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23" r:id="rId4"/>
    <p:sldId id="324" r:id="rId6"/>
    <p:sldId id="357" r:id="rId7"/>
    <p:sldId id="351" r:id="rId8"/>
    <p:sldId id="361" r:id="rId9"/>
    <p:sldId id="362" r:id="rId10"/>
    <p:sldId id="360" r:id="rId11"/>
    <p:sldId id="328" r:id="rId12"/>
    <p:sldId id="363" r:id="rId13"/>
    <p:sldId id="364" r:id="rId14"/>
    <p:sldId id="345" r:id="rId15"/>
    <p:sldId id="25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660"/>
  </p:normalViewPr>
  <p:slideViewPr>
    <p:cSldViewPr snapToGrid="0">
      <p:cViewPr varScale="1">
        <p:scale>
          <a:sx n="108" d="100"/>
          <a:sy n="108" d="100"/>
        </p:scale>
        <p:origin x="3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a:spLocks noGrp="1"/>
          </p:cNvSpPr>
          <p:nvPr>
            <p:ph type="sldImg" idx="2"/>
          </p:nvPr>
        </p:nvSpPr>
        <p:spPr/>
      </p:sp>
      <p:sp>
        <p:nvSpPr>
          <p:cNvPr id="3" name="Замещающий текст 2"/>
          <p:cNvSpPr>
            <a:spLocks noGrp="1"/>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CCE1B868-22E8-4ACC-B26F-882346F11ECB}"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CCE1B868-22E8-4ACC-B26F-882346F11ECB}"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E1B868-22E8-4ACC-B26F-882346F11ECB}"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p:cNvSpPr>
            <a:spLocks noGrp="1" noRot="1" noChangeAspect="1" noMove="1" noResize="1" noEditPoints="1" noAdjustHandles="1" noChangeArrowheads="1" noChangeShapeType="1" noTextEdit="1"/>
          </p:cNvSpPr>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a:spLocks noGrp="1" noRot="1" noChangeAspect="1" noMove="1" noResize="1" noEditPoints="1" noAdjustHandles="1" noChangeArrowheads="1" noChangeShapeType="1" noTextEdit="1"/>
          </p:cNvSpPr>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Дәріс №4. Білім беру мекемесінде ерекше психофизикалық дамуы бар (аутизм, эмоционалды бұзылыстары мен мінез-құлықтың бұзылуы бар) білім алушыларға физика пәнін оқыту әдістемесі. 	</a:t>
            </a:r>
            <a:endParaRPr lang="en-US" dirty="0"/>
          </a:p>
        </p:txBody>
      </p:sp>
      <p:grpSp>
        <p:nvGrpSpPr>
          <p:cNvPr id="85" name="Group 11"/>
          <p:cNvGrpSpPr>
            <a:grpSpLocks noGrp="1" noRot="1" noChangeAspect="1" noMove="1" noResize="1" noUngrp="1"/>
          </p:cNvGrpSpPr>
          <p:nvPr/>
        </p:nvGrpSpPr>
        <p:grpSpPr>
          <a:xfrm>
            <a:off x="11873418" y="44817"/>
            <a:ext cx="233303" cy="772404"/>
            <a:chOff x="11869875" y="44817"/>
            <a:chExt cx="233303" cy="772404"/>
          </a:xfrm>
        </p:grpSpPr>
        <p:sp>
          <p:nvSpPr>
            <p:cNvPr id="13" name="Rectangle 64"/>
            <p:cNvSpPr/>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p:cNvSpPr/>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p:cNvSpPr/>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p:cNvSpPr/>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p:cNvSpPr/>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p:cNvSpPr/>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p:cNvSpPr/>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p:cNvSpPr/>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p:cNvSpPr/>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p:cNvSpPr/>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p:cNvSpPr/>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p:cNvSpPr/>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p:cNvSpPr>
            <a:spLocks noGrp="1" noRot="1" noChangeAspect="1" noMove="1" noResize="1" noEditPoints="1" noAdjustHandles="1" noChangeArrowheads="1" noChangeShapeType="1" noTextEdit="1"/>
          </p:cNvSpPr>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a:grpSpLocks noGrp="1" noRot="1" noChangeAspect="1" noMove="1" noResize="1" noUngrp="1"/>
          </p:cNvGrpSpPr>
          <p:nvPr/>
        </p:nvGrpSpPr>
        <p:grpSpPr>
          <a:xfrm>
            <a:off x="687925" y="3505936"/>
            <a:ext cx="2177162" cy="2367104"/>
            <a:chOff x="687925" y="3505936"/>
            <a:chExt cx="2177162" cy="2367104"/>
          </a:xfrm>
        </p:grpSpPr>
        <p:sp>
          <p:nvSpPr>
            <p:cNvPr id="29" name="Rectangle 66"/>
            <p:cNvSpPr/>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p:cNvSpPr/>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p:cNvSpPr/>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p:cNvSpPr/>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p:cNvSpPr/>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p:cNvSpPr/>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p:cNvSpPr/>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p:cNvSpPr/>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p:cNvSpPr/>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p:cNvSpPr/>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p:cNvSpPr/>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p:cNvSpPr/>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p:cNvSpPr/>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p:cNvSpPr/>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p:cNvSpPr/>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p:cNvSpPr/>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p:cNvSpPr/>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p:cNvSpPr/>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p:cNvSpPr/>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p:cNvSpPr/>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p:cNvSpPr/>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p:cNvSpPr/>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p:cNvSpPr/>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p:cNvSpPr/>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p:cNvSpPr/>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p:cNvSpPr/>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p:cNvSpPr/>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p:cNvSpPr/>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p:cNvSpPr/>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p:cNvSpPr/>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p:cNvSpPr/>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p:cNvSpPr/>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p:cNvSpPr/>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p:cNvSpPr/>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p:cNvSpPr/>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p:cNvSpPr/>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p:cNvSpPr/>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p:cNvSpPr/>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p:cNvSpPr/>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p:cNvSpPr/>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p:cNvSpPr/>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p:cNvSpPr/>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p:cNvSpPr/>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p:cNvSpPr/>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p:cNvSpPr/>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p:cNvSpPr/>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p:cNvSpPr/>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p:cNvSpPr/>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p:cNvSpPr/>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p:cNvSpPr/>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p:cNvSpPr/>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p:cNvSpPr/>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p:cNvSpPr/>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p:cNvSpPr/>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p:cNvSpPr/>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p:cNvSpPr/>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p:cNvSpPr txBox="1"/>
          <p:nvPr/>
        </p:nvSpPr>
        <p:spPr>
          <a:xfrm>
            <a:off x="1477851" y="2937526"/>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 alt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a:t>
            </a:r>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Білім беру мекемесінде ерекше психофизикалық дамуы бар (аутизм, эмоционалды бұзылыстары мен мінез-құлықтың бұзылуы бар) білім алушыларға физика пәнін оқыту әдістемесі. 	</a:t>
            </a:r>
            <a:b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p:cNvSpPr txBox="1"/>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en-US" alt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Ерекше қажеттіліктері бар оқушылар үшін инклюзивті білім беру формалары</a:t>
            </a:r>
            <a:endParaRPr lang="en-US" alt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685165" y="1043305"/>
            <a:ext cx="10829925" cy="1282065"/>
          </a:xfrm>
          <a:prstGeom prst="rect">
            <a:avLst/>
          </a:prstGeom>
          <a:noFill/>
        </p:spPr>
        <p:txBody>
          <a:bodyPr wrap="square">
            <a:noAutofit/>
          </a:bodyPr>
          <a:lstStyle/>
          <a:p>
            <a:pPr algn="just"/>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001385" y="3225165"/>
            <a:ext cx="4834890" cy="2260600"/>
          </a:xfrm>
          <a:prstGeom prst="rect">
            <a:avLst/>
          </a:prstGeom>
          <a:noFill/>
        </p:spPr>
        <p:txBody>
          <a:bodyPr wrap="square">
            <a:noAutofit/>
          </a:bodyPr>
          <a:lstStyle/>
          <a:p>
            <a:pPr algn="ctr"/>
            <a:endParaRPr lang="en-US" alt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p:nvPr/>
        </p:nvGraphicFramePr>
        <p:xfrm>
          <a:off x="969645" y="1094740"/>
          <a:ext cx="10791825" cy="5049520"/>
        </p:xfrm>
        <a:graphic>
          <a:graphicData uri="http://schemas.openxmlformats.org/drawingml/2006/table">
            <a:tbl>
              <a:tblPr firstRow="1" bandRow="1">
                <a:tableStyleId>{5C22544A-7EE6-4342-B048-85BDC9FD1C3A}</a:tableStyleId>
              </a:tblPr>
              <a:tblGrid>
                <a:gridCol w="551815"/>
                <a:gridCol w="4138295"/>
                <a:gridCol w="6101715"/>
              </a:tblGrid>
              <a:tr h="1262380">
                <a:tc>
                  <a:txBody>
                    <a:bodyPr/>
                    <a:p>
                      <a:pPr>
                        <a:buNone/>
                      </a:pPr>
                      <a:endParaRPr lang="ru-RU" altLang="en-US"/>
                    </a:p>
                    <a:p>
                      <a:pPr>
                        <a:buNone/>
                      </a:pPr>
                      <a:endParaRPr lang="ru-RU" altLang="en-US"/>
                    </a:p>
                    <a:p>
                      <a:pPr>
                        <a:buNone/>
                      </a:pPr>
                      <a:r>
                        <a:rPr lang="ru-RU" altLang="en-US"/>
                        <a:t>1</a:t>
                      </a:r>
                      <a:endParaRPr lang="ru-RU" altLang="en-US"/>
                    </a:p>
                    <a:p>
                      <a:pPr>
                        <a:buNone/>
                      </a:pPr>
                      <a:endParaRPr lang="ru-RU" altLang="en-US"/>
                    </a:p>
                  </a:txBody>
                  <a:tcPr/>
                </a:tc>
                <a:tc>
                  <a:txBody>
                    <a:bodyPr/>
                    <a:p>
                      <a:pPr>
                        <a:buNone/>
                      </a:pPr>
                      <a:endParaRPr lang="ru-RU" altLang="en-US"/>
                    </a:p>
                    <a:p>
                      <a:pPr>
                        <a:buNone/>
                      </a:pPr>
                      <a:endParaRPr lang="ru-RU" altLang="en-US"/>
                    </a:p>
                    <a:p>
                      <a:pPr>
                        <a:buNone/>
                      </a:pPr>
                      <a:r>
                        <a:rPr lang="ru-RU" altLang="en-US"/>
                        <a:t>Мектептегі инклюзивті сынып</a:t>
                      </a:r>
                      <a:r>
                        <a:rPr lang="" altLang="ru-RU"/>
                        <a:t> </a:t>
                      </a:r>
                      <a:endParaRPr lang="" altLang="ru-RU"/>
                    </a:p>
                  </a:txBody>
                  <a:tcPr/>
                </a:tc>
                <a:tc>
                  <a:txBody>
                    <a:bodyPr/>
                    <a:p>
                      <a:pPr>
                        <a:buNone/>
                      </a:pPr>
                      <a:endParaRPr lang="ru-RU" altLang="en-US"/>
                    </a:p>
                  </a:txBody>
                  <a:tcPr/>
                </a:tc>
              </a:tr>
              <a:tr h="1262380">
                <a:tc>
                  <a:txBody>
                    <a:bodyPr/>
                    <a:p>
                      <a:pPr>
                        <a:buNone/>
                      </a:pPr>
                      <a:r>
                        <a:rPr lang="ru-RU" altLang="en-US"/>
                        <a:t>2</a:t>
                      </a:r>
                      <a:endParaRPr lang="ru-RU" altLang="en-US"/>
                    </a:p>
                  </a:txBody>
                  <a:tcPr/>
                </a:tc>
                <a:tc>
                  <a:txBody>
                    <a:bodyPr/>
                    <a:p>
                      <a:pPr>
                        <a:buNone/>
                      </a:pPr>
                      <a:r>
                        <a:rPr lang="ru-RU" altLang="en-US"/>
                        <a:t>Білім берудің толық түрі</a:t>
                      </a:r>
                      <a:endParaRPr lang="ru-RU" altLang="en-US"/>
                    </a:p>
                  </a:txBody>
                  <a:tcPr/>
                </a:tc>
                <a:tc>
                  <a:txBody>
                    <a:bodyPr/>
                    <a:p>
                      <a:pPr>
                        <a:buNone/>
                      </a:pPr>
                      <a:r>
                        <a:rPr lang="ru-RU" altLang="en-US"/>
                        <a:t>Мүмкіндігі шектеулі оқушы сау сыныптастарымен бірге сабаққа қатысады. Бала барлық мектептегі және сыныптан тыс жұмыстарға қатысады.</a:t>
                      </a:r>
                      <a:endParaRPr lang="ru-RU" altLang="en-US"/>
                    </a:p>
                  </a:txBody>
                  <a:tcPr/>
                </a:tc>
              </a:tr>
              <a:tr h="1262380">
                <a:tc>
                  <a:txBody>
                    <a:bodyPr/>
                    <a:p>
                      <a:pPr>
                        <a:buNone/>
                      </a:pPr>
                      <a:r>
                        <a:rPr lang="ru-RU" altLang="en-US"/>
                        <a:t>3</a:t>
                      </a:r>
                      <a:endParaRPr lang="ru-RU" altLang="en-US"/>
                    </a:p>
                  </a:txBody>
                  <a:tcPr/>
                </a:tc>
                <a:tc>
                  <a:txBody>
                    <a:bodyPr/>
                    <a:p>
                      <a:pPr>
                        <a:buNone/>
                      </a:pPr>
                      <a:r>
                        <a:rPr lang="ru-RU" altLang="en-US"/>
                        <a:t>Оқытудың ішінара түрі</a:t>
                      </a:r>
                      <a:endParaRPr lang="ru-RU" altLang="en-US"/>
                    </a:p>
                  </a:txBody>
                  <a:tcPr/>
                </a:tc>
                <a:tc>
                  <a:txBody>
                    <a:bodyPr/>
                    <a:p>
                      <a:pPr>
                        <a:buNone/>
                      </a:pPr>
                      <a:r>
                        <a:rPr lang="ru-RU" altLang="en-US"/>
                        <a:t>Үйде оқыту және мектепке бару синтезі. Сыныптан тыс іс-шараларға қатысады. Пәндер мен оқу сағаттарының санын орталық медициналық-психологиялық-педагогикалық комиссия (ОМППК) ұсынғаны бойынша.</a:t>
                      </a:r>
                      <a:endParaRPr lang="ru-RU" altLang="en-US"/>
                    </a:p>
                  </a:txBody>
                  <a:tcPr/>
                </a:tc>
              </a:tr>
              <a:tr h="1262380">
                <a:tc>
                  <a:txBody>
                    <a:bodyPr/>
                    <a:p>
                      <a:pPr>
                        <a:buNone/>
                      </a:pPr>
                      <a:r>
                        <a:rPr lang="ru-RU" altLang="en-US"/>
                        <a:t>4</a:t>
                      </a:r>
                      <a:endParaRPr lang="ru-RU" altLang="en-US"/>
                    </a:p>
                  </a:txBody>
                  <a:tcPr/>
                </a:tc>
                <a:tc>
                  <a:txBody>
                    <a:bodyPr/>
                    <a:p>
                      <a:pPr>
                        <a:buNone/>
                      </a:pPr>
                      <a:r>
                        <a:rPr lang="ru-RU" altLang="en-US"/>
                        <a:t>Оқытудың уақтылы түрі</a:t>
                      </a:r>
                      <a:endParaRPr lang="ru-RU" altLang="en-US"/>
                    </a:p>
                  </a:txBody>
                  <a:tcPr/>
                </a:tc>
                <a:tc>
                  <a:txBody>
                    <a:bodyPr/>
                    <a:p>
                      <a:pPr indent="0">
                        <a:buNone/>
                      </a:pPr>
                      <a:r>
                        <a:rPr lang="en-US" sz="1800" b="0">
                          <a:latin typeface="Times New Roman" panose="02020603050405020304" pitchFamily="18" charset="0"/>
                          <a:cs typeface="Times New Roman" panose="02020603050405020304" pitchFamily="18" charset="0"/>
                        </a:rPr>
                        <a:t>Ерекше қажеттіліктері бар оқушы тек сыныптан тыс жұмыстарға қатысады</a:t>
                      </a:r>
                      <a:r>
                        <a:rPr lang="en-US" sz="1400" b="0">
                          <a:latin typeface="Times New Roman" panose="02020603050405020304" pitchFamily="18" charset="0"/>
                          <a:cs typeface="Times New Roman" panose="02020603050405020304" pitchFamily="18" charset="0"/>
                        </a:rPr>
                        <a:t>.</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graphicFrame>
        <p:nvGraphicFramePr>
          <p:cNvPr id="3" name="Таблица 2"/>
          <p:cNvGraphicFramePr/>
          <p:nvPr/>
        </p:nvGraphicFramePr>
        <p:xfrm>
          <a:off x="969645" y="1092200"/>
          <a:ext cx="10756900" cy="571500"/>
        </p:xfrm>
        <a:graphic>
          <a:graphicData uri="http://schemas.openxmlformats.org/drawingml/2006/table">
            <a:tbl>
              <a:tblPr firstRow="1" bandRow="1">
                <a:tableStyleId>{5940675A-B579-460E-94D1-54222C63F5DA}</a:tableStyleId>
              </a:tblPr>
              <a:tblGrid>
                <a:gridCol w="10756900"/>
              </a:tblGrid>
              <a:tr h="571500">
                <a:tc>
                  <a:txBody>
                    <a:bodyPr/>
                    <a:p>
                      <a:pPr>
                        <a:buNone/>
                      </a:pPr>
                      <a:r>
                        <a:rPr lang="ru-RU" altLang="ru-RU"/>
                        <a:t>№      </a:t>
                      </a:r>
                      <a:r>
                        <a:rPr lang="" altLang="ru-RU"/>
                        <a:t>Оқыту формасы                                                  Ерекшелігі                                                                </a:t>
                      </a:r>
                      <a:endParaRPr lang="" altLang="ru-RU"/>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6012180"/>
            <a:ext cx="12426315" cy="930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181864" y="2439541"/>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7321550" y="4065905"/>
            <a:ext cx="3909695" cy="251460"/>
          </a:xfrm>
        </p:spPr>
        <p:txBody>
          <a:bodyPr>
            <a:normAutofit fontScale="50000"/>
          </a:bodyPr>
          <a:lstStyle/>
          <a:p>
            <a:pPr indent="0">
              <a:lnSpc>
                <a:spcPct val="100000"/>
              </a:lnSpc>
              <a:spcBef>
                <a:spcPts val="0"/>
              </a:spcBef>
              <a:buNone/>
            </a:pPr>
            <a:endParaRPr lang="en-US" alt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ҮЙДЕ ОҚЫТУ</a:t>
            </a:r>
            <a:endPar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6" name="TextBox 55"/>
          <p:cNvSpPr txBox="1"/>
          <p:nvPr/>
        </p:nvSpPr>
        <p:spPr>
          <a:xfrm>
            <a:off x="892175" y="1096645"/>
            <a:ext cx="10631805" cy="5543550"/>
          </a:xfrm>
          <a:prstGeom prst="rect">
            <a:avLst/>
          </a:prstGeom>
          <a:noFill/>
        </p:spPr>
        <p:txBody>
          <a:bodyPr wrap="square">
            <a:noAutofit/>
            <a:scene3d>
              <a:camera prst="orthographicFront"/>
              <a:lightRig rig="threePt" dir="t"/>
            </a:scene3d>
          </a:bodyPr>
          <a:lstStyle/>
          <a:p>
            <a:pPr algn="ctr"/>
            <a:r>
              <a:rPr lang="en-US" sz="2000" b="1" dirty="0">
                <a:ln/>
                <a:solidFill>
                  <a:schemeClr val="tx1"/>
                </a:solidFill>
                <a:effectLst>
                  <a:outerShdw blurRad="38100" dist="19050" dir="2700000" algn="tl" rotWithShape="0">
                    <a:schemeClr val="dk1">
                      <a:alpha val="40000"/>
                    </a:schemeClr>
                  </a:outerShdw>
                </a:effectLst>
              </a:rPr>
              <a:t>Үйде оқыту әсіресе ерекше қажеттіліктерді талап ететін балалары бар отбасылар арасында танымал бола бастады [15]. Үйде оқыту ата-аналар үшін максималды бақылау мен икемділік береді, бұл бала үшін тамаша білім беру бағдарламасы мен жағдайларын құруды жеңілдетеді. Сонымен қатар, кейде сіздің аудан әкімшілігі ерекше баласы бар отбасыларға қаржылық көмек көрсетеді, компьютерлік оқулықтар береді немесе тәрбиешілер жібереді.</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Үйде оқытудың артықшылықтары мен кемшіліктерін талдайтын болсақ7</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Артықшылықтары:</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-Сіз балаңыздың білім беру тәжірибесі мен оқу ортасын бақылайсыз және оны оған өте ыңғайлы етіп жасай аласыз.</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-Білім берудегі кедергілер, қорқыту, емтихандардағы мазасыздық және басқа да мектеп мәселелерінен толығымен аулақ болуға болады.</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-Сізде балаңызға қажетті салаларға назар аудару және күшті жақтарын нығайту арқылы дағдыларды дамытуға көмектесетін үлкен мүмкіндік бар.</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-Кемшіліктері:</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-Егер сіз толық уақытты жұмыс жасасаңыз, үйде оқыту мүмкін болмауы мүмкін.</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-Үйде оқыту оқшауланған болуы мүмкін және үйде оқытудың дұрыс топтарын табу қиын болуы мүмкін (әсіресе ауылдық жерлерде).</a:t>
            </a:r>
            <a:endParaRPr lang="en-US" sz="2000" b="1" dirty="0">
              <a:ln/>
              <a:solidFill>
                <a:schemeClr val="tx1"/>
              </a:solidFill>
              <a:effectLst>
                <a:outerShdw blurRad="38100" dist="19050" dir="2700000" algn="tl" rotWithShape="0">
                  <a:schemeClr val="dk1">
                    <a:alpha val="40000"/>
                  </a:schemeClr>
                </a:outerShdw>
              </a:effectLst>
            </a:endParaRPr>
          </a:p>
          <a:p>
            <a:pPr algn="ctr"/>
            <a:r>
              <a:rPr lang="en-US" sz="2000" b="1" dirty="0">
                <a:ln/>
                <a:solidFill>
                  <a:schemeClr val="tx1"/>
                </a:solidFill>
                <a:effectLst>
                  <a:outerShdw blurRad="38100" dist="19050" dir="2700000" algn="tl" rotWithShape="0">
                    <a:schemeClr val="dk1">
                      <a:alpha val="40000"/>
                    </a:schemeClr>
                  </a:outerShdw>
                </a:effectLst>
              </a:rPr>
              <a:t>Көптеген ата-аналар мен тәрбиешілер үйде оқытуды тым күрделі және қиын деп санайды</a:t>
            </a:r>
            <a:endParaRPr lang="en-US" sz="2000" b="1" dirty="0">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1805" y="1101090"/>
            <a:ext cx="11247755" cy="5188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777240" y="1440180"/>
            <a:ext cx="7625080" cy="4641215"/>
          </a:xfrm>
        </p:spPr>
        <p:txBody>
          <a:bodyPr anchor="ctr">
            <a:normAutofit fontScale="90000" lnSpcReduction="20000"/>
          </a:bodyPr>
          <a:lstStyle/>
          <a:p>
            <a:pPr marL="0" indent="0">
              <a:lnSpc>
                <a:spcPct val="100000"/>
              </a:lnSpc>
              <a:spcBef>
                <a:spcPts val="0"/>
              </a:spcBef>
              <a:buNone/>
            </a:pPr>
            <a:r>
              <a:rPr lang="en-US" altLang="ru-RU" sz="2400" b="1" i="1" dirty="0">
                <a:solidFill>
                  <a:srgbClr val="002060"/>
                </a:solidFill>
                <a:latin typeface="Arial" panose="020B0604020202020204" pitchFamily="34" charset="0"/>
                <a:cs typeface="Arial" panose="020B0604020202020204" pitchFamily="34" charset="0"/>
              </a:rPr>
              <a:t>1. Ата-ана, бала және мұғалім арасындағы кері байланысты қамтамасыз етудің негізгі әдістері қандай?</a:t>
            </a:r>
            <a:endParaRPr lang="en-US" alt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Оқу бағдарламасының тиімділігін бақылаудың қандай критерийлері бар?</a:t>
            </a: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Әр оқушының жеке ілгерілеушілігін дамыту үшін қандай стратегиялар қолданылуы керек?</a:t>
            </a: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Инклюзивті білім беру ортасында әртүрлі мүмкіндіктері бар балаларға білім беру кезінде қандай негізгі аспектілерді ескеру қажет?</a:t>
            </a: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Сыни тұрғыда ойлау мен өзін-өзі бағалауды дамыту үшін қандай әдістемелік тәсілдер тиімді?</a:t>
            </a: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46591" y="2439375"/>
            <a:ext cx="2995838" cy="3744798"/>
          </a:xfrm>
          <a:prstGeom prst="rect">
            <a:avLst/>
          </a:prstGeom>
        </p:spPr>
      </p:pic>
      <p:sp>
        <p:nvSpPr>
          <p:cNvPr id="7" name="Скругленный прямоугольник 4"/>
          <p:cNvSpPr/>
          <p:nvPr/>
        </p:nvSpPr>
        <p:spPr>
          <a:xfrm>
            <a:off x="1507046" y="189518"/>
            <a:ext cx="9048504" cy="70374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Заголовок 1"/>
          <p:cNvSpPr>
            <a:spLocks noGrp="1"/>
          </p:cNvSpPr>
          <p:nvPr>
            <p:ph type="title"/>
          </p:nvPr>
        </p:nvSpPr>
        <p:spPr>
          <a:xfrm>
            <a:off x="1443869" y="243060"/>
            <a:ext cx="9174858" cy="620872"/>
          </a:xfrm>
        </p:spPr>
        <p:txBody>
          <a:bodyPr>
            <a:norm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СҰРАҚТАР</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a:spLocks noGrp="1" noRot="1" noChangeAspect="1" noMove="1" noResize="1" noEditPoints="1" noAdjustHandles="1" noChangeArrowheads="1" noChangeShapeType="1" noTextEdit="1"/>
          </p:cNvSpPr>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a:grpSpLocks noGrp="1" noRot="1" noChangeAspect="1" noMove="1" noResize="1" noUngrp="1"/>
          </p:cNvGrpSpPr>
          <p:nvPr/>
        </p:nvGrpSpPr>
        <p:grpSpPr>
          <a:xfrm>
            <a:off x="11873418" y="44817"/>
            <a:ext cx="233303" cy="772404"/>
            <a:chOff x="11873418" y="44817"/>
            <a:chExt cx="233303" cy="772404"/>
          </a:xfrm>
        </p:grpSpPr>
        <p:sp>
          <p:nvSpPr>
            <p:cNvPr id="119"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a:grpSpLocks noGrp="1" noRot="1" noChangeAspect="1" noMove="1" noResize="1" noUngrp="1"/>
          </p:cNvGrpSpPr>
          <p:nvPr/>
        </p:nvGrpSpPr>
        <p:grpSpPr>
          <a:xfrm>
            <a:off x="54864" y="3048506"/>
            <a:ext cx="630289" cy="765242"/>
            <a:chOff x="45711" y="3048506"/>
            <a:chExt cx="630289" cy="765242"/>
          </a:xfrm>
        </p:grpSpPr>
        <p:sp>
          <p:nvSpPr>
            <p:cNvPr id="133"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endPar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6605905"/>
            <a:ext cx="12188825" cy="252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43171" y="532995"/>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p:cNvSpPr>
            <a:spLocks noGrp="1"/>
          </p:cNvSpPr>
          <p:nvPr>
            <p:ph sz="half" idx="1"/>
          </p:nvPr>
        </p:nvSpPr>
        <p:spPr>
          <a:xfrm>
            <a:off x="622935" y="1825625"/>
            <a:ext cx="6400165" cy="4351655"/>
          </a:xfrm>
        </p:spPr>
        <p:txBody>
          <a:bodyPr anchor="ctr">
            <a:noAutofit/>
          </a:bodyPr>
          <a:lstStyle/>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Физика пәнін ерекше білім беру қажеттіліктері бар оқушыларға оқыту барысында бірнеше маңызды аспектілерді ескеру қажет. Бұл аспектілер оқушылардың білім алуына тиімді жағдай жасауға көмектеседі.</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1. Жеке оқыту жоспары (ИОП) құрастыру</a:t>
            </a:r>
            <a:r>
              <a:rPr lang="" alt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ерекше білім беру қажеттіліктері бар оқушыға арнап құрастырылатын құжат.</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Сабақтарды дифференциациялау</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Дифференциациялау – әрбір оқушының білім деңгейіне және қажеттіліктеріне сәйкес сабақтарды ұйымдастыру.</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3. Визуалды және интерактивті құралдарды қолдану</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Визуалды құралдар – физикалық құбылыстарды түсіндіруге арналған кестелер, диаграммалар, видеоматериалдар.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Интерактивті құралдар – компьютерлік симуляциялар, интерактивті тақталар.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4. Практикалық жұмыстар мен эксперименттер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Практикалық жұмыстар – физикалық заңдылықтарды іс жүзінде тексеруге арналған тапсырмалар.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Эксперименттер – физикалық құбылыстарды зерттеуге арналған зертханалық жұмыстар.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5. Қолдау көрсету қызметтері</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Педагогикалық қолдау – арнайы педагогтардың, логопедтердің, дефектологтардың қызметтері.</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Психологиялық қолдау – психологтардың оқушыларға эмоционалдық және психологиялық қолдау көрсетуі.</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6. Бағалау әдістерін бейімдеу</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Бейімделген бағалау – ерекше білім беру қажеттіліктері бар оқушылардың білім деңгейін бағалауға арналған әдістер.</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7. Оқу материалдарын бейімдеу</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 Бейімделген оқу материалдары – ерекше білім беру қажеттіліктері бар оқушыларға арналған оқулықтар, жұмыс дәптерлері.</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p:cNvSpPr/>
          <p:nvPr/>
        </p:nvSpPr>
        <p:spPr>
          <a:xfrm>
            <a:off x="1328420" y="186690"/>
            <a:ext cx="9259570" cy="86741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p:cNvSpPr>
            <a:spLocks noGrp="1"/>
          </p:cNvSpPr>
          <p:nvPr>
            <p:ph type="title"/>
          </p:nvPr>
        </p:nvSpPr>
        <p:spPr>
          <a:xfrm>
            <a:off x="838200" y="-297815"/>
            <a:ext cx="10101580" cy="1896110"/>
          </a:xfrm>
        </p:spPr>
        <p:txBody>
          <a:bodyPr>
            <a:normAutofit/>
          </a:bodyPr>
          <a:lstStyle/>
          <a:p>
            <a:pPr algn="ctr"/>
            <a:r>
              <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 пәнін ерекше білім беру қажеттіліктері бар оқушыларға оқыту </a:t>
            </a:r>
            <a:endPar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Замещающее содержимое 4" descr="адамдар"/>
          <p:cNvPicPr>
            <a:picLocks noChangeAspect="1"/>
          </p:cNvPicPr>
          <p:nvPr>
            <p:ph sz="half" idx="2"/>
          </p:nvPr>
        </p:nvPicPr>
        <p:blipFill>
          <a:blip r:embed="rId1"/>
          <a:stretch>
            <a:fillRect/>
          </a:stretch>
        </p:blipFill>
        <p:spPr>
          <a:xfrm>
            <a:off x="7132320" y="2111375"/>
            <a:ext cx="4438650" cy="3470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9969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01566" y="6136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p:cNvSpPr>
            <a:spLocks noGrp="1"/>
          </p:cNvSpPr>
          <p:nvPr>
            <p:ph type="title"/>
          </p:nvPr>
        </p:nvSpPr>
        <p:spPr>
          <a:xfrm>
            <a:off x="1356222" y="102548"/>
            <a:ext cx="9211909" cy="994123"/>
          </a:xfrm>
        </p:spPr>
        <p:txBody>
          <a:bodyPr>
            <a:normAutofit/>
          </a:bodyPr>
          <a:lstStyle/>
          <a:p>
            <a:pPr algn="l"/>
            <a:r>
              <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 пәнін оқыту</a:t>
            </a:r>
            <a:endParaRPr lang="" alt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883285" y="1096010"/>
            <a:ext cx="10151745" cy="1546860"/>
          </a:xfrm>
          <a:prstGeom prst="rect">
            <a:avLst/>
          </a:prstGeom>
          <a:noFill/>
        </p:spPr>
        <p:txBody>
          <a:bodyPr wrap="square">
            <a:noAutofit/>
          </a:bodyPr>
          <a:lstStyle/>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Инклюзивті білім беру үшін көп еңбек, ұстаздық махаббат пен мейірімділік керек. Сонымен қатар, ЕБҚ бар балаларды қоғаммен байланыстыру – балалардың өз жағдайына қарай білім алу ортасына бейімдеу қажеттігі туындайды.</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Инклюзивті білім беру ортасы төмендегі мәселелерді шешуді көздейді:</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Білім беру кеңістігіне қарай әрбір ерекше баланың дұрыс бейімделуі;</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Баланың ерекшелігіне қарай білім беру, тәрбие процесін қайта құру;</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Ортада қолайлы психологиялық ахуал орнату;</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Ерекше балалардың білім беру процесіне толық қатысуын қамтамасыз ету;</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Жалпы білім беретін мектептерде ерекше балаларды қалыпты балалардың үнемі жағымды қабылдауына назар аудару.</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Замещающее содержимое 3" descr="енк"/>
          <p:cNvPicPr>
            <a:picLocks noChangeAspect="1"/>
          </p:cNvPicPr>
          <p:nvPr>
            <p:ph idx="1"/>
          </p:nvPr>
        </p:nvPicPr>
        <p:blipFill>
          <a:blip r:embed="rId1"/>
          <a:stretch>
            <a:fillRect/>
          </a:stretch>
        </p:blipFill>
        <p:spPr>
          <a:xfrm>
            <a:off x="3185160" y="3225165"/>
            <a:ext cx="4783455" cy="3028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175" y="32893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39336" y="532995"/>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093341" y="391006"/>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 alt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КЕДЕРГІСІЗ ОРТА</a:t>
            </a:r>
            <a:endParaRPr lang="" alt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flipH="1">
            <a:off x="1093470" y="5879465"/>
            <a:ext cx="3639820" cy="375920"/>
          </a:xfrm>
        </p:spPr>
        <p:txBody>
          <a:bodyPr>
            <a:normAutofit/>
          </a:bodyPr>
          <a:lstStyle/>
          <a:p>
            <a:pPr algn="ctr"/>
            <a:r>
              <a:rPr lang="" altLang="ru-RU"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КЕДЕРГІСІЗ ОРТА</a:t>
            </a:r>
            <a:endParaRPr lang="" altLang="ru-RU"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946785" y="1532890"/>
            <a:ext cx="10155555" cy="4290060"/>
          </a:xfrm>
          <a:prstGeom prst="rect">
            <a:avLst/>
          </a:prstGeom>
          <a:noFill/>
        </p:spPr>
        <p:txBody>
          <a:bodyPr wrap="square">
            <a:noAutofit/>
          </a:bodyPr>
          <a:lstStyle/>
          <a:p>
            <a:pPr algn="just"/>
            <a:r>
              <a:rPr dirty="0">
                <a:solidFill>
                  <a:schemeClr val="accent5">
                    <a:lumMod val="50000"/>
                  </a:schemeClr>
                </a:solidFill>
                <a:latin typeface="Arial" panose="020B0604020202020204" pitchFamily="34" charset="0"/>
                <a:cs typeface="Arial" panose="020B0604020202020204" pitchFamily="34" charset="0"/>
              </a:rPr>
              <a:t>Мысалы,</a:t>
            </a:r>
            <a:r>
              <a:rPr b="1" i="1" dirty="0">
                <a:solidFill>
                  <a:schemeClr val="accent5">
                    <a:lumMod val="50000"/>
                  </a:schemeClr>
                </a:solidFill>
                <a:latin typeface="Arial" panose="020B0604020202020204" pitchFamily="34" charset="0"/>
                <a:cs typeface="Arial" panose="020B0604020202020204" pitchFamily="34" charset="0"/>
              </a:rPr>
              <a:t> тірек – қимыл бұзылыстары бар балалар</a:t>
            </a:r>
            <a:r>
              <a:rPr dirty="0">
                <a:solidFill>
                  <a:schemeClr val="accent5">
                    <a:lumMod val="50000"/>
                  </a:schemeClr>
                </a:solidFill>
                <a:latin typeface="Arial" panose="020B0604020202020204" pitchFamily="34" charset="0"/>
                <a:cs typeface="Arial" panose="020B0604020202020204" pitchFamily="34" charset="0"/>
              </a:rPr>
              <a:t>, яғни туылғаннан деформацияға ұшыраған балаларды білім беру үрдісіне қосуда сыныптың кең болуы, баланың арбамен еркін қозғала алуы, бұл – баспалдақты жолдар бар аймақтарға пандустар орнату</a:t>
            </a:r>
            <a:r>
              <a:rPr lang="en-US" dirty="0">
                <a:solidFill>
                  <a:schemeClr val="accent5">
                    <a:lumMod val="50000"/>
                  </a:schemeClr>
                </a:solidFill>
                <a:latin typeface="Arial" panose="020B0604020202020204" pitchFamily="34" charset="0"/>
                <a:cs typeface="Arial" panose="020B0604020202020204" pitchFamily="34" charset="0"/>
              </a:rPr>
              <a:t>;</a:t>
            </a:r>
            <a:endParaRPr lang="en-US" dirty="0">
              <a:solidFill>
                <a:schemeClr val="accent5">
                  <a:lumMod val="50000"/>
                </a:schemeClr>
              </a:solidFill>
              <a:latin typeface="Arial" panose="020B0604020202020204" pitchFamily="34" charset="0"/>
              <a:cs typeface="Arial" panose="020B0604020202020204" pitchFamily="34" charset="0"/>
            </a:endParaRPr>
          </a:p>
          <a:p>
            <a:pPr algn="just"/>
            <a:r>
              <a:rPr b="1" i="1" dirty="0">
                <a:solidFill>
                  <a:schemeClr val="accent5">
                    <a:lumMod val="50000"/>
                  </a:schemeClr>
                </a:solidFill>
                <a:latin typeface="Arial" panose="020B0604020202020204" pitchFamily="34" charset="0"/>
                <a:cs typeface="Arial" panose="020B0604020202020204" pitchFamily="34" charset="0"/>
              </a:rPr>
              <a:t>Көруінде бұзылыстары бар балалар</a:t>
            </a:r>
            <a:r>
              <a:rPr dirty="0">
                <a:solidFill>
                  <a:schemeClr val="accent5">
                    <a:lumMod val="50000"/>
                  </a:schemeClr>
                </a:solidFill>
                <a:latin typeface="Arial" panose="020B0604020202020204" pitchFamily="34" charset="0"/>
                <a:cs typeface="Arial" panose="020B0604020202020204" pitchFamily="34" charset="0"/>
              </a:rPr>
              <a:t> үшін есіктерлің толығынан ашылатын және толық жабылатын құрылымда болуы қажет, көруінде бұзылуы бар балаларға арналған сыныпта, жиһаздың орнын жиі ауыстырмағаны дұрыс. Көруінде бұзылуы бар балалармен жұмыс жасау үшін бірқатар қосымша факторларды ескеру қажет: егер баланың көруі өте әлсіз болса, заттар әрдайым бірізділікте орналасып, көруі нашар бала осы кеңістікте бағдарлай алуы керек</a:t>
            </a:r>
            <a:r>
              <a:rPr lang="en-US" dirty="0">
                <a:solidFill>
                  <a:schemeClr val="accent5">
                    <a:lumMod val="50000"/>
                  </a:schemeClr>
                </a:solidFill>
                <a:latin typeface="Arial" panose="020B0604020202020204" pitchFamily="34" charset="0"/>
                <a:cs typeface="Arial" panose="020B0604020202020204" pitchFamily="34" charset="0"/>
              </a:rPr>
              <a:t>;</a:t>
            </a:r>
            <a:endParaRPr lang="en-US" dirty="0">
              <a:solidFill>
                <a:schemeClr val="accent5">
                  <a:lumMod val="50000"/>
                </a:schemeClr>
              </a:solidFill>
              <a:latin typeface="Arial" panose="020B0604020202020204" pitchFamily="34" charset="0"/>
              <a:cs typeface="Arial" panose="020B0604020202020204" pitchFamily="34" charset="0"/>
            </a:endParaRPr>
          </a:p>
          <a:p>
            <a:pPr algn="just"/>
            <a:r>
              <a:rPr b="1" i="1" dirty="0">
                <a:solidFill>
                  <a:schemeClr val="accent5">
                    <a:lumMod val="50000"/>
                  </a:schemeClr>
                </a:solidFill>
                <a:latin typeface="Arial" panose="020B0604020202020204" pitchFamily="34" charset="0"/>
                <a:cs typeface="Arial" panose="020B0604020202020204" pitchFamily="34" charset="0"/>
              </a:rPr>
              <a:t>Естуінде ақауы бар балалар</a:t>
            </a:r>
            <a:r>
              <a:rPr dirty="0">
                <a:solidFill>
                  <a:schemeClr val="accent5">
                    <a:lumMod val="50000"/>
                  </a:schemeClr>
                </a:solidFill>
                <a:latin typeface="Arial" panose="020B0604020202020204" pitchFamily="34" charset="0"/>
                <a:cs typeface="Arial" panose="020B0604020202020204" pitchFamily="34" charset="0"/>
              </a:rPr>
              <a:t> ең жақсы естілетін жерде, мұғалімнің ерінінен жақсы «оқи» алатын және сыныптың басқа оқушыларының жақсы көре алатын бөлікте отырулары керек</a:t>
            </a:r>
            <a:r>
              <a:rPr lang="en-US" dirty="0">
                <a:solidFill>
                  <a:schemeClr val="accent5">
                    <a:lumMod val="50000"/>
                  </a:schemeClr>
                </a:solidFill>
                <a:latin typeface="Arial" panose="020B0604020202020204" pitchFamily="34" charset="0"/>
                <a:cs typeface="Arial" panose="020B0604020202020204" pitchFamily="34" charset="0"/>
              </a:rPr>
              <a:t>;</a:t>
            </a:r>
            <a:endParaRPr lang="en-US" dirty="0">
              <a:solidFill>
                <a:schemeClr val="accent5">
                  <a:lumMod val="50000"/>
                </a:schemeClr>
              </a:solidFill>
              <a:latin typeface="Arial" panose="020B0604020202020204" pitchFamily="34" charset="0"/>
              <a:cs typeface="Arial" panose="020B0604020202020204" pitchFamily="34" charset="0"/>
            </a:endParaRPr>
          </a:p>
          <a:p>
            <a:pPr algn="just"/>
            <a:r>
              <a:rPr b="1" i="1" dirty="0">
                <a:solidFill>
                  <a:schemeClr val="accent5">
                    <a:lumMod val="50000"/>
                  </a:schemeClr>
                </a:solidFill>
                <a:latin typeface="Arial" panose="020B0604020202020204" pitchFamily="34" charset="0"/>
                <a:cs typeface="Arial" panose="020B0604020202020204" pitchFamily="34" charset="0"/>
              </a:rPr>
              <a:t>Эмоцианалды – ерік әрекеттері бұзылған балаларды</a:t>
            </a:r>
            <a:r>
              <a:rPr dirty="0">
                <a:solidFill>
                  <a:schemeClr val="accent5">
                    <a:lumMod val="50000"/>
                  </a:schemeClr>
                </a:solidFill>
                <a:latin typeface="Arial" panose="020B0604020202020204" pitchFamily="34" charset="0"/>
                <a:cs typeface="Arial" panose="020B0604020202020204" pitchFamily="34" charset="0"/>
              </a:rPr>
              <a:t> зейінді ырықсыз аударатын заттардың аз орналасқан бөлігіне отырғызған дұрыс, оларды артқы орынға оытрғызуға болмайды. Мысалы: терезенің алды, плакттар немесе т.с.с, есіктің жаны бұлардың барлығы баланың сабаққа деген ықыласын бұзады.</a:t>
            </a:r>
            <a:endParaRPr dirty="0">
              <a:solidFill>
                <a:schemeClr val="accent5">
                  <a:lumMod val="50000"/>
                </a:schemeClr>
              </a:solidFill>
              <a:latin typeface="Arial" panose="020B0604020202020204" pitchFamily="34" charset="0"/>
              <a:cs typeface="Arial" panose="020B0604020202020204" pitchFamily="34" charset="0"/>
            </a:endParaRPr>
          </a:p>
          <a:p>
            <a:pPr algn="just"/>
            <a:endParaRPr lang="en-US"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0" y="1167130"/>
            <a:ext cx="11933555" cy="5504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119126" y="3075811"/>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623570" y="1445260"/>
            <a:ext cx="10269855" cy="16718915"/>
          </a:xfrm>
          <a:prstGeom prst="rect">
            <a:avLst/>
          </a:prstGeom>
          <a:noFill/>
        </p:spPr>
        <p:txBody>
          <a:bodyPr wrap="square">
            <a:noAutofit/>
          </a:bodyPr>
          <a:lstStyle/>
          <a:p>
            <a:pPr algn="just">
              <a:lnSpc>
                <a:spcPct val="107000"/>
              </a:lnSpc>
              <a:spcAft>
                <a:spcPts val="800"/>
              </a:spcAft>
            </a:pPr>
            <a:r>
              <a:rPr lang="en-US"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Инклюзивті білім беруді енгізуді үйлестірудің негізгі проблемалары</a:t>
            </a:r>
            <a:endParaRPr lang="en-US"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-Педагогтердің әлеуетін арттыру;</a:t>
            </a:r>
            <a:endPar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-Менеджмент пен кадрлық жүйесін жақсарту;</a:t>
            </a:r>
            <a:endPar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-Бүгінгі таңда ПМПК – ға ең үлкен қажеттіліктерді жою (Түркістан, Алматы, Қарағанды, Атырау облыстарында және Астана қаласында бар).</a:t>
            </a:r>
            <a:endParaRPr lang="en-US" sz="14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6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Ерекше білім беруді қажет ететін оқушыларды оқыту барысында білім, білік және дағдылармен ғана шектеліп қалмау қажет, оқыту мақсатында жеке тұлғаның білімі, тәжірибесі және қабілет құзыреттіліктері қалыптасуы қажет.  </a:t>
            </a:r>
            <a:endParaRPr lang="en-US" sz="16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6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Құзіреттіліктер білім, білік, дағдыларға қарама-қайшы келмейді, бұл оларды саналы, орнымен пайдалануды көздейді. Бұл тәсілдерді ескере отырып, оқушылардың алған білімдерін, біліктерін нақты оқу және өмірлік жағдайларда орнымен пайдалануға үйрету.</a:t>
            </a:r>
            <a:endParaRPr lang="en-US" sz="16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p:cNvSpPr/>
          <p:nvPr/>
        </p:nvSpPr>
        <p:spPr>
          <a:xfrm>
            <a:off x="685165" y="186055"/>
            <a:ext cx="9763760" cy="7048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l"/>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248" y="289242"/>
            <a:ext cx="9439878" cy="669547"/>
          </a:xfrm>
        </p:spPr>
        <p:txBody>
          <a:bodyPr>
            <a:normAutofit/>
          </a:bodyPr>
          <a:lstStyle/>
          <a:p>
            <a:pPr algn="l"/>
            <a:r>
              <a:rPr 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Инклюзивті білім беруді енгізуді үйлестірудің негізгі проблемалары</a:t>
            </a:r>
            <a:endParaRPr 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5461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7597775" y="1643380"/>
            <a:ext cx="4012565" cy="428180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910590" y="106680"/>
            <a:ext cx="10067290" cy="126492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190" y="288925"/>
            <a:ext cx="9683750" cy="849630"/>
          </a:xfrm>
        </p:spPr>
        <p:txBody>
          <a:bodyPr>
            <a:normAutofit/>
          </a:bodyPr>
          <a:lstStyle/>
          <a:p>
            <a:pPr algn="ctr"/>
            <a:r>
              <a:rPr lang="" altLang="en-US"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 ПӘНІ ҚИЫНДЫҒЫ</a:t>
            </a:r>
            <a:endParaRPr lang="" altLang="en-US"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622935" y="1582420"/>
            <a:ext cx="7443470" cy="4866005"/>
          </a:xfrm>
          <a:prstGeom prst="rect">
            <a:avLst/>
          </a:prstGeom>
          <a:noFill/>
        </p:spPr>
        <p:txBody>
          <a:bodyPr wrap="square">
            <a:noAutofit/>
          </a:bodyPr>
          <a:lstStyle/>
          <a:p>
            <a:pPr marR="381000" lvl="0" algn="l">
              <a:lnSpc>
                <a:spcPct val="107000"/>
              </a:lnSpc>
              <a:spcAft>
                <a:spcPts val="800"/>
              </a:spcAft>
              <a:buSzPts val="1000"/>
              <a:tabLst>
                <a:tab pos="457200" algn="l"/>
              </a:tabLs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Физика пәні қиындығы бойынша басқа пәндер арасында жоғары орын алатыны мәлім. Физиканы оқытудың қиындығы және күрделілігі мұғалім бесаспап болуын талап етеді: ғалым, - яғни пәнді терең меңгеру; мұғалім, - әр оқушыға білім беру мүкіндігі және жеке – жеке бақылау; суретші, - коммуникативті құзыреттіліктің жоғары дәрежесі. Аталған рөлдердің әрқайсысы кез – келген сабақта жүзеге асырылатын процесс. Бұл ретте сабақтың әрбір тармағы мен кезеңі  ЕҚБ бар оқушының ерекшелігін және сыныптың ерекшелігін ескере отырып ойластырылуы тиіс.</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ЕҚБ оқушы үнемі мұғалім тарапынан жеке көзқарастар мен назар аударуды талап етеді. Пән бойынша материалды қабылдаудың өзінде үлкен кешеуілдер болатынын үнемі есте сақтау және ескеру. Кешеуілдер неліктен болады: ақыл – ой белсенділігінің төменділігі, талдау – синтездеу – салыстыру процестерінің жеткіліксіздігі, есте сақтау қабілетнің нашарлығы, тез шаршау, танымдық белсендіктің болмауы, сарқылу бұның бәрі оқушының құрдымға кетуіне әкеліп соғады. ЕБҚ бар бала бүкіл сыныппен бірге тапсырманы бір уақытта және жоғарғы деңгейде орындай алмайды. Бірақ бақылау жұмысы кезінде жеке тапсырмаға келгенде, алдыңғы сабақтардағы тәжірибесін пайдалана отырып есептерді шеше алады.</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259326" y="675235"/>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248" y="289242"/>
            <a:ext cx="9439878" cy="669547"/>
          </a:xfrm>
        </p:spPr>
        <p:txBody>
          <a:bodyPr>
            <a:normAutofit/>
          </a:bodyPr>
          <a:lstStyle/>
          <a:p>
            <a:pPr algn="ctr"/>
            <a:r>
              <a:rPr lang="" alt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ҮЙ ТАПСЫРМАСЫ</a:t>
            </a:r>
            <a:endParaRPr lang="" alt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Объект 2"/>
          <p:cNvSpPr>
            <a:spLocks noGrp="1"/>
          </p:cNvSpPr>
          <p:nvPr>
            <p:ph idx="1"/>
          </p:nvPr>
        </p:nvSpPr>
        <p:spPr>
          <a:xfrm>
            <a:off x="400685" y="1183640"/>
            <a:ext cx="11035030" cy="5106035"/>
          </a:xfrm>
        </p:spPr>
        <p:txBody>
          <a:bodyPr>
            <a:normAutofit/>
          </a:bodyPr>
          <a:lstStyle/>
          <a:p>
            <a:pPr marL="0" indent="0" algn="just">
              <a:lnSpc>
                <a:spcPct val="100000"/>
              </a:lnSpc>
              <a:spcBef>
                <a:spcPts val="0"/>
              </a:spcBef>
              <a:buFont typeface="+mj-lt"/>
              <a:buNone/>
            </a:pPr>
            <a:r>
              <a:rPr lang="ru-RU" sz="1600" b="1" dirty="0">
                <a:solidFill>
                  <a:srgbClr val="002060"/>
                </a:solidFill>
                <a:latin typeface="Arial" panose="020B0604020202020204" pitchFamily="34" charset="0"/>
                <a:cs typeface="Arial" panose="020B0604020202020204" pitchFamily="34" charset="0"/>
              </a:rPr>
              <a:t>ЕҚБ бар оқушының үй тапсырмасына ерекше назар аударуымыз керек. Үй тапсырмасы оқушының базалық деңгейіне сәйкес, орындалу жолы оңай болу керек. Ал тапсырма физикалық мәселелер мен жағдаяттарды шешуді көздейтін болса, онда балаға сабақта орындаған тапсырманың алгоритміне ұсас етіп және нұсқаулар арқылы берген дұрыс. Мысалы, Л.И Орловскаяның нұсқаулығында келтірілген материалды пайдалану мысалын келтіреміз (кесте 4).</a:t>
            </a:r>
            <a:endParaRPr lang="ru-RU" sz="1600" b="1" dirty="0">
              <a:solidFill>
                <a:srgbClr val="002060"/>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None/>
            </a:pPr>
            <a:r>
              <a:rPr lang="ru-RU" sz="1600" b="1" dirty="0">
                <a:solidFill>
                  <a:schemeClr val="tx1"/>
                </a:solidFill>
                <a:latin typeface="Arial" panose="020B0604020202020204" pitchFamily="34" charset="0"/>
                <a:cs typeface="Arial" panose="020B0604020202020204" pitchFamily="34" charset="0"/>
              </a:rPr>
              <a:t>Есеп: 40 Н күштің әсерінен қорап 130 см қашықтыққа жылжиды. Орындалған жұмысты анықтаңыз.</a:t>
            </a:r>
            <a:endParaRPr lang="ru-RU" sz="1600" b="1" dirty="0">
              <a:solidFill>
                <a:schemeClr val="tx1"/>
              </a:solidFill>
              <a:latin typeface="Arial" panose="020B0604020202020204" pitchFamily="34" charset="0"/>
              <a:cs typeface="Arial" panose="020B0604020202020204" pitchFamily="34" charset="0"/>
            </a:endParaRPr>
          </a:p>
          <a:p>
            <a:pPr marL="0" indent="0" algn="just">
              <a:lnSpc>
                <a:spcPct val="100000"/>
              </a:lnSpc>
              <a:spcBef>
                <a:spcPts val="0"/>
              </a:spcBef>
              <a:buFont typeface="+mj-lt"/>
              <a:buNone/>
            </a:pPr>
            <a:endParaRPr lang="ru-RU" sz="1600" b="1" dirty="0">
              <a:solidFill>
                <a:schemeClr val="tx1"/>
              </a:solidFill>
              <a:latin typeface="Arial" panose="020B0604020202020204" pitchFamily="34" charset="0"/>
              <a:cs typeface="Arial" panose="020B0604020202020204" pitchFamily="34" charset="0"/>
            </a:endParaRPr>
          </a:p>
        </p:txBody>
      </p:sp>
      <p:graphicFrame>
        <p:nvGraphicFramePr>
          <p:cNvPr id="13" name="Таблица 12"/>
          <p:cNvGraphicFramePr/>
          <p:nvPr/>
        </p:nvGraphicFramePr>
        <p:xfrm>
          <a:off x="481965" y="2877820"/>
          <a:ext cx="7769225" cy="3764280"/>
        </p:xfrm>
        <a:graphic>
          <a:graphicData uri="http://schemas.openxmlformats.org/drawingml/2006/table">
            <a:tbl>
              <a:tblPr firstRow="1" bandRow="1">
                <a:tableStyleId>{5C22544A-7EE6-4342-B048-85BDC9FD1C3A}</a:tableStyleId>
              </a:tblPr>
              <a:tblGrid>
                <a:gridCol w="3909060"/>
                <a:gridCol w="3860165"/>
              </a:tblGrid>
              <a:tr h="367665">
                <a:tc>
                  <a:txBody>
                    <a:bodyPr/>
                    <a:p>
                      <a:pPr>
                        <a:buNone/>
                      </a:pPr>
                      <a:r>
                        <a:rPr lang="" altLang="ru-RU"/>
                        <a:t>СҰРАҚ</a:t>
                      </a:r>
                      <a:endParaRPr lang="" altLang="ru-RU"/>
                    </a:p>
                  </a:txBody>
                  <a:tcPr/>
                </a:tc>
                <a:tc>
                  <a:txBody>
                    <a:bodyPr/>
                    <a:p>
                      <a:pPr>
                        <a:buNone/>
                      </a:pPr>
                      <a:r>
                        <a:rPr lang="" altLang="ru-RU"/>
                        <a:t>ЖАУАП</a:t>
                      </a:r>
                      <a:endParaRPr lang="" altLang="ru-RU"/>
                    </a:p>
                  </a:txBody>
                  <a:tcPr/>
                </a:tc>
              </a:tr>
              <a:tr h="337185">
                <a:tc>
                  <a:txBody>
                    <a:bodyPr/>
                    <a:p>
                      <a:pPr>
                        <a:buNone/>
                      </a:pPr>
                      <a:r>
                        <a:rPr lang="ru-RU" altLang="en-US" sz="1600"/>
                        <a:t>Тапсырамада нені анықтау керек?</a:t>
                      </a:r>
                      <a:endParaRPr lang="ru-RU" altLang="en-US" sz="1600"/>
                    </a:p>
                  </a:txBody>
                  <a:tcPr/>
                </a:tc>
                <a:tc>
                  <a:txBody>
                    <a:bodyPr/>
                    <a:p>
                      <a:pPr indent="0">
                        <a:buNone/>
                      </a:pPr>
                      <a:r>
                        <a:rPr lang="en-US" altLang="en-US" sz="1600" b="0">
                          <a:latin typeface="Times New Roman" panose="02020603050405020304" pitchFamily="18" charset="0"/>
                          <a:ea typeface="Times New Roman" panose="02020603050405020304" pitchFamily="18" charset="0"/>
                          <a:cs typeface="Times New Roman" panose="02020603050405020304" pitchFamily="18" charset="0"/>
                        </a:rPr>
                        <a:t>Атқарылған жұмысты анықтау керек.</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581660">
                <a:tc>
                  <a:txBody>
                    <a:bodyPr/>
                    <a:p>
                      <a:pPr>
                        <a:buNone/>
                      </a:pPr>
                      <a:r>
                        <a:rPr lang="ru-RU" altLang="en-US" sz="1600"/>
                        <a:t>Қандай формула арқылы жұмысты анықтаймыз?</a:t>
                      </a:r>
                      <a:endParaRPr lang="ru-RU" altLang="en-US" sz="1600"/>
                    </a:p>
                  </a:txBody>
                  <a:tcPr/>
                </a:tc>
                <a:tc>
                  <a:txBody>
                    <a:bodyPr/>
                    <a:p>
                      <a:pPr>
                        <a:buNone/>
                      </a:pPr>
                      <a:r>
                        <a:rPr lang="ru-RU" altLang="en-US" sz="1600"/>
                        <a:t>Формула: </a:t>
                      </a:r>
                      <a:r>
                        <a:rPr lang="en-US" altLang="en-US" sz="1600"/>
                        <a:t>A=F*S</a:t>
                      </a:r>
                      <a:endParaRPr lang="en-US" altLang="en-US" sz="1600"/>
                    </a:p>
                  </a:txBody>
                  <a:tcPr/>
                </a:tc>
              </a:tr>
              <a:tr h="1072515">
                <a:tc>
                  <a:txBody>
                    <a:bodyPr/>
                    <a:p>
                      <a:pPr indent="0">
                        <a:buNone/>
                      </a:pPr>
                      <a:r>
                        <a:rPr lang="en-US" sz="1400" b="0">
                          <a:latin typeface="Times New Roman" panose="02020603050405020304" pitchFamily="18" charset="0"/>
                          <a:cs typeface="Times New Roman" panose="02020603050405020304" pitchFamily="18" charset="0"/>
                        </a:rPr>
                        <a:t>Қандай шамалар белгілі?</a:t>
                      </a:r>
                      <a:endParaRPr lang="en-US" sz="1400" b="0">
                        <a:latin typeface="Times New Roman" panose="02020603050405020304" pitchFamily="18" charset="0"/>
                        <a:cs typeface="Times New Roman" panose="02020603050405020304" pitchFamily="18" charset="0"/>
                      </a:endParaRPr>
                    </a:p>
                    <a:p>
                      <a:pPr indent="0">
                        <a:buNone/>
                      </a:pPr>
                      <a:r>
                        <a:rPr lang="en-US" sz="1400">
                          <a:latin typeface="Times New Roman" panose="02020603050405020304" pitchFamily="18" charset="0"/>
                          <a:cs typeface="Times New Roman" panose="02020603050405020304" pitchFamily="18" charset="0"/>
                          <a:sym typeface="+mn-ea"/>
                        </a:rPr>
                        <a:t>Бұл шамалар қалай белігіленеді?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1400">
                          <a:latin typeface="Times New Roman" panose="02020603050405020304" pitchFamily="18" charset="0"/>
                          <a:cs typeface="Times New Roman" panose="02020603050405020304" pitchFamily="18" charset="0"/>
                          <a:sym typeface="+mn-ea"/>
                        </a:rPr>
                        <a:t>Есеп бойынша қандай мәнді анықтау керек, қалай белгіленеді?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400" b="0">
                          <a:latin typeface="Times New Roman" panose="02020603050405020304" pitchFamily="18" charset="0"/>
                          <a:cs typeface="Times New Roman" panose="02020603050405020304" pitchFamily="18" charset="0"/>
                        </a:rPr>
                        <a:t>Күш 40 Н, қашықтық 130 см.</a:t>
                      </a:r>
                      <a:endParaRPr lang="en-US" sz="1400" b="0">
                        <a:latin typeface="Times New Roman" panose="02020603050405020304" pitchFamily="18" charset="0"/>
                        <a:cs typeface="Times New Roman" panose="02020603050405020304" pitchFamily="18" charset="0"/>
                      </a:endParaRPr>
                    </a:p>
                    <a:p>
                      <a:pPr indent="0">
                        <a:buNone/>
                      </a:pPr>
                      <a:r>
                        <a:rPr lang="en-US" sz="1400">
                          <a:latin typeface="Times New Roman" panose="02020603050405020304" pitchFamily="18" charset="0"/>
                          <a:cs typeface="Times New Roman" panose="02020603050405020304" pitchFamily="18" charset="0"/>
                          <a:sym typeface="+mn-ea"/>
                        </a:rPr>
                        <a:t>Күш – F, қашықтық – S.</a:t>
                      </a:r>
                      <a:endParaRPr lang="en-US" sz="1400">
                        <a:latin typeface="Times New Roman" panose="02020603050405020304" pitchFamily="18" charset="0"/>
                        <a:cs typeface="Times New Roman" panose="02020603050405020304" pitchFamily="18" charset="0"/>
                        <a:sym typeface="+mn-ea"/>
                      </a:endParaRPr>
                    </a:p>
                    <a:p>
                      <a:pPr indent="0">
                        <a:buNone/>
                      </a:pPr>
                      <a:r>
                        <a:rPr lang="en-US" sz="1400">
                          <a:latin typeface="Times New Roman" panose="02020603050405020304" pitchFamily="18" charset="0"/>
                          <a:cs typeface="Times New Roman" panose="02020603050405020304" pitchFamily="18" charset="0"/>
                          <a:sym typeface="+mn-ea"/>
                        </a:rPr>
                        <a:t>Атқарылған А жұмысты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858520">
                <a:tc>
                  <a:txBody>
                    <a:bodyPr/>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Тапсырманың шартын жазайық?</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Берілгені: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F = 40 Н</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S = 130 см</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А –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546735">
                <a:tc>
                  <a:txBody>
                    <a:bodyPr/>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Барлық мәндер ХБЖ жүйесінде берілген бе?</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  Берілгені:   SI</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Жоқ. 130 см = 1,3 м</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graphicFrame>
        <p:nvGraphicFramePr>
          <p:cNvPr id="58" name="Таблица 57"/>
          <p:cNvGraphicFramePr/>
          <p:nvPr/>
        </p:nvGraphicFramePr>
        <p:xfrm>
          <a:off x="8249920" y="3577590"/>
          <a:ext cx="3262630" cy="3064510"/>
        </p:xfrm>
        <a:graphic>
          <a:graphicData uri="http://schemas.openxmlformats.org/drawingml/2006/table">
            <a:tbl>
              <a:tblPr firstRow="1" bandRow="1">
                <a:tableStyleId>{5940675A-B579-460E-94D1-54222C63F5DA}</a:tableStyleId>
              </a:tblPr>
              <a:tblGrid>
                <a:gridCol w="1151255"/>
                <a:gridCol w="1151255"/>
                <a:gridCol w="960120"/>
              </a:tblGrid>
              <a:tr h="3064510">
                <a:tc>
                  <a:txBody>
                    <a:bodyPr/>
                    <a:p>
                      <a:pPr indent="0">
                        <a:buNone/>
                      </a:pPr>
                      <a:r>
                        <a:rPr lang="en-US" sz="1400" b="0">
                          <a:latin typeface="Times New Roman" panose="02020603050405020304" pitchFamily="18" charset="0"/>
                          <a:cs typeface="Times New Roman" panose="02020603050405020304" pitchFamily="18" charset="0"/>
                        </a:rPr>
                        <a:t>Берілген:</a:t>
                      </a:r>
                      <a:endParaRPr lang="en-US" sz="1400" b="0">
                        <a:latin typeface="Times New Roman" panose="02020603050405020304" pitchFamily="18" charset="0"/>
                        <a:cs typeface="Times New Roman" panose="02020603050405020304" pitchFamily="18" charset="0"/>
                      </a:endParaRPr>
                    </a:p>
                    <a:p>
                      <a:pPr indent="0">
                        <a:buNone/>
                      </a:pPr>
                      <a:r>
                        <a:rPr lang="en-US" sz="1400" b="0">
                          <a:latin typeface="Times New Roman" panose="02020603050405020304" pitchFamily="18" charset="0"/>
                          <a:cs typeface="Times New Roman" panose="02020603050405020304" pitchFamily="18" charset="0"/>
                        </a:rPr>
                        <a:t>F = 40 Н</a:t>
                      </a:r>
                      <a:endParaRPr lang="en-US" sz="1400" b="0">
                        <a:latin typeface="Times New Roman" panose="02020603050405020304" pitchFamily="18" charset="0"/>
                        <a:cs typeface="Times New Roman" panose="02020603050405020304" pitchFamily="18" charset="0"/>
                      </a:endParaRPr>
                    </a:p>
                    <a:p>
                      <a:pPr indent="0">
                        <a:buNone/>
                      </a:pPr>
                      <a:r>
                        <a:rPr lang="en-US" sz="1400" b="0">
                          <a:latin typeface="Times New Roman" panose="02020603050405020304" pitchFamily="18" charset="0"/>
                          <a:cs typeface="Times New Roman" panose="02020603050405020304" pitchFamily="18" charset="0"/>
                        </a:rPr>
                        <a:t>S = 130 см </a:t>
                      </a:r>
                      <a:endParaRPr lang="en-US" sz="1400" b="0">
                        <a:latin typeface="Times New Roman" panose="02020603050405020304" pitchFamily="18" charset="0"/>
                        <a:cs typeface="Times New Roman" panose="02020603050405020304" pitchFamily="18" charset="0"/>
                      </a:endParaRPr>
                    </a:p>
                    <a:p>
                      <a:pPr indent="0">
                        <a:buNone/>
                      </a:pPr>
                      <a:r>
                        <a:rPr lang="" altLang="en-US" sz="1400" b="0">
                          <a:latin typeface="Times New Roman" panose="02020603050405020304" pitchFamily="18" charset="0"/>
                          <a:ea typeface="Times New Roman" panose="02020603050405020304" pitchFamily="18" charset="0"/>
                          <a:cs typeface="Times New Roman" panose="02020603050405020304" pitchFamily="18" charset="0"/>
                        </a:rPr>
                        <a:t>Табу керек</a:t>
                      </a:r>
                      <a:endParaRPr lang=""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 sz="1400" b="0">
                          <a:latin typeface="Times New Roman" panose="02020603050405020304" pitchFamily="18" charset="0"/>
                          <a:ea typeface="Times New Roman" panose="02020603050405020304" pitchFamily="18" charset="0"/>
                          <a:cs typeface="Times New Roman" panose="02020603050405020304" pitchFamily="18" charset="0"/>
                        </a:rPr>
                        <a:t>A</a:t>
                      </a:r>
                      <a:r>
                        <a:rPr lang="" altLang="en-US" sz="1400" b="0">
                          <a:latin typeface="Times New Roman" panose="02020603050405020304" pitchFamily="18" charset="0"/>
                          <a:ea typeface="Times New Roman" panose="02020603050405020304" pitchFamily="18" charset="0"/>
                          <a:cs typeface="Times New Roman" panose="02020603050405020304" pitchFamily="18" charset="0"/>
                        </a:rPr>
                        <a:t>-</a:t>
                      </a:r>
                      <a:endParaRPr lang=""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 altLang=""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 altLang="" sz="1400" b="0">
                          <a:latin typeface="Times New Roman" panose="02020603050405020304" pitchFamily="18" charset="0"/>
                          <a:ea typeface="Times New Roman" panose="02020603050405020304" pitchFamily="18" charset="0"/>
                          <a:cs typeface="Times New Roman" panose="02020603050405020304" pitchFamily="18" charset="0"/>
                        </a:rPr>
                        <a:t>ЕСКЕРТУ</a:t>
                      </a:r>
                      <a:endParaRPr lang="" altLang=""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buNone/>
                      </a:pPr>
                      <a:r>
                        <a:rPr lang="en-US" sz="1400" b="0">
                          <a:latin typeface="Times New Roman" panose="02020603050405020304" pitchFamily="18" charset="0"/>
                          <a:cs typeface="Times New Roman" panose="02020603050405020304" pitchFamily="18" charset="0"/>
                        </a:rPr>
                        <a:t> SI</a:t>
                      </a:r>
                      <a:endParaRPr lang="en-US" sz="1400" b="0">
                        <a:latin typeface="Times New Roman" panose="02020603050405020304" pitchFamily="18" charset="0"/>
                        <a:cs typeface="Times New Roman" panose="02020603050405020304" pitchFamily="18" charset="0"/>
                      </a:endParaRPr>
                    </a:p>
                    <a:p>
                      <a:pPr indent="0">
                        <a:buNone/>
                      </a:pPr>
                      <a:r>
                        <a:rPr lang="en-US" sz="1400" b="0">
                          <a:latin typeface="Times New Roman" panose="02020603050405020304" pitchFamily="18" charset="0"/>
                          <a:cs typeface="Times New Roman" panose="02020603050405020304" pitchFamily="18" charset="0"/>
                        </a:rPr>
                        <a:t> 40 Н</a:t>
                      </a:r>
                      <a:endParaRPr lang="en-US" sz="1400" b="0">
                        <a:latin typeface="Times New Roman" panose="02020603050405020304" pitchFamily="18" charset="0"/>
                        <a:cs typeface="Times New Roman" panose="02020603050405020304" pitchFamily="18" charset="0"/>
                      </a:endParaRPr>
                    </a:p>
                    <a:p>
                      <a:pPr indent="0">
                        <a:buNone/>
                      </a:pPr>
                      <a:r>
                        <a:rPr lang="en-US" sz="1400" b="0">
                          <a:latin typeface="Times New Roman" panose="02020603050405020304" pitchFamily="18" charset="0"/>
                          <a:cs typeface="Times New Roman" panose="02020603050405020304" pitchFamily="18" charset="0"/>
                        </a:rPr>
                        <a:t> 1,3 м</a:t>
                      </a:r>
                      <a:endParaRPr lang="en-US" sz="1400" b="0">
                        <a:latin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400" b="0">
                          <a:latin typeface="Times New Roman" panose="02020603050405020304" pitchFamily="18" charset="0"/>
                          <a:cs typeface="Times New Roman" panose="02020603050405020304" pitchFamily="18" charset="0"/>
                        </a:rPr>
                        <a:t> Шешуі:   </a:t>
                      </a:r>
                      <a:endParaRPr lang="en-US" sz="1400" b="0">
                        <a:latin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A=FS</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A=40H*1.3</a:t>
                      </a:r>
                      <a:r>
                        <a:rPr lang="" altLang="en-US" sz="1400" b="0">
                          <a:latin typeface="Times New Roman" panose="02020603050405020304" pitchFamily="18" charset="0"/>
                          <a:ea typeface="Times New Roman" panose="02020603050405020304" pitchFamily="18" charset="0"/>
                          <a:cs typeface="Times New Roman" panose="02020603050405020304" pitchFamily="18" charset="0"/>
                        </a:rPr>
                        <a:t>м</a:t>
                      </a:r>
                      <a:r>
                        <a:rPr lang="en-US" altLang="en-US" sz="1400" b="0">
                          <a:latin typeface="Times New Roman" panose="02020603050405020304" pitchFamily="18" charset="0"/>
                          <a:ea typeface="Times New Roman" panose="02020603050405020304" pitchFamily="18" charset="0"/>
                          <a:cs typeface="Times New Roman" panose="02020603050405020304" pitchFamily="18" charset="0"/>
                        </a:rPr>
                        <a:t>=52</a:t>
                      </a:r>
                      <a:r>
                        <a:rPr lang="" altLang="en-US" sz="1400" b="0">
                          <a:latin typeface="Times New Roman" panose="02020603050405020304" pitchFamily="18" charset="0"/>
                          <a:ea typeface="Times New Roman" panose="02020603050405020304" pitchFamily="18" charset="0"/>
                          <a:cs typeface="Times New Roman" panose="02020603050405020304" pitchFamily="18" charset="0"/>
                        </a:rPr>
                        <a:t>Дж</a:t>
                      </a:r>
                      <a:endParaRPr lang=""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graphicFrame>
        <p:nvGraphicFramePr>
          <p:cNvPr id="63" name="Таблица 62"/>
          <p:cNvGraphicFramePr/>
          <p:nvPr/>
        </p:nvGraphicFramePr>
        <p:xfrm>
          <a:off x="8242300" y="2896870"/>
          <a:ext cx="3273425" cy="671830"/>
        </p:xfrm>
        <a:graphic>
          <a:graphicData uri="http://schemas.openxmlformats.org/drawingml/2006/table">
            <a:tbl>
              <a:tblPr firstRow="1" bandRow="1">
                <a:tableStyleId>{5940675A-B579-460E-94D1-54222C63F5DA}</a:tableStyleId>
              </a:tblPr>
              <a:tblGrid>
                <a:gridCol w="3273425"/>
              </a:tblGrid>
              <a:tr h="671830">
                <a:tc>
                  <a:txBody>
                    <a:bodyPr/>
                    <a:p>
                      <a:pPr>
                        <a:buNone/>
                      </a:pPr>
                      <a:r>
                        <a:rPr lang="ru-RU" altLang="en-US"/>
                        <a:t>Сандық мәнін анықтайық</a:t>
                      </a:r>
                      <a:endParaRPr lang="ru-RU"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4" name="Таблица 63"/>
          <p:cNvGraphicFramePr/>
          <p:nvPr/>
        </p:nvGraphicFramePr>
        <p:xfrm>
          <a:off x="8255000" y="5207000"/>
          <a:ext cx="3267075" cy="365760"/>
        </p:xfrm>
        <a:graphic>
          <a:graphicData uri="http://schemas.openxmlformats.org/drawingml/2006/table">
            <a:tbl>
              <a:tblPr firstRow="1" bandRow="1">
                <a:tableStyleId>{5940675A-B579-460E-94D1-54222C63F5DA}</a:tableStyleId>
              </a:tblPr>
              <a:tblGrid>
                <a:gridCol w="3267075"/>
              </a:tblGrid>
              <a:tr h="0">
                <a:tc>
                  <a:txBody>
                    <a:bodyPr/>
                    <a:p>
                      <a:pPr>
                        <a:buNone/>
                      </a:pPr>
                      <a:endParaRPr lang="ru-RU"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635" y="6075045"/>
            <a:ext cx="12192635" cy="1812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623570" y="249555"/>
            <a:ext cx="10645140" cy="10045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993140" y="249555"/>
            <a:ext cx="9996805" cy="894715"/>
          </a:xfrm>
        </p:spPr>
        <p:txBody>
          <a:bodyPr>
            <a:normAutofit/>
          </a:bodyPr>
          <a:lstStyle/>
          <a:p>
            <a:pPr algn="ctr"/>
            <a:r>
              <a:rPr lang="ru-RU"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ЕҚБ бар оқушылармен жұмыс</a:t>
            </a:r>
            <a:endParaRPr lang="ru-RU"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624205" y="1762125"/>
            <a:ext cx="11029315" cy="5164455"/>
          </a:xfrm>
          <a:prstGeom prst="rect">
            <a:avLst/>
          </a:prstGeom>
          <a:noFill/>
        </p:spPr>
        <p:txBody>
          <a:bodyPr wrap="square" rtlCol="0">
            <a:noAutofit/>
          </a:bodyPr>
          <a:lstStyle/>
          <a:p>
            <a:pPr algn="l"/>
            <a:r>
              <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ЕҚБ бар оқушылармен жұмыс кезінде ұстаз осы ерекшеліктерге мән беру керек:</a:t>
            </a:r>
            <a:endPar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Тапсырмаларды толық қанды түсінбеу мұғалімнің қосымша көмегін қажет етеді;</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-Оқу ұғымдарын – терминдерді меңгерудегі қиыншылықтар;</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-Оқу жұмысы барысында өз ойларын қалыптастыра алмау және жеткізе алмау;</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-Сөйлеу дамуының тежелуі;</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Берілген материалмен жұмыс істеу адамзаттың негізгі қабілеттернің бірі. </a:t>
            </a:r>
            <a:endPar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Оқу дағдысы бастауыш сыныпта қалыптаса бастайтын құбылыс. Бастауыш сыныпта оқушы оқу дағдысын, мәтіннің негізгі мақсатын бөліп көрсетуді, жоспарын құруды үйренеді. Бұл құбылыс жылдан жылға қиындай береді. Бірақ, ЕБҚ бар балаларға  материалмен жұмыс істеу қабілетін қалыптастыру оқытушының назарын керек етеді. Ол бірнеше кезеңдерден тұрады:</a:t>
            </a:r>
            <a:endPar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Мәтінді оқып, мәтін бойынша сұрақтарға жауап табу, суретер мен кестелер, графиктерден керекті материалдарды ала білу;</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-Ұсынылған мәліметтердегі негізгі ойларды бөліп көрсетуді үйрену;</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l"/>
            <a:r>
              <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-Негізгі сұрақтарға мәтінмен ортақ етіп жауап беру;</a:t>
            </a:r>
            <a:endParaRPr lang="en-US" sz="1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7287895" y="1307465"/>
            <a:ext cx="4816475" cy="495490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465871" y="4768960"/>
            <a:ext cx="10820100" cy="1518307"/>
          </a:xfrm>
        </p:spPr>
        <p:txBody>
          <a:bodyPr>
            <a:normAutofit/>
          </a:bodyPr>
          <a:lstStyle/>
          <a:p>
            <a:pPr indent="0">
              <a:lnSpc>
                <a:spcPct val="100000"/>
              </a:lnSpc>
              <a:spcBef>
                <a:spcPts val="0"/>
              </a:spcBef>
              <a:buNone/>
            </a:pP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p:cNvSpPr/>
          <p:nvPr/>
        </p:nvSpPr>
        <p:spPr>
          <a:xfrm>
            <a:off x="1233805" y="248920"/>
            <a:ext cx="9438640" cy="56896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Инклюзивті балаларды бағалау</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7288530" y="6287135"/>
            <a:ext cx="4815840" cy="486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3200" b="1"/>
          </a:p>
        </p:txBody>
      </p:sp>
      <p:sp>
        <p:nvSpPr>
          <p:cNvPr id="54" name="Прямоугольник 53"/>
          <p:cNvSpPr/>
          <p:nvPr/>
        </p:nvSpPr>
        <p:spPr>
          <a:xfrm>
            <a:off x="339090" y="1169670"/>
            <a:ext cx="6949440" cy="529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75000"/>
                  </a:schemeClr>
                </a:solidFill>
                <a:latin typeface="Arial" panose="020B0604020202020204" pitchFamily="34" charset="0"/>
                <a:cs typeface="Arial" panose="020B0604020202020204" pitchFamily="34" charset="0"/>
              </a:rPr>
              <a:t>ЕБИнклюзивті балаларды бағалауды бағалаудың арнайы шкаласы қолданылады. Инклюзивті  білім беру жағдайында оқушылардың білімдерін бағалайтын критериалды бағалаудың технологиялық жүйесін әзірлеумен әр түрлі ұйымдар мен ғылыми зертханалар айналысады.</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Оқыту процесін жобалау кезеңдегі жүзеге асырылады: алдымен оқу курсы деңгейінде, содан соң оқу тақырыбы деңгейінде және соңында сабақ деңгейінде.  </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Ақыл-ой кемістігі бар балалардың қабылдау деңгейі әр түрлі болғандықтан бірдей нәтиже ала алмайды, сондықтан олардың  деңгейлеріне қарай тұжырымдалып отырады. </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Деңгейлеп оқытуда Б.Блум таксономиясын пайдалануға болады, соның ішінде «тану», «түсіну»,  «қолдану». Бұл деңгейлер П.Я. Гальпериннің ақыл-ой әрекетін сатылап қалыптастыру теориясының негізінде алынған әдістемелік тәсілдермен сәйкестендіріледі [22].</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Оқу мақсаттарының бірінші категориясы «тану» деңгейінде оқушылар танып-білуге, ұғымдарды ажыратуға арналған тапсырмалары мен жаттығуларды орындауға қабілетті болады. </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«Түсіну» категориясында оқу мақсаттарының өтілетін материалдың ішкімазмұнын ұғынуға, терминдер, ережелер мен символдарды қолдана алуғабағытталған болып табылады.</a:t>
            </a:r>
            <a:endParaRPr lang="en-US" sz="1400" dirty="0">
              <a:solidFill>
                <a:schemeClr val="accent1">
                  <a:lumMod val="75000"/>
                </a:schemeClr>
              </a:solidFill>
              <a:latin typeface="Arial" panose="020B0604020202020204" pitchFamily="34" charset="0"/>
              <a:cs typeface="Arial" panose="020B0604020202020204" pitchFamily="34" charset="0"/>
            </a:endParaRPr>
          </a:p>
          <a:p>
            <a:pPr algn="ctr"/>
            <a:r>
              <a:rPr lang="en-US" sz="1400" dirty="0">
                <a:solidFill>
                  <a:schemeClr val="accent1">
                    <a:lumMod val="75000"/>
                  </a:schemeClr>
                </a:solidFill>
                <a:latin typeface="Arial" panose="020B0604020202020204" pitchFamily="34" charset="0"/>
                <a:cs typeface="Arial" panose="020B0604020202020204" pitchFamily="34" charset="0"/>
              </a:rPr>
              <a:t>«Қолдану» категориясында жаңа ұғымдар мен ережелердің дұрыс қолданылуын қамтамасыз етеді.</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11378</Words>
  <Application>WPS Presentation</Application>
  <PresentationFormat>Широкоэкранный</PresentationFormat>
  <Paragraphs>216</Paragraphs>
  <Slides>13</Slides>
  <Notes>0</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Calibri</vt:lpstr>
      <vt:lpstr>Times New Roman</vt:lpstr>
      <vt:lpstr>Microsoft YaHei</vt:lpstr>
      <vt:lpstr>Arial Unicode MS</vt:lpstr>
      <vt:lpstr>Calibri Light</vt:lpstr>
      <vt:lpstr>Тема Office</vt:lpstr>
      <vt:lpstr>PowerPoint 演示文稿</vt:lpstr>
      <vt:lpstr>Физика есептерін шығару</vt:lpstr>
      <vt:lpstr>Шығармашылық қабілетін арттыру</vt:lpstr>
      <vt:lpstr>эксперименттік тәжірибелер</vt:lpstr>
      <vt:lpstr>Ерекше білім беру қажеттіліктері бар (ЕҚБ) балаларға физикалық есептерді шығаруда ерекше әдістемелер мен тәсілдер қолдану қажет. Бұл әдістемелер мен тәсілдер оқушылардың жеке ерекшеліктерін ескере отырып, олардың білім алу процесін оңайлатуға бағытталған.</vt:lpstr>
      <vt:lpstr>Ерекше білім беру қажеттіліктері бар (ЕҚБ) балаларға физикалық есептерді шығаруда ерекше әдістемелер мен тәсілдер қолдану қажет. Бұл әдістемелер мен тәсілдер оқушылардың жеке ерекшеліктерін ескере отырып, олардың білім алу процесін оңайлатуға бағытталған.</vt:lpstr>
      <vt:lpstr>Инклюзивті білім беру жүйелері сабақтарды жан-жақты ету және барлық оқушыларды есепке алу үшін оқу бағдарламасын өзгертуі керек. Бұған:</vt:lpstr>
      <vt:lpstr>Жаңа тақырыпты түсіндіру кездерінде сапалы әсер ететін бірнеше әдістердің мысалын келтірген болатынмын олар: «Инфо-болжам» және «Кластерлер».</vt:lpstr>
      <vt:lpstr>КӨРНЕКІЛІКТЕР</vt:lpstr>
      <vt:lpstr>КӨРНЕКІЛІКТЕР</vt:lpstr>
      <vt:lpstr>КӨРНЕКІЛІКТЕР</vt:lpstr>
      <vt:lpstr>СҰРАҚТАР</vt:lpstr>
      <vt:lpstr>НАЗАРЛАРЫҢЫЗҒА РАҚМЕТ!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Asus</cp:lastModifiedBy>
  <cp:revision>112</cp:revision>
  <dcterms:created xsi:type="dcterms:W3CDTF">2021-11-16T03:16:00Z</dcterms:created>
  <dcterms:modified xsi:type="dcterms:W3CDTF">2024-10-29T23:10:13Z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8234E911DDBA4B31939327279B090A9E_12</vt:lpwstr>
  </property>
  <property fmtid="{D5CDD505-2E9C-101B-9397-08002B2CF9AE}" pid="3" name="KSOProductBuildVer">
    <vt:lpwstr>1049-12.2.0.16909</vt:lpwstr>
  </property>
</Properties>
</file>