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Evolventa Bold" charset="1" panose="020B0702020202020204"/>
      <p:regular r:id="rId30"/>
    </p:embeddedFont>
    <p:embeddedFont>
      <p:font typeface="Evolventa" charset="1" panose="020B050202020202020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8993586" y="2051497"/>
            <a:ext cx="8217084" cy="6467098"/>
          </a:xfrm>
          <a:prstGeom prst="rect">
            <a:avLst/>
          </a:prstGeom>
        </p:spPr>
        <p:txBody>
          <a:bodyPr anchor="t" rtlCol="false" tIns="0" lIns="0" bIns="0" rIns="0">
            <a:spAutoFit/>
          </a:bodyPr>
          <a:lstStyle/>
          <a:p>
            <a:pPr algn="ctr">
              <a:lnSpc>
                <a:spcPts val="5508"/>
              </a:lnSpc>
            </a:pPr>
            <a:r>
              <a:rPr lang="en-US" sz="5400" b="true">
                <a:solidFill>
                  <a:srgbClr val="F7B4A7"/>
                </a:solidFill>
                <a:latin typeface="Evolventa Bold"/>
                <a:ea typeface="Evolventa Bold"/>
                <a:cs typeface="Evolventa Bold"/>
                <a:sym typeface="Evolventa Bold"/>
              </a:rPr>
              <a:t>4-Дәріс</a:t>
            </a:r>
          </a:p>
          <a:p>
            <a:pPr algn="ctr">
              <a:lnSpc>
                <a:spcPts val="5508"/>
              </a:lnSpc>
            </a:pPr>
          </a:p>
          <a:p>
            <a:pPr algn="ctr">
              <a:lnSpc>
                <a:spcPts val="5508"/>
              </a:lnSpc>
            </a:pPr>
            <a:r>
              <a:rPr lang="en-US" sz="5400" b="true">
                <a:solidFill>
                  <a:srgbClr val="F7B4A7"/>
                </a:solidFill>
                <a:latin typeface="Evolventa Bold"/>
                <a:ea typeface="Evolventa Bold"/>
                <a:cs typeface="Evolventa Bold"/>
                <a:sym typeface="Evolventa Bold"/>
              </a:rPr>
              <a:t>Орг</a:t>
            </a:r>
            <a:r>
              <a:rPr lang="en-US" sz="5400" b="true">
                <a:solidFill>
                  <a:srgbClr val="F7B4A7"/>
                </a:solidFill>
                <a:latin typeface="Evolventa Bold"/>
                <a:ea typeface="Evolventa Bold"/>
                <a:cs typeface="Evolventa Bold"/>
                <a:sym typeface="Evolventa Bold"/>
              </a:rPr>
              <a:t>аникалық заттарды өндіруге арналған шикізат көздері. Химиялық өндірісте қолданылатын энергия түрлері</a:t>
            </a:r>
          </a:p>
        </p:txBody>
      </p:sp>
      <p:sp>
        <p:nvSpPr>
          <p:cNvPr name="Freeform 3" id="3"/>
          <p:cNvSpPr/>
          <p:nvPr/>
        </p:nvSpPr>
        <p:spPr>
          <a:xfrm flipH="false" flipV="false" rot="0">
            <a:off x="1182834" y="-1921745"/>
            <a:ext cx="6755642" cy="4114800"/>
          </a:xfrm>
          <a:custGeom>
            <a:avLst/>
            <a:gdLst/>
            <a:ahLst/>
            <a:cxnLst/>
            <a:rect r="r" b="b" t="t" l="l"/>
            <a:pathLst>
              <a:path h="4114800" w="6755642">
                <a:moveTo>
                  <a:pt x="0" y="0"/>
                </a:moveTo>
                <a:lnTo>
                  <a:pt x="6755642" y="0"/>
                </a:lnTo>
                <a:lnTo>
                  <a:pt x="67556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303834" y="1790711"/>
            <a:ext cx="1194327" cy="2586142"/>
          </a:xfrm>
          <a:custGeom>
            <a:avLst/>
            <a:gdLst/>
            <a:ahLst/>
            <a:cxnLst/>
            <a:rect r="r" b="b" t="t" l="l"/>
            <a:pathLst>
              <a:path h="2586142" w="1194327">
                <a:moveTo>
                  <a:pt x="0" y="0"/>
                </a:moveTo>
                <a:lnTo>
                  <a:pt x="1194327" y="0"/>
                </a:lnTo>
                <a:lnTo>
                  <a:pt x="1194327" y="2586142"/>
                </a:lnTo>
                <a:lnTo>
                  <a:pt x="0" y="25861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2095190" y="2021154"/>
            <a:ext cx="5357753" cy="5591583"/>
          </a:xfrm>
          <a:custGeom>
            <a:avLst/>
            <a:gdLst/>
            <a:ahLst/>
            <a:cxnLst/>
            <a:rect r="r" b="b" t="t" l="l"/>
            <a:pathLst>
              <a:path h="5591583" w="5357753">
                <a:moveTo>
                  <a:pt x="5357753" y="0"/>
                </a:moveTo>
                <a:lnTo>
                  <a:pt x="0" y="0"/>
                </a:lnTo>
                <a:lnTo>
                  <a:pt x="0" y="5591582"/>
                </a:lnTo>
                <a:lnTo>
                  <a:pt x="5357753" y="5591582"/>
                </a:lnTo>
                <a:lnTo>
                  <a:pt x="535775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947148" y="1264426"/>
            <a:ext cx="3144039" cy="2440918"/>
          </a:xfrm>
          <a:custGeom>
            <a:avLst/>
            <a:gdLst/>
            <a:ahLst/>
            <a:cxnLst/>
            <a:rect r="r" b="b" t="t" l="l"/>
            <a:pathLst>
              <a:path h="2440918" w="3144039">
                <a:moveTo>
                  <a:pt x="0" y="0"/>
                </a:moveTo>
                <a:lnTo>
                  <a:pt x="3144040" y="0"/>
                </a:lnTo>
                <a:lnTo>
                  <a:pt x="3144040" y="2440918"/>
                </a:lnTo>
                <a:lnTo>
                  <a:pt x="0" y="24409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624872" y="5005800"/>
            <a:ext cx="1894295" cy="4252500"/>
          </a:xfrm>
          <a:custGeom>
            <a:avLst/>
            <a:gdLst/>
            <a:ahLst/>
            <a:cxnLst/>
            <a:rect r="r" b="b" t="t" l="l"/>
            <a:pathLst>
              <a:path h="4252500" w="1894295">
                <a:moveTo>
                  <a:pt x="0" y="0"/>
                </a:moveTo>
                <a:lnTo>
                  <a:pt x="1894295" y="0"/>
                </a:lnTo>
                <a:lnTo>
                  <a:pt x="1894295" y="4252500"/>
                </a:lnTo>
                <a:lnTo>
                  <a:pt x="0" y="42525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4011803" y="7612736"/>
            <a:ext cx="3486358" cy="4114800"/>
          </a:xfrm>
          <a:custGeom>
            <a:avLst/>
            <a:gdLst/>
            <a:ahLst/>
            <a:cxnLst/>
            <a:rect r="r" b="b" t="t" l="l"/>
            <a:pathLst>
              <a:path h="4114800" w="3486358">
                <a:moveTo>
                  <a:pt x="0" y="0"/>
                </a:moveTo>
                <a:lnTo>
                  <a:pt x="3486358" y="0"/>
                </a:lnTo>
                <a:lnTo>
                  <a:pt x="348635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942534" y="1265932"/>
            <a:ext cx="16402933" cy="1114425"/>
          </a:xfrm>
          <a:prstGeom prst="rect">
            <a:avLst/>
          </a:prstGeom>
        </p:spPr>
        <p:txBody>
          <a:bodyPr anchor="t" rtlCol="false" tIns="0" lIns="0" bIns="0" rIns="0">
            <a:spAutoFit/>
          </a:bodyPr>
          <a:lstStyle/>
          <a:p>
            <a:pPr algn="ctr">
              <a:lnSpc>
                <a:spcPts val="7320"/>
              </a:lnSpc>
            </a:pPr>
            <a:r>
              <a:rPr lang="en-US" b="true" sz="6100">
                <a:solidFill>
                  <a:srgbClr val="2B4B82"/>
                </a:solidFill>
                <a:latin typeface="Evolventa Bold"/>
                <a:ea typeface="Evolventa Bold"/>
                <a:cs typeface="Evolventa Bold"/>
                <a:sym typeface="Evolventa Bold"/>
              </a:rPr>
              <a:t>Ш</a:t>
            </a:r>
            <a:r>
              <a:rPr lang="en-US" b="true" sz="6100">
                <a:solidFill>
                  <a:srgbClr val="2B4B82"/>
                </a:solidFill>
                <a:latin typeface="Evolventa Bold"/>
                <a:ea typeface="Evolventa Bold"/>
                <a:cs typeface="Evolventa Bold"/>
                <a:sym typeface="Evolventa Bold"/>
              </a:rPr>
              <a:t>икізатты өңдеуге дайындау әдістері</a:t>
            </a:r>
          </a:p>
        </p:txBody>
      </p:sp>
      <p:sp>
        <p:nvSpPr>
          <p:cNvPr name="TextBox 3" id="3"/>
          <p:cNvSpPr txBox="true"/>
          <p:nvPr/>
        </p:nvSpPr>
        <p:spPr>
          <a:xfrm rot="0">
            <a:off x="1028700" y="2657475"/>
            <a:ext cx="16316766" cy="6600825"/>
          </a:xfrm>
          <a:prstGeom prst="rect">
            <a:avLst/>
          </a:prstGeom>
        </p:spPr>
        <p:txBody>
          <a:bodyPr anchor="t" rtlCol="false" tIns="0" lIns="0" bIns="0" rIns="0">
            <a:spAutoFit/>
          </a:bodyPr>
          <a:lstStyle/>
          <a:p>
            <a:pPr algn="l">
              <a:lnSpc>
                <a:spcPts val="3675"/>
              </a:lnSpc>
            </a:pPr>
            <a:r>
              <a:rPr lang="en-US" sz="2625">
                <a:solidFill>
                  <a:srgbClr val="2B4B82"/>
                </a:solidFill>
                <a:latin typeface="Evolventa"/>
                <a:ea typeface="Evolventa"/>
                <a:cs typeface="Evolventa"/>
                <a:sym typeface="Evolventa"/>
              </a:rPr>
              <a:t> -</a:t>
            </a:r>
            <a:r>
              <a:rPr lang="en-US" sz="2625" b="true">
                <a:solidFill>
                  <a:srgbClr val="2B4B82"/>
                </a:solidFill>
                <a:latin typeface="Evolventa Bold"/>
                <a:ea typeface="Evolventa Bold"/>
                <a:cs typeface="Evolventa Bold"/>
                <a:sym typeface="Evolventa Bold"/>
              </a:rPr>
              <a:t>Меха</a:t>
            </a:r>
            <a:r>
              <a:rPr lang="en-US" sz="2625" b="true">
                <a:solidFill>
                  <a:srgbClr val="2B4B82"/>
                </a:solidFill>
                <a:latin typeface="Evolventa Bold"/>
                <a:ea typeface="Evolventa Bold"/>
                <a:cs typeface="Evolventa Bold"/>
                <a:sym typeface="Evolventa Bold"/>
              </a:rPr>
              <a:t>никалық өңдеу:</a:t>
            </a:r>
            <a:r>
              <a:rPr lang="en-US" sz="2625">
                <a:solidFill>
                  <a:srgbClr val="2B4B82"/>
                </a:solidFill>
                <a:latin typeface="Evolventa"/>
                <a:ea typeface="Evolventa"/>
                <a:cs typeface="Evolventa"/>
                <a:sym typeface="Evolventa"/>
              </a:rPr>
              <a:t> ол қатты және сұйық шикізат үшін бөлшектердің өлшемін өзгерту және қоспаларды кетіру үшін қолданылады.</a:t>
            </a:r>
          </a:p>
          <a:p>
            <a:pPr algn="l">
              <a:lnSpc>
                <a:spcPts val="3675"/>
              </a:lnSpc>
            </a:pPr>
            <a:r>
              <a:rPr lang="en-US" sz="2625">
                <a:solidFill>
                  <a:srgbClr val="2B4B82"/>
                </a:solidFill>
                <a:latin typeface="Evolventa"/>
                <a:ea typeface="Evolventa"/>
                <a:cs typeface="Evolventa"/>
                <a:sym typeface="Evolventa"/>
              </a:rPr>
              <a:t> </a:t>
            </a:r>
            <a:r>
              <a:rPr lang="en-US" sz="2625" b="true">
                <a:solidFill>
                  <a:srgbClr val="2B4B82"/>
                </a:solidFill>
                <a:latin typeface="Evolventa Bold"/>
                <a:ea typeface="Evolventa Bold"/>
                <a:cs typeface="Evolventa Bold"/>
                <a:sym typeface="Evolventa Bold"/>
              </a:rPr>
              <a:t>- Ұнтақтау</a:t>
            </a:r>
            <a:r>
              <a:rPr lang="en-US" sz="2625">
                <a:solidFill>
                  <a:srgbClr val="2B4B82"/>
                </a:solidFill>
                <a:latin typeface="Evolventa"/>
                <a:ea typeface="Evolventa"/>
                <a:cs typeface="Evolventa"/>
                <a:sym typeface="Evolventa"/>
              </a:rPr>
              <a:t> (ұсақтау, ұнтақтау, түйіршіктеу): көмір, ағаш, ауыл шаруашылығы қалдықтары үшін қолданылады.</a:t>
            </a:r>
          </a:p>
          <a:p>
            <a:pPr algn="l">
              <a:lnSpc>
                <a:spcPts val="3675"/>
              </a:lnSpc>
            </a:pPr>
            <a:r>
              <a:rPr lang="en-US" sz="2625">
                <a:solidFill>
                  <a:srgbClr val="2B4B82"/>
                </a:solidFill>
                <a:latin typeface="Evolventa"/>
                <a:ea typeface="Evolventa"/>
                <a:cs typeface="Evolventa"/>
                <a:sym typeface="Evolventa"/>
              </a:rPr>
              <a:t> - </a:t>
            </a:r>
            <a:r>
              <a:rPr lang="en-US" sz="2625" b="true">
                <a:solidFill>
                  <a:srgbClr val="2B4B82"/>
                </a:solidFill>
                <a:latin typeface="Evolventa Bold"/>
                <a:ea typeface="Evolventa Bold"/>
                <a:cs typeface="Evolventa Bold"/>
                <a:sym typeface="Evolventa Bold"/>
              </a:rPr>
              <a:t>Сүзу және центрифугалау:</a:t>
            </a:r>
            <a:r>
              <a:rPr lang="en-US" sz="2625">
                <a:solidFill>
                  <a:srgbClr val="2B4B82"/>
                </a:solidFill>
                <a:latin typeface="Evolventa"/>
                <a:ea typeface="Evolventa"/>
                <a:cs typeface="Evolventa"/>
                <a:sym typeface="Evolventa"/>
              </a:rPr>
              <a:t> сұйық шикізаттан (мысалы, май немесе өсімдік майларынан) қатты қоспаларды жою.</a:t>
            </a:r>
          </a:p>
          <a:p>
            <a:pPr algn="l">
              <a:lnSpc>
                <a:spcPts val="3675"/>
              </a:lnSpc>
            </a:pPr>
            <a:r>
              <a:rPr lang="en-US" sz="2625">
                <a:solidFill>
                  <a:srgbClr val="2B4B82"/>
                </a:solidFill>
                <a:latin typeface="Evolventa"/>
                <a:ea typeface="Evolventa"/>
                <a:cs typeface="Evolventa"/>
                <a:sym typeface="Evolventa"/>
              </a:rPr>
              <a:t> -</a:t>
            </a:r>
            <a:r>
              <a:rPr lang="en-US" sz="2625" b="true">
                <a:solidFill>
                  <a:srgbClr val="2B4B82"/>
                </a:solidFill>
                <a:latin typeface="Evolventa Bold"/>
                <a:ea typeface="Evolventa Bold"/>
                <a:cs typeface="Evolventa Bold"/>
                <a:sym typeface="Evolventa Bold"/>
              </a:rPr>
              <a:t> Гомогенизация:</a:t>
            </a:r>
            <a:r>
              <a:rPr lang="en-US" sz="2625">
                <a:solidFill>
                  <a:srgbClr val="2B4B82"/>
                </a:solidFill>
                <a:latin typeface="Evolventa"/>
                <a:ea typeface="Evolventa"/>
                <a:cs typeface="Evolventa"/>
                <a:sym typeface="Evolventa"/>
              </a:rPr>
              <a:t> композицияның біртектілігін жақсарту үшін сұйық және паста тәрізді заттарды араластыру.</a:t>
            </a:r>
          </a:p>
          <a:p>
            <a:pPr algn="l">
              <a:lnSpc>
                <a:spcPts val="3675"/>
              </a:lnSpc>
            </a:pPr>
            <a:r>
              <a:rPr lang="en-US" sz="2625">
                <a:solidFill>
                  <a:srgbClr val="2B4B82"/>
                </a:solidFill>
                <a:latin typeface="Evolventa"/>
                <a:ea typeface="Evolventa"/>
                <a:cs typeface="Evolventa"/>
                <a:sym typeface="Evolventa"/>
              </a:rPr>
              <a:t> -</a:t>
            </a:r>
            <a:r>
              <a:rPr lang="en-US" sz="2625" b="true">
                <a:solidFill>
                  <a:srgbClr val="2B4B82"/>
                </a:solidFill>
                <a:latin typeface="Evolventa Bold"/>
                <a:ea typeface="Evolventa Bold"/>
                <a:cs typeface="Evolventa Bold"/>
                <a:sym typeface="Evolventa Bold"/>
              </a:rPr>
              <a:t>Термиялық өңдеу:</a:t>
            </a:r>
            <a:r>
              <a:rPr lang="en-US" sz="2625">
                <a:solidFill>
                  <a:srgbClr val="2B4B82"/>
                </a:solidFill>
                <a:latin typeface="Evolventa"/>
                <a:ea typeface="Evolventa"/>
                <a:cs typeface="Evolventa"/>
                <a:sym typeface="Evolventa"/>
              </a:rPr>
              <a:t> суды, ұшпа қосылыстарды кетіру және шикізаттың тұтқырлығын азайту үшін қолданылады.</a:t>
            </a:r>
          </a:p>
          <a:p>
            <a:pPr algn="l">
              <a:lnSpc>
                <a:spcPts val="3675"/>
              </a:lnSpc>
            </a:pPr>
            <a:r>
              <a:rPr lang="en-US" sz="2625">
                <a:solidFill>
                  <a:srgbClr val="2B4B82"/>
                </a:solidFill>
                <a:latin typeface="Evolventa"/>
                <a:ea typeface="Evolventa"/>
                <a:cs typeface="Evolventa"/>
                <a:sym typeface="Evolventa"/>
              </a:rPr>
              <a:t> </a:t>
            </a:r>
            <a:r>
              <a:rPr lang="en-US" sz="2625" b="true">
                <a:solidFill>
                  <a:srgbClr val="2B4B82"/>
                </a:solidFill>
                <a:latin typeface="Evolventa Bold"/>
                <a:ea typeface="Evolventa Bold"/>
                <a:cs typeface="Evolventa Bold"/>
                <a:sym typeface="Evolventa Bold"/>
              </a:rPr>
              <a:t>- Кептіру:</a:t>
            </a:r>
            <a:r>
              <a:rPr lang="en-US" sz="2625">
                <a:solidFill>
                  <a:srgbClr val="2B4B82"/>
                </a:solidFill>
                <a:latin typeface="Evolventa"/>
                <a:ea typeface="Evolventa"/>
                <a:cs typeface="Evolventa"/>
                <a:sym typeface="Evolventa"/>
              </a:rPr>
              <a:t> биомассадан, көмірден, ағаштан ылғалды кетіру.</a:t>
            </a:r>
          </a:p>
          <a:p>
            <a:pPr algn="l">
              <a:lnSpc>
                <a:spcPts val="3675"/>
              </a:lnSpc>
            </a:pPr>
            <a:r>
              <a:rPr lang="en-US" sz="2625" b="true">
                <a:solidFill>
                  <a:srgbClr val="2B4B82"/>
                </a:solidFill>
                <a:latin typeface="Evolventa Bold"/>
                <a:ea typeface="Evolventa Bold"/>
                <a:cs typeface="Evolventa Bold"/>
                <a:sym typeface="Evolventa Bold"/>
              </a:rPr>
              <a:t> - Қыздыру және булану</a:t>
            </a:r>
            <a:r>
              <a:rPr lang="en-US" sz="2625">
                <a:solidFill>
                  <a:srgbClr val="2B4B82"/>
                </a:solidFill>
                <a:latin typeface="Evolventa"/>
                <a:ea typeface="Evolventa"/>
                <a:cs typeface="Evolventa"/>
                <a:sym typeface="Evolventa"/>
              </a:rPr>
              <a:t>: тасымалдау алдында мұнайдың өтімділігін жақсарту үшін мұнай өңдеуде қолданылады.</a:t>
            </a:r>
          </a:p>
          <a:p>
            <a:pPr algn="l">
              <a:lnSpc>
                <a:spcPts val="3675"/>
              </a:lnSpc>
            </a:pPr>
            <a:r>
              <a:rPr lang="en-US" sz="2625">
                <a:solidFill>
                  <a:srgbClr val="2B4B82"/>
                </a:solidFill>
                <a:latin typeface="Evolventa"/>
                <a:ea typeface="Evolventa"/>
                <a:cs typeface="Evolventa"/>
                <a:sym typeface="Evolventa"/>
              </a:rPr>
              <a:t>-</a:t>
            </a:r>
            <a:r>
              <a:rPr lang="en-US" sz="2625" b="true">
                <a:solidFill>
                  <a:srgbClr val="2B4B82"/>
                </a:solidFill>
                <a:latin typeface="Evolventa Bold"/>
                <a:ea typeface="Evolventa Bold"/>
                <a:cs typeface="Evolventa Bold"/>
                <a:sym typeface="Evolventa Bold"/>
              </a:rPr>
              <a:t> Пиролиз:</a:t>
            </a:r>
            <a:r>
              <a:rPr lang="en-US" sz="2625">
                <a:solidFill>
                  <a:srgbClr val="2B4B82"/>
                </a:solidFill>
                <a:latin typeface="Evolventa"/>
                <a:ea typeface="Evolventa"/>
                <a:cs typeface="Evolventa"/>
                <a:sym typeface="Evolventa"/>
              </a:rPr>
              <a:t> органикалық шикізаттың одан әрі өңдеу алдында термиялық ыдырауы.</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329857" y="348882"/>
            <a:ext cx="17539984" cy="2867025"/>
          </a:xfrm>
          <a:prstGeom prst="rect">
            <a:avLst/>
          </a:prstGeom>
        </p:spPr>
        <p:txBody>
          <a:bodyPr anchor="t" rtlCol="false" tIns="0" lIns="0" bIns="0" rIns="0">
            <a:spAutoFit/>
          </a:bodyPr>
          <a:lstStyle/>
          <a:p>
            <a:pPr algn="ctr">
              <a:lnSpc>
                <a:spcPts val="10200"/>
              </a:lnSpc>
            </a:pPr>
            <a:r>
              <a:rPr lang="en-US" sz="8500" b="true">
                <a:solidFill>
                  <a:srgbClr val="F7B4A7"/>
                </a:solidFill>
                <a:latin typeface="Evolventa Bold"/>
                <a:ea typeface="Evolventa Bold"/>
                <a:cs typeface="Evolventa Bold"/>
                <a:sym typeface="Evolventa Bold"/>
              </a:rPr>
              <a:t>Қо</a:t>
            </a:r>
            <a:r>
              <a:rPr lang="en-US" sz="8500" b="true">
                <a:solidFill>
                  <a:srgbClr val="F7B4A7"/>
                </a:solidFill>
                <a:latin typeface="Evolventa Bold"/>
                <a:ea typeface="Evolventa Bold"/>
                <a:cs typeface="Evolventa Bold"/>
                <a:sym typeface="Evolventa Bold"/>
              </a:rPr>
              <a:t>спалардан тазарту және байыту</a:t>
            </a:r>
          </a:p>
        </p:txBody>
      </p:sp>
      <p:sp>
        <p:nvSpPr>
          <p:cNvPr name="TextBox 3" id="3"/>
          <p:cNvSpPr txBox="true"/>
          <p:nvPr/>
        </p:nvSpPr>
        <p:spPr>
          <a:xfrm rot="0">
            <a:off x="529807" y="3111132"/>
            <a:ext cx="17340035" cy="7038975"/>
          </a:xfrm>
          <a:prstGeom prst="rect">
            <a:avLst/>
          </a:prstGeom>
        </p:spPr>
        <p:txBody>
          <a:bodyPr anchor="t" rtlCol="false" tIns="0" lIns="0" bIns="0" rIns="0">
            <a:spAutoFit/>
          </a:bodyPr>
          <a:lstStyle/>
          <a:p>
            <a:pPr algn="l">
              <a:lnSpc>
                <a:spcPts val="4219"/>
              </a:lnSpc>
              <a:spcBef>
                <a:spcPct val="0"/>
              </a:spcBef>
            </a:pPr>
            <a:r>
              <a:rPr lang="en-US" sz="3516">
                <a:solidFill>
                  <a:srgbClr val="FFFFFF"/>
                </a:solidFill>
                <a:latin typeface="Evolventa"/>
                <a:ea typeface="Evolventa"/>
                <a:cs typeface="Evolventa"/>
                <a:sym typeface="Evolventa"/>
              </a:rPr>
              <a:t>Өңдеу сапасын жақсарту үшін шикізатты механикалық, химиялық және биологиялық қоспалардан тазартады.</a:t>
            </a:r>
          </a:p>
          <a:p>
            <a:pPr algn="l">
              <a:lnSpc>
                <a:spcPts val="4219"/>
              </a:lnSpc>
              <a:spcBef>
                <a:spcPct val="0"/>
              </a:spcBef>
            </a:pPr>
            <a:r>
              <a:rPr lang="en-US" sz="3516">
                <a:solidFill>
                  <a:srgbClr val="FFFFFF"/>
                </a:solidFill>
                <a:latin typeface="Evolventa"/>
                <a:ea typeface="Evolventa"/>
                <a:cs typeface="Evolventa"/>
                <a:sym typeface="Evolventa"/>
              </a:rPr>
              <a:t>- Шөгу: ауыр қоспаларды гравитациялық бөлу арқылы жою.</a:t>
            </a:r>
          </a:p>
          <a:p>
            <a:pPr algn="l">
              <a:lnSpc>
                <a:spcPts val="4219"/>
              </a:lnSpc>
              <a:spcBef>
                <a:spcPct val="0"/>
              </a:spcBef>
            </a:pPr>
            <a:r>
              <a:rPr lang="en-US" sz="3516">
                <a:solidFill>
                  <a:srgbClr val="FFFFFF"/>
                </a:solidFill>
                <a:latin typeface="Evolventa"/>
                <a:ea typeface="Evolventa"/>
                <a:cs typeface="Evolventa"/>
                <a:sym typeface="Evolventa"/>
              </a:rPr>
              <a:t>- Адсорбциялық тазарту: газдар мен сұйықтықтардан қоспаларды кетіру үшін белсендірілген көмірді немесе цеолиттерді пайдалану.</a:t>
            </a:r>
          </a:p>
          <a:p>
            <a:pPr algn="l">
              <a:lnSpc>
                <a:spcPts val="4219"/>
              </a:lnSpc>
              <a:spcBef>
                <a:spcPct val="0"/>
              </a:spcBef>
            </a:pPr>
            <a:r>
              <a:rPr lang="en-US" sz="3516">
                <a:solidFill>
                  <a:srgbClr val="FFFFFF"/>
                </a:solidFill>
                <a:latin typeface="Evolventa"/>
                <a:ea typeface="Evolventa"/>
                <a:cs typeface="Evolventa"/>
                <a:sym typeface="Evolventa"/>
              </a:rPr>
              <a:t>- Катализдік тазарту: мұнай мен газдағы күкірт пен азот қосылыстарының ыдырауы.</a:t>
            </a:r>
          </a:p>
          <a:p>
            <a:pPr algn="l">
              <a:lnSpc>
                <a:spcPts val="4219"/>
              </a:lnSpc>
              <a:spcBef>
                <a:spcPct val="0"/>
              </a:spcBef>
            </a:pPr>
            <a:r>
              <a:rPr lang="en-US" sz="3516">
                <a:solidFill>
                  <a:srgbClr val="FFFFFF"/>
                </a:solidFill>
                <a:latin typeface="Evolventa"/>
                <a:ea typeface="Evolventa"/>
                <a:cs typeface="Evolventa"/>
                <a:sym typeface="Evolventa"/>
              </a:rPr>
              <a:t>Шикізаттағы пайдалы компоненттердің концентрациясын арттыру.</a:t>
            </a:r>
          </a:p>
          <a:p>
            <a:pPr algn="l">
              <a:lnSpc>
                <a:spcPts val="4219"/>
              </a:lnSpc>
              <a:spcBef>
                <a:spcPct val="0"/>
              </a:spcBef>
            </a:pPr>
            <a:r>
              <a:rPr lang="en-US" sz="3516">
                <a:solidFill>
                  <a:srgbClr val="FFFFFF"/>
                </a:solidFill>
                <a:latin typeface="Evolventa"/>
                <a:ea typeface="Evolventa"/>
                <a:cs typeface="Evolventa"/>
                <a:sym typeface="Evolventa"/>
              </a:rPr>
              <a:t>- Флотация: көмір химиясында минералды қоспаларды жою үшін қолданылады.</a:t>
            </a:r>
          </a:p>
          <a:p>
            <a:pPr algn="l">
              <a:lnSpc>
                <a:spcPts val="4219"/>
              </a:lnSpc>
              <a:spcBef>
                <a:spcPct val="0"/>
              </a:spcBef>
            </a:pPr>
            <a:r>
              <a:rPr lang="en-US" sz="3516">
                <a:solidFill>
                  <a:srgbClr val="FFFFFF"/>
                </a:solidFill>
                <a:latin typeface="Evolventa"/>
                <a:ea typeface="Evolventa"/>
                <a:cs typeface="Evolventa"/>
                <a:sym typeface="Evolventa"/>
              </a:rPr>
              <a:t>- Сепарация: газ және сұйық қоспаларды бөлу.</a:t>
            </a:r>
          </a:p>
          <a:p>
            <a:pPr algn="l">
              <a:lnSpc>
                <a:spcPts val="4219"/>
              </a:lnSpc>
              <a:spcBef>
                <a:spcPct val="0"/>
              </a:spcBef>
            </a:pPr>
            <a:r>
              <a:rPr lang="en-US" sz="3516">
                <a:solidFill>
                  <a:srgbClr val="FFFFFF"/>
                </a:solidFill>
                <a:latin typeface="Evolventa"/>
                <a:ea typeface="Evolventa"/>
                <a:cs typeface="Evolventa"/>
                <a:sym typeface="Evolventa"/>
              </a:rPr>
              <a:t>- Гидротазалау: күкіртті және басқа зиянды қоспаларды кетіру үшін сутегімен қанықтыру.</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7B4A7"/>
        </a:solidFill>
      </p:bgPr>
    </p:bg>
    <p:spTree>
      <p:nvGrpSpPr>
        <p:cNvPr id="1" name=""/>
        <p:cNvGrpSpPr/>
        <p:nvPr/>
      </p:nvGrpSpPr>
      <p:grpSpPr>
        <a:xfrm>
          <a:off x="0" y="0"/>
          <a:ext cx="0" cy="0"/>
          <a:chOff x="0" y="0"/>
          <a:chExt cx="0" cy="0"/>
        </a:xfrm>
      </p:grpSpPr>
      <p:sp>
        <p:nvSpPr>
          <p:cNvPr name="TextBox 2" id="2"/>
          <p:cNvSpPr txBox="true"/>
          <p:nvPr/>
        </p:nvSpPr>
        <p:spPr>
          <a:xfrm rot="0">
            <a:off x="946160" y="843640"/>
            <a:ext cx="16037476" cy="763429"/>
          </a:xfrm>
          <a:prstGeom prst="rect">
            <a:avLst/>
          </a:prstGeom>
        </p:spPr>
        <p:txBody>
          <a:bodyPr anchor="t" rtlCol="false" tIns="0" lIns="0" bIns="0" rIns="0">
            <a:spAutoFit/>
          </a:bodyPr>
          <a:lstStyle/>
          <a:p>
            <a:pPr algn="ctr">
              <a:lnSpc>
                <a:spcPts val="4398"/>
              </a:lnSpc>
            </a:pPr>
            <a:r>
              <a:rPr lang="en-US" b="true" sz="5174" spc="-51">
                <a:solidFill>
                  <a:srgbClr val="2B4B82"/>
                </a:solidFill>
                <a:latin typeface="Evolventa Bold"/>
                <a:ea typeface="Evolventa Bold"/>
                <a:cs typeface="Evolventa Bold"/>
                <a:sym typeface="Evolventa Bold"/>
              </a:rPr>
              <a:t>Ә</a:t>
            </a:r>
            <a:r>
              <a:rPr lang="en-US" b="true" sz="5174" spc="-51">
                <a:solidFill>
                  <a:srgbClr val="2B4B82"/>
                </a:solidFill>
                <a:latin typeface="Evolventa Bold"/>
                <a:ea typeface="Evolventa Bold"/>
                <a:cs typeface="Evolventa Bold"/>
                <a:sym typeface="Evolventa Bold"/>
              </a:rPr>
              <a:t>ртүрлі салаларда шикізат дайындау</a:t>
            </a:r>
          </a:p>
        </p:txBody>
      </p:sp>
      <p:sp>
        <p:nvSpPr>
          <p:cNvPr name="TextBox 3" id="3"/>
          <p:cNvSpPr txBox="true"/>
          <p:nvPr/>
        </p:nvSpPr>
        <p:spPr>
          <a:xfrm rot="0">
            <a:off x="6947273" y="4014613"/>
            <a:ext cx="4310914" cy="2588006"/>
          </a:xfrm>
          <a:prstGeom prst="rect">
            <a:avLst/>
          </a:prstGeom>
        </p:spPr>
        <p:txBody>
          <a:bodyPr anchor="t" rtlCol="false" tIns="0" lIns="0" bIns="0" rIns="0">
            <a:spAutoFit/>
          </a:bodyPr>
          <a:lstStyle/>
          <a:p>
            <a:pPr algn="l">
              <a:lnSpc>
                <a:spcPts val="3304"/>
              </a:lnSpc>
            </a:pPr>
            <a:r>
              <a:rPr lang="en-US" sz="2360">
                <a:solidFill>
                  <a:srgbClr val="2B4B82"/>
                </a:solidFill>
                <a:latin typeface="Evolventa"/>
                <a:ea typeface="Evolventa"/>
                <a:cs typeface="Evolventa"/>
                <a:sym typeface="Evolventa"/>
              </a:rPr>
              <a:t> 1.</a:t>
            </a:r>
            <a:r>
              <a:rPr lang="en-US" sz="2360">
                <a:solidFill>
                  <a:srgbClr val="2B4B82"/>
                </a:solidFill>
                <a:latin typeface="Evolventa"/>
                <a:ea typeface="Evolventa"/>
                <a:cs typeface="Evolventa"/>
                <a:sym typeface="Evolventa"/>
              </a:rPr>
              <a:t> Көмірді газдандыру және кокстеу алдында ұсақтау;</a:t>
            </a:r>
          </a:p>
          <a:p>
            <a:pPr algn="l">
              <a:lnSpc>
                <a:spcPts val="3304"/>
              </a:lnSpc>
            </a:pPr>
            <a:r>
              <a:rPr lang="en-US" sz="2360">
                <a:solidFill>
                  <a:srgbClr val="2B4B82"/>
                </a:solidFill>
                <a:latin typeface="Evolventa"/>
                <a:ea typeface="Evolventa"/>
                <a:cs typeface="Evolventa"/>
                <a:sym typeface="Evolventa"/>
              </a:rPr>
              <a:t> 2. Көміртек құрамын арттыру үшін байыту;</a:t>
            </a:r>
          </a:p>
          <a:p>
            <a:pPr algn="l">
              <a:lnSpc>
                <a:spcPts val="3304"/>
              </a:lnSpc>
            </a:pPr>
            <a:r>
              <a:rPr lang="en-US" sz="2360">
                <a:solidFill>
                  <a:srgbClr val="2B4B82"/>
                </a:solidFill>
                <a:latin typeface="Evolventa"/>
                <a:ea typeface="Evolventa"/>
                <a:cs typeface="Evolventa"/>
                <a:sym typeface="Evolventa"/>
              </a:rPr>
              <a:t>3. Ылғалды азайту үшін көмірді кептіру.</a:t>
            </a:r>
          </a:p>
        </p:txBody>
      </p:sp>
      <p:sp>
        <p:nvSpPr>
          <p:cNvPr name="TextBox 4" id="4"/>
          <p:cNvSpPr txBox="true"/>
          <p:nvPr/>
        </p:nvSpPr>
        <p:spPr>
          <a:xfrm rot="0">
            <a:off x="12944112" y="4024138"/>
            <a:ext cx="4310914" cy="4278105"/>
          </a:xfrm>
          <a:prstGeom prst="rect">
            <a:avLst/>
          </a:prstGeom>
        </p:spPr>
        <p:txBody>
          <a:bodyPr anchor="t" rtlCol="false" tIns="0" lIns="0" bIns="0" rIns="0">
            <a:spAutoFit/>
          </a:bodyPr>
          <a:lstStyle/>
          <a:p>
            <a:pPr algn="l">
              <a:lnSpc>
                <a:spcPts val="3360"/>
              </a:lnSpc>
            </a:pPr>
            <a:r>
              <a:rPr lang="en-US" sz="2400">
                <a:solidFill>
                  <a:srgbClr val="2B4B82"/>
                </a:solidFill>
                <a:latin typeface="Evolventa"/>
                <a:ea typeface="Evolventa"/>
                <a:cs typeface="Evolventa"/>
                <a:sym typeface="Evolventa"/>
              </a:rPr>
              <a:t> 1. Кеп</a:t>
            </a:r>
            <a:r>
              <a:rPr lang="en-US" sz="2400">
                <a:solidFill>
                  <a:srgbClr val="2B4B82"/>
                </a:solidFill>
                <a:latin typeface="Evolventa"/>
                <a:ea typeface="Evolventa"/>
                <a:cs typeface="Evolventa"/>
                <a:sym typeface="Evolventa"/>
              </a:rPr>
              <a:t>тіру және ұнтақтау: ашыту және пиролиз алдында.</a:t>
            </a:r>
          </a:p>
          <a:p>
            <a:pPr algn="l">
              <a:lnSpc>
                <a:spcPts val="3360"/>
              </a:lnSpc>
            </a:pPr>
            <a:r>
              <a:rPr lang="en-US" sz="2400">
                <a:solidFill>
                  <a:srgbClr val="2B4B82"/>
                </a:solidFill>
                <a:latin typeface="Evolventa"/>
                <a:ea typeface="Evolventa"/>
                <a:cs typeface="Evolventa"/>
                <a:sym typeface="Evolventa"/>
              </a:rPr>
              <a:t> 2. Химиялық өңдеу (гидролиз, ашыту): биоэтанол алу үшін.</a:t>
            </a:r>
          </a:p>
          <a:p>
            <a:pPr algn="l">
              <a:lnSpc>
                <a:spcPts val="3359"/>
              </a:lnSpc>
            </a:pPr>
            <a:r>
              <a:rPr lang="en-US" sz="2400">
                <a:solidFill>
                  <a:srgbClr val="2B4B82"/>
                </a:solidFill>
                <a:latin typeface="Evolventa"/>
                <a:ea typeface="Evolventa"/>
                <a:cs typeface="Evolventa"/>
                <a:sym typeface="Evolventa"/>
              </a:rPr>
              <a:t>3. Биодизельді өндіру алдында өсімдік майларынан қоспаларды жою.</a:t>
            </a:r>
          </a:p>
        </p:txBody>
      </p:sp>
      <p:sp>
        <p:nvSpPr>
          <p:cNvPr name="TextBox 5" id="5"/>
          <p:cNvSpPr txBox="true"/>
          <p:nvPr/>
        </p:nvSpPr>
        <p:spPr>
          <a:xfrm rot="0">
            <a:off x="946160" y="2534267"/>
            <a:ext cx="4642043" cy="565956"/>
          </a:xfrm>
          <a:prstGeom prst="rect">
            <a:avLst/>
          </a:prstGeom>
        </p:spPr>
        <p:txBody>
          <a:bodyPr anchor="t" rtlCol="false" tIns="0" lIns="0" bIns="0" rIns="0">
            <a:spAutoFit/>
          </a:bodyPr>
          <a:lstStyle/>
          <a:p>
            <a:pPr algn="l">
              <a:lnSpc>
                <a:spcPts val="3920"/>
              </a:lnSpc>
            </a:pPr>
            <a:r>
              <a:rPr lang="en-US" sz="2800" b="true">
                <a:solidFill>
                  <a:srgbClr val="2B4B82"/>
                </a:solidFill>
                <a:latin typeface="Evolventa Bold"/>
                <a:ea typeface="Evolventa Bold"/>
                <a:cs typeface="Evolventa Bold"/>
                <a:sym typeface="Evolventa Bold"/>
              </a:rPr>
              <a:t> Мұнай-химия өнеркәсібі</a:t>
            </a:r>
          </a:p>
        </p:txBody>
      </p:sp>
      <p:sp>
        <p:nvSpPr>
          <p:cNvPr name="TextBox 6" id="6"/>
          <p:cNvSpPr txBox="true"/>
          <p:nvPr/>
        </p:nvSpPr>
        <p:spPr>
          <a:xfrm rot="0">
            <a:off x="946160" y="4024138"/>
            <a:ext cx="4310914" cy="3750141"/>
          </a:xfrm>
          <a:prstGeom prst="rect">
            <a:avLst/>
          </a:prstGeom>
        </p:spPr>
        <p:txBody>
          <a:bodyPr anchor="t" rtlCol="false" tIns="0" lIns="0" bIns="0" rIns="0">
            <a:spAutoFit/>
          </a:bodyPr>
          <a:lstStyle/>
          <a:p>
            <a:pPr algn="l">
              <a:lnSpc>
                <a:spcPts val="3299"/>
              </a:lnSpc>
            </a:pPr>
            <a:r>
              <a:rPr lang="en-US" sz="2356">
                <a:solidFill>
                  <a:srgbClr val="2B4B82"/>
                </a:solidFill>
                <a:latin typeface="Evolventa"/>
                <a:ea typeface="Evolventa"/>
                <a:cs typeface="Evolventa"/>
                <a:sym typeface="Evolventa"/>
              </a:rPr>
              <a:t> 1. Өңд</a:t>
            </a:r>
            <a:r>
              <a:rPr lang="en-US" sz="2356">
                <a:solidFill>
                  <a:srgbClr val="2B4B82"/>
                </a:solidFill>
                <a:latin typeface="Evolventa"/>
                <a:ea typeface="Evolventa"/>
                <a:cs typeface="Evolventa"/>
                <a:sym typeface="Evolventa"/>
              </a:rPr>
              <a:t>еу алдында мұнайды сусыздандыру және тұзсыздандыру.</a:t>
            </a:r>
          </a:p>
          <a:p>
            <a:pPr algn="l">
              <a:lnSpc>
                <a:spcPts val="3299"/>
              </a:lnSpc>
            </a:pPr>
            <a:r>
              <a:rPr lang="en-US" sz="2356">
                <a:solidFill>
                  <a:srgbClr val="2B4B82"/>
                </a:solidFill>
                <a:latin typeface="Evolventa"/>
                <a:ea typeface="Evolventa"/>
                <a:cs typeface="Evolventa"/>
                <a:sym typeface="Evolventa"/>
              </a:rPr>
              <a:t> 2. Мұнайды тұрақтандыру: жеңіл көмірсутектерді жою.</a:t>
            </a:r>
          </a:p>
          <a:p>
            <a:pPr algn="l">
              <a:lnSpc>
                <a:spcPts val="3299"/>
              </a:lnSpc>
            </a:pPr>
            <a:r>
              <a:rPr lang="en-US" sz="2356">
                <a:solidFill>
                  <a:srgbClr val="2B4B82"/>
                </a:solidFill>
                <a:latin typeface="Evolventa"/>
                <a:ea typeface="Evolventa"/>
                <a:cs typeface="Evolventa"/>
                <a:sym typeface="Evolventa"/>
              </a:rPr>
              <a:t> 3. Табиғи газды тазарту: күкіртті сутегін, көмірқышқыл газын және су буын жою.</a:t>
            </a:r>
          </a:p>
          <a:p>
            <a:pPr algn="l">
              <a:lnSpc>
                <a:spcPts val="3299"/>
              </a:lnSpc>
            </a:pPr>
          </a:p>
        </p:txBody>
      </p:sp>
      <p:sp>
        <p:nvSpPr>
          <p:cNvPr name="TextBox 7" id="7"/>
          <p:cNvSpPr txBox="true"/>
          <p:nvPr/>
        </p:nvSpPr>
        <p:spPr>
          <a:xfrm rot="0">
            <a:off x="6809441" y="2540081"/>
            <a:ext cx="4310914" cy="560141"/>
          </a:xfrm>
          <a:prstGeom prst="rect">
            <a:avLst/>
          </a:prstGeom>
        </p:spPr>
        <p:txBody>
          <a:bodyPr anchor="t" rtlCol="false" tIns="0" lIns="0" bIns="0" rIns="0">
            <a:spAutoFit/>
          </a:bodyPr>
          <a:lstStyle/>
          <a:p>
            <a:pPr algn="l">
              <a:lnSpc>
                <a:spcPts val="3839"/>
              </a:lnSpc>
            </a:pPr>
            <a:r>
              <a:rPr lang="en-US" sz="2742" b="true">
                <a:solidFill>
                  <a:srgbClr val="2B4B82"/>
                </a:solidFill>
                <a:latin typeface="Evolventa Bold"/>
                <a:ea typeface="Evolventa Bold"/>
                <a:cs typeface="Evolventa Bold"/>
                <a:sym typeface="Evolventa Bold"/>
              </a:rPr>
              <a:t> Кө</a:t>
            </a:r>
            <a:r>
              <a:rPr lang="en-US" sz="2742" b="true">
                <a:solidFill>
                  <a:srgbClr val="2B4B82"/>
                </a:solidFill>
                <a:latin typeface="Evolventa Bold"/>
                <a:ea typeface="Evolventa Bold"/>
                <a:cs typeface="Evolventa Bold"/>
                <a:sym typeface="Evolventa Bold"/>
              </a:rPr>
              <a:t>мір химия өнеркәсібі</a:t>
            </a:r>
          </a:p>
        </p:txBody>
      </p:sp>
      <p:sp>
        <p:nvSpPr>
          <p:cNvPr name="TextBox 8" id="8"/>
          <p:cNvSpPr txBox="true"/>
          <p:nvPr/>
        </p:nvSpPr>
        <p:spPr>
          <a:xfrm rot="0">
            <a:off x="12948386" y="2540081"/>
            <a:ext cx="4310914" cy="565956"/>
          </a:xfrm>
          <a:prstGeom prst="rect">
            <a:avLst/>
          </a:prstGeom>
        </p:spPr>
        <p:txBody>
          <a:bodyPr anchor="t" rtlCol="false" tIns="0" lIns="0" bIns="0" rIns="0">
            <a:spAutoFit/>
          </a:bodyPr>
          <a:lstStyle/>
          <a:p>
            <a:pPr algn="l">
              <a:lnSpc>
                <a:spcPts val="3920"/>
              </a:lnSpc>
            </a:pPr>
            <a:r>
              <a:rPr lang="en-US" sz="2800" b="true">
                <a:solidFill>
                  <a:srgbClr val="2B4B82"/>
                </a:solidFill>
                <a:latin typeface="Evolventa Bold"/>
                <a:ea typeface="Evolventa Bold"/>
                <a:cs typeface="Evolventa Bold"/>
                <a:sym typeface="Evolventa Bold"/>
              </a:rPr>
              <a:t>Би</a:t>
            </a:r>
            <a:r>
              <a:rPr lang="en-US" sz="2800" b="true">
                <a:solidFill>
                  <a:srgbClr val="2B4B82"/>
                </a:solidFill>
                <a:latin typeface="Evolventa Bold"/>
                <a:ea typeface="Evolventa Bold"/>
                <a:cs typeface="Evolventa Bold"/>
                <a:sym typeface="Evolventa Bold"/>
              </a:rPr>
              <a:t>омассаны өңдеу</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sp>
        <p:nvSpPr>
          <p:cNvPr name="TextBox 2" id="2"/>
          <p:cNvSpPr txBox="true"/>
          <p:nvPr/>
        </p:nvSpPr>
        <p:spPr>
          <a:xfrm rot="0">
            <a:off x="1028700" y="828675"/>
            <a:ext cx="16135350" cy="2143125"/>
          </a:xfrm>
          <a:prstGeom prst="rect">
            <a:avLst/>
          </a:prstGeom>
        </p:spPr>
        <p:txBody>
          <a:bodyPr anchor="t" rtlCol="false" tIns="0" lIns="0" bIns="0" rIns="0">
            <a:spAutoFit/>
          </a:bodyPr>
          <a:lstStyle/>
          <a:p>
            <a:pPr algn="ctr">
              <a:lnSpc>
                <a:spcPts val="7680"/>
              </a:lnSpc>
            </a:pPr>
            <a:r>
              <a:rPr lang="en-US" b="true" sz="6400">
                <a:solidFill>
                  <a:srgbClr val="2B4B82"/>
                </a:solidFill>
                <a:latin typeface="Evolventa Bold"/>
                <a:ea typeface="Evolventa Bold"/>
                <a:cs typeface="Evolventa Bold"/>
                <a:sym typeface="Evolventa Bold"/>
              </a:rPr>
              <a:t>Ши</a:t>
            </a:r>
            <a:r>
              <a:rPr lang="en-US" b="true" sz="6400">
                <a:solidFill>
                  <a:srgbClr val="2B4B82"/>
                </a:solidFill>
                <a:latin typeface="Evolventa Bold"/>
                <a:ea typeface="Evolventa Bold"/>
                <a:cs typeface="Evolventa Bold"/>
                <a:sym typeface="Evolventa Bold"/>
              </a:rPr>
              <a:t>кізатты дайындаудың экологиялық аспектілері</a:t>
            </a:r>
          </a:p>
        </p:txBody>
      </p:sp>
      <p:sp>
        <p:nvSpPr>
          <p:cNvPr name="TextBox 3" id="3"/>
          <p:cNvSpPr txBox="true"/>
          <p:nvPr/>
        </p:nvSpPr>
        <p:spPr>
          <a:xfrm rot="0">
            <a:off x="7832789" y="3849161"/>
            <a:ext cx="3350040" cy="3219602"/>
          </a:xfrm>
          <a:prstGeom prst="rect">
            <a:avLst/>
          </a:prstGeom>
        </p:spPr>
        <p:txBody>
          <a:bodyPr anchor="t" rtlCol="false" tIns="0" lIns="0" bIns="0" rIns="0">
            <a:spAutoFit/>
          </a:bodyPr>
          <a:lstStyle/>
          <a:p>
            <a:pPr algn="l">
              <a:lnSpc>
                <a:spcPts val="4191"/>
              </a:lnSpc>
            </a:pPr>
            <a:r>
              <a:rPr lang="en-US" sz="2994" b="true">
                <a:solidFill>
                  <a:srgbClr val="2B4B82"/>
                </a:solidFill>
                <a:latin typeface="Evolventa Bold"/>
                <a:ea typeface="Evolventa Bold"/>
                <a:cs typeface="Evolventa Bold"/>
                <a:sym typeface="Evolventa Bold"/>
              </a:rPr>
              <a:t> - Энергияны үнемдей</a:t>
            </a:r>
            <a:r>
              <a:rPr lang="en-US" sz="2994" b="true">
                <a:solidFill>
                  <a:srgbClr val="2B4B82"/>
                </a:solidFill>
                <a:latin typeface="Evolventa Bold"/>
                <a:ea typeface="Evolventa Bold"/>
                <a:cs typeface="Evolventa Bold"/>
                <a:sym typeface="Evolventa Bold"/>
              </a:rPr>
              <a:t>тін технологиялар (мысалы, кептіру кезіндегі жылу айналымы).</a:t>
            </a:r>
          </a:p>
        </p:txBody>
      </p:sp>
      <p:sp>
        <p:nvSpPr>
          <p:cNvPr name="TextBox 4" id="4"/>
          <p:cNvSpPr txBox="true"/>
          <p:nvPr/>
        </p:nvSpPr>
        <p:spPr>
          <a:xfrm rot="0">
            <a:off x="1123950" y="3858686"/>
            <a:ext cx="3895923" cy="3155311"/>
          </a:xfrm>
          <a:prstGeom prst="rect">
            <a:avLst/>
          </a:prstGeom>
        </p:spPr>
        <p:txBody>
          <a:bodyPr anchor="t" rtlCol="false" tIns="0" lIns="0" bIns="0" rIns="0">
            <a:spAutoFit/>
          </a:bodyPr>
          <a:lstStyle/>
          <a:p>
            <a:pPr algn="l">
              <a:lnSpc>
                <a:spcPts val="4060"/>
              </a:lnSpc>
            </a:pPr>
            <a:r>
              <a:rPr lang="en-US" sz="2900" b="true">
                <a:solidFill>
                  <a:srgbClr val="2B4B82"/>
                </a:solidFill>
                <a:latin typeface="Evolventa Bold"/>
                <a:ea typeface="Evolventa Bold"/>
                <a:cs typeface="Evolventa Bold"/>
                <a:sym typeface="Evolventa Bold"/>
              </a:rPr>
              <a:t> - Қалдықта</a:t>
            </a:r>
            <a:r>
              <a:rPr lang="en-US" sz="2900" b="true">
                <a:solidFill>
                  <a:srgbClr val="2B4B82"/>
                </a:solidFill>
                <a:latin typeface="Evolventa Bold"/>
                <a:ea typeface="Evolventa Bold"/>
                <a:cs typeface="Evolventa Bold"/>
                <a:sym typeface="Evolventa Bold"/>
              </a:rPr>
              <a:t>рды азайту үшін қалдықсыз технологияларды пайдалану.</a:t>
            </a:r>
          </a:p>
          <a:p>
            <a:pPr algn="l">
              <a:lnSpc>
                <a:spcPts val="4060"/>
              </a:lnSpc>
            </a:pPr>
          </a:p>
        </p:txBody>
      </p:sp>
      <p:sp>
        <p:nvSpPr>
          <p:cNvPr name="TextBox 5" id="5"/>
          <p:cNvSpPr txBox="true"/>
          <p:nvPr/>
        </p:nvSpPr>
        <p:spPr>
          <a:xfrm rot="0">
            <a:off x="13588067" y="3849161"/>
            <a:ext cx="3426243" cy="2695823"/>
          </a:xfrm>
          <a:prstGeom prst="rect">
            <a:avLst/>
          </a:prstGeom>
        </p:spPr>
        <p:txBody>
          <a:bodyPr anchor="t" rtlCol="false" tIns="0" lIns="0" bIns="0" rIns="0">
            <a:spAutoFit/>
          </a:bodyPr>
          <a:lstStyle/>
          <a:p>
            <a:pPr algn="l">
              <a:lnSpc>
                <a:spcPts val="4186"/>
              </a:lnSpc>
            </a:pPr>
            <a:r>
              <a:rPr lang="en-US" sz="2990" b="true">
                <a:solidFill>
                  <a:srgbClr val="2B4B82"/>
                </a:solidFill>
                <a:latin typeface="Evolventa Bold"/>
                <a:ea typeface="Evolventa Bold"/>
                <a:cs typeface="Evolventa Bold"/>
                <a:sym typeface="Evolventa Bold"/>
              </a:rPr>
              <a:t>- Шығары</a:t>
            </a:r>
            <a:r>
              <a:rPr lang="en-US" sz="2990" b="true">
                <a:solidFill>
                  <a:srgbClr val="2B4B82"/>
                </a:solidFill>
                <a:latin typeface="Evolventa Bold"/>
                <a:ea typeface="Evolventa Bold"/>
                <a:cs typeface="Evolventa Bold"/>
                <a:sym typeface="Evolventa Bold"/>
              </a:rPr>
              <a:t>ндылар мен ағынды суларды зиянды қоспалардан тазарту.</a:t>
            </a:r>
          </a:p>
        </p:txBody>
      </p:sp>
      <p:sp>
        <p:nvSpPr>
          <p:cNvPr name="TextBox 6" id="6"/>
          <p:cNvSpPr txBox="true"/>
          <p:nvPr/>
        </p:nvSpPr>
        <p:spPr>
          <a:xfrm rot="0">
            <a:off x="1028700" y="7521921"/>
            <a:ext cx="16765818" cy="2126611"/>
          </a:xfrm>
          <a:prstGeom prst="rect">
            <a:avLst/>
          </a:prstGeom>
        </p:spPr>
        <p:txBody>
          <a:bodyPr anchor="t" rtlCol="false" tIns="0" lIns="0" bIns="0" rIns="0">
            <a:spAutoFit/>
          </a:bodyPr>
          <a:lstStyle/>
          <a:p>
            <a:pPr algn="l">
              <a:lnSpc>
                <a:spcPts val="4060"/>
              </a:lnSpc>
            </a:pPr>
            <a:r>
              <a:rPr lang="en-US" sz="2900">
                <a:solidFill>
                  <a:srgbClr val="2B4B82"/>
                </a:solidFill>
                <a:latin typeface="Evolventa"/>
                <a:ea typeface="Evolventa"/>
                <a:cs typeface="Evolventa"/>
                <a:sym typeface="Evolventa"/>
              </a:rPr>
              <a:t>Сонымен, шикізатт</a:t>
            </a:r>
            <a:r>
              <a:rPr lang="en-US" sz="2900">
                <a:solidFill>
                  <a:srgbClr val="2B4B82"/>
                </a:solidFill>
                <a:latin typeface="Evolventa"/>
                <a:ea typeface="Evolventa"/>
                <a:cs typeface="Evolventa"/>
                <a:sym typeface="Evolventa"/>
              </a:rPr>
              <a:t>ы дайындау механикалық, термиялық, химиялық және биологиялық әдістерді қамтитын оларды өңдеу алдындағы маңызды кезең болып табылады. Тиімді дайындық өңдеу шығындарын азайтады, өнім сапасын жақсартады және қоршаған ортаға теріс әсерді азайтады.</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942534" y="803969"/>
            <a:ext cx="16402933" cy="2038350"/>
          </a:xfrm>
          <a:prstGeom prst="rect">
            <a:avLst/>
          </a:prstGeom>
        </p:spPr>
        <p:txBody>
          <a:bodyPr anchor="t" rtlCol="false" tIns="0" lIns="0" bIns="0" rIns="0">
            <a:spAutoFit/>
          </a:bodyPr>
          <a:lstStyle/>
          <a:p>
            <a:pPr algn="ctr">
              <a:lnSpc>
                <a:spcPts val="7320"/>
              </a:lnSpc>
            </a:pPr>
            <a:r>
              <a:rPr lang="en-US" b="true" sz="6100">
                <a:solidFill>
                  <a:srgbClr val="2B4B82"/>
                </a:solidFill>
                <a:latin typeface="Evolventa Bold"/>
                <a:ea typeface="Evolventa Bold"/>
                <a:cs typeface="Evolventa Bold"/>
                <a:sym typeface="Evolventa Bold"/>
              </a:rPr>
              <a:t>Х</a:t>
            </a:r>
            <a:r>
              <a:rPr lang="en-US" b="true" sz="6100">
                <a:solidFill>
                  <a:srgbClr val="2B4B82"/>
                </a:solidFill>
                <a:latin typeface="Evolventa Bold"/>
                <a:ea typeface="Evolventa Bold"/>
                <a:cs typeface="Evolventa Bold"/>
                <a:sym typeface="Evolventa Bold"/>
              </a:rPr>
              <a:t>имиялық өндірістегі энергия және энергия түрлері</a:t>
            </a:r>
          </a:p>
        </p:txBody>
      </p:sp>
      <p:sp>
        <p:nvSpPr>
          <p:cNvPr name="TextBox 3" id="3"/>
          <p:cNvSpPr txBox="true"/>
          <p:nvPr/>
        </p:nvSpPr>
        <p:spPr>
          <a:xfrm rot="0">
            <a:off x="1028700" y="3357562"/>
            <a:ext cx="16316766" cy="5200650"/>
          </a:xfrm>
          <a:prstGeom prst="rect">
            <a:avLst/>
          </a:prstGeom>
        </p:spPr>
        <p:txBody>
          <a:bodyPr anchor="t" rtlCol="false" tIns="0" lIns="0" bIns="0" rIns="0">
            <a:spAutoFit/>
          </a:bodyPr>
          <a:lstStyle/>
          <a:p>
            <a:pPr algn="l">
              <a:lnSpc>
                <a:spcPts val="3675"/>
              </a:lnSpc>
            </a:pPr>
            <a:r>
              <a:rPr lang="en-US" sz="2625">
                <a:solidFill>
                  <a:srgbClr val="2B4B82"/>
                </a:solidFill>
                <a:latin typeface="Evolventa"/>
                <a:ea typeface="Evolventa"/>
                <a:cs typeface="Evolventa"/>
                <a:sym typeface="Evolventa"/>
              </a:rPr>
              <a:t> Эн</a:t>
            </a:r>
            <a:r>
              <a:rPr lang="en-US" sz="2625">
                <a:solidFill>
                  <a:srgbClr val="2B4B82"/>
                </a:solidFill>
                <a:latin typeface="Evolventa"/>
                <a:ea typeface="Evolventa"/>
                <a:cs typeface="Evolventa"/>
                <a:sym typeface="Evolventa"/>
              </a:rPr>
              <a:t>е</a:t>
            </a:r>
            <a:r>
              <a:rPr lang="en-US" sz="2625">
                <a:solidFill>
                  <a:srgbClr val="2B4B82"/>
                </a:solidFill>
                <a:latin typeface="Evolventa"/>
                <a:ea typeface="Evolventa"/>
                <a:cs typeface="Evolventa"/>
                <a:sym typeface="Evolventa"/>
              </a:rPr>
              <a:t>ргия </a:t>
            </a:r>
            <a:r>
              <a:rPr lang="en-US" sz="2625">
                <a:solidFill>
                  <a:srgbClr val="2B4B82"/>
                </a:solidFill>
                <a:latin typeface="Evolventa"/>
                <a:ea typeface="Evolventa"/>
                <a:cs typeface="Evolventa"/>
                <a:sym typeface="Evolventa"/>
              </a:rPr>
              <a:t>х</a:t>
            </a:r>
            <a:r>
              <a:rPr lang="en-US" sz="2625">
                <a:solidFill>
                  <a:srgbClr val="2B4B82"/>
                </a:solidFill>
                <a:latin typeface="Evolventa"/>
                <a:ea typeface="Evolventa"/>
                <a:cs typeface="Evolventa"/>
                <a:sym typeface="Evolventa"/>
              </a:rPr>
              <a:t>им</a:t>
            </a:r>
            <a:r>
              <a:rPr lang="en-US" sz="2625">
                <a:solidFill>
                  <a:srgbClr val="2B4B82"/>
                </a:solidFill>
                <a:latin typeface="Evolventa"/>
                <a:ea typeface="Evolventa"/>
                <a:cs typeface="Evolventa"/>
                <a:sym typeface="Evolventa"/>
              </a:rPr>
              <a:t>и</a:t>
            </a:r>
            <a:r>
              <a:rPr lang="en-US" sz="2625">
                <a:solidFill>
                  <a:srgbClr val="2B4B82"/>
                </a:solidFill>
                <a:latin typeface="Evolventa"/>
                <a:ea typeface="Evolventa"/>
                <a:cs typeface="Evolventa"/>
                <a:sym typeface="Evolventa"/>
              </a:rPr>
              <a:t>я</a:t>
            </a:r>
            <a:r>
              <a:rPr lang="en-US" sz="2625">
                <a:solidFill>
                  <a:srgbClr val="2B4B82"/>
                </a:solidFill>
                <a:latin typeface="Evolventa"/>
                <a:ea typeface="Evolventa"/>
                <a:cs typeface="Evolventa"/>
                <a:sym typeface="Evolventa"/>
              </a:rPr>
              <a:t>лық </a:t>
            </a:r>
            <a:r>
              <a:rPr lang="en-US" sz="2625">
                <a:solidFill>
                  <a:srgbClr val="2B4B82"/>
                </a:solidFill>
                <a:latin typeface="Evolventa"/>
                <a:ea typeface="Evolventa"/>
                <a:cs typeface="Evolventa"/>
                <a:sym typeface="Evolventa"/>
              </a:rPr>
              <a:t>р</a:t>
            </a:r>
            <a:r>
              <a:rPr lang="en-US" sz="2625">
                <a:solidFill>
                  <a:srgbClr val="2B4B82"/>
                </a:solidFill>
                <a:latin typeface="Evolventa"/>
                <a:ea typeface="Evolventa"/>
                <a:cs typeface="Evolventa"/>
                <a:sym typeface="Evolventa"/>
              </a:rPr>
              <a:t>е</a:t>
            </a:r>
            <a:r>
              <a:rPr lang="en-US" sz="2625">
                <a:solidFill>
                  <a:srgbClr val="2B4B82"/>
                </a:solidFill>
                <a:latin typeface="Evolventa"/>
                <a:ea typeface="Evolventa"/>
                <a:cs typeface="Evolventa"/>
                <a:sym typeface="Evolventa"/>
              </a:rPr>
              <a:t>акцияларды жүргізуге, қыздыруға, салқы</a:t>
            </a:r>
            <a:r>
              <a:rPr lang="en-US" sz="2625">
                <a:solidFill>
                  <a:srgbClr val="2B4B82"/>
                </a:solidFill>
                <a:latin typeface="Evolventa"/>
                <a:ea typeface="Evolventa"/>
                <a:cs typeface="Evolventa"/>
                <a:sym typeface="Evolventa"/>
              </a:rPr>
              <a:t>н</a:t>
            </a:r>
            <a:r>
              <a:rPr lang="en-US" sz="2625">
                <a:solidFill>
                  <a:srgbClr val="2B4B82"/>
                </a:solidFill>
                <a:latin typeface="Evolventa"/>
                <a:ea typeface="Evolventa"/>
                <a:cs typeface="Evolventa"/>
                <a:sym typeface="Evolventa"/>
              </a:rPr>
              <a:t>д</a:t>
            </a:r>
            <a:r>
              <a:rPr lang="en-US" sz="2625">
                <a:solidFill>
                  <a:srgbClr val="2B4B82"/>
                </a:solidFill>
                <a:latin typeface="Evolventa"/>
                <a:ea typeface="Evolventa"/>
                <a:cs typeface="Evolventa"/>
                <a:sym typeface="Evolventa"/>
              </a:rPr>
              <a:t>ату</a:t>
            </a:r>
            <a:r>
              <a:rPr lang="en-US" sz="2625">
                <a:solidFill>
                  <a:srgbClr val="2B4B82"/>
                </a:solidFill>
                <a:latin typeface="Evolventa"/>
                <a:ea typeface="Evolventa"/>
                <a:cs typeface="Evolventa"/>
                <a:sym typeface="Evolventa"/>
              </a:rPr>
              <a:t>ға, заттарды тасымалдауға және жабдықты пайдалануға м</a:t>
            </a:r>
            <a:r>
              <a:rPr lang="en-US" sz="2625">
                <a:solidFill>
                  <a:srgbClr val="2B4B82"/>
                </a:solidFill>
                <a:latin typeface="Evolventa"/>
                <a:ea typeface="Evolventa"/>
                <a:cs typeface="Evolventa"/>
                <a:sym typeface="Evolventa"/>
              </a:rPr>
              <a:t>ү</a:t>
            </a:r>
            <a:r>
              <a:rPr lang="en-US" sz="2625">
                <a:solidFill>
                  <a:srgbClr val="2B4B82"/>
                </a:solidFill>
                <a:latin typeface="Evolventa"/>
                <a:ea typeface="Evolventa"/>
                <a:cs typeface="Evolventa"/>
                <a:sym typeface="Evolventa"/>
              </a:rPr>
              <a:t>мкіндік</a:t>
            </a:r>
            <a:r>
              <a:rPr lang="en-US" sz="2625">
                <a:solidFill>
                  <a:srgbClr val="2B4B82"/>
                </a:solidFill>
                <a:latin typeface="Evolventa"/>
                <a:ea typeface="Evolventa"/>
                <a:cs typeface="Evolventa"/>
                <a:sym typeface="Evolventa"/>
              </a:rPr>
              <a:t> </a:t>
            </a:r>
            <a:r>
              <a:rPr lang="en-US" sz="2625">
                <a:solidFill>
                  <a:srgbClr val="2B4B82"/>
                </a:solidFill>
                <a:latin typeface="Evolventa"/>
                <a:ea typeface="Evolventa"/>
                <a:cs typeface="Evolventa"/>
                <a:sym typeface="Evolventa"/>
              </a:rPr>
              <a:t>б</a:t>
            </a:r>
            <a:r>
              <a:rPr lang="en-US" sz="2625">
                <a:solidFill>
                  <a:srgbClr val="2B4B82"/>
                </a:solidFill>
                <a:latin typeface="Evolventa"/>
                <a:ea typeface="Evolventa"/>
                <a:cs typeface="Evolventa"/>
                <a:sym typeface="Evolventa"/>
              </a:rPr>
              <a:t>е</a:t>
            </a:r>
            <a:r>
              <a:rPr lang="en-US" sz="2625">
                <a:solidFill>
                  <a:srgbClr val="2B4B82"/>
                </a:solidFill>
                <a:latin typeface="Evolventa"/>
                <a:ea typeface="Evolventa"/>
                <a:cs typeface="Evolventa"/>
                <a:sym typeface="Evolventa"/>
              </a:rPr>
              <a:t>р</a:t>
            </a:r>
            <a:r>
              <a:rPr lang="en-US" sz="2625">
                <a:solidFill>
                  <a:srgbClr val="2B4B82"/>
                </a:solidFill>
                <a:latin typeface="Evolventa"/>
                <a:ea typeface="Evolventa"/>
                <a:cs typeface="Evolventa"/>
                <a:sym typeface="Evolventa"/>
              </a:rPr>
              <a:t>ет</a:t>
            </a:r>
            <a:r>
              <a:rPr lang="en-US" sz="2625">
                <a:solidFill>
                  <a:srgbClr val="2B4B82"/>
                </a:solidFill>
                <a:latin typeface="Evolventa"/>
                <a:ea typeface="Evolventa"/>
                <a:cs typeface="Evolventa"/>
                <a:sym typeface="Evolventa"/>
              </a:rPr>
              <a:t>ін химиялық өндірісте негізгі рөл атқарады. Э</a:t>
            </a:r>
            <a:r>
              <a:rPr lang="en-US" sz="2625">
                <a:solidFill>
                  <a:srgbClr val="2B4B82"/>
                </a:solidFill>
                <a:latin typeface="Evolventa"/>
                <a:ea typeface="Evolventa"/>
                <a:cs typeface="Evolventa"/>
                <a:sym typeface="Evolventa"/>
              </a:rPr>
              <a:t>н</a:t>
            </a:r>
            <a:r>
              <a:rPr lang="en-US" sz="2625">
                <a:solidFill>
                  <a:srgbClr val="2B4B82"/>
                </a:solidFill>
                <a:latin typeface="Evolventa"/>
                <a:ea typeface="Evolventa"/>
                <a:cs typeface="Evolventa"/>
                <a:sym typeface="Evolventa"/>
              </a:rPr>
              <a:t>ерг</a:t>
            </a:r>
            <a:r>
              <a:rPr lang="en-US" sz="2625">
                <a:solidFill>
                  <a:srgbClr val="2B4B82"/>
                </a:solidFill>
                <a:latin typeface="Evolventa"/>
                <a:ea typeface="Evolventa"/>
                <a:cs typeface="Evolventa"/>
                <a:sym typeface="Evolventa"/>
              </a:rPr>
              <a:t>ия</a:t>
            </a:r>
            <a:r>
              <a:rPr lang="en-US" sz="2625">
                <a:solidFill>
                  <a:srgbClr val="2B4B82"/>
                </a:solidFill>
                <a:latin typeface="Evolventa"/>
                <a:ea typeface="Evolventa"/>
                <a:cs typeface="Evolventa"/>
                <a:sym typeface="Evolventa"/>
              </a:rPr>
              <a:t>ны оңтайлы пайдалану өндіріс тиімділігін арттыруға және қоршаған ортаға теріс әсерді азайтуға мүмкіндік береді.</a:t>
            </a:r>
          </a:p>
          <a:p>
            <a:pPr algn="l">
              <a:lnSpc>
                <a:spcPts val="3675"/>
              </a:lnSpc>
            </a:pPr>
          </a:p>
          <a:p>
            <a:pPr algn="l">
              <a:lnSpc>
                <a:spcPts val="3675"/>
              </a:lnSpc>
            </a:pPr>
            <a:r>
              <a:rPr lang="en-US" sz="2625">
                <a:solidFill>
                  <a:srgbClr val="2B4B82"/>
                </a:solidFill>
                <a:latin typeface="Evolventa"/>
                <a:ea typeface="Evolventa"/>
                <a:cs typeface="Evolventa"/>
                <a:sym typeface="Evolventa"/>
              </a:rPr>
              <a:t> </a:t>
            </a:r>
            <a:r>
              <a:rPr lang="en-US" sz="2625" b="true">
                <a:solidFill>
                  <a:srgbClr val="2B4B82"/>
                </a:solidFill>
                <a:latin typeface="Evolventa Bold"/>
                <a:ea typeface="Evolventa Bold"/>
                <a:cs typeface="Evolventa Bold"/>
                <a:sym typeface="Evolventa Bold"/>
              </a:rPr>
              <a:t>Энергия</a:t>
            </a:r>
            <a:r>
              <a:rPr lang="en-US" sz="2625">
                <a:solidFill>
                  <a:srgbClr val="2B4B82"/>
                </a:solidFill>
                <a:latin typeface="Evolventa"/>
                <a:ea typeface="Evolventa"/>
                <a:cs typeface="Evolventa"/>
                <a:sym typeface="Evolventa"/>
              </a:rPr>
              <a:t> </a:t>
            </a:r>
            <a:r>
              <a:rPr lang="en-US" sz="2625">
                <a:solidFill>
                  <a:srgbClr val="2B4B82"/>
                </a:solidFill>
                <a:latin typeface="Evolventa"/>
                <a:ea typeface="Evolventa"/>
                <a:cs typeface="Evolventa"/>
                <a:sym typeface="Evolventa"/>
              </a:rPr>
              <a:t>- жүйені</a:t>
            </a:r>
            <a:r>
              <a:rPr lang="en-US" sz="2625">
                <a:solidFill>
                  <a:srgbClr val="2B4B82"/>
                </a:solidFill>
                <a:latin typeface="Evolventa"/>
                <a:ea typeface="Evolventa"/>
                <a:cs typeface="Evolventa"/>
                <a:sym typeface="Evolventa"/>
              </a:rPr>
              <a:t>ң</a:t>
            </a:r>
            <a:r>
              <a:rPr lang="en-US" sz="2625">
                <a:solidFill>
                  <a:srgbClr val="2B4B82"/>
                </a:solidFill>
                <a:latin typeface="Evolventa"/>
                <a:ea typeface="Evolventa"/>
                <a:cs typeface="Evolventa"/>
                <a:sym typeface="Evolventa"/>
              </a:rPr>
              <a:t> жұмыс істеу қабілеті. Химия өнеркәсібінде ол қажет:</a:t>
            </a:r>
          </a:p>
          <a:p>
            <a:pPr algn="l">
              <a:lnSpc>
                <a:spcPts val="3675"/>
              </a:lnSpc>
            </a:pPr>
          </a:p>
          <a:p>
            <a:pPr algn="l">
              <a:lnSpc>
                <a:spcPts val="3675"/>
              </a:lnSpc>
            </a:pPr>
            <a:r>
              <a:rPr lang="en-US" sz="2625">
                <a:solidFill>
                  <a:srgbClr val="2B4B82"/>
                </a:solidFill>
                <a:latin typeface="Evolventa"/>
                <a:ea typeface="Evolventa"/>
                <a:cs typeface="Evolventa"/>
                <a:sym typeface="Evolventa"/>
              </a:rPr>
              <a:t> - химиялық байланыстарды бұзу</a:t>
            </a:r>
            <a:r>
              <a:rPr lang="en-US" sz="2625">
                <a:solidFill>
                  <a:srgbClr val="2B4B82"/>
                </a:solidFill>
                <a:latin typeface="Evolventa"/>
                <a:ea typeface="Evolventa"/>
                <a:cs typeface="Evolventa"/>
                <a:sym typeface="Evolventa"/>
              </a:rPr>
              <a:t> </a:t>
            </a:r>
            <a:r>
              <a:rPr lang="en-US" sz="2625">
                <a:solidFill>
                  <a:srgbClr val="2B4B82"/>
                </a:solidFill>
                <a:latin typeface="Evolventa"/>
                <a:ea typeface="Evolventa"/>
                <a:cs typeface="Evolventa"/>
                <a:sym typeface="Evolventa"/>
              </a:rPr>
              <a:t>жән</a:t>
            </a:r>
            <a:r>
              <a:rPr lang="en-US" sz="2625">
                <a:solidFill>
                  <a:srgbClr val="2B4B82"/>
                </a:solidFill>
                <a:latin typeface="Evolventa"/>
                <a:ea typeface="Evolventa"/>
                <a:cs typeface="Evolventa"/>
                <a:sym typeface="Evolventa"/>
              </a:rPr>
              <a:t>е</a:t>
            </a:r>
            <a:r>
              <a:rPr lang="en-US" sz="2625">
                <a:solidFill>
                  <a:srgbClr val="2B4B82"/>
                </a:solidFill>
                <a:latin typeface="Evolventa"/>
                <a:ea typeface="Evolventa"/>
                <a:cs typeface="Evolventa"/>
                <a:sym typeface="Evolventa"/>
              </a:rPr>
              <a:t> </a:t>
            </a:r>
            <a:r>
              <a:rPr lang="en-US" sz="2625">
                <a:solidFill>
                  <a:srgbClr val="2B4B82"/>
                </a:solidFill>
                <a:latin typeface="Evolventa"/>
                <a:ea typeface="Evolventa"/>
                <a:cs typeface="Evolventa"/>
                <a:sym typeface="Evolventa"/>
              </a:rPr>
              <a:t>т</a:t>
            </a:r>
            <a:r>
              <a:rPr lang="en-US" sz="2625">
                <a:solidFill>
                  <a:srgbClr val="2B4B82"/>
                </a:solidFill>
                <a:latin typeface="Evolventa"/>
                <a:ea typeface="Evolventa"/>
                <a:cs typeface="Evolventa"/>
                <a:sym typeface="Evolventa"/>
              </a:rPr>
              <a:t>үз</a:t>
            </a:r>
            <a:r>
              <a:rPr lang="en-US" sz="2625">
                <a:solidFill>
                  <a:srgbClr val="2B4B82"/>
                </a:solidFill>
                <a:latin typeface="Evolventa"/>
                <a:ea typeface="Evolventa"/>
                <a:cs typeface="Evolventa"/>
                <a:sym typeface="Evolventa"/>
              </a:rPr>
              <a:t>у</a:t>
            </a:r>
            <a:r>
              <a:rPr lang="en-US" sz="2625">
                <a:solidFill>
                  <a:srgbClr val="2B4B82"/>
                </a:solidFill>
                <a:latin typeface="Evolventa"/>
                <a:ea typeface="Evolventa"/>
                <a:cs typeface="Evolventa"/>
                <a:sym typeface="Evolventa"/>
              </a:rPr>
              <a:t>;</a:t>
            </a:r>
          </a:p>
          <a:p>
            <a:pPr algn="l">
              <a:lnSpc>
                <a:spcPts val="3675"/>
              </a:lnSpc>
            </a:pPr>
            <a:r>
              <a:rPr lang="en-US" sz="2625">
                <a:solidFill>
                  <a:srgbClr val="2B4B82"/>
                </a:solidFill>
                <a:latin typeface="Evolventa"/>
                <a:ea typeface="Evolventa"/>
                <a:cs typeface="Evolventa"/>
                <a:sym typeface="Evolventa"/>
              </a:rPr>
              <a:t> - технологиялық процестерді</a:t>
            </a:r>
            <a:r>
              <a:rPr lang="en-US" sz="2625">
                <a:solidFill>
                  <a:srgbClr val="2B4B82"/>
                </a:solidFill>
                <a:latin typeface="Evolventa"/>
                <a:ea typeface="Evolventa"/>
                <a:cs typeface="Evolventa"/>
                <a:sym typeface="Evolventa"/>
              </a:rPr>
              <a:t> </a:t>
            </a:r>
            <a:r>
              <a:rPr lang="en-US" sz="2625">
                <a:solidFill>
                  <a:srgbClr val="2B4B82"/>
                </a:solidFill>
                <a:latin typeface="Evolventa"/>
                <a:ea typeface="Evolventa"/>
                <a:cs typeface="Evolventa"/>
                <a:sym typeface="Evolventa"/>
              </a:rPr>
              <a:t>жү</a:t>
            </a:r>
            <a:r>
              <a:rPr lang="en-US" sz="2625">
                <a:solidFill>
                  <a:srgbClr val="2B4B82"/>
                </a:solidFill>
                <a:latin typeface="Evolventa"/>
                <a:ea typeface="Evolventa"/>
                <a:cs typeface="Evolventa"/>
                <a:sym typeface="Evolventa"/>
              </a:rPr>
              <a:t>р</a:t>
            </a:r>
            <a:r>
              <a:rPr lang="en-US" sz="2625">
                <a:solidFill>
                  <a:srgbClr val="2B4B82"/>
                </a:solidFill>
                <a:latin typeface="Evolventa"/>
                <a:ea typeface="Evolventa"/>
                <a:cs typeface="Evolventa"/>
                <a:sym typeface="Evolventa"/>
              </a:rPr>
              <a:t>гіз</a:t>
            </a:r>
            <a:r>
              <a:rPr lang="en-US" sz="2625">
                <a:solidFill>
                  <a:srgbClr val="2B4B82"/>
                </a:solidFill>
                <a:latin typeface="Evolventa"/>
                <a:ea typeface="Evolventa"/>
                <a:cs typeface="Evolventa"/>
                <a:sym typeface="Evolventa"/>
              </a:rPr>
              <a:t>у </a:t>
            </a:r>
            <a:r>
              <a:rPr lang="en-US" sz="2625">
                <a:solidFill>
                  <a:srgbClr val="2B4B82"/>
                </a:solidFill>
                <a:latin typeface="Evolventa"/>
                <a:ea typeface="Evolventa"/>
                <a:cs typeface="Evolventa"/>
                <a:sym typeface="Evolventa"/>
              </a:rPr>
              <a:t>(</a:t>
            </a:r>
            <a:r>
              <a:rPr lang="en-US" sz="2625">
                <a:solidFill>
                  <a:srgbClr val="2B4B82"/>
                </a:solidFill>
                <a:latin typeface="Evolventa"/>
                <a:ea typeface="Evolventa"/>
                <a:cs typeface="Evolventa"/>
                <a:sym typeface="Evolventa"/>
              </a:rPr>
              <a:t>ж</a:t>
            </a:r>
            <a:r>
              <a:rPr lang="en-US" sz="2625">
                <a:solidFill>
                  <a:srgbClr val="2B4B82"/>
                </a:solidFill>
                <a:latin typeface="Evolventa"/>
                <a:ea typeface="Evolventa"/>
                <a:cs typeface="Evolventa"/>
                <a:sym typeface="Evolventa"/>
              </a:rPr>
              <a:t>ы</a:t>
            </a:r>
            <a:r>
              <a:rPr lang="en-US" sz="2625">
                <a:solidFill>
                  <a:srgbClr val="2B4B82"/>
                </a:solidFill>
                <a:latin typeface="Evolventa"/>
                <a:ea typeface="Evolventa"/>
                <a:cs typeface="Evolventa"/>
                <a:sym typeface="Evolventa"/>
              </a:rPr>
              <a:t>л</a:t>
            </a:r>
            <a:r>
              <a:rPr lang="en-US" sz="2625">
                <a:solidFill>
                  <a:srgbClr val="2B4B82"/>
                </a:solidFill>
                <a:latin typeface="Evolventa"/>
                <a:ea typeface="Evolventa"/>
                <a:cs typeface="Evolventa"/>
                <a:sym typeface="Evolventa"/>
              </a:rPr>
              <a:t>ыт</a:t>
            </a:r>
            <a:r>
              <a:rPr lang="en-US" sz="2625">
                <a:solidFill>
                  <a:srgbClr val="2B4B82"/>
                </a:solidFill>
                <a:latin typeface="Evolventa"/>
                <a:ea typeface="Evolventa"/>
                <a:cs typeface="Evolventa"/>
                <a:sym typeface="Evolventa"/>
              </a:rPr>
              <a:t>у</a:t>
            </a:r>
            <a:r>
              <a:rPr lang="en-US" sz="2625">
                <a:solidFill>
                  <a:srgbClr val="2B4B82"/>
                </a:solidFill>
                <a:latin typeface="Evolventa"/>
                <a:ea typeface="Evolventa"/>
                <a:cs typeface="Evolventa"/>
                <a:sym typeface="Evolventa"/>
              </a:rPr>
              <a:t>, салқындату, араластыру),</a:t>
            </a:r>
          </a:p>
          <a:p>
            <a:pPr algn="l">
              <a:lnSpc>
                <a:spcPts val="3675"/>
              </a:lnSpc>
            </a:pPr>
            <a:r>
              <a:rPr lang="en-US" sz="2625">
                <a:solidFill>
                  <a:srgbClr val="2B4B82"/>
                </a:solidFill>
                <a:latin typeface="Evolventa"/>
                <a:ea typeface="Evolventa"/>
                <a:cs typeface="Evolventa"/>
                <a:sym typeface="Evolventa"/>
              </a:rPr>
              <a:t> - шикізат пен өнімдерді тасымалдау;</a:t>
            </a:r>
          </a:p>
          <a:p>
            <a:pPr algn="l">
              <a:lnSpc>
                <a:spcPts val="3675"/>
              </a:lnSpc>
            </a:pPr>
            <a:r>
              <a:rPr lang="en-US" sz="2625">
                <a:solidFill>
                  <a:srgbClr val="2B4B82"/>
                </a:solidFill>
                <a:latin typeface="Evolventa"/>
                <a:ea typeface="Evolventa"/>
                <a:cs typeface="Evolventa"/>
                <a:sym typeface="Evolventa"/>
              </a:rPr>
              <a:t>-</a:t>
            </a:r>
            <a:r>
              <a:rPr lang="en-US" sz="2625">
                <a:solidFill>
                  <a:srgbClr val="2B4B82"/>
                </a:solidFill>
                <a:latin typeface="Evolventa"/>
                <a:ea typeface="Evolventa"/>
                <a:cs typeface="Evolventa"/>
                <a:sym typeface="Evolventa"/>
              </a:rPr>
              <a:t> </a:t>
            </a:r>
            <a:r>
              <a:rPr lang="en-US" sz="2625">
                <a:solidFill>
                  <a:srgbClr val="2B4B82"/>
                </a:solidFill>
                <a:latin typeface="Evolventa"/>
                <a:ea typeface="Evolventa"/>
                <a:cs typeface="Evolventa"/>
                <a:sym typeface="Evolventa"/>
              </a:rPr>
              <a:t>жабдықтарды электрмен жабдықтау.</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1187452" y="1194722"/>
            <a:ext cx="7079577" cy="4086225"/>
          </a:xfrm>
          <a:prstGeom prst="rect">
            <a:avLst/>
          </a:prstGeom>
        </p:spPr>
        <p:txBody>
          <a:bodyPr anchor="t" rtlCol="false" tIns="0" lIns="0" bIns="0" rIns="0">
            <a:spAutoFit/>
          </a:bodyPr>
          <a:lstStyle/>
          <a:p>
            <a:pPr algn="l">
              <a:lnSpc>
                <a:spcPts val="7680"/>
              </a:lnSpc>
            </a:pPr>
            <a:r>
              <a:rPr lang="en-US" sz="6400" b="true">
                <a:solidFill>
                  <a:srgbClr val="94DDDE"/>
                </a:solidFill>
                <a:latin typeface="Evolventa Bold"/>
                <a:ea typeface="Evolventa Bold"/>
                <a:cs typeface="Evolventa Bold"/>
                <a:sym typeface="Evolventa Bold"/>
              </a:rPr>
              <a:t>Х</a:t>
            </a:r>
            <a:r>
              <a:rPr lang="en-US" sz="6400" b="true">
                <a:solidFill>
                  <a:srgbClr val="94DDDE"/>
                </a:solidFill>
                <a:latin typeface="Evolventa Bold"/>
                <a:ea typeface="Evolventa Bold"/>
                <a:cs typeface="Evolventa Bold"/>
                <a:sym typeface="Evolventa Bold"/>
              </a:rPr>
              <a:t>имиялық өндірісте қолданылатын энергия түрлері</a:t>
            </a:r>
          </a:p>
        </p:txBody>
      </p:sp>
      <p:sp>
        <p:nvSpPr>
          <p:cNvPr name="TextBox 3" id="3"/>
          <p:cNvSpPr txBox="true"/>
          <p:nvPr/>
        </p:nvSpPr>
        <p:spPr>
          <a:xfrm rot="0">
            <a:off x="8267029" y="384586"/>
            <a:ext cx="9723749" cy="1557655"/>
          </a:xfrm>
          <a:prstGeom prst="rect">
            <a:avLst/>
          </a:prstGeom>
        </p:spPr>
        <p:txBody>
          <a:bodyPr anchor="t" rtlCol="false" tIns="0" lIns="0" bIns="0" rIns="0">
            <a:spAutoFit/>
          </a:bodyPr>
          <a:lstStyle/>
          <a:p>
            <a:pPr algn="l">
              <a:lnSpc>
                <a:spcPts val="3919"/>
              </a:lnSpc>
            </a:pPr>
            <a:r>
              <a:rPr lang="en-US" sz="2799" b="true">
                <a:solidFill>
                  <a:srgbClr val="94DDDE"/>
                </a:solidFill>
                <a:latin typeface="Evolventa Bold"/>
                <a:ea typeface="Evolventa Bold"/>
                <a:cs typeface="Evolventa Bold"/>
                <a:sym typeface="Evolventa Bold"/>
              </a:rPr>
              <a:t> Жылу эн</a:t>
            </a:r>
            <a:r>
              <a:rPr lang="en-US" sz="2799" b="true">
                <a:solidFill>
                  <a:srgbClr val="94DDDE"/>
                </a:solidFill>
                <a:latin typeface="Evolventa Bold"/>
                <a:ea typeface="Evolventa Bold"/>
                <a:cs typeface="Evolventa Bold"/>
                <a:sym typeface="Evolventa Bold"/>
              </a:rPr>
              <a:t>ергиясы:</a:t>
            </a:r>
          </a:p>
          <a:p>
            <a:pPr algn="l">
              <a:lnSpc>
                <a:spcPts val="3919"/>
              </a:lnSpc>
            </a:pPr>
            <a:r>
              <a:rPr lang="en-US" sz="2800" b="true">
                <a:solidFill>
                  <a:srgbClr val="94DDDE"/>
                </a:solidFill>
                <a:latin typeface="Evolventa Bold"/>
                <a:ea typeface="Evolventa Bold"/>
                <a:cs typeface="Evolventa Bold"/>
                <a:sym typeface="Evolventa Bold"/>
              </a:rPr>
              <a:t>Жылыту, кептіру, булану, ректификация және басқа процестер үшін қолданылады.</a:t>
            </a:r>
          </a:p>
        </p:txBody>
      </p:sp>
      <p:sp>
        <p:nvSpPr>
          <p:cNvPr name="TextBox 4" id="4"/>
          <p:cNvSpPr txBox="true"/>
          <p:nvPr/>
        </p:nvSpPr>
        <p:spPr>
          <a:xfrm rot="0">
            <a:off x="8267029" y="1846991"/>
            <a:ext cx="7714897" cy="1805940"/>
          </a:xfrm>
          <a:prstGeom prst="rect">
            <a:avLst/>
          </a:prstGeom>
        </p:spPr>
        <p:txBody>
          <a:bodyPr anchor="t" rtlCol="false" tIns="0" lIns="0" bIns="0" rIns="0">
            <a:spAutoFit/>
          </a:bodyPr>
          <a:lstStyle/>
          <a:p>
            <a:pPr algn="l">
              <a:lnSpc>
                <a:spcPts val="2835"/>
              </a:lnSpc>
            </a:pPr>
            <a:r>
              <a:rPr lang="en-US" sz="2025">
                <a:solidFill>
                  <a:srgbClr val="FEFEFE"/>
                </a:solidFill>
                <a:latin typeface="Evolventa"/>
                <a:ea typeface="Evolventa"/>
                <a:cs typeface="Evolventa"/>
                <a:sym typeface="Evolventa"/>
              </a:rPr>
              <a:t> Көздері:</a:t>
            </a:r>
          </a:p>
          <a:p>
            <a:pPr algn="l">
              <a:lnSpc>
                <a:spcPts val="2835"/>
              </a:lnSpc>
            </a:pPr>
            <a:r>
              <a:rPr lang="en-US" sz="2025">
                <a:solidFill>
                  <a:srgbClr val="FEFEFE"/>
                </a:solidFill>
                <a:latin typeface="Evolventa"/>
                <a:ea typeface="Evolventa"/>
                <a:cs typeface="Evolventa"/>
                <a:sym typeface="Evolventa"/>
              </a:rPr>
              <a:t>  - отынның жануы (көмір, мұнай, табиғи газ, биомасса)</a:t>
            </a:r>
          </a:p>
          <a:p>
            <a:pPr algn="l">
              <a:lnSpc>
                <a:spcPts val="2835"/>
              </a:lnSpc>
            </a:pPr>
            <a:r>
              <a:rPr lang="en-US" sz="2025">
                <a:solidFill>
                  <a:srgbClr val="FEFEFE"/>
                </a:solidFill>
                <a:latin typeface="Evolventa"/>
                <a:ea typeface="Evolventa"/>
                <a:cs typeface="Evolventa"/>
                <a:sym typeface="Evolventa"/>
              </a:rPr>
              <a:t>  - бу қазандықтары</a:t>
            </a:r>
          </a:p>
          <a:p>
            <a:pPr algn="l">
              <a:lnSpc>
                <a:spcPts val="2835"/>
              </a:lnSpc>
            </a:pPr>
            <a:r>
              <a:rPr lang="en-US" sz="2025">
                <a:solidFill>
                  <a:srgbClr val="FEFEFE"/>
                </a:solidFill>
                <a:latin typeface="Evolventa"/>
                <a:ea typeface="Evolventa"/>
                <a:cs typeface="Evolventa"/>
                <a:sym typeface="Evolventa"/>
              </a:rPr>
              <a:t>  - технологиялық процестердің қалдық жылуы</a:t>
            </a:r>
          </a:p>
          <a:p>
            <a:pPr algn="l">
              <a:lnSpc>
                <a:spcPts val="2835"/>
              </a:lnSpc>
            </a:pPr>
          </a:p>
        </p:txBody>
      </p:sp>
      <p:sp>
        <p:nvSpPr>
          <p:cNvPr name="TextBox 5" id="5"/>
          <p:cNvSpPr txBox="true"/>
          <p:nvPr/>
        </p:nvSpPr>
        <p:spPr>
          <a:xfrm rot="0">
            <a:off x="8267029" y="3372507"/>
            <a:ext cx="9723749" cy="2052955"/>
          </a:xfrm>
          <a:prstGeom prst="rect">
            <a:avLst/>
          </a:prstGeom>
        </p:spPr>
        <p:txBody>
          <a:bodyPr anchor="t" rtlCol="false" tIns="0" lIns="0" bIns="0" rIns="0">
            <a:spAutoFit/>
          </a:bodyPr>
          <a:lstStyle/>
          <a:p>
            <a:pPr algn="l">
              <a:lnSpc>
                <a:spcPts val="3919"/>
              </a:lnSpc>
            </a:pPr>
            <a:r>
              <a:rPr lang="en-US" sz="2799" b="true">
                <a:solidFill>
                  <a:srgbClr val="94DDDE"/>
                </a:solidFill>
                <a:latin typeface="Evolventa Bold"/>
                <a:ea typeface="Evolventa Bold"/>
                <a:cs typeface="Evolventa Bold"/>
                <a:sym typeface="Evolventa Bold"/>
              </a:rPr>
              <a:t> Химия</a:t>
            </a:r>
            <a:r>
              <a:rPr lang="en-US" sz="2799" b="true">
                <a:solidFill>
                  <a:srgbClr val="94DDDE"/>
                </a:solidFill>
                <a:latin typeface="Evolventa Bold"/>
                <a:ea typeface="Evolventa Bold"/>
                <a:cs typeface="Evolventa Bold"/>
                <a:sym typeface="Evolventa Bold"/>
              </a:rPr>
              <a:t>лық энергия</a:t>
            </a:r>
          </a:p>
          <a:p>
            <a:pPr algn="l">
              <a:lnSpc>
                <a:spcPts val="3919"/>
              </a:lnSpc>
            </a:pPr>
            <a:r>
              <a:rPr lang="en-US" sz="2799" b="true">
                <a:solidFill>
                  <a:srgbClr val="94DDDE"/>
                </a:solidFill>
                <a:latin typeface="Evolventa Bold"/>
                <a:ea typeface="Evolventa Bold"/>
                <a:cs typeface="Evolventa Bold"/>
                <a:sym typeface="Evolventa Bold"/>
              </a:rPr>
              <a:t> Заттардың химиялық байланыстарында болатын, реакциялар кезінде бөлінетін энергия.</a:t>
            </a:r>
          </a:p>
          <a:p>
            <a:pPr algn="l">
              <a:lnSpc>
                <a:spcPts val="3919"/>
              </a:lnSpc>
            </a:pPr>
          </a:p>
        </p:txBody>
      </p:sp>
      <p:sp>
        <p:nvSpPr>
          <p:cNvPr name="TextBox 6" id="6"/>
          <p:cNvSpPr txBox="true"/>
          <p:nvPr/>
        </p:nvSpPr>
        <p:spPr>
          <a:xfrm rot="0">
            <a:off x="8267029" y="4852403"/>
            <a:ext cx="7714897" cy="1537335"/>
          </a:xfrm>
          <a:prstGeom prst="rect">
            <a:avLst/>
          </a:prstGeom>
        </p:spPr>
        <p:txBody>
          <a:bodyPr anchor="t" rtlCol="false" tIns="0" lIns="0" bIns="0" rIns="0">
            <a:spAutoFit/>
          </a:bodyPr>
          <a:lstStyle/>
          <a:p>
            <a:pPr algn="l">
              <a:lnSpc>
                <a:spcPts val="2940"/>
              </a:lnSpc>
            </a:pPr>
            <a:r>
              <a:rPr lang="en-US" sz="2100">
                <a:solidFill>
                  <a:srgbClr val="FEFEFE"/>
                </a:solidFill>
                <a:latin typeface="Evolventa"/>
                <a:ea typeface="Evolventa"/>
                <a:cs typeface="Evolventa"/>
                <a:sym typeface="Evolventa"/>
              </a:rPr>
              <a:t> Көзд</a:t>
            </a:r>
            <a:r>
              <a:rPr lang="en-US" sz="2100">
                <a:solidFill>
                  <a:srgbClr val="FEFEFE"/>
                </a:solidFill>
                <a:latin typeface="Evolventa"/>
                <a:ea typeface="Evolventa"/>
                <a:cs typeface="Evolventa"/>
                <a:sym typeface="Evolventa"/>
              </a:rPr>
              <a:t>ері:</a:t>
            </a:r>
          </a:p>
          <a:p>
            <a:pPr algn="l">
              <a:lnSpc>
                <a:spcPts val="2940"/>
              </a:lnSpc>
            </a:pPr>
            <a:r>
              <a:rPr lang="en-US" sz="2100">
                <a:solidFill>
                  <a:srgbClr val="FEFEFE"/>
                </a:solidFill>
                <a:latin typeface="Evolventa"/>
                <a:ea typeface="Evolventa"/>
                <a:cs typeface="Evolventa"/>
                <a:sym typeface="Evolventa"/>
              </a:rPr>
              <a:t>  - отынның жануы</a:t>
            </a:r>
          </a:p>
          <a:p>
            <a:pPr algn="l">
              <a:lnSpc>
                <a:spcPts val="2940"/>
              </a:lnSpc>
            </a:pPr>
            <a:r>
              <a:rPr lang="en-US" sz="2100">
                <a:solidFill>
                  <a:srgbClr val="FEFEFE"/>
                </a:solidFill>
                <a:latin typeface="Evolventa"/>
                <a:ea typeface="Evolventa"/>
                <a:cs typeface="Evolventa"/>
                <a:sym typeface="Evolventa"/>
              </a:rPr>
              <a:t>  - экзотермиялық реакциялар (мысалы, сутегінің жануы)</a:t>
            </a:r>
          </a:p>
          <a:p>
            <a:pPr algn="l">
              <a:lnSpc>
                <a:spcPts val="2940"/>
              </a:lnSpc>
            </a:pPr>
            <a:r>
              <a:rPr lang="en-US" sz="2100">
                <a:solidFill>
                  <a:srgbClr val="FEFEFE"/>
                </a:solidFill>
                <a:latin typeface="Evolventa"/>
                <a:ea typeface="Evolventa"/>
                <a:cs typeface="Evolventa"/>
                <a:sym typeface="Evolventa"/>
              </a:rPr>
              <a:t> - электрохимиялық процестер</a:t>
            </a:r>
          </a:p>
        </p:txBody>
      </p:sp>
      <p:sp>
        <p:nvSpPr>
          <p:cNvPr name="TextBox 7" id="7"/>
          <p:cNvSpPr txBox="true"/>
          <p:nvPr/>
        </p:nvSpPr>
        <p:spPr>
          <a:xfrm rot="0">
            <a:off x="8267029" y="6504171"/>
            <a:ext cx="9723749" cy="1896745"/>
          </a:xfrm>
          <a:prstGeom prst="rect">
            <a:avLst/>
          </a:prstGeom>
        </p:spPr>
        <p:txBody>
          <a:bodyPr anchor="t" rtlCol="false" tIns="0" lIns="0" bIns="0" rIns="0">
            <a:spAutoFit/>
          </a:bodyPr>
          <a:lstStyle/>
          <a:p>
            <a:pPr algn="l">
              <a:lnSpc>
                <a:spcPts val="3604"/>
              </a:lnSpc>
            </a:pPr>
            <a:r>
              <a:rPr lang="en-US" sz="2574" b="true">
                <a:solidFill>
                  <a:srgbClr val="94DDDE"/>
                </a:solidFill>
                <a:latin typeface="Evolventa Bold"/>
                <a:ea typeface="Evolventa Bold"/>
                <a:cs typeface="Evolventa Bold"/>
                <a:sym typeface="Evolventa Bold"/>
              </a:rPr>
              <a:t> Эл</a:t>
            </a:r>
            <a:r>
              <a:rPr lang="en-US" sz="2574" b="true">
                <a:solidFill>
                  <a:srgbClr val="94DDDE"/>
                </a:solidFill>
                <a:latin typeface="Evolventa Bold"/>
                <a:ea typeface="Evolventa Bold"/>
                <a:cs typeface="Evolventa Bold"/>
                <a:sym typeface="Evolventa Bold"/>
              </a:rPr>
              <a:t>ектр энергиясы</a:t>
            </a:r>
          </a:p>
          <a:p>
            <a:pPr algn="l">
              <a:lnSpc>
                <a:spcPts val="3604"/>
              </a:lnSpc>
            </a:pPr>
            <a:r>
              <a:rPr lang="en-US" sz="2574" b="true">
                <a:solidFill>
                  <a:srgbClr val="94DDDE"/>
                </a:solidFill>
                <a:latin typeface="Evolventa Bold"/>
                <a:ea typeface="Evolventa Bold"/>
                <a:cs typeface="Evolventa Bold"/>
                <a:sym typeface="Evolventa Bold"/>
              </a:rPr>
              <a:t> Ол жабдықты пайдалану, жарықтандыру, электролиз үшін қолданылады.</a:t>
            </a:r>
          </a:p>
          <a:p>
            <a:pPr algn="l">
              <a:lnSpc>
                <a:spcPts val="3604"/>
              </a:lnSpc>
            </a:pPr>
          </a:p>
        </p:txBody>
      </p:sp>
      <p:sp>
        <p:nvSpPr>
          <p:cNvPr name="TextBox 8" id="8"/>
          <p:cNvSpPr txBox="true"/>
          <p:nvPr/>
        </p:nvSpPr>
        <p:spPr>
          <a:xfrm rot="0">
            <a:off x="8341272" y="8011115"/>
            <a:ext cx="9575262" cy="1816100"/>
          </a:xfrm>
          <a:prstGeom prst="rect">
            <a:avLst/>
          </a:prstGeom>
        </p:spPr>
        <p:txBody>
          <a:bodyPr anchor="t" rtlCol="false" tIns="0" lIns="0" bIns="0" rIns="0">
            <a:spAutoFit/>
          </a:bodyPr>
          <a:lstStyle/>
          <a:p>
            <a:pPr algn="l">
              <a:lnSpc>
                <a:spcPts val="2800"/>
              </a:lnSpc>
            </a:pPr>
            <a:r>
              <a:rPr lang="en-US" sz="2000">
                <a:solidFill>
                  <a:srgbClr val="FEFEFE"/>
                </a:solidFill>
                <a:latin typeface="Evolventa"/>
                <a:ea typeface="Evolventa"/>
                <a:cs typeface="Evolventa"/>
                <a:sym typeface="Evolventa"/>
              </a:rPr>
              <a:t> Көзд</a:t>
            </a:r>
            <a:r>
              <a:rPr lang="en-US" sz="2000">
                <a:solidFill>
                  <a:srgbClr val="FEFEFE"/>
                </a:solidFill>
                <a:latin typeface="Evolventa"/>
                <a:ea typeface="Evolventa"/>
                <a:cs typeface="Evolventa"/>
                <a:sym typeface="Evolventa"/>
              </a:rPr>
              <a:t>ері:</a:t>
            </a:r>
          </a:p>
          <a:p>
            <a:pPr algn="l">
              <a:lnSpc>
                <a:spcPts val="2800"/>
              </a:lnSpc>
            </a:pPr>
            <a:r>
              <a:rPr lang="en-US" sz="2000">
                <a:solidFill>
                  <a:srgbClr val="FEFEFE"/>
                </a:solidFill>
                <a:latin typeface="Evolventa"/>
                <a:ea typeface="Evolventa"/>
                <a:cs typeface="Evolventa"/>
                <a:sym typeface="Evolventa"/>
              </a:rPr>
              <a:t>  - электр станциялары (жылу электр станциялары, су электр станциялары, атом электр станциялары, жаңартылатын энергия көздері)</a:t>
            </a:r>
          </a:p>
          <a:p>
            <a:pPr algn="l">
              <a:lnSpc>
                <a:spcPts val="2800"/>
              </a:lnSpc>
            </a:pPr>
            <a:r>
              <a:rPr lang="en-US" sz="2000">
                <a:solidFill>
                  <a:srgbClr val="FEFEFE"/>
                </a:solidFill>
                <a:latin typeface="Evolventa"/>
                <a:ea typeface="Evolventa"/>
                <a:cs typeface="Evolventa"/>
                <a:sym typeface="Evolventa"/>
              </a:rPr>
              <a:t>  - генераторлар және энергия түрлендіргіштер</a:t>
            </a:r>
          </a:p>
          <a:p>
            <a:pPr algn="l">
              <a:lnSpc>
                <a:spcPts val="2800"/>
              </a:lnSpc>
            </a:pP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7B4A7"/>
        </a:solidFill>
      </p:bgPr>
    </p:bg>
    <p:spTree>
      <p:nvGrpSpPr>
        <p:cNvPr id="1" name=""/>
        <p:cNvGrpSpPr/>
        <p:nvPr/>
      </p:nvGrpSpPr>
      <p:grpSpPr>
        <a:xfrm>
          <a:off x="0" y="0"/>
          <a:ext cx="0" cy="0"/>
          <a:chOff x="0" y="0"/>
          <a:chExt cx="0" cy="0"/>
        </a:xfrm>
      </p:grpSpPr>
      <p:sp>
        <p:nvSpPr>
          <p:cNvPr name="TextBox 2" id="2"/>
          <p:cNvSpPr txBox="true"/>
          <p:nvPr/>
        </p:nvSpPr>
        <p:spPr>
          <a:xfrm rot="0">
            <a:off x="946160" y="1395523"/>
            <a:ext cx="16037476" cy="1868329"/>
          </a:xfrm>
          <a:prstGeom prst="rect">
            <a:avLst/>
          </a:prstGeom>
        </p:spPr>
        <p:txBody>
          <a:bodyPr anchor="t" rtlCol="false" tIns="0" lIns="0" bIns="0" rIns="0">
            <a:spAutoFit/>
          </a:bodyPr>
          <a:lstStyle/>
          <a:p>
            <a:pPr algn="ctr">
              <a:lnSpc>
                <a:spcPts val="4398"/>
              </a:lnSpc>
            </a:pPr>
            <a:r>
              <a:rPr lang="en-US" b="true" sz="5175" spc="-51">
                <a:solidFill>
                  <a:srgbClr val="2B4B82"/>
                </a:solidFill>
                <a:latin typeface="Evolventa Bold"/>
                <a:ea typeface="Evolventa Bold"/>
                <a:cs typeface="Evolventa Bold"/>
                <a:sym typeface="Evolventa Bold"/>
              </a:rPr>
              <a:t> Баламалы және жаңартылатын энергия көздері</a:t>
            </a:r>
          </a:p>
          <a:p>
            <a:pPr algn="ctr">
              <a:lnSpc>
                <a:spcPts val="4398"/>
              </a:lnSpc>
            </a:pPr>
          </a:p>
        </p:txBody>
      </p:sp>
      <p:sp>
        <p:nvSpPr>
          <p:cNvPr name="TextBox 3" id="3"/>
          <p:cNvSpPr txBox="true"/>
          <p:nvPr/>
        </p:nvSpPr>
        <p:spPr>
          <a:xfrm rot="0">
            <a:off x="6947273" y="4014613"/>
            <a:ext cx="4310914" cy="1749806"/>
          </a:xfrm>
          <a:prstGeom prst="rect">
            <a:avLst/>
          </a:prstGeom>
        </p:spPr>
        <p:txBody>
          <a:bodyPr anchor="t" rtlCol="false" tIns="0" lIns="0" bIns="0" rIns="0">
            <a:spAutoFit/>
          </a:bodyPr>
          <a:lstStyle/>
          <a:p>
            <a:pPr algn="ctr">
              <a:lnSpc>
                <a:spcPts val="3304"/>
              </a:lnSpc>
            </a:pPr>
            <a:r>
              <a:rPr lang="en-US" b="true" sz="2360">
                <a:solidFill>
                  <a:srgbClr val="2B4B82"/>
                </a:solidFill>
                <a:latin typeface="Evolventa Bold"/>
                <a:ea typeface="Evolventa Bold"/>
                <a:cs typeface="Evolventa Bold"/>
                <a:sym typeface="Evolventa Bold"/>
              </a:rPr>
              <a:t>Жел эне</a:t>
            </a:r>
            <a:r>
              <a:rPr lang="en-US" b="true" sz="2360">
                <a:solidFill>
                  <a:srgbClr val="2B4B82"/>
                </a:solidFill>
                <a:latin typeface="Evolventa Bold"/>
                <a:ea typeface="Evolventa Bold"/>
                <a:cs typeface="Evolventa Bold"/>
                <a:sym typeface="Evolventa Bold"/>
              </a:rPr>
              <a:t>ргиясы </a:t>
            </a:r>
          </a:p>
          <a:p>
            <a:pPr algn="ctr">
              <a:lnSpc>
                <a:spcPts val="3304"/>
              </a:lnSpc>
            </a:pPr>
          </a:p>
          <a:p>
            <a:pPr algn="ctr">
              <a:lnSpc>
                <a:spcPts val="3304"/>
              </a:lnSpc>
            </a:pPr>
            <a:r>
              <a:rPr lang="en-US" sz="2360">
                <a:solidFill>
                  <a:srgbClr val="2B4B82"/>
                </a:solidFill>
                <a:latin typeface="Evolventa"/>
                <a:ea typeface="Evolventa"/>
                <a:cs typeface="Evolventa"/>
                <a:sym typeface="Evolventa"/>
              </a:rPr>
              <a:t> жел турбиналарынан электр энергиясын өндіру</a:t>
            </a:r>
          </a:p>
        </p:txBody>
      </p:sp>
      <p:sp>
        <p:nvSpPr>
          <p:cNvPr name="TextBox 4" id="4"/>
          <p:cNvSpPr txBox="true"/>
          <p:nvPr/>
        </p:nvSpPr>
        <p:spPr>
          <a:xfrm rot="0">
            <a:off x="12944112" y="4024138"/>
            <a:ext cx="4310914" cy="1739265"/>
          </a:xfrm>
          <a:prstGeom prst="rect">
            <a:avLst/>
          </a:prstGeom>
        </p:spPr>
        <p:txBody>
          <a:bodyPr anchor="t" rtlCol="false" tIns="0" lIns="0" bIns="0" rIns="0">
            <a:spAutoFit/>
          </a:bodyPr>
          <a:lstStyle/>
          <a:p>
            <a:pPr algn="ctr">
              <a:lnSpc>
                <a:spcPts val="3359"/>
              </a:lnSpc>
            </a:pPr>
            <a:r>
              <a:rPr lang="en-US" b="true" sz="2400">
                <a:solidFill>
                  <a:srgbClr val="2B4B82"/>
                </a:solidFill>
                <a:latin typeface="Evolventa Bold"/>
                <a:ea typeface="Evolventa Bold"/>
                <a:cs typeface="Evolventa Bold"/>
                <a:sym typeface="Evolventa Bold"/>
              </a:rPr>
              <a:t>Гео</a:t>
            </a:r>
            <a:r>
              <a:rPr lang="en-US" b="true" sz="2400">
                <a:solidFill>
                  <a:srgbClr val="2B4B82"/>
                </a:solidFill>
                <a:latin typeface="Evolventa Bold"/>
                <a:ea typeface="Evolventa Bold"/>
                <a:cs typeface="Evolventa Bold"/>
                <a:sym typeface="Evolventa Bold"/>
              </a:rPr>
              <a:t>термалдық энергия</a:t>
            </a:r>
          </a:p>
          <a:p>
            <a:pPr algn="ctr">
              <a:lnSpc>
                <a:spcPts val="3359"/>
              </a:lnSpc>
            </a:pPr>
          </a:p>
          <a:p>
            <a:pPr algn="ctr">
              <a:lnSpc>
                <a:spcPts val="3359"/>
              </a:lnSpc>
            </a:pPr>
            <a:r>
              <a:rPr lang="en-US" sz="2400">
                <a:solidFill>
                  <a:srgbClr val="2B4B82"/>
                </a:solidFill>
                <a:latin typeface="Evolventa"/>
                <a:ea typeface="Evolventa"/>
                <a:cs typeface="Evolventa"/>
                <a:sym typeface="Evolventa"/>
              </a:rPr>
              <a:t> технологиялық ортаны қыздыру</a:t>
            </a:r>
          </a:p>
        </p:txBody>
      </p:sp>
      <p:sp>
        <p:nvSpPr>
          <p:cNvPr name="TextBox 5" id="5"/>
          <p:cNvSpPr txBox="true"/>
          <p:nvPr/>
        </p:nvSpPr>
        <p:spPr>
          <a:xfrm rot="0">
            <a:off x="946160" y="4024138"/>
            <a:ext cx="4310914" cy="2111841"/>
          </a:xfrm>
          <a:prstGeom prst="rect">
            <a:avLst/>
          </a:prstGeom>
        </p:spPr>
        <p:txBody>
          <a:bodyPr anchor="t" rtlCol="false" tIns="0" lIns="0" bIns="0" rIns="0">
            <a:spAutoFit/>
          </a:bodyPr>
          <a:lstStyle/>
          <a:p>
            <a:pPr algn="ctr">
              <a:lnSpc>
                <a:spcPts val="3299"/>
              </a:lnSpc>
            </a:pPr>
            <a:r>
              <a:rPr lang="en-US" b="true" sz="2356">
                <a:solidFill>
                  <a:srgbClr val="2B4B82"/>
                </a:solidFill>
                <a:latin typeface="Evolventa Bold"/>
                <a:ea typeface="Evolventa Bold"/>
                <a:cs typeface="Evolventa Bold"/>
                <a:sym typeface="Evolventa Bold"/>
              </a:rPr>
              <a:t>Кү</a:t>
            </a:r>
            <a:r>
              <a:rPr lang="en-US" b="true" sz="2356">
                <a:solidFill>
                  <a:srgbClr val="2B4B82"/>
                </a:solidFill>
                <a:latin typeface="Evolventa Bold"/>
                <a:ea typeface="Evolventa Bold"/>
                <a:cs typeface="Evolventa Bold"/>
                <a:sym typeface="Evolventa Bold"/>
              </a:rPr>
              <a:t>н энергиясы </a:t>
            </a:r>
          </a:p>
          <a:p>
            <a:pPr algn="ctr">
              <a:lnSpc>
                <a:spcPts val="3299"/>
              </a:lnSpc>
            </a:pPr>
          </a:p>
          <a:p>
            <a:pPr algn="ctr">
              <a:lnSpc>
                <a:spcPts val="3299"/>
              </a:lnSpc>
            </a:pPr>
            <a:r>
              <a:rPr lang="en-US" sz="2356">
                <a:solidFill>
                  <a:srgbClr val="2B4B82"/>
                </a:solidFill>
                <a:latin typeface="Evolventa"/>
                <a:ea typeface="Evolventa"/>
                <a:cs typeface="Evolventa"/>
                <a:sym typeface="Evolventa"/>
              </a:rPr>
              <a:t> жабдықты қуаттандыруға арналған фотоэлектрлік панельдер.</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sp>
        <p:nvSpPr>
          <p:cNvPr name="TextBox 2" id="2"/>
          <p:cNvSpPr txBox="true"/>
          <p:nvPr/>
        </p:nvSpPr>
        <p:spPr>
          <a:xfrm rot="0">
            <a:off x="1888703" y="1397261"/>
            <a:ext cx="14884030" cy="2924175"/>
          </a:xfrm>
          <a:prstGeom prst="rect">
            <a:avLst/>
          </a:prstGeom>
        </p:spPr>
        <p:txBody>
          <a:bodyPr anchor="t" rtlCol="false" tIns="0" lIns="0" bIns="0" rIns="0">
            <a:spAutoFit/>
          </a:bodyPr>
          <a:lstStyle/>
          <a:p>
            <a:pPr algn="ctr">
              <a:lnSpc>
                <a:spcPts val="7229"/>
              </a:lnSpc>
            </a:pPr>
            <a:r>
              <a:rPr lang="en-US" b="true" sz="6024">
                <a:solidFill>
                  <a:srgbClr val="2B4B82"/>
                </a:solidFill>
                <a:latin typeface="Evolventa Bold"/>
                <a:ea typeface="Evolventa Bold"/>
                <a:cs typeface="Evolventa Bold"/>
                <a:sym typeface="Evolventa Bold"/>
              </a:rPr>
              <a:t> Хими</a:t>
            </a:r>
            <a:r>
              <a:rPr lang="en-US" b="true" sz="6024">
                <a:solidFill>
                  <a:srgbClr val="2B4B82"/>
                </a:solidFill>
                <a:latin typeface="Evolventa Bold"/>
                <a:ea typeface="Evolventa Bold"/>
                <a:cs typeface="Evolventa Bold"/>
                <a:sym typeface="Evolventa Bold"/>
              </a:rPr>
              <a:t>я өнеркәсібінде энергияны пайдалану</a:t>
            </a:r>
          </a:p>
          <a:p>
            <a:pPr algn="ctr">
              <a:lnSpc>
                <a:spcPts val="7230"/>
              </a:lnSpc>
            </a:pPr>
          </a:p>
        </p:txBody>
      </p:sp>
      <p:sp>
        <p:nvSpPr>
          <p:cNvPr name="TextBox 3" id="3"/>
          <p:cNvSpPr txBox="true"/>
          <p:nvPr/>
        </p:nvSpPr>
        <p:spPr>
          <a:xfrm rot="0">
            <a:off x="1358896" y="3689780"/>
            <a:ext cx="15413838" cy="4003675"/>
          </a:xfrm>
          <a:prstGeom prst="rect">
            <a:avLst/>
          </a:prstGeom>
        </p:spPr>
        <p:txBody>
          <a:bodyPr anchor="t" rtlCol="false" tIns="0" lIns="0" bIns="0" rIns="0">
            <a:spAutoFit/>
          </a:bodyPr>
          <a:lstStyle/>
          <a:p>
            <a:pPr algn="l">
              <a:lnSpc>
                <a:spcPts val="3499"/>
              </a:lnSpc>
            </a:pPr>
            <a:r>
              <a:rPr lang="en-US" sz="2499" spc="499">
                <a:solidFill>
                  <a:srgbClr val="2B4B82"/>
                </a:solidFill>
                <a:latin typeface="Evolventa"/>
                <a:ea typeface="Evolventa"/>
                <a:cs typeface="Evolventa"/>
                <a:sym typeface="Evolventa"/>
              </a:rPr>
              <a:t> - ӨНДІРІСТІҢ ЭН</a:t>
            </a:r>
            <a:r>
              <a:rPr lang="en-US" sz="2499" spc="499">
                <a:solidFill>
                  <a:srgbClr val="2B4B82"/>
                </a:solidFill>
                <a:latin typeface="Evolventa"/>
                <a:ea typeface="Evolventa"/>
                <a:cs typeface="Evolventa"/>
                <a:sym typeface="Evolventa"/>
              </a:rPr>
              <a:t>ЕРГЕТИКАЛЫҚ БАЛАНСЫ – ТҰТЫНЫЛАТЫН ЖӘНЕ ӨНДІРІЛГЕН ЭНЕРГИЯНЫҢ АРАҚАТЫНАСЫ.</a:t>
            </a:r>
          </a:p>
          <a:p>
            <a:pPr algn="l">
              <a:lnSpc>
                <a:spcPts val="3499"/>
              </a:lnSpc>
            </a:pPr>
            <a:r>
              <a:rPr lang="en-US" sz="2499" spc="499">
                <a:solidFill>
                  <a:srgbClr val="2B4B82"/>
                </a:solidFill>
                <a:latin typeface="Evolventa"/>
                <a:ea typeface="Evolventa"/>
                <a:cs typeface="Evolventa"/>
                <a:sym typeface="Evolventa"/>
              </a:rPr>
              <a:t> - ЭНЕРГИЯНЫ ҮНЕМДЕУ – ЖЫЛУ АЛМАСТЫРҒЫШТАР ЕСЕБІНЕН ЫСЫРАПТАРДЫ АЗАЙТУ, ҚАЛДЫҚ ЖЫЛУДЫ ҚАЙТА ӨҢДЕУ, ЭНЕРГИЯНЫ ҮНЕМДЕЙТІН ЖАБДЫҚТЫ ПАЙДАЛАНУ.</a:t>
            </a:r>
          </a:p>
          <a:p>
            <a:pPr algn="l">
              <a:lnSpc>
                <a:spcPts val="3499"/>
              </a:lnSpc>
            </a:pPr>
            <a:r>
              <a:rPr lang="en-US" sz="2499" spc="499">
                <a:solidFill>
                  <a:srgbClr val="2B4B82"/>
                </a:solidFill>
                <a:latin typeface="Evolventa"/>
                <a:ea typeface="Evolventa"/>
                <a:cs typeface="Evolventa"/>
                <a:sym typeface="Evolventa"/>
              </a:rPr>
              <a:t> - ЭКОЛОГИЯЛЫҚ АСПЕКТІЛЕР – CO₂ ШЫҒАРЫНДЫЛАРЫН АЗАЙТУ, ТАЗА ЭНЕРГИЯ КӨЗДЕРІН ПАЙДАЛАНУ.</a:t>
            </a:r>
          </a:p>
          <a:p>
            <a:pPr algn="l">
              <a:lnSpc>
                <a:spcPts val="3499"/>
              </a:lnSpc>
            </a:pPr>
            <a:r>
              <a:rPr lang="en-US" sz="2499" spc="499">
                <a:solidFill>
                  <a:srgbClr val="2B4B82"/>
                </a:solidFill>
                <a:latin typeface="Evolventa"/>
                <a:ea typeface="Evolventa"/>
                <a:cs typeface="Evolventa"/>
                <a:sym typeface="Evolventa"/>
              </a:rPr>
              <a:t> </a:t>
            </a:r>
          </a:p>
          <a:p>
            <a:pPr algn="l">
              <a:lnSpc>
                <a:spcPts val="3499"/>
              </a:lnSpc>
            </a:pPr>
          </a:p>
        </p:txBody>
      </p:sp>
      <p:sp>
        <p:nvSpPr>
          <p:cNvPr name="TextBox 4" id="4"/>
          <p:cNvSpPr txBox="true"/>
          <p:nvPr/>
        </p:nvSpPr>
        <p:spPr>
          <a:xfrm rot="0">
            <a:off x="1734176" y="7192213"/>
            <a:ext cx="15038558" cy="1320165"/>
          </a:xfrm>
          <a:prstGeom prst="rect">
            <a:avLst/>
          </a:prstGeom>
        </p:spPr>
        <p:txBody>
          <a:bodyPr anchor="t" rtlCol="false" tIns="0" lIns="0" bIns="0" rIns="0">
            <a:spAutoFit/>
          </a:bodyPr>
          <a:lstStyle/>
          <a:p>
            <a:pPr algn="ctr">
              <a:lnSpc>
                <a:spcPts val="3359"/>
              </a:lnSpc>
            </a:pPr>
            <a:r>
              <a:rPr lang="en-US" sz="2400">
                <a:solidFill>
                  <a:srgbClr val="2B4B82"/>
                </a:solidFill>
                <a:latin typeface="Evolventa"/>
                <a:ea typeface="Evolventa"/>
                <a:cs typeface="Evolventa"/>
                <a:sym typeface="Evolventa"/>
              </a:rPr>
              <a:t>Соным</a:t>
            </a:r>
            <a:r>
              <a:rPr lang="en-US" sz="2400">
                <a:solidFill>
                  <a:srgbClr val="2B4B82"/>
                </a:solidFill>
                <a:latin typeface="Evolventa"/>
                <a:ea typeface="Evolventa"/>
                <a:cs typeface="Evolventa"/>
                <a:sym typeface="Evolventa"/>
              </a:rPr>
              <a:t>ен, химиялық өндірісте энергия әртүрлі типтермен ұсынылған: жылулық, химиялық, электрлік, механикалық және баламалы. Энергияны оңтайлы пайдалану процестің тиімділігін арттырады, шығындарды азайтады және қоршаған ортаға теріс әсерді азайтады.</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942534" y="1265932"/>
            <a:ext cx="16402933" cy="1114425"/>
          </a:xfrm>
          <a:prstGeom prst="rect">
            <a:avLst/>
          </a:prstGeom>
        </p:spPr>
        <p:txBody>
          <a:bodyPr anchor="t" rtlCol="false" tIns="0" lIns="0" bIns="0" rIns="0">
            <a:spAutoFit/>
          </a:bodyPr>
          <a:lstStyle/>
          <a:p>
            <a:pPr algn="ctr">
              <a:lnSpc>
                <a:spcPts val="7320"/>
              </a:lnSpc>
            </a:pPr>
            <a:r>
              <a:rPr lang="en-US" b="true" sz="6100">
                <a:solidFill>
                  <a:srgbClr val="2B4B82"/>
                </a:solidFill>
                <a:latin typeface="Evolventa Bold"/>
                <a:ea typeface="Evolventa Bold"/>
                <a:cs typeface="Evolventa Bold"/>
                <a:sym typeface="Evolventa Bold"/>
              </a:rPr>
              <a:t>Э</a:t>
            </a:r>
            <a:r>
              <a:rPr lang="en-US" b="true" sz="6100">
                <a:solidFill>
                  <a:srgbClr val="2B4B82"/>
                </a:solidFill>
                <a:latin typeface="Evolventa Bold"/>
                <a:ea typeface="Evolventa Bold"/>
                <a:cs typeface="Evolventa Bold"/>
                <a:sym typeface="Evolventa Bold"/>
              </a:rPr>
              <a:t>нергия көздері</a:t>
            </a:r>
          </a:p>
        </p:txBody>
      </p:sp>
      <p:sp>
        <p:nvSpPr>
          <p:cNvPr name="TextBox 3" id="3"/>
          <p:cNvSpPr txBox="true"/>
          <p:nvPr/>
        </p:nvSpPr>
        <p:spPr>
          <a:xfrm rot="0">
            <a:off x="1028700" y="3590925"/>
            <a:ext cx="16316766" cy="4733925"/>
          </a:xfrm>
          <a:prstGeom prst="rect">
            <a:avLst/>
          </a:prstGeom>
        </p:spPr>
        <p:txBody>
          <a:bodyPr anchor="t" rtlCol="false" tIns="0" lIns="0" bIns="0" rIns="0">
            <a:spAutoFit/>
          </a:bodyPr>
          <a:lstStyle/>
          <a:p>
            <a:pPr algn="l">
              <a:lnSpc>
                <a:spcPts val="3675"/>
              </a:lnSpc>
            </a:pPr>
            <a:r>
              <a:rPr lang="en-US" sz="2625">
                <a:solidFill>
                  <a:srgbClr val="2B4B82"/>
                </a:solidFill>
                <a:latin typeface="Evolventa"/>
                <a:ea typeface="Evolventa"/>
                <a:cs typeface="Evolventa"/>
                <a:sym typeface="Evolventa"/>
              </a:rPr>
              <a:t>  Эн</a:t>
            </a:r>
            <a:r>
              <a:rPr lang="en-US" sz="2625">
                <a:solidFill>
                  <a:srgbClr val="2B4B82"/>
                </a:solidFill>
                <a:latin typeface="Evolventa"/>
                <a:ea typeface="Evolventa"/>
                <a:cs typeface="Evolventa"/>
                <a:sym typeface="Evolventa"/>
              </a:rPr>
              <a:t>е</a:t>
            </a:r>
            <a:r>
              <a:rPr lang="en-US" sz="2625">
                <a:solidFill>
                  <a:srgbClr val="2B4B82"/>
                </a:solidFill>
                <a:latin typeface="Evolventa"/>
                <a:ea typeface="Evolventa"/>
                <a:cs typeface="Evolventa"/>
                <a:sym typeface="Evolventa"/>
              </a:rPr>
              <a:t>ргия адам</a:t>
            </a:r>
            <a:r>
              <a:rPr lang="en-US" sz="2625">
                <a:solidFill>
                  <a:srgbClr val="2B4B82"/>
                </a:solidFill>
                <a:latin typeface="Evolventa"/>
                <a:ea typeface="Evolventa"/>
                <a:cs typeface="Evolventa"/>
                <a:sym typeface="Evolventa"/>
              </a:rPr>
              <a:t> өмі</a:t>
            </a:r>
            <a:r>
              <a:rPr lang="en-US" sz="2625">
                <a:solidFill>
                  <a:srgbClr val="2B4B82"/>
                </a:solidFill>
                <a:latin typeface="Evolventa"/>
                <a:ea typeface="Evolventa"/>
                <a:cs typeface="Evolventa"/>
                <a:sym typeface="Evolventa"/>
              </a:rPr>
              <a:t>рінде жән</a:t>
            </a:r>
            <a:r>
              <a:rPr lang="en-US" sz="2625">
                <a:solidFill>
                  <a:srgbClr val="2B4B82"/>
                </a:solidFill>
                <a:latin typeface="Evolventa"/>
                <a:ea typeface="Evolventa"/>
                <a:cs typeface="Evolventa"/>
                <a:sym typeface="Evolventa"/>
              </a:rPr>
              <a:t>е өнеркәсіптік д</a:t>
            </a:r>
            <a:r>
              <a:rPr lang="en-US" sz="2625">
                <a:solidFill>
                  <a:srgbClr val="2B4B82"/>
                </a:solidFill>
                <a:latin typeface="Evolventa"/>
                <a:ea typeface="Evolventa"/>
                <a:cs typeface="Evolventa"/>
                <a:sym typeface="Evolventa"/>
              </a:rPr>
              <a:t>амуда шешуші рөл атқарады. Энергия көздері әртүрлі көздерден, соның іші</a:t>
            </a:r>
            <a:r>
              <a:rPr lang="en-US" sz="2625">
                <a:solidFill>
                  <a:srgbClr val="2B4B82"/>
                </a:solidFill>
                <a:latin typeface="Evolventa"/>
                <a:ea typeface="Evolventa"/>
                <a:cs typeface="Evolventa"/>
                <a:sym typeface="Evolventa"/>
              </a:rPr>
              <a:t>н</a:t>
            </a:r>
            <a:r>
              <a:rPr lang="en-US" sz="2625">
                <a:solidFill>
                  <a:srgbClr val="2B4B82"/>
                </a:solidFill>
                <a:latin typeface="Evolventa"/>
                <a:ea typeface="Evolventa"/>
                <a:cs typeface="Evolventa"/>
                <a:sym typeface="Evolventa"/>
              </a:rPr>
              <a:t>де дәс</a:t>
            </a:r>
            <a:r>
              <a:rPr lang="en-US" sz="2625">
                <a:solidFill>
                  <a:srgbClr val="2B4B82"/>
                </a:solidFill>
                <a:latin typeface="Evolventa"/>
                <a:ea typeface="Evolventa"/>
                <a:cs typeface="Evolventa"/>
                <a:sym typeface="Evolventa"/>
              </a:rPr>
              <a:t>түрлі қ</a:t>
            </a:r>
            <a:r>
              <a:rPr lang="en-US" sz="2625">
                <a:solidFill>
                  <a:srgbClr val="2B4B82"/>
                </a:solidFill>
                <a:latin typeface="Evolventa"/>
                <a:ea typeface="Evolventa"/>
                <a:cs typeface="Evolventa"/>
                <a:sym typeface="Evolventa"/>
              </a:rPr>
              <a:t>азба отындары мен жаңартылатын ресурстардан алынуы м</a:t>
            </a:r>
            <a:r>
              <a:rPr lang="en-US" sz="2625">
                <a:solidFill>
                  <a:srgbClr val="2B4B82"/>
                </a:solidFill>
                <a:latin typeface="Evolventa"/>
                <a:ea typeface="Evolventa"/>
                <a:cs typeface="Evolventa"/>
                <a:sym typeface="Evolventa"/>
              </a:rPr>
              <a:t>ү</a:t>
            </a:r>
            <a:r>
              <a:rPr lang="en-US" sz="2625">
                <a:solidFill>
                  <a:srgbClr val="2B4B82"/>
                </a:solidFill>
                <a:latin typeface="Evolventa"/>
                <a:ea typeface="Evolventa"/>
                <a:cs typeface="Evolventa"/>
                <a:sym typeface="Evolventa"/>
              </a:rPr>
              <a:t>мкін. Біз</a:t>
            </a:r>
            <a:r>
              <a:rPr lang="en-US" sz="2625">
                <a:solidFill>
                  <a:srgbClr val="2B4B82"/>
                </a:solidFill>
                <a:latin typeface="Evolventa"/>
                <a:ea typeface="Evolventa"/>
                <a:cs typeface="Evolventa"/>
                <a:sym typeface="Evolventa"/>
              </a:rPr>
              <a:t> эне</a:t>
            </a:r>
            <a:r>
              <a:rPr lang="en-US" sz="2625">
                <a:solidFill>
                  <a:srgbClr val="2B4B82"/>
                </a:solidFill>
                <a:latin typeface="Evolventa"/>
                <a:ea typeface="Evolventa"/>
                <a:cs typeface="Evolventa"/>
                <a:sym typeface="Evolventa"/>
              </a:rPr>
              <a:t>ргия көздерінің негізгі түрлерін, олардың ерекшеліктерін, артықшылықтары мен кемшіліктерін қарастырамыз.</a:t>
            </a:r>
          </a:p>
          <a:p>
            <a:pPr algn="l">
              <a:lnSpc>
                <a:spcPts val="3675"/>
              </a:lnSpc>
            </a:pPr>
          </a:p>
          <a:p>
            <a:pPr algn="l">
              <a:lnSpc>
                <a:spcPts val="3675"/>
              </a:lnSpc>
            </a:pPr>
          </a:p>
          <a:p>
            <a:pPr algn="l">
              <a:lnSpc>
                <a:spcPts val="3675"/>
              </a:lnSpc>
            </a:pPr>
            <a:r>
              <a:rPr lang="en-US" sz="2625">
                <a:solidFill>
                  <a:srgbClr val="2B4B82"/>
                </a:solidFill>
                <a:latin typeface="Evolventa"/>
                <a:ea typeface="Evolventa"/>
                <a:cs typeface="Evolventa"/>
                <a:sym typeface="Evolventa"/>
              </a:rPr>
              <a:t>  </a:t>
            </a:r>
            <a:r>
              <a:rPr lang="en-US" sz="2625" b="true">
                <a:solidFill>
                  <a:srgbClr val="2B4B82"/>
                </a:solidFill>
                <a:latin typeface="Evolventa Bold"/>
                <a:ea typeface="Evolventa Bold"/>
                <a:cs typeface="Evolventa Bold"/>
                <a:sym typeface="Evolventa Bold"/>
              </a:rPr>
              <a:t>Энергия көздерінің классификациясы</a:t>
            </a:r>
          </a:p>
          <a:p>
            <a:pPr algn="l">
              <a:lnSpc>
                <a:spcPts val="3675"/>
              </a:lnSpc>
            </a:pPr>
          </a:p>
          <a:p>
            <a:pPr algn="l">
              <a:lnSpc>
                <a:spcPts val="3675"/>
              </a:lnSpc>
            </a:pPr>
            <a:r>
              <a:rPr lang="en-US" sz="2625">
                <a:solidFill>
                  <a:srgbClr val="2B4B82"/>
                </a:solidFill>
                <a:latin typeface="Evolventa"/>
                <a:ea typeface="Evolventa"/>
                <a:cs typeface="Evolventa"/>
                <a:sym typeface="Evolventa"/>
              </a:rPr>
              <a:t> Барлық эн</a:t>
            </a:r>
            <a:r>
              <a:rPr lang="en-US" sz="2625">
                <a:solidFill>
                  <a:srgbClr val="2B4B82"/>
                </a:solidFill>
                <a:latin typeface="Evolventa"/>
                <a:ea typeface="Evolventa"/>
                <a:cs typeface="Evolventa"/>
                <a:sym typeface="Evolventa"/>
              </a:rPr>
              <a:t>ер</a:t>
            </a:r>
            <a:r>
              <a:rPr lang="en-US" sz="2625">
                <a:solidFill>
                  <a:srgbClr val="2B4B82"/>
                </a:solidFill>
                <a:latin typeface="Evolventa"/>
                <a:ea typeface="Evolventa"/>
                <a:cs typeface="Evolventa"/>
                <a:sym typeface="Evolventa"/>
              </a:rPr>
              <a:t>гия көздері</a:t>
            </a:r>
            <a:r>
              <a:rPr lang="en-US" sz="2625">
                <a:solidFill>
                  <a:srgbClr val="2B4B82"/>
                </a:solidFill>
                <a:latin typeface="Evolventa"/>
                <a:ea typeface="Evolventa"/>
                <a:cs typeface="Evolventa"/>
                <a:sym typeface="Evolventa"/>
              </a:rPr>
              <a:t> </a:t>
            </a:r>
            <a:r>
              <a:rPr lang="en-US" sz="2625">
                <a:solidFill>
                  <a:srgbClr val="2B4B82"/>
                </a:solidFill>
                <a:latin typeface="Evolventa"/>
                <a:ea typeface="Evolventa"/>
                <a:cs typeface="Evolventa"/>
                <a:sym typeface="Evolventa"/>
              </a:rPr>
              <a:t>жаңа</a:t>
            </a:r>
            <a:r>
              <a:rPr lang="en-US" sz="2625">
                <a:solidFill>
                  <a:srgbClr val="2B4B82"/>
                </a:solidFill>
                <a:latin typeface="Evolventa"/>
                <a:ea typeface="Evolventa"/>
                <a:cs typeface="Evolventa"/>
                <a:sym typeface="Evolventa"/>
              </a:rPr>
              <a:t>рт</a:t>
            </a:r>
            <a:r>
              <a:rPr lang="en-US" sz="2625">
                <a:solidFill>
                  <a:srgbClr val="2B4B82"/>
                </a:solidFill>
                <a:latin typeface="Evolventa"/>
                <a:ea typeface="Evolventa"/>
                <a:cs typeface="Evolventa"/>
                <a:sym typeface="Evolventa"/>
              </a:rPr>
              <a:t>ы</a:t>
            </a:r>
            <a:r>
              <a:rPr lang="en-US" sz="2625">
                <a:solidFill>
                  <a:srgbClr val="2B4B82"/>
                </a:solidFill>
                <a:latin typeface="Evolventa"/>
                <a:ea typeface="Evolventa"/>
                <a:cs typeface="Evolventa"/>
                <a:sym typeface="Evolventa"/>
              </a:rPr>
              <a:t>лат</a:t>
            </a:r>
            <a:r>
              <a:rPr lang="en-US" sz="2625">
                <a:solidFill>
                  <a:srgbClr val="2B4B82"/>
                </a:solidFill>
                <a:latin typeface="Evolventa"/>
                <a:ea typeface="Evolventa"/>
                <a:cs typeface="Evolventa"/>
                <a:sym typeface="Evolventa"/>
              </a:rPr>
              <a:t>ын және қалпына келмейтін</a:t>
            </a:r>
            <a:r>
              <a:rPr lang="en-US" sz="2625">
                <a:solidFill>
                  <a:srgbClr val="2B4B82"/>
                </a:solidFill>
                <a:latin typeface="Evolventa"/>
                <a:ea typeface="Evolventa"/>
                <a:cs typeface="Evolventa"/>
                <a:sym typeface="Evolventa"/>
              </a:rPr>
              <a:t> </a:t>
            </a:r>
            <a:r>
              <a:rPr lang="en-US" sz="2625">
                <a:solidFill>
                  <a:srgbClr val="2B4B82"/>
                </a:solidFill>
                <a:latin typeface="Evolventa"/>
                <a:ea typeface="Evolventa"/>
                <a:cs typeface="Evolventa"/>
                <a:sym typeface="Evolventa"/>
              </a:rPr>
              <a:t>болып екіге бөлінеді.</a:t>
            </a:r>
          </a:p>
          <a:p>
            <a:pPr algn="l">
              <a:lnSpc>
                <a:spcPts val="3675"/>
              </a:lnSpc>
            </a:pP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587704" y="1964845"/>
            <a:ext cx="17112592" cy="7972425"/>
          </a:xfrm>
          <a:prstGeom prst="rect">
            <a:avLst/>
          </a:prstGeom>
        </p:spPr>
        <p:txBody>
          <a:bodyPr anchor="t" rtlCol="false" tIns="0" lIns="0" bIns="0" rIns="0">
            <a:spAutoFit/>
          </a:bodyPr>
          <a:lstStyle/>
          <a:p>
            <a:pPr algn="l">
              <a:lnSpc>
                <a:spcPts val="3480"/>
              </a:lnSpc>
            </a:pPr>
            <a:r>
              <a:rPr lang="en-US" sz="2900">
                <a:solidFill>
                  <a:srgbClr val="F7B4A7"/>
                </a:solidFill>
                <a:latin typeface="Evolventa"/>
                <a:ea typeface="Evolventa"/>
                <a:cs typeface="Evolventa"/>
                <a:sym typeface="Evolventa"/>
              </a:rPr>
              <a:t> Бұл миллиондаған жылдар бойы қалыптасып, толтырылғаннан т</a:t>
            </a:r>
            <a:r>
              <a:rPr lang="en-US" sz="2900">
                <a:solidFill>
                  <a:srgbClr val="F7B4A7"/>
                </a:solidFill>
                <a:latin typeface="Evolventa"/>
                <a:ea typeface="Evolventa"/>
                <a:cs typeface="Evolventa"/>
                <a:sym typeface="Evolventa"/>
              </a:rPr>
              <a:t>езірек жұмсалатын ресурстар. Қазба отындары.</a:t>
            </a:r>
          </a:p>
          <a:p>
            <a:pPr algn="l">
              <a:lnSpc>
                <a:spcPts val="3480"/>
              </a:lnSpc>
            </a:pPr>
            <a:r>
              <a:rPr lang="en-US" sz="2900">
                <a:solidFill>
                  <a:srgbClr val="F7B4A7"/>
                </a:solidFill>
                <a:latin typeface="Evolventa"/>
                <a:ea typeface="Evolventa"/>
                <a:cs typeface="Evolventa"/>
                <a:sym typeface="Evolventa"/>
              </a:rPr>
              <a:t> </a:t>
            </a:r>
            <a:r>
              <a:rPr lang="en-US" sz="2900" b="true">
                <a:solidFill>
                  <a:srgbClr val="F7B4A7"/>
                </a:solidFill>
                <a:latin typeface="Evolventa Bold"/>
                <a:ea typeface="Evolventa Bold"/>
                <a:cs typeface="Evolventa Bold"/>
                <a:sym typeface="Evolventa Bold"/>
              </a:rPr>
              <a:t>- Көмір:</a:t>
            </a:r>
          </a:p>
          <a:p>
            <a:pPr algn="l">
              <a:lnSpc>
                <a:spcPts val="3480"/>
              </a:lnSpc>
            </a:pPr>
            <a:r>
              <a:rPr lang="en-US" sz="2900">
                <a:solidFill>
                  <a:srgbClr val="F7B4A7"/>
                </a:solidFill>
                <a:latin typeface="Evolventa"/>
                <a:ea typeface="Evolventa"/>
                <a:cs typeface="Evolventa"/>
                <a:sym typeface="Evolventa"/>
              </a:rPr>
              <a:t>  - Ежелгі органикалық қалдықтардан түзілген.</a:t>
            </a:r>
          </a:p>
          <a:p>
            <a:pPr algn="l">
              <a:lnSpc>
                <a:spcPts val="3480"/>
              </a:lnSpc>
            </a:pPr>
            <a:r>
              <a:rPr lang="en-US" sz="2900">
                <a:solidFill>
                  <a:srgbClr val="F7B4A7"/>
                </a:solidFill>
                <a:latin typeface="Evolventa"/>
                <a:ea typeface="Evolventa"/>
                <a:cs typeface="Evolventa"/>
                <a:sym typeface="Evolventa"/>
              </a:rPr>
              <a:t>  - Жылу электр станцияларында (ЖЭС), металлургияда қолданылады.</a:t>
            </a:r>
          </a:p>
          <a:p>
            <a:pPr algn="l">
              <a:lnSpc>
                <a:spcPts val="3480"/>
              </a:lnSpc>
            </a:pPr>
            <a:r>
              <a:rPr lang="en-US" sz="2900">
                <a:solidFill>
                  <a:srgbClr val="F7B4A7"/>
                </a:solidFill>
                <a:latin typeface="Evolventa"/>
                <a:ea typeface="Evolventa"/>
                <a:cs typeface="Evolventa"/>
                <a:sym typeface="Evolventa"/>
              </a:rPr>
              <a:t>  - Кемшіліктері: жоғары ластану деңгейі, CO₂ шығарындылары, күкірт қосылыстары.</a:t>
            </a:r>
          </a:p>
          <a:p>
            <a:pPr algn="l">
              <a:lnSpc>
                <a:spcPts val="3480"/>
              </a:lnSpc>
            </a:pPr>
            <a:r>
              <a:rPr lang="en-US" sz="2900" b="true">
                <a:solidFill>
                  <a:srgbClr val="F7B4A7"/>
                </a:solidFill>
                <a:latin typeface="Evolventa Bold"/>
                <a:ea typeface="Evolventa Bold"/>
                <a:cs typeface="Evolventa Bold"/>
                <a:sym typeface="Evolventa Bold"/>
              </a:rPr>
              <a:t> - Мұнай:</a:t>
            </a:r>
          </a:p>
          <a:p>
            <a:pPr algn="l">
              <a:lnSpc>
                <a:spcPts val="3480"/>
              </a:lnSpc>
            </a:pPr>
            <a:r>
              <a:rPr lang="en-US" sz="2900">
                <a:solidFill>
                  <a:srgbClr val="F7B4A7"/>
                </a:solidFill>
                <a:latin typeface="Evolventa"/>
                <a:ea typeface="Evolventa"/>
                <a:cs typeface="Evolventa"/>
                <a:sym typeface="Evolventa"/>
              </a:rPr>
              <a:t>  - Сұйық отынның негізгі көзі (бензин, дизель, керосин).</a:t>
            </a:r>
          </a:p>
          <a:p>
            <a:pPr algn="l">
              <a:lnSpc>
                <a:spcPts val="3480"/>
              </a:lnSpc>
            </a:pPr>
            <a:r>
              <a:rPr lang="en-US" sz="2900">
                <a:solidFill>
                  <a:srgbClr val="F7B4A7"/>
                </a:solidFill>
                <a:latin typeface="Evolventa"/>
                <a:ea typeface="Evolventa"/>
                <a:cs typeface="Evolventa"/>
                <a:sym typeface="Evolventa"/>
              </a:rPr>
              <a:t>  - Көлікте, химия өнеркәсібінде, энергетикада қолданылады.</a:t>
            </a:r>
          </a:p>
          <a:p>
            <a:pPr algn="l">
              <a:lnSpc>
                <a:spcPts val="3480"/>
              </a:lnSpc>
            </a:pPr>
            <a:r>
              <a:rPr lang="en-US" sz="2900">
                <a:solidFill>
                  <a:srgbClr val="F7B4A7"/>
                </a:solidFill>
                <a:latin typeface="Evolventa"/>
                <a:ea typeface="Evolventa"/>
                <a:cs typeface="Evolventa"/>
                <a:sym typeface="Evolventa"/>
              </a:rPr>
              <a:t>  - Кемшіліктері: қорлардың таусылуы, қоршаған ортаның ластануы.</a:t>
            </a:r>
          </a:p>
          <a:p>
            <a:pPr algn="l">
              <a:lnSpc>
                <a:spcPts val="3480"/>
              </a:lnSpc>
            </a:pPr>
            <a:r>
              <a:rPr lang="en-US" sz="2900">
                <a:solidFill>
                  <a:srgbClr val="F7B4A7"/>
                </a:solidFill>
                <a:latin typeface="Evolventa"/>
                <a:ea typeface="Evolventa"/>
                <a:cs typeface="Evolventa"/>
                <a:sym typeface="Evolventa"/>
              </a:rPr>
              <a:t> </a:t>
            </a:r>
            <a:r>
              <a:rPr lang="en-US" sz="2900" b="true">
                <a:solidFill>
                  <a:srgbClr val="F7B4A7"/>
                </a:solidFill>
                <a:latin typeface="Evolventa Bold"/>
                <a:ea typeface="Evolventa Bold"/>
                <a:cs typeface="Evolventa Bold"/>
                <a:sym typeface="Evolventa Bold"/>
              </a:rPr>
              <a:t>-Табиғи газ:</a:t>
            </a:r>
          </a:p>
          <a:p>
            <a:pPr algn="l">
              <a:lnSpc>
                <a:spcPts val="3480"/>
              </a:lnSpc>
            </a:pPr>
            <a:r>
              <a:rPr lang="en-US" sz="2900">
                <a:solidFill>
                  <a:srgbClr val="F7B4A7"/>
                </a:solidFill>
                <a:latin typeface="Evolventa"/>
                <a:ea typeface="Evolventa"/>
                <a:cs typeface="Evolventa"/>
                <a:sym typeface="Evolventa"/>
              </a:rPr>
              <a:t>  - жылу электр станцияларында, өнеркәсіпте және көлікте қолданылатын қазба отындарының ең тазасы.</a:t>
            </a:r>
          </a:p>
          <a:p>
            <a:pPr algn="l">
              <a:lnSpc>
                <a:spcPts val="3480"/>
              </a:lnSpc>
            </a:pPr>
            <a:r>
              <a:rPr lang="en-US" sz="2900">
                <a:solidFill>
                  <a:srgbClr val="F7B4A7"/>
                </a:solidFill>
                <a:latin typeface="Evolventa"/>
                <a:ea typeface="Evolventa"/>
                <a:cs typeface="Evolventa"/>
                <a:sym typeface="Evolventa"/>
              </a:rPr>
              <a:t>  - Кемшіліктері: метанның ағуы, геосаяси факторларға тәуелділік.</a:t>
            </a:r>
          </a:p>
          <a:p>
            <a:pPr algn="l">
              <a:lnSpc>
                <a:spcPts val="3480"/>
              </a:lnSpc>
            </a:pPr>
            <a:r>
              <a:rPr lang="en-US" sz="2900">
                <a:solidFill>
                  <a:srgbClr val="F7B4A7"/>
                </a:solidFill>
                <a:latin typeface="Evolventa"/>
                <a:ea typeface="Evolventa"/>
                <a:cs typeface="Evolventa"/>
                <a:sym typeface="Evolventa"/>
              </a:rPr>
              <a:t> -</a:t>
            </a:r>
            <a:r>
              <a:rPr lang="en-US" sz="2900" b="true">
                <a:solidFill>
                  <a:srgbClr val="F7B4A7"/>
                </a:solidFill>
                <a:latin typeface="Evolventa Bold"/>
                <a:ea typeface="Evolventa Bold"/>
                <a:cs typeface="Evolventa Bold"/>
                <a:sym typeface="Evolventa Bold"/>
              </a:rPr>
              <a:t>Ядролық отын.</a:t>
            </a:r>
          </a:p>
          <a:p>
            <a:pPr algn="l">
              <a:lnSpc>
                <a:spcPts val="3480"/>
              </a:lnSpc>
            </a:pPr>
            <a:r>
              <a:rPr lang="en-US" sz="2900">
                <a:solidFill>
                  <a:srgbClr val="F7B4A7"/>
                </a:solidFill>
                <a:latin typeface="Evolventa"/>
                <a:ea typeface="Evolventa"/>
                <a:cs typeface="Evolventa"/>
                <a:sym typeface="Evolventa"/>
              </a:rPr>
              <a:t> - Уран мен торий атом электр станцияларында (АЭС) қолданылады.</a:t>
            </a:r>
          </a:p>
          <a:p>
            <a:pPr algn="l">
              <a:lnSpc>
                <a:spcPts val="3480"/>
              </a:lnSpc>
            </a:pPr>
            <a:r>
              <a:rPr lang="en-US" sz="2900">
                <a:solidFill>
                  <a:srgbClr val="F7B4A7"/>
                </a:solidFill>
                <a:latin typeface="Evolventa"/>
                <a:ea typeface="Evolventa"/>
                <a:cs typeface="Evolventa"/>
                <a:sym typeface="Evolventa"/>
              </a:rPr>
              <a:t> - Артықшылықтары: жоғары қуат, төмен CO₂ шығарындылары.</a:t>
            </a:r>
          </a:p>
          <a:p>
            <a:pPr algn="l">
              <a:lnSpc>
                <a:spcPts val="3480"/>
              </a:lnSpc>
            </a:pPr>
            <a:r>
              <a:rPr lang="en-US" sz="2900">
                <a:solidFill>
                  <a:srgbClr val="F7B4A7"/>
                </a:solidFill>
                <a:latin typeface="Evolventa"/>
                <a:ea typeface="Evolventa"/>
                <a:cs typeface="Evolventa"/>
                <a:sym typeface="Evolventa"/>
              </a:rPr>
              <a:t>- Кемшіліктері: радиоактивті қалдықтарды кәдеге жаратудың қиындығы, апат қаупі.</a:t>
            </a:r>
          </a:p>
        </p:txBody>
      </p:sp>
      <p:sp>
        <p:nvSpPr>
          <p:cNvPr name="TextBox 3" id="3"/>
          <p:cNvSpPr txBox="true"/>
          <p:nvPr/>
        </p:nvSpPr>
        <p:spPr>
          <a:xfrm rot="0">
            <a:off x="1746657" y="1155550"/>
            <a:ext cx="14794686" cy="567055"/>
          </a:xfrm>
          <a:prstGeom prst="rect">
            <a:avLst/>
          </a:prstGeom>
        </p:spPr>
        <p:txBody>
          <a:bodyPr anchor="t" rtlCol="false" tIns="0" lIns="0" bIns="0" rIns="0">
            <a:spAutoFit/>
          </a:bodyPr>
          <a:lstStyle/>
          <a:p>
            <a:pPr algn="ctr">
              <a:lnSpc>
                <a:spcPts val="3919"/>
              </a:lnSpc>
            </a:pPr>
            <a:r>
              <a:rPr lang="en-US" b="true" sz="2800" spc="560">
                <a:solidFill>
                  <a:srgbClr val="000000"/>
                </a:solidFill>
                <a:latin typeface="Evolventa Bold"/>
                <a:ea typeface="Evolventa Bold"/>
                <a:cs typeface="Evolventa Bold"/>
                <a:sym typeface="Evolventa Bold"/>
              </a:rPr>
              <a:t>ЖАҢ</a:t>
            </a:r>
            <a:r>
              <a:rPr lang="en-US" b="true" sz="2800" spc="560">
                <a:solidFill>
                  <a:srgbClr val="000000"/>
                </a:solidFill>
                <a:latin typeface="Evolventa Bold"/>
                <a:ea typeface="Evolventa Bold"/>
                <a:cs typeface="Evolventa Bold"/>
                <a:sym typeface="Evolventa Bold"/>
              </a:rPr>
              <a:t>АРТЫЛМАЙТЫН (ҚАЛПЫНА КЕЛМЕЙТІН) ЭНЕРГИЯ КӨЗДЕРІ</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sp>
        <p:nvSpPr>
          <p:cNvPr name="Freeform 2" id="2"/>
          <p:cNvSpPr/>
          <p:nvPr/>
        </p:nvSpPr>
        <p:spPr>
          <a:xfrm flipH="false" flipV="false" rot="0">
            <a:off x="208196" y="6757440"/>
            <a:ext cx="2938661" cy="3207269"/>
          </a:xfrm>
          <a:custGeom>
            <a:avLst/>
            <a:gdLst/>
            <a:ahLst/>
            <a:cxnLst/>
            <a:rect r="r" b="b" t="t" l="l"/>
            <a:pathLst>
              <a:path h="3207269" w="2938661">
                <a:moveTo>
                  <a:pt x="0" y="0"/>
                </a:moveTo>
                <a:lnTo>
                  <a:pt x="2938661" y="0"/>
                </a:lnTo>
                <a:lnTo>
                  <a:pt x="2938661" y="3207269"/>
                </a:lnTo>
                <a:lnTo>
                  <a:pt x="0" y="3207269"/>
                </a:lnTo>
                <a:lnTo>
                  <a:pt x="0" y="0"/>
                </a:lnTo>
                <a:close/>
              </a:path>
            </a:pathLst>
          </a:custGeom>
          <a:blipFill>
            <a:blip r:embed="rId2"/>
            <a:stretch>
              <a:fillRect l="0" t="0" r="0" b="0"/>
            </a:stretch>
          </a:blipFill>
        </p:spPr>
      </p:sp>
      <p:sp>
        <p:nvSpPr>
          <p:cNvPr name="TextBox 3" id="3"/>
          <p:cNvSpPr txBox="true"/>
          <p:nvPr/>
        </p:nvSpPr>
        <p:spPr>
          <a:xfrm rot="0">
            <a:off x="5399608" y="2401833"/>
            <a:ext cx="9768230" cy="1171575"/>
          </a:xfrm>
          <a:prstGeom prst="rect">
            <a:avLst/>
          </a:prstGeom>
        </p:spPr>
        <p:txBody>
          <a:bodyPr anchor="t" rtlCol="false" tIns="0" lIns="0" bIns="0" rIns="0">
            <a:spAutoFit/>
          </a:bodyPr>
          <a:lstStyle/>
          <a:p>
            <a:pPr algn="l">
              <a:lnSpc>
                <a:spcPts val="7680"/>
              </a:lnSpc>
            </a:pPr>
            <a:r>
              <a:rPr lang="en-US" sz="6400">
                <a:solidFill>
                  <a:srgbClr val="31356E"/>
                </a:solidFill>
                <a:latin typeface="Evolventa"/>
                <a:ea typeface="Evolventa"/>
                <a:cs typeface="Evolventa"/>
                <a:sym typeface="Evolventa"/>
              </a:rPr>
              <a:t>ДӘРІС МАҚСАТЫ:</a:t>
            </a:r>
          </a:p>
        </p:txBody>
      </p:sp>
      <p:sp>
        <p:nvSpPr>
          <p:cNvPr name="TextBox 4" id="4"/>
          <p:cNvSpPr txBox="true"/>
          <p:nvPr/>
        </p:nvSpPr>
        <p:spPr>
          <a:xfrm rot="0">
            <a:off x="1098061" y="4200005"/>
            <a:ext cx="16091877" cy="3152775"/>
          </a:xfrm>
          <a:prstGeom prst="rect">
            <a:avLst/>
          </a:prstGeom>
        </p:spPr>
        <p:txBody>
          <a:bodyPr anchor="t" rtlCol="false" tIns="0" lIns="0" bIns="0" rIns="0">
            <a:spAutoFit/>
          </a:bodyPr>
          <a:lstStyle/>
          <a:p>
            <a:pPr algn="ctr">
              <a:lnSpc>
                <a:spcPts val="3480"/>
              </a:lnSpc>
            </a:pPr>
            <a:r>
              <a:rPr lang="en-US" sz="2900">
                <a:solidFill>
                  <a:srgbClr val="2B4B82"/>
                </a:solidFill>
                <a:latin typeface="Evolventa"/>
                <a:ea typeface="Evolventa"/>
                <a:cs typeface="Evolventa"/>
                <a:sym typeface="Evolventa"/>
              </a:rPr>
              <a:t>Химиялық-т</a:t>
            </a:r>
            <a:r>
              <a:rPr lang="en-US" sz="2900">
                <a:solidFill>
                  <a:srgbClr val="2B4B82"/>
                </a:solidFill>
                <a:latin typeface="Evolventa"/>
                <a:ea typeface="Evolventa"/>
                <a:cs typeface="Evolventa"/>
                <a:sym typeface="Evolventa"/>
              </a:rPr>
              <a:t>ехнологиялық процестердің сатыларын, олардың өзара байланысын, сондай-ақ өндіріс барысында қолданылатын техникалық-экономикалық көрсеткіштерді үйрету. Сонымен қатар, студенттерге өндіріс тиімділігін арттырудың негізгі принциптерін, шикізат пен энергияны ұтымды пайдалану жолдарын және экологиялық қауіпсіздік мәселелерін тереңірек меңгерту.</a:t>
            </a:r>
          </a:p>
          <a:p>
            <a:pPr algn="ctr">
              <a:lnSpc>
                <a:spcPts val="3480"/>
              </a:lnSpc>
            </a:pPr>
          </a:p>
          <a:p>
            <a:pPr algn="ctr">
              <a:lnSpc>
                <a:spcPts val="3480"/>
              </a:lnSpc>
            </a:pP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7B4A7"/>
        </a:solidFill>
      </p:bgPr>
    </p:bg>
    <p:spTree>
      <p:nvGrpSpPr>
        <p:cNvPr id="1" name=""/>
        <p:cNvGrpSpPr/>
        <p:nvPr/>
      </p:nvGrpSpPr>
      <p:grpSpPr>
        <a:xfrm>
          <a:off x="0" y="0"/>
          <a:ext cx="0" cy="0"/>
          <a:chOff x="0" y="0"/>
          <a:chExt cx="0" cy="0"/>
        </a:xfrm>
      </p:grpSpPr>
      <p:sp>
        <p:nvSpPr>
          <p:cNvPr name="TextBox 2" id="2"/>
          <p:cNvSpPr txBox="true"/>
          <p:nvPr/>
        </p:nvSpPr>
        <p:spPr>
          <a:xfrm rot="0">
            <a:off x="1028700" y="656511"/>
            <a:ext cx="16037476" cy="763429"/>
          </a:xfrm>
          <a:prstGeom prst="rect">
            <a:avLst/>
          </a:prstGeom>
        </p:spPr>
        <p:txBody>
          <a:bodyPr anchor="t" rtlCol="false" tIns="0" lIns="0" bIns="0" rIns="0">
            <a:spAutoFit/>
          </a:bodyPr>
          <a:lstStyle/>
          <a:p>
            <a:pPr algn="ctr">
              <a:lnSpc>
                <a:spcPts val="4398"/>
              </a:lnSpc>
            </a:pPr>
            <a:r>
              <a:rPr lang="en-US" b="true" sz="5175" spc="-51">
                <a:solidFill>
                  <a:srgbClr val="2B4B82"/>
                </a:solidFill>
                <a:latin typeface="Evolventa Bold"/>
                <a:ea typeface="Evolventa Bold"/>
                <a:cs typeface="Evolventa Bold"/>
                <a:sym typeface="Evolventa Bold"/>
              </a:rPr>
              <a:t>Ж</a:t>
            </a:r>
            <a:r>
              <a:rPr lang="en-US" b="true" sz="5175" spc="-51">
                <a:solidFill>
                  <a:srgbClr val="2B4B82"/>
                </a:solidFill>
                <a:latin typeface="Evolventa Bold"/>
                <a:ea typeface="Evolventa Bold"/>
                <a:cs typeface="Evolventa Bold"/>
                <a:sym typeface="Evolventa Bold"/>
              </a:rPr>
              <a:t>аңартылатын энергия көздері</a:t>
            </a:r>
          </a:p>
        </p:txBody>
      </p:sp>
      <p:sp>
        <p:nvSpPr>
          <p:cNvPr name="TextBox 3" id="3"/>
          <p:cNvSpPr txBox="true"/>
          <p:nvPr/>
        </p:nvSpPr>
        <p:spPr>
          <a:xfrm rot="0">
            <a:off x="432181" y="1434682"/>
            <a:ext cx="17423637" cy="8665041"/>
          </a:xfrm>
          <a:prstGeom prst="rect">
            <a:avLst/>
          </a:prstGeom>
        </p:spPr>
        <p:txBody>
          <a:bodyPr anchor="t" rtlCol="false" tIns="0" lIns="0" bIns="0" rIns="0">
            <a:spAutoFit/>
          </a:bodyPr>
          <a:lstStyle/>
          <a:p>
            <a:pPr algn="l">
              <a:lnSpc>
                <a:spcPts val="3299"/>
              </a:lnSpc>
            </a:pPr>
            <a:r>
              <a:rPr lang="en-US" sz="2356">
                <a:solidFill>
                  <a:srgbClr val="2B4B82"/>
                </a:solidFill>
                <a:latin typeface="Evolventa"/>
                <a:ea typeface="Evolventa"/>
                <a:cs typeface="Evolventa"/>
                <a:sym typeface="Evolventa"/>
              </a:rPr>
              <a:t> Бұл табиғи процестер арқылы үнемі толықтырылып отыратын ресурстар.</a:t>
            </a:r>
          </a:p>
          <a:p>
            <a:pPr algn="l">
              <a:lnSpc>
                <a:spcPts val="3299"/>
              </a:lnSpc>
            </a:pPr>
            <a:r>
              <a:rPr lang="en-US" sz="2356">
                <a:solidFill>
                  <a:srgbClr val="2B4B82"/>
                </a:solidFill>
                <a:latin typeface="Evolventa"/>
                <a:ea typeface="Evolventa"/>
                <a:cs typeface="Evolventa"/>
                <a:sym typeface="Evolventa"/>
              </a:rPr>
              <a:t> </a:t>
            </a:r>
            <a:r>
              <a:rPr lang="en-US" sz="2356" b="true">
                <a:solidFill>
                  <a:srgbClr val="2B4B82"/>
                </a:solidFill>
                <a:latin typeface="Evolventa Bold"/>
                <a:ea typeface="Evolventa Bold"/>
                <a:cs typeface="Evolventa Bold"/>
                <a:sym typeface="Evolventa Bold"/>
              </a:rPr>
              <a:t>Кү</a:t>
            </a:r>
            <a:r>
              <a:rPr lang="en-US" sz="2356" b="true">
                <a:solidFill>
                  <a:srgbClr val="2B4B82"/>
                </a:solidFill>
                <a:latin typeface="Evolventa Bold"/>
                <a:ea typeface="Evolventa Bold"/>
                <a:cs typeface="Evolventa Bold"/>
                <a:sym typeface="Evolventa Bold"/>
              </a:rPr>
              <a:t>н энергиясы.</a:t>
            </a:r>
          </a:p>
          <a:p>
            <a:pPr algn="l">
              <a:lnSpc>
                <a:spcPts val="3299"/>
              </a:lnSpc>
            </a:pPr>
            <a:r>
              <a:rPr lang="en-US" sz="2356">
                <a:solidFill>
                  <a:srgbClr val="2B4B82"/>
                </a:solidFill>
                <a:latin typeface="Evolventa"/>
                <a:ea typeface="Evolventa"/>
                <a:cs typeface="Evolventa"/>
                <a:sym typeface="Evolventa"/>
              </a:rPr>
              <a:t> - Күн батареяларын (фотоэлементтерді) пайдалану арқылы электр энергиясын алу.</a:t>
            </a:r>
          </a:p>
          <a:p>
            <a:pPr algn="l">
              <a:lnSpc>
                <a:spcPts val="3299"/>
              </a:lnSpc>
            </a:pPr>
            <a:r>
              <a:rPr lang="en-US" sz="2356">
                <a:solidFill>
                  <a:srgbClr val="2B4B82"/>
                </a:solidFill>
                <a:latin typeface="Evolventa"/>
                <a:ea typeface="Evolventa"/>
                <a:cs typeface="Evolventa"/>
                <a:sym typeface="Evolventa"/>
              </a:rPr>
              <a:t> - Тұрмыстық жүйелерде, өнеркәсіпте, ғарыштық техникада қолданылады.</a:t>
            </a:r>
          </a:p>
          <a:p>
            <a:pPr algn="l">
              <a:lnSpc>
                <a:spcPts val="3299"/>
              </a:lnSpc>
            </a:pPr>
            <a:r>
              <a:rPr lang="en-US" sz="2356">
                <a:solidFill>
                  <a:srgbClr val="2B4B82"/>
                </a:solidFill>
                <a:latin typeface="Evolventa"/>
                <a:ea typeface="Evolventa"/>
                <a:cs typeface="Evolventa"/>
                <a:sym typeface="Evolventa"/>
              </a:rPr>
              <a:t> - Кемшіліктері: орнатудың жоғары құны, ауа-райына тәуелділік.</a:t>
            </a:r>
          </a:p>
          <a:p>
            <a:pPr algn="l">
              <a:lnSpc>
                <a:spcPts val="3299"/>
              </a:lnSpc>
            </a:pPr>
            <a:r>
              <a:rPr lang="en-US" sz="2356">
                <a:solidFill>
                  <a:srgbClr val="2B4B82"/>
                </a:solidFill>
                <a:latin typeface="Evolventa"/>
                <a:ea typeface="Evolventa"/>
                <a:cs typeface="Evolventa"/>
                <a:sym typeface="Evolventa"/>
              </a:rPr>
              <a:t> </a:t>
            </a:r>
            <a:r>
              <a:rPr lang="en-US" sz="2356" b="true">
                <a:solidFill>
                  <a:srgbClr val="2B4B82"/>
                </a:solidFill>
                <a:latin typeface="Evolventa Bold"/>
                <a:ea typeface="Evolventa Bold"/>
                <a:cs typeface="Evolventa Bold"/>
                <a:sym typeface="Evolventa Bold"/>
              </a:rPr>
              <a:t>Жел энергиясы.</a:t>
            </a:r>
          </a:p>
          <a:p>
            <a:pPr algn="l">
              <a:lnSpc>
                <a:spcPts val="3299"/>
              </a:lnSpc>
            </a:pPr>
            <a:r>
              <a:rPr lang="en-US" sz="2356">
                <a:solidFill>
                  <a:srgbClr val="2B4B82"/>
                </a:solidFill>
                <a:latin typeface="Evolventa"/>
                <a:ea typeface="Evolventa"/>
                <a:cs typeface="Evolventa"/>
                <a:sym typeface="Evolventa"/>
              </a:rPr>
              <a:t> - Жел электр станцияларында электр энергиясын өндіру үшін қолданылады.</a:t>
            </a:r>
          </a:p>
          <a:p>
            <a:pPr algn="l">
              <a:lnSpc>
                <a:spcPts val="3299"/>
              </a:lnSpc>
            </a:pPr>
            <a:r>
              <a:rPr lang="en-US" sz="2356">
                <a:solidFill>
                  <a:srgbClr val="2B4B82"/>
                </a:solidFill>
                <a:latin typeface="Evolventa"/>
                <a:ea typeface="Evolventa"/>
                <a:cs typeface="Evolventa"/>
                <a:sym typeface="Evolventa"/>
              </a:rPr>
              <a:t> - Артықшылықтары: экологиялық таза, жаңартылатын.</a:t>
            </a:r>
          </a:p>
          <a:p>
            <a:pPr algn="l">
              <a:lnSpc>
                <a:spcPts val="3299"/>
              </a:lnSpc>
            </a:pPr>
            <a:r>
              <a:rPr lang="en-US" sz="2356">
                <a:solidFill>
                  <a:srgbClr val="2B4B82"/>
                </a:solidFill>
                <a:latin typeface="Evolventa"/>
                <a:ea typeface="Evolventa"/>
                <a:cs typeface="Evolventa"/>
                <a:sym typeface="Evolventa"/>
              </a:rPr>
              <a:t> - Кемшіліктері: шу, ауа райы жағдайына тәуелділік.</a:t>
            </a:r>
          </a:p>
          <a:p>
            <a:pPr algn="l">
              <a:lnSpc>
                <a:spcPts val="3299"/>
              </a:lnSpc>
            </a:pPr>
            <a:r>
              <a:rPr lang="en-US" sz="2356">
                <a:solidFill>
                  <a:srgbClr val="2B4B82"/>
                </a:solidFill>
                <a:latin typeface="Evolventa"/>
                <a:ea typeface="Evolventa"/>
                <a:cs typeface="Evolventa"/>
                <a:sym typeface="Evolventa"/>
              </a:rPr>
              <a:t> </a:t>
            </a:r>
            <a:r>
              <a:rPr lang="en-US" sz="2356" b="true">
                <a:solidFill>
                  <a:srgbClr val="2B4B82"/>
                </a:solidFill>
                <a:latin typeface="Evolventa Bold"/>
                <a:ea typeface="Evolventa Bold"/>
                <a:cs typeface="Evolventa Bold"/>
                <a:sym typeface="Evolventa Bold"/>
              </a:rPr>
              <a:t>Гидроэнергетика.</a:t>
            </a:r>
          </a:p>
          <a:p>
            <a:pPr algn="l">
              <a:lnSpc>
                <a:spcPts val="3299"/>
              </a:lnSpc>
            </a:pPr>
            <a:r>
              <a:rPr lang="en-US" sz="2356">
                <a:solidFill>
                  <a:srgbClr val="2B4B82"/>
                </a:solidFill>
                <a:latin typeface="Evolventa"/>
                <a:ea typeface="Evolventa"/>
                <a:cs typeface="Evolventa"/>
                <a:sym typeface="Evolventa"/>
              </a:rPr>
              <a:t> - Өзендер мен теңіздердің суы су электр станцияларының турбиналарын қозғайды.</a:t>
            </a:r>
          </a:p>
          <a:p>
            <a:pPr algn="l">
              <a:lnSpc>
                <a:spcPts val="3299"/>
              </a:lnSpc>
            </a:pPr>
            <a:r>
              <a:rPr lang="en-US" sz="2356">
                <a:solidFill>
                  <a:srgbClr val="2B4B82"/>
                </a:solidFill>
                <a:latin typeface="Evolventa"/>
                <a:ea typeface="Evolventa"/>
                <a:cs typeface="Evolventa"/>
                <a:sym typeface="Evolventa"/>
              </a:rPr>
              <a:t> - Ірі су электр станцияларында қолданылады.</a:t>
            </a:r>
          </a:p>
          <a:p>
            <a:pPr algn="l">
              <a:lnSpc>
                <a:spcPts val="3299"/>
              </a:lnSpc>
            </a:pPr>
            <a:r>
              <a:rPr lang="en-US" sz="2356">
                <a:solidFill>
                  <a:srgbClr val="2B4B82"/>
                </a:solidFill>
                <a:latin typeface="Evolventa"/>
                <a:ea typeface="Evolventa"/>
                <a:cs typeface="Evolventa"/>
                <a:sym typeface="Evolventa"/>
              </a:rPr>
              <a:t> - Теріс жақтары: аумақтарды су басуы, экожүйелердің өзгеруі.</a:t>
            </a:r>
          </a:p>
          <a:p>
            <a:pPr algn="l">
              <a:lnSpc>
                <a:spcPts val="3299"/>
              </a:lnSpc>
            </a:pPr>
            <a:r>
              <a:rPr lang="en-US" sz="2356">
                <a:solidFill>
                  <a:srgbClr val="2B4B82"/>
                </a:solidFill>
                <a:latin typeface="Evolventa"/>
                <a:ea typeface="Evolventa"/>
                <a:cs typeface="Evolventa"/>
                <a:sym typeface="Evolventa"/>
              </a:rPr>
              <a:t> </a:t>
            </a:r>
            <a:r>
              <a:rPr lang="en-US" sz="2356" b="true">
                <a:solidFill>
                  <a:srgbClr val="2B4B82"/>
                </a:solidFill>
                <a:latin typeface="Evolventa Bold"/>
                <a:ea typeface="Evolventa Bold"/>
                <a:cs typeface="Evolventa Bold"/>
                <a:sym typeface="Evolventa Bold"/>
              </a:rPr>
              <a:t>Геотермалдық энергия.</a:t>
            </a:r>
          </a:p>
          <a:p>
            <a:pPr algn="l">
              <a:lnSpc>
                <a:spcPts val="3299"/>
              </a:lnSpc>
            </a:pPr>
            <a:r>
              <a:rPr lang="en-US" sz="2356">
                <a:solidFill>
                  <a:srgbClr val="2B4B82"/>
                </a:solidFill>
                <a:latin typeface="Evolventa"/>
                <a:ea typeface="Evolventa"/>
                <a:cs typeface="Evolventa"/>
                <a:sym typeface="Evolventa"/>
              </a:rPr>
              <a:t> - Жердің ішкі бөлігінің жылуын пайдаланады.</a:t>
            </a:r>
          </a:p>
          <a:p>
            <a:pPr algn="l">
              <a:lnSpc>
                <a:spcPts val="3299"/>
              </a:lnSpc>
            </a:pPr>
            <a:r>
              <a:rPr lang="en-US" sz="2356">
                <a:solidFill>
                  <a:srgbClr val="2B4B82"/>
                </a:solidFill>
                <a:latin typeface="Evolventa"/>
                <a:ea typeface="Evolventa"/>
                <a:cs typeface="Evolventa"/>
                <a:sym typeface="Evolventa"/>
              </a:rPr>
              <a:t> - Электр энергетикасында және ғимараттарды жылытуда қолданылады.</a:t>
            </a:r>
          </a:p>
          <a:p>
            <a:pPr algn="l">
              <a:lnSpc>
                <a:spcPts val="3299"/>
              </a:lnSpc>
            </a:pPr>
            <a:r>
              <a:rPr lang="en-US" sz="2356">
                <a:solidFill>
                  <a:srgbClr val="2B4B82"/>
                </a:solidFill>
                <a:latin typeface="Evolventa"/>
                <a:ea typeface="Evolventa"/>
                <a:cs typeface="Evolventa"/>
                <a:sym typeface="Evolventa"/>
              </a:rPr>
              <a:t> - Кемшіліктері: шектеулі географиялық қолжетімділік.</a:t>
            </a:r>
          </a:p>
          <a:p>
            <a:pPr algn="l">
              <a:lnSpc>
                <a:spcPts val="3299"/>
              </a:lnSpc>
            </a:pPr>
            <a:r>
              <a:rPr lang="en-US" sz="2356" b="true">
                <a:solidFill>
                  <a:srgbClr val="2B4B82"/>
                </a:solidFill>
                <a:latin typeface="Evolventa Bold"/>
                <a:ea typeface="Evolventa Bold"/>
                <a:cs typeface="Evolventa Bold"/>
                <a:sym typeface="Evolventa Bold"/>
              </a:rPr>
              <a:t> Биоотын.</a:t>
            </a:r>
          </a:p>
          <a:p>
            <a:pPr algn="l">
              <a:lnSpc>
                <a:spcPts val="3299"/>
              </a:lnSpc>
            </a:pPr>
            <a:r>
              <a:rPr lang="en-US" sz="2356">
                <a:solidFill>
                  <a:srgbClr val="2B4B82"/>
                </a:solidFill>
                <a:latin typeface="Evolventa"/>
                <a:ea typeface="Evolventa"/>
                <a:cs typeface="Evolventa"/>
                <a:sym typeface="Evolventa"/>
              </a:rPr>
              <a:t> - Өсімдік майларынан, ағаш қалдықтарынан, биогаздан жасалған.</a:t>
            </a:r>
          </a:p>
          <a:p>
            <a:pPr algn="l">
              <a:lnSpc>
                <a:spcPts val="3299"/>
              </a:lnSpc>
            </a:pPr>
            <a:r>
              <a:rPr lang="en-US" sz="2356">
                <a:solidFill>
                  <a:srgbClr val="2B4B82"/>
                </a:solidFill>
                <a:latin typeface="Evolventa"/>
                <a:ea typeface="Evolventa"/>
                <a:cs typeface="Evolventa"/>
                <a:sym typeface="Evolventa"/>
              </a:rPr>
              <a:t> - Көлікте және энергетикада қолданылады.</a:t>
            </a:r>
          </a:p>
          <a:p>
            <a:pPr algn="l">
              <a:lnSpc>
                <a:spcPts val="3299"/>
              </a:lnSpc>
            </a:pPr>
            <a:r>
              <a:rPr lang="en-US" sz="2356">
                <a:solidFill>
                  <a:srgbClr val="2B4B82"/>
                </a:solidFill>
                <a:latin typeface="Evolventa"/>
                <a:ea typeface="Evolventa"/>
                <a:cs typeface="Evolventa"/>
                <a:sym typeface="Evolventa"/>
              </a:rPr>
              <a:t>- Кемшіліктері: жер үшін ауыл шаруашылығымен бәсекелестік.</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sp>
        <p:nvSpPr>
          <p:cNvPr name="Freeform 2" id="2"/>
          <p:cNvSpPr/>
          <p:nvPr/>
        </p:nvSpPr>
        <p:spPr>
          <a:xfrm flipH="false" flipV="false" rot="0">
            <a:off x="868170" y="2336876"/>
            <a:ext cx="16551661" cy="7489626"/>
          </a:xfrm>
          <a:custGeom>
            <a:avLst/>
            <a:gdLst/>
            <a:ahLst/>
            <a:cxnLst/>
            <a:rect r="r" b="b" t="t" l="l"/>
            <a:pathLst>
              <a:path h="7489626" w="16551661">
                <a:moveTo>
                  <a:pt x="0" y="0"/>
                </a:moveTo>
                <a:lnTo>
                  <a:pt x="16551660" y="0"/>
                </a:lnTo>
                <a:lnTo>
                  <a:pt x="16551660" y="7489627"/>
                </a:lnTo>
                <a:lnTo>
                  <a:pt x="0" y="7489627"/>
                </a:lnTo>
                <a:lnTo>
                  <a:pt x="0" y="0"/>
                </a:lnTo>
                <a:close/>
              </a:path>
            </a:pathLst>
          </a:custGeom>
          <a:blipFill>
            <a:blip r:embed="rId2"/>
            <a:stretch>
              <a:fillRect l="0" t="0" r="0" b="0"/>
            </a:stretch>
          </a:blipFill>
        </p:spPr>
      </p:sp>
      <p:sp>
        <p:nvSpPr>
          <p:cNvPr name="TextBox 3" id="3"/>
          <p:cNvSpPr txBox="true"/>
          <p:nvPr/>
        </p:nvSpPr>
        <p:spPr>
          <a:xfrm rot="0">
            <a:off x="1296929" y="627870"/>
            <a:ext cx="15694142" cy="2359470"/>
          </a:xfrm>
          <a:prstGeom prst="rect">
            <a:avLst/>
          </a:prstGeom>
        </p:spPr>
        <p:txBody>
          <a:bodyPr anchor="t" rtlCol="false" tIns="0" lIns="0" bIns="0" rIns="0">
            <a:spAutoFit/>
          </a:bodyPr>
          <a:lstStyle/>
          <a:p>
            <a:pPr algn="ctr">
              <a:lnSpc>
                <a:spcPts val="5616"/>
              </a:lnSpc>
            </a:pPr>
            <a:r>
              <a:rPr lang="en-US" sz="5975" spc="-65">
                <a:solidFill>
                  <a:srgbClr val="2B4B82"/>
                </a:solidFill>
                <a:latin typeface="Evolventa"/>
                <a:ea typeface="Evolventa"/>
                <a:cs typeface="Evolventa"/>
                <a:sym typeface="Evolventa"/>
              </a:rPr>
              <a:t> Энергия көздерінің салыстырмалы талдауы:</a:t>
            </a:r>
          </a:p>
          <a:p>
            <a:pPr algn="ctr">
              <a:lnSpc>
                <a:spcPts val="5616"/>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971313" y="6993427"/>
            <a:ext cx="4318969" cy="4114800"/>
          </a:xfrm>
          <a:custGeom>
            <a:avLst/>
            <a:gdLst/>
            <a:ahLst/>
            <a:cxnLst/>
            <a:rect r="r" b="b" t="t" l="l"/>
            <a:pathLst>
              <a:path h="4114800" w="4318969">
                <a:moveTo>
                  <a:pt x="0" y="0"/>
                </a:moveTo>
                <a:lnTo>
                  <a:pt x="4318970" y="0"/>
                </a:lnTo>
                <a:lnTo>
                  <a:pt x="431897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84482" y="-224445"/>
            <a:ext cx="3282545" cy="3097902"/>
          </a:xfrm>
          <a:custGeom>
            <a:avLst/>
            <a:gdLst/>
            <a:ahLst/>
            <a:cxnLst/>
            <a:rect r="r" b="b" t="t" l="l"/>
            <a:pathLst>
              <a:path h="3097902" w="3282545">
                <a:moveTo>
                  <a:pt x="0" y="0"/>
                </a:moveTo>
                <a:lnTo>
                  <a:pt x="3282545" y="0"/>
                </a:lnTo>
                <a:lnTo>
                  <a:pt x="3282545" y="3097901"/>
                </a:lnTo>
                <a:lnTo>
                  <a:pt x="0" y="3097901"/>
                </a:lnTo>
                <a:lnTo>
                  <a:pt x="0" y="0"/>
                </a:lnTo>
                <a:close/>
              </a:path>
            </a:pathLst>
          </a:custGeom>
          <a:blipFill>
            <a:blip r:embed="rId4"/>
            <a:stretch>
              <a:fillRect l="0" t="0" r="0" b="0"/>
            </a:stretch>
          </a:blipFill>
        </p:spPr>
      </p:sp>
      <p:sp>
        <p:nvSpPr>
          <p:cNvPr name="TextBox 4" id="4"/>
          <p:cNvSpPr txBox="true"/>
          <p:nvPr/>
        </p:nvSpPr>
        <p:spPr>
          <a:xfrm rot="0">
            <a:off x="1028700" y="2967164"/>
            <a:ext cx="15842085" cy="3799205"/>
          </a:xfrm>
          <a:prstGeom prst="rect">
            <a:avLst/>
          </a:prstGeom>
        </p:spPr>
        <p:txBody>
          <a:bodyPr anchor="t" rtlCol="false" tIns="0" lIns="0" bIns="0" rIns="0">
            <a:spAutoFit/>
          </a:bodyPr>
          <a:lstStyle/>
          <a:p>
            <a:pPr algn="l" marL="577533" indent="-288767" lvl="1">
              <a:lnSpc>
                <a:spcPts val="3745"/>
              </a:lnSpc>
              <a:buFont typeface="Arial"/>
              <a:buChar char="•"/>
            </a:pPr>
            <a:r>
              <a:rPr lang="en-US" sz="2675">
                <a:solidFill>
                  <a:srgbClr val="2B4B82"/>
                </a:solidFill>
                <a:latin typeface="Evolventa"/>
                <a:ea typeface="Evolventa"/>
                <a:cs typeface="Evolventa"/>
                <a:sym typeface="Evolventa"/>
              </a:rPr>
              <a:t> 1. Де</a:t>
            </a:r>
            <a:r>
              <a:rPr lang="en-US" sz="2675">
                <a:solidFill>
                  <a:srgbClr val="2B4B82"/>
                </a:solidFill>
                <a:latin typeface="Evolventa"/>
                <a:ea typeface="Evolventa"/>
                <a:cs typeface="Evolventa"/>
                <a:sym typeface="Evolventa"/>
              </a:rPr>
              <a:t>карбонизация – таза технологиялар пайдасына көмір мен мұнайды пайдалануды азайту.</a:t>
            </a:r>
          </a:p>
          <a:p>
            <a:pPr algn="l">
              <a:lnSpc>
                <a:spcPts val="3745"/>
              </a:lnSpc>
            </a:pPr>
          </a:p>
          <a:p>
            <a:pPr algn="l" marL="577533" indent="-288767" lvl="1">
              <a:lnSpc>
                <a:spcPts val="3745"/>
              </a:lnSpc>
              <a:buFont typeface="Arial"/>
              <a:buChar char="•"/>
            </a:pPr>
            <a:r>
              <a:rPr lang="en-US" sz="2675">
                <a:solidFill>
                  <a:srgbClr val="2B4B82"/>
                </a:solidFill>
                <a:latin typeface="Evolventa"/>
                <a:ea typeface="Evolventa"/>
                <a:cs typeface="Evolventa"/>
                <a:sym typeface="Evolventa"/>
              </a:rPr>
              <a:t> 2. Гибридті жүйелер – жаңартылатын көздерді біріктіріп пайдалану.</a:t>
            </a:r>
          </a:p>
          <a:p>
            <a:pPr algn="l">
              <a:lnSpc>
                <a:spcPts val="3745"/>
              </a:lnSpc>
            </a:pPr>
          </a:p>
          <a:p>
            <a:pPr algn="l" marL="577533" indent="-288767" lvl="1">
              <a:lnSpc>
                <a:spcPts val="3745"/>
              </a:lnSpc>
              <a:buFont typeface="Arial"/>
              <a:buChar char="•"/>
            </a:pPr>
            <a:r>
              <a:rPr lang="en-US" sz="2675">
                <a:solidFill>
                  <a:srgbClr val="2B4B82"/>
                </a:solidFill>
                <a:latin typeface="Evolventa"/>
                <a:ea typeface="Evolventa"/>
                <a:cs typeface="Evolventa"/>
                <a:sym typeface="Evolventa"/>
              </a:rPr>
              <a:t> 3. Сутегі энергиясы – көмірсутектерге балама ретінде сутегі отынын игеру.</a:t>
            </a:r>
          </a:p>
          <a:p>
            <a:pPr algn="l">
              <a:lnSpc>
                <a:spcPts val="3744"/>
              </a:lnSpc>
            </a:pPr>
          </a:p>
          <a:p>
            <a:pPr algn="l" marL="577533" indent="-288767" lvl="1">
              <a:lnSpc>
                <a:spcPts val="3745"/>
              </a:lnSpc>
              <a:buFont typeface="Arial"/>
              <a:buChar char="•"/>
            </a:pPr>
            <a:r>
              <a:rPr lang="en-US" sz="2675">
                <a:solidFill>
                  <a:srgbClr val="2B4B82"/>
                </a:solidFill>
                <a:latin typeface="Evolventa"/>
                <a:ea typeface="Evolventa"/>
                <a:cs typeface="Evolventa"/>
                <a:sym typeface="Evolventa"/>
              </a:rPr>
              <a:t> 4. Батареяларды жақсарту – энергияны сақтау тиімділігін арттыру.</a:t>
            </a:r>
          </a:p>
        </p:txBody>
      </p:sp>
      <p:sp>
        <p:nvSpPr>
          <p:cNvPr name="TextBox 5" id="5"/>
          <p:cNvSpPr txBox="true"/>
          <p:nvPr/>
        </p:nvSpPr>
        <p:spPr>
          <a:xfrm rot="0">
            <a:off x="3524259" y="1416624"/>
            <a:ext cx="13075986" cy="727710"/>
          </a:xfrm>
          <a:prstGeom prst="rect">
            <a:avLst/>
          </a:prstGeom>
        </p:spPr>
        <p:txBody>
          <a:bodyPr anchor="t" rtlCol="false" tIns="0" lIns="0" bIns="0" rIns="0">
            <a:spAutoFit/>
          </a:bodyPr>
          <a:lstStyle/>
          <a:p>
            <a:pPr algn="l">
              <a:lnSpc>
                <a:spcPts val="5040"/>
              </a:lnSpc>
            </a:pPr>
            <a:r>
              <a:rPr lang="en-US" sz="3600" b="true">
                <a:solidFill>
                  <a:srgbClr val="2B4B82"/>
                </a:solidFill>
                <a:latin typeface="Evolventa Bold"/>
                <a:ea typeface="Evolventa Bold"/>
                <a:cs typeface="Evolventa Bold"/>
                <a:sym typeface="Evolventa Bold"/>
              </a:rPr>
              <a:t>Эн</a:t>
            </a:r>
            <a:r>
              <a:rPr lang="en-US" sz="3600" b="true">
                <a:solidFill>
                  <a:srgbClr val="2B4B82"/>
                </a:solidFill>
                <a:latin typeface="Evolventa Bold"/>
                <a:ea typeface="Evolventa Bold"/>
                <a:cs typeface="Evolventa Bold"/>
                <a:sym typeface="Evolventa Bold"/>
              </a:rPr>
              <a:t>ергия көздерін дамыту перспективалары</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Freeform 2" id="2"/>
          <p:cNvSpPr/>
          <p:nvPr/>
        </p:nvSpPr>
        <p:spPr>
          <a:xfrm flipH="false" flipV="false" rot="0">
            <a:off x="13882163" y="6687777"/>
            <a:ext cx="4605119" cy="3599223"/>
          </a:xfrm>
          <a:custGeom>
            <a:avLst/>
            <a:gdLst/>
            <a:ahLst/>
            <a:cxnLst/>
            <a:rect r="r" b="b" t="t" l="l"/>
            <a:pathLst>
              <a:path h="3599223" w="4605119">
                <a:moveTo>
                  <a:pt x="0" y="0"/>
                </a:moveTo>
                <a:lnTo>
                  <a:pt x="4605120" y="0"/>
                </a:lnTo>
                <a:lnTo>
                  <a:pt x="4605120" y="3599223"/>
                </a:lnTo>
                <a:lnTo>
                  <a:pt x="0" y="35992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222320" y="2585466"/>
            <a:ext cx="5843360" cy="1171575"/>
          </a:xfrm>
          <a:prstGeom prst="rect">
            <a:avLst/>
          </a:prstGeom>
        </p:spPr>
        <p:txBody>
          <a:bodyPr anchor="t" rtlCol="false" tIns="0" lIns="0" bIns="0" rIns="0">
            <a:spAutoFit/>
          </a:bodyPr>
          <a:lstStyle/>
          <a:p>
            <a:pPr algn="l">
              <a:lnSpc>
                <a:spcPts val="7680"/>
              </a:lnSpc>
            </a:pPr>
            <a:r>
              <a:rPr lang="en-US" sz="6400" b="true">
                <a:solidFill>
                  <a:srgbClr val="94DDDE"/>
                </a:solidFill>
                <a:latin typeface="Evolventa Bold"/>
                <a:ea typeface="Evolventa Bold"/>
                <a:cs typeface="Evolventa Bold"/>
                <a:sym typeface="Evolventa Bold"/>
              </a:rPr>
              <a:t>ҚОРЫТЫНДЫ:</a:t>
            </a:r>
          </a:p>
        </p:txBody>
      </p:sp>
      <p:sp>
        <p:nvSpPr>
          <p:cNvPr name="TextBox 4" id="4"/>
          <p:cNvSpPr txBox="true"/>
          <p:nvPr/>
        </p:nvSpPr>
        <p:spPr>
          <a:xfrm rot="0">
            <a:off x="2412165" y="4436246"/>
            <a:ext cx="13463670" cy="1853914"/>
          </a:xfrm>
          <a:prstGeom prst="rect">
            <a:avLst/>
          </a:prstGeom>
        </p:spPr>
        <p:txBody>
          <a:bodyPr anchor="t" rtlCol="false" tIns="0" lIns="0" bIns="0" rIns="0">
            <a:spAutoFit/>
          </a:bodyPr>
          <a:lstStyle/>
          <a:p>
            <a:pPr algn="ctr">
              <a:lnSpc>
                <a:spcPts val="3598"/>
              </a:lnSpc>
            </a:pPr>
            <a:r>
              <a:rPr lang="en-US" sz="2570">
                <a:solidFill>
                  <a:srgbClr val="FEFEFE"/>
                </a:solidFill>
                <a:latin typeface="Evolventa"/>
                <a:ea typeface="Evolventa"/>
                <a:cs typeface="Evolventa"/>
                <a:sym typeface="Evolventa"/>
              </a:rPr>
              <a:t>Осы дә</a:t>
            </a:r>
            <a:r>
              <a:rPr lang="en-US" sz="2570">
                <a:solidFill>
                  <a:srgbClr val="FEFEFE"/>
                </a:solidFill>
                <a:latin typeface="Evolventa"/>
                <a:ea typeface="Evolventa"/>
                <a:cs typeface="Evolventa"/>
                <a:sym typeface="Evolventa"/>
              </a:rPr>
              <a:t>ріс барысында студенттер химиялық-технологиялық процестің күрделі құрылымымен және оның ұйымдастырылу сатыларымен танысты. Өндірістің әр кезеңінде орын алатын операциялардың маңыздылығы мен олардың бір-бірімен байланысы нақты мысалдар арқылы қарастырылды.</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F7B4A7"/>
        </a:solidFill>
      </p:bgPr>
    </p:bg>
    <p:spTree>
      <p:nvGrpSpPr>
        <p:cNvPr id="1" name=""/>
        <p:cNvGrpSpPr/>
        <p:nvPr/>
      </p:nvGrpSpPr>
      <p:grpSpPr>
        <a:xfrm>
          <a:off x="0" y="0"/>
          <a:ext cx="0" cy="0"/>
          <a:chOff x="0" y="0"/>
          <a:chExt cx="0" cy="0"/>
        </a:xfrm>
      </p:grpSpPr>
      <p:sp>
        <p:nvSpPr>
          <p:cNvPr name="TextBox 2" id="2"/>
          <p:cNvSpPr txBox="true"/>
          <p:nvPr/>
        </p:nvSpPr>
        <p:spPr>
          <a:xfrm rot="0">
            <a:off x="1028700" y="4380071"/>
            <a:ext cx="16037476" cy="763429"/>
          </a:xfrm>
          <a:prstGeom prst="rect">
            <a:avLst/>
          </a:prstGeom>
        </p:spPr>
        <p:txBody>
          <a:bodyPr anchor="t" rtlCol="false" tIns="0" lIns="0" bIns="0" rIns="0">
            <a:spAutoFit/>
          </a:bodyPr>
          <a:lstStyle/>
          <a:p>
            <a:pPr algn="ctr">
              <a:lnSpc>
                <a:spcPts val="4398"/>
              </a:lnSpc>
            </a:pPr>
            <a:r>
              <a:rPr lang="en-US" b="true" sz="5175" spc="-51">
                <a:solidFill>
                  <a:srgbClr val="2B4B82"/>
                </a:solidFill>
                <a:latin typeface="Evolventa Bold"/>
                <a:ea typeface="Evolventa Bold"/>
                <a:cs typeface="Evolventa Bold"/>
                <a:sym typeface="Evolventa Bold"/>
              </a:rPr>
              <a:t>НАЗАРЛАРЫҢЫЗҒА РАХМЕТ!</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8979185" y="2864539"/>
            <a:ext cx="5042831" cy="1381125"/>
          </a:xfrm>
          <a:prstGeom prst="rect">
            <a:avLst/>
          </a:prstGeom>
        </p:spPr>
        <p:txBody>
          <a:bodyPr anchor="t" rtlCol="false" tIns="0" lIns="0" bIns="0" rIns="0">
            <a:spAutoFit/>
          </a:bodyPr>
          <a:lstStyle/>
          <a:p>
            <a:pPr algn="l">
              <a:lnSpc>
                <a:spcPts val="9089"/>
              </a:lnSpc>
            </a:pPr>
            <a:r>
              <a:rPr lang="en-US" sz="7574" b="true">
                <a:solidFill>
                  <a:srgbClr val="F7B4A7"/>
                </a:solidFill>
                <a:latin typeface="Evolventa Bold"/>
                <a:ea typeface="Evolventa Bold"/>
                <a:cs typeface="Evolventa Bold"/>
                <a:sym typeface="Evolventa Bold"/>
              </a:rPr>
              <a:t>ЖОСПАР:</a:t>
            </a:r>
          </a:p>
        </p:txBody>
      </p:sp>
      <p:sp>
        <p:nvSpPr>
          <p:cNvPr name="TextBox 3" id="3"/>
          <p:cNvSpPr txBox="true"/>
          <p:nvPr/>
        </p:nvSpPr>
        <p:spPr>
          <a:xfrm rot="0">
            <a:off x="5367283" y="5535057"/>
            <a:ext cx="11749239" cy="2254885"/>
          </a:xfrm>
          <a:prstGeom prst="rect">
            <a:avLst/>
          </a:prstGeom>
        </p:spPr>
        <p:txBody>
          <a:bodyPr anchor="t" rtlCol="false" tIns="0" lIns="0" bIns="0" rIns="0">
            <a:spAutoFit/>
          </a:bodyPr>
          <a:lstStyle/>
          <a:p>
            <a:pPr algn="just">
              <a:lnSpc>
                <a:spcPts val="4339"/>
              </a:lnSpc>
            </a:pPr>
            <a:r>
              <a:rPr lang="en-US" sz="3099">
                <a:solidFill>
                  <a:srgbClr val="94DDDE"/>
                </a:solidFill>
                <a:latin typeface="Evolventa"/>
                <a:ea typeface="Evolventa"/>
                <a:cs typeface="Evolventa"/>
                <a:sym typeface="Evolventa"/>
              </a:rPr>
              <a:t>1. Шикізат көздері және түрлері</a:t>
            </a:r>
          </a:p>
          <a:p>
            <a:pPr algn="just">
              <a:lnSpc>
                <a:spcPts val="4339"/>
              </a:lnSpc>
            </a:pPr>
            <a:r>
              <a:rPr lang="en-US" sz="3099">
                <a:solidFill>
                  <a:srgbClr val="94DDDE"/>
                </a:solidFill>
                <a:latin typeface="Evolventa"/>
                <a:ea typeface="Evolventa"/>
                <a:cs typeface="Evolventa"/>
                <a:sym typeface="Evolventa"/>
              </a:rPr>
              <a:t>2. Шикізатты өңдеуге дайындау</a:t>
            </a:r>
          </a:p>
          <a:p>
            <a:pPr algn="just">
              <a:lnSpc>
                <a:spcPts val="4339"/>
              </a:lnSpc>
            </a:pPr>
            <a:r>
              <a:rPr lang="en-US" sz="3099">
                <a:solidFill>
                  <a:srgbClr val="94DDDE"/>
                </a:solidFill>
                <a:latin typeface="Evolventa"/>
                <a:ea typeface="Evolventa"/>
                <a:cs typeface="Evolventa"/>
                <a:sym typeface="Evolventa"/>
              </a:rPr>
              <a:t>3. Химиялық өндірістегі энергия және энергия түрлері</a:t>
            </a:r>
          </a:p>
          <a:p>
            <a:pPr algn="just">
              <a:lnSpc>
                <a:spcPts val="4339"/>
              </a:lnSpc>
            </a:pPr>
            <a:r>
              <a:rPr lang="en-US" sz="3099">
                <a:solidFill>
                  <a:srgbClr val="94DDDE"/>
                </a:solidFill>
                <a:latin typeface="Evolventa"/>
                <a:ea typeface="Evolventa"/>
                <a:cs typeface="Evolventa"/>
                <a:sym typeface="Evolventa"/>
              </a:rPr>
              <a:t>4. Энергия көздері</a:t>
            </a:r>
          </a:p>
        </p:txBody>
      </p:sp>
      <p:sp>
        <p:nvSpPr>
          <p:cNvPr name="Freeform 4" id="4"/>
          <p:cNvSpPr/>
          <p:nvPr/>
        </p:nvSpPr>
        <p:spPr>
          <a:xfrm flipH="false" flipV="false" rot="0">
            <a:off x="1309758" y="1684366"/>
            <a:ext cx="3874545" cy="5122596"/>
          </a:xfrm>
          <a:custGeom>
            <a:avLst/>
            <a:gdLst/>
            <a:ahLst/>
            <a:cxnLst/>
            <a:rect r="r" b="b" t="t" l="l"/>
            <a:pathLst>
              <a:path h="5122596" w="3874545">
                <a:moveTo>
                  <a:pt x="0" y="0"/>
                </a:moveTo>
                <a:lnTo>
                  <a:pt x="3874546" y="0"/>
                </a:lnTo>
                <a:lnTo>
                  <a:pt x="3874546" y="5122596"/>
                </a:lnTo>
                <a:lnTo>
                  <a:pt x="0" y="51225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299072" y="1466779"/>
            <a:ext cx="17689855" cy="3114675"/>
          </a:xfrm>
          <a:prstGeom prst="rect">
            <a:avLst/>
          </a:prstGeom>
        </p:spPr>
        <p:txBody>
          <a:bodyPr anchor="t" rtlCol="false" tIns="0" lIns="0" bIns="0" rIns="0">
            <a:spAutoFit/>
          </a:bodyPr>
          <a:lstStyle/>
          <a:p>
            <a:pPr algn="ctr">
              <a:lnSpc>
                <a:spcPts val="7679"/>
              </a:lnSpc>
            </a:pPr>
            <a:r>
              <a:rPr lang="en-US" b="true" sz="6399">
                <a:solidFill>
                  <a:srgbClr val="2B4B82"/>
                </a:solidFill>
                <a:latin typeface="Evolventa Bold"/>
                <a:ea typeface="Evolventa Bold"/>
                <a:cs typeface="Evolventa Bold"/>
                <a:sym typeface="Evolventa Bold"/>
              </a:rPr>
              <a:t> Органикалық з</a:t>
            </a:r>
            <a:r>
              <a:rPr lang="en-US" b="true" sz="6399">
                <a:solidFill>
                  <a:srgbClr val="2B4B82"/>
                </a:solidFill>
                <a:latin typeface="Evolventa Bold"/>
                <a:ea typeface="Evolventa Bold"/>
                <a:cs typeface="Evolventa Bold"/>
                <a:sym typeface="Evolventa Bold"/>
              </a:rPr>
              <a:t>аттарды өндіруге арналған шикізаттың классификациясы:</a:t>
            </a:r>
          </a:p>
          <a:p>
            <a:pPr algn="l">
              <a:lnSpc>
                <a:spcPts val="7680"/>
              </a:lnSpc>
            </a:pPr>
          </a:p>
        </p:txBody>
      </p:sp>
      <p:sp>
        <p:nvSpPr>
          <p:cNvPr name="TextBox 3" id="3"/>
          <p:cNvSpPr txBox="true"/>
          <p:nvPr/>
        </p:nvSpPr>
        <p:spPr>
          <a:xfrm rot="0">
            <a:off x="469950" y="3518535"/>
            <a:ext cx="17518977" cy="6768465"/>
          </a:xfrm>
          <a:prstGeom prst="rect">
            <a:avLst/>
          </a:prstGeom>
        </p:spPr>
        <p:txBody>
          <a:bodyPr anchor="t" rtlCol="false" tIns="0" lIns="0" bIns="0" rIns="0">
            <a:spAutoFit/>
          </a:bodyPr>
          <a:lstStyle/>
          <a:p>
            <a:pPr algn="l">
              <a:lnSpc>
                <a:spcPts val="3359"/>
              </a:lnSpc>
            </a:pPr>
            <a:r>
              <a:rPr lang="en-US" sz="2400">
                <a:solidFill>
                  <a:srgbClr val="2B4B82"/>
                </a:solidFill>
                <a:latin typeface="Evolventa"/>
                <a:ea typeface="Evolventa"/>
                <a:cs typeface="Evolventa"/>
                <a:sym typeface="Evolventa"/>
              </a:rPr>
              <a:t> </a:t>
            </a:r>
            <a:r>
              <a:rPr lang="en-US" sz="2400" b="true">
                <a:solidFill>
                  <a:srgbClr val="2B4B82"/>
                </a:solidFill>
                <a:latin typeface="Evolventa Bold"/>
                <a:ea typeface="Evolventa Bold"/>
                <a:cs typeface="Evolventa Bold"/>
                <a:sym typeface="Evolventa Bold"/>
              </a:rPr>
              <a:t>1. Табиғи шикізат</a:t>
            </a:r>
          </a:p>
          <a:p>
            <a:pPr algn="l">
              <a:lnSpc>
                <a:spcPts val="3359"/>
              </a:lnSpc>
            </a:pPr>
            <a:r>
              <a:rPr lang="en-US" sz="2400">
                <a:solidFill>
                  <a:srgbClr val="2B4B82"/>
                </a:solidFill>
                <a:latin typeface="Evolventa"/>
                <a:ea typeface="Evolventa"/>
                <a:cs typeface="Evolventa"/>
                <a:sym typeface="Evolventa"/>
              </a:rPr>
              <a:t> Табиғи шикізатқа химиялық құрамы айтарлықтай өзгеріссіз табиғи көздерден алынған заттар жатады.</a:t>
            </a:r>
          </a:p>
          <a:p>
            <a:pPr algn="l">
              <a:lnSpc>
                <a:spcPts val="3359"/>
              </a:lnSpc>
            </a:pPr>
            <a:r>
              <a:rPr lang="en-US" sz="2400">
                <a:solidFill>
                  <a:srgbClr val="2B4B82"/>
                </a:solidFill>
                <a:latin typeface="Evolventa"/>
                <a:ea typeface="Evolventa"/>
                <a:cs typeface="Evolventa"/>
                <a:sym typeface="Evolventa"/>
              </a:rPr>
              <a:t> </a:t>
            </a:r>
            <a:r>
              <a:rPr lang="en-US" sz="2400" b="true">
                <a:solidFill>
                  <a:srgbClr val="2B4B82"/>
                </a:solidFill>
                <a:latin typeface="Evolventa Bold"/>
                <a:ea typeface="Evolventa Bold"/>
                <a:cs typeface="Evolventa Bold"/>
                <a:sym typeface="Evolventa Bold"/>
              </a:rPr>
              <a:t>а) Қазба шикізаты</a:t>
            </a:r>
          </a:p>
          <a:p>
            <a:pPr algn="l">
              <a:lnSpc>
                <a:spcPts val="3359"/>
              </a:lnSpc>
            </a:pPr>
            <a:r>
              <a:rPr lang="en-US" sz="2400">
                <a:solidFill>
                  <a:srgbClr val="2B4B82"/>
                </a:solidFill>
                <a:latin typeface="Evolventa"/>
                <a:ea typeface="Evolventa"/>
                <a:cs typeface="Evolventa"/>
                <a:sym typeface="Evolventa"/>
              </a:rPr>
              <a:t> - Мұнай: мұнай-химия өнеркәсібінің негізі болып табылады, бензин, дизель отыны, пластмасса, синтетикалық каучуктар, еріткіштер және басқа да органикалық қосылыстар алу үшін қолданылады.</a:t>
            </a:r>
          </a:p>
          <a:p>
            <a:pPr algn="l">
              <a:lnSpc>
                <a:spcPts val="3359"/>
              </a:lnSpc>
            </a:pPr>
            <a:r>
              <a:rPr lang="en-US" sz="2400">
                <a:solidFill>
                  <a:srgbClr val="2B4B82"/>
                </a:solidFill>
                <a:latin typeface="Evolventa"/>
                <a:ea typeface="Evolventa"/>
                <a:cs typeface="Evolventa"/>
                <a:sym typeface="Evolventa"/>
              </a:rPr>
              <a:t> - Табиғи газ: полимерлер мен синтетикалық отын өндірісінде қолданылатын метан, этан, пропан және бутанның көзі болып табылады.</a:t>
            </a:r>
          </a:p>
          <a:p>
            <a:pPr algn="l">
              <a:lnSpc>
                <a:spcPts val="3359"/>
              </a:lnSpc>
            </a:pPr>
            <a:r>
              <a:rPr lang="en-US" sz="2400">
                <a:solidFill>
                  <a:srgbClr val="2B4B82"/>
                </a:solidFill>
                <a:latin typeface="Evolventa"/>
                <a:ea typeface="Evolventa"/>
                <a:cs typeface="Evolventa"/>
                <a:sym typeface="Evolventa"/>
              </a:rPr>
              <a:t> - Қатты және қоңыр көмір: құрамында көмірсутектер мен хош иісті қосылыстар бар, олар химия өнеркәсібінде пластмасса, синтетикалық газ және көміртекті материалдарды өндіру үшін қолданылады.</a:t>
            </a:r>
          </a:p>
          <a:p>
            <a:pPr algn="l">
              <a:lnSpc>
                <a:spcPts val="3359"/>
              </a:lnSpc>
            </a:pPr>
            <a:r>
              <a:rPr lang="en-US" sz="2400">
                <a:solidFill>
                  <a:srgbClr val="2B4B82"/>
                </a:solidFill>
                <a:latin typeface="Evolventa"/>
                <a:ea typeface="Evolventa"/>
                <a:cs typeface="Evolventa"/>
                <a:sym typeface="Evolventa"/>
              </a:rPr>
              <a:t> </a:t>
            </a:r>
            <a:r>
              <a:rPr lang="en-US" sz="2400" b="true">
                <a:solidFill>
                  <a:srgbClr val="2B4B82"/>
                </a:solidFill>
                <a:latin typeface="Evolventa Bold"/>
                <a:ea typeface="Evolventa Bold"/>
                <a:cs typeface="Evolventa Bold"/>
                <a:sym typeface="Evolventa Bold"/>
              </a:rPr>
              <a:t>б) Биогенді шикізат</a:t>
            </a:r>
          </a:p>
          <a:p>
            <a:pPr algn="l">
              <a:lnSpc>
                <a:spcPts val="3359"/>
              </a:lnSpc>
            </a:pPr>
            <a:r>
              <a:rPr lang="en-US" sz="2400">
                <a:solidFill>
                  <a:srgbClr val="2B4B82"/>
                </a:solidFill>
                <a:latin typeface="Evolventa"/>
                <a:ea typeface="Evolventa"/>
                <a:cs typeface="Evolventa"/>
                <a:sym typeface="Evolventa"/>
              </a:rPr>
              <a:t> - Өсімдік шикізаты: майларды (күнбағыс, рапс, соя), көмірсуларды (крахмал, целлюлоза, сахароза) қамтиды, биоотын, биологиялық ыдырайтын полимерлер, дәрі-дәрмектер өндірісінде қолданылады.</a:t>
            </a:r>
          </a:p>
          <a:p>
            <a:pPr algn="l">
              <a:lnSpc>
                <a:spcPts val="3359"/>
              </a:lnSpc>
            </a:pPr>
            <a:r>
              <a:rPr lang="en-US" sz="2400">
                <a:solidFill>
                  <a:srgbClr val="2B4B82"/>
                </a:solidFill>
                <a:latin typeface="Evolventa"/>
                <a:ea typeface="Evolventa"/>
                <a:cs typeface="Evolventa"/>
                <a:sym typeface="Evolventa"/>
              </a:rPr>
              <a:t> - Жануарлар шикізаты: фармацевтика және тамақ өнеркәсібінде қолданылатын майлар мен белоктар.</a:t>
            </a:r>
          </a:p>
          <a:p>
            <a:pPr algn="l">
              <a:lnSpc>
                <a:spcPts val="3359"/>
              </a:lnSpc>
            </a:pPr>
            <a:r>
              <a:rPr lang="en-US" sz="2400">
                <a:solidFill>
                  <a:srgbClr val="2B4B82"/>
                </a:solidFill>
                <a:latin typeface="Evolventa"/>
                <a:ea typeface="Evolventa"/>
                <a:cs typeface="Evolventa"/>
                <a:sym typeface="Evolventa"/>
              </a:rPr>
              <a:t> - Биомасса (ағаш, ауылшаруашылық қалдықтары): биоэтанол, биогаз және синтетикалық материалдар алу үшін қолданылады.</a:t>
            </a:r>
          </a:p>
          <a:p>
            <a:pPr algn="l">
              <a:lnSpc>
                <a:spcPts val="3359"/>
              </a:lnSpc>
            </a:pPr>
          </a:p>
        </p:txBody>
      </p:sp>
      <p:sp>
        <p:nvSpPr>
          <p:cNvPr name="Freeform 4" id="4"/>
          <p:cNvSpPr/>
          <p:nvPr/>
        </p:nvSpPr>
        <p:spPr>
          <a:xfrm flipH="false" flipV="false" rot="0">
            <a:off x="0" y="-1175249"/>
            <a:ext cx="4597438" cy="2842053"/>
          </a:xfrm>
          <a:custGeom>
            <a:avLst/>
            <a:gdLst/>
            <a:ahLst/>
            <a:cxnLst/>
            <a:rect r="r" b="b" t="t" l="l"/>
            <a:pathLst>
              <a:path h="2842053" w="4597438">
                <a:moveTo>
                  <a:pt x="0" y="0"/>
                </a:moveTo>
                <a:lnTo>
                  <a:pt x="4597438" y="0"/>
                </a:lnTo>
                <a:lnTo>
                  <a:pt x="4597438" y="2842053"/>
                </a:lnTo>
                <a:lnTo>
                  <a:pt x="0" y="28420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450014" y="-2624599"/>
            <a:ext cx="3837986" cy="4114800"/>
          </a:xfrm>
          <a:custGeom>
            <a:avLst/>
            <a:gdLst/>
            <a:ahLst/>
            <a:cxnLst/>
            <a:rect r="r" b="b" t="t" l="l"/>
            <a:pathLst>
              <a:path h="4114800" w="3837986">
                <a:moveTo>
                  <a:pt x="0" y="0"/>
                </a:moveTo>
                <a:lnTo>
                  <a:pt x="3837986" y="0"/>
                </a:lnTo>
                <a:lnTo>
                  <a:pt x="38379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3018856" y="48427"/>
            <a:ext cx="13210690" cy="1266825"/>
          </a:xfrm>
          <a:prstGeom prst="rect">
            <a:avLst/>
          </a:prstGeom>
        </p:spPr>
        <p:txBody>
          <a:bodyPr anchor="t" rtlCol="false" tIns="0" lIns="0" bIns="0" rIns="0">
            <a:spAutoFit/>
          </a:bodyPr>
          <a:lstStyle/>
          <a:p>
            <a:pPr algn="l">
              <a:lnSpc>
                <a:spcPts val="8250"/>
              </a:lnSpc>
            </a:pPr>
            <a:r>
              <a:rPr lang="en-US" sz="6875" b="true">
                <a:solidFill>
                  <a:srgbClr val="F7B4A7"/>
                </a:solidFill>
                <a:latin typeface="Evolventa Bold"/>
                <a:ea typeface="Evolventa Bold"/>
                <a:cs typeface="Evolventa Bold"/>
                <a:sym typeface="Evolventa Bold"/>
              </a:rPr>
              <a:t>2.СИНТЕТИКАЛЫҚ ШИКІЗАТ</a:t>
            </a:r>
          </a:p>
        </p:txBody>
      </p:sp>
      <p:sp>
        <p:nvSpPr>
          <p:cNvPr name="TextBox 3" id="3"/>
          <p:cNvSpPr txBox="true"/>
          <p:nvPr/>
        </p:nvSpPr>
        <p:spPr>
          <a:xfrm rot="0">
            <a:off x="344404" y="1153327"/>
            <a:ext cx="17797870" cy="8769985"/>
          </a:xfrm>
          <a:prstGeom prst="rect">
            <a:avLst/>
          </a:prstGeom>
        </p:spPr>
        <p:txBody>
          <a:bodyPr anchor="t" rtlCol="false" tIns="0" lIns="0" bIns="0" rIns="0">
            <a:spAutoFit/>
          </a:bodyPr>
          <a:lstStyle/>
          <a:p>
            <a:pPr algn="just">
              <a:lnSpc>
                <a:spcPts val="4339"/>
              </a:lnSpc>
            </a:pPr>
            <a:r>
              <a:rPr lang="en-US" sz="3099">
                <a:solidFill>
                  <a:srgbClr val="94DDDE"/>
                </a:solidFill>
                <a:latin typeface="Evolventa"/>
                <a:ea typeface="Evolventa"/>
                <a:cs typeface="Evolventa"/>
                <a:sym typeface="Evolventa"/>
              </a:rPr>
              <a:t>- Синтетикалық газдар (синтетикалық газ, сутегі, көмірқышқыл газы) – органикалық синтезде, мысалы, метанол, аммиак, пластмасса алу үшін қолданылады.</a:t>
            </a:r>
          </a:p>
          <a:p>
            <a:pPr algn="just">
              <a:lnSpc>
                <a:spcPts val="4339"/>
              </a:lnSpc>
            </a:pPr>
            <a:r>
              <a:rPr lang="en-US" sz="3099">
                <a:solidFill>
                  <a:srgbClr val="94DDDE"/>
                </a:solidFill>
                <a:latin typeface="Evolventa"/>
                <a:ea typeface="Evolventa"/>
                <a:cs typeface="Evolventa"/>
                <a:sym typeface="Evolventa"/>
              </a:rPr>
              <a:t> - Өндірістік қалдықтар (пластик, резеңке)– пиролиз, газдандыру, гидрокрекинг арқылы жаңа материалдарға өңделеді.</a:t>
            </a:r>
          </a:p>
          <a:p>
            <a:pPr algn="just">
              <a:lnSpc>
                <a:spcPts val="4339"/>
              </a:lnSpc>
            </a:pPr>
            <a:r>
              <a:rPr lang="en-US" sz="3099">
                <a:solidFill>
                  <a:srgbClr val="94DDDE"/>
                </a:solidFill>
                <a:latin typeface="Evolventa"/>
                <a:ea typeface="Evolventa"/>
                <a:cs typeface="Evolventa"/>
                <a:sym typeface="Evolventa"/>
              </a:rPr>
              <a:t> Шикізатты өңдеу әдістері.</a:t>
            </a:r>
          </a:p>
          <a:p>
            <a:pPr algn="just">
              <a:lnSpc>
                <a:spcPts val="4339"/>
              </a:lnSpc>
            </a:pPr>
            <a:r>
              <a:rPr lang="en-US" sz="3099">
                <a:solidFill>
                  <a:srgbClr val="94DDDE"/>
                </a:solidFill>
                <a:latin typeface="Evolventa"/>
                <a:ea typeface="Evolventa"/>
                <a:cs typeface="Evolventa"/>
                <a:sym typeface="Evolventa"/>
              </a:rPr>
              <a:t> </a:t>
            </a:r>
            <a:r>
              <a:rPr lang="en-US" sz="3099" b="true">
                <a:solidFill>
                  <a:srgbClr val="94DDDE"/>
                </a:solidFill>
                <a:latin typeface="Evolventa Bold"/>
                <a:ea typeface="Evolventa Bold"/>
                <a:cs typeface="Evolventa Bold"/>
                <a:sym typeface="Evolventa Bold"/>
              </a:rPr>
              <a:t>а) Мұнай-химиялық өңдеу</a:t>
            </a:r>
          </a:p>
          <a:p>
            <a:pPr algn="just">
              <a:lnSpc>
                <a:spcPts val="4339"/>
              </a:lnSpc>
            </a:pPr>
            <a:r>
              <a:rPr lang="en-US" sz="3099">
                <a:solidFill>
                  <a:srgbClr val="94DDDE"/>
                </a:solidFill>
                <a:latin typeface="Evolventa"/>
                <a:ea typeface="Evolventa"/>
                <a:cs typeface="Evolventa"/>
                <a:sym typeface="Evolventa"/>
              </a:rPr>
              <a:t> - Мұнайды айдау: фракцияларға бөлу: бензин, керосин, дизельдік отын, мазут.</a:t>
            </a:r>
          </a:p>
          <a:p>
            <a:pPr algn="just">
              <a:lnSpc>
                <a:spcPts val="4339"/>
              </a:lnSpc>
            </a:pPr>
            <a:r>
              <a:rPr lang="en-US" sz="3099">
                <a:solidFill>
                  <a:srgbClr val="94DDDE"/>
                </a:solidFill>
                <a:latin typeface="Evolventa"/>
                <a:ea typeface="Evolventa"/>
                <a:cs typeface="Evolventa"/>
                <a:sym typeface="Evolventa"/>
              </a:rPr>
              <a:t> -</a:t>
            </a:r>
            <a:r>
              <a:rPr lang="en-US" sz="3099">
                <a:solidFill>
                  <a:srgbClr val="94DDDE"/>
                </a:solidFill>
                <a:latin typeface="Evolventa"/>
                <a:ea typeface="Evolventa"/>
                <a:cs typeface="Evolventa"/>
                <a:sym typeface="Evolventa"/>
              </a:rPr>
              <a:t> Крекинг (термиялық, каталитикалық, гидрокрекинг): полимерлер мен отын үшін шикізат алуға мүмкіндік беретін ұзын көмірсутекті тізбектердің қысқаларына ыдырауы.</a:t>
            </a:r>
          </a:p>
          <a:p>
            <a:pPr algn="just">
              <a:lnSpc>
                <a:spcPts val="4339"/>
              </a:lnSpc>
            </a:pPr>
            <a:r>
              <a:rPr lang="en-US" sz="3099">
                <a:solidFill>
                  <a:srgbClr val="94DDDE"/>
                </a:solidFill>
                <a:latin typeface="Evolventa"/>
                <a:ea typeface="Evolventa"/>
                <a:cs typeface="Evolventa"/>
                <a:sym typeface="Evolventa"/>
              </a:rPr>
              <a:t> - Реформинг: бензиннің октандық санын арттыру және ароматты көмірсутектерді алу.</a:t>
            </a:r>
          </a:p>
          <a:p>
            <a:pPr algn="just">
              <a:lnSpc>
                <a:spcPts val="4339"/>
              </a:lnSpc>
            </a:pPr>
            <a:r>
              <a:rPr lang="en-US" sz="3099">
                <a:solidFill>
                  <a:srgbClr val="94DDDE"/>
                </a:solidFill>
                <a:latin typeface="Evolventa"/>
                <a:ea typeface="Evolventa"/>
                <a:cs typeface="Evolventa"/>
                <a:sym typeface="Evolventa"/>
              </a:rPr>
              <a:t> </a:t>
            </a:r>
            <a:r>
              <a:rPr lang="en-US" sz="3099" b="true">
                <a:solidFill>
                  <a:srgbClr val="94DDDE"/>
                </a:solidFill>
                <a:latin typeface="Evolventa Bold"/>
                <a:ea typeface="Evolventa Bold"/>
                <a:cs typeface="Evolventa Bold"/>
                <a:sym typeface="Evolventa Bold"/>
              </a:rPr>
              <a:t>б) Табиғи газды өңдеу.</a:t>
            </a:r>
          </a:p>
          <a:p>
            <a:pPr algn="just">
              <a:lnSpc>
                <a:spcPts val="4339"/>
              </a:lnSpc>
            </a:pPr>
            <a:r>
              <a:rPr lang="en-US" sz="3099">
                <a:solidFill>
                  <a:srgbClr val="94DDDE"/>
                </a:solidFill>
                <a:latin typeface="Evolventa"/>
                <a:ea typeface="Evolventa"/>
                <a:cs typeface="Evolventa"/>
                <a:sym typeface="Evolventa"/>
              </a:rPr>
              <a:t> - Метанның бу риформингі: синтездік газ, сутегі, аммиак алу.</a:t>
            </a:r>
          </a:p>
          <a:p>
            <a:pPr algn="just">
              <a:lnSpc>
                <a:spcPts val="4339"/>
              </a:lnSpc>
            </a:pPr>
            <a:r>
              <a:rPr lang="en-US" sz="3099">
                <a:solidFill>
                  <a:srgbClr val="94DDDE"/>
                </a:solidFill>
                <a:latin typeface="Evolventa"/>
                <a:ea typeface="Evolventa"/>
                <a:cs typeface="Evolventa"/>
                <a:sym typeface="Evolventa"/>
              </a:rPr>
              <a:t> - Көмірді газдандыру: көмірді газ тәрізді отынға айналдыру.</a:t>
            </a:r>
          </a:p>
          <a:p>
            <a:pPr algn="just">
              <a:lnSpc>
                <a:spcPts val="4339"/>
              </a:lnSpc>
            </a:pPr>
            <a:r>
              <a:rPr lang="en-US" sz="3099">
                <a:solidFill>
                  <a:srgbClr val="94DDDE"/>
                </a:solidFill>
                <a:latin typeface="Evolventa"/>
                <a:ea typeface="Evolventa"/>
                <a:cs typeface="Evolventa"/>
                <a:sym typeface="Evolventa"/>
              </a:rPr>
              <a:t> </a:t>
            </a:r>
            <a:r>
              <a:rPr lang="en-US" sz="3099" b="true">
                <a:solidFill>
                  <a:srgbClr val="94DDDE"/>
                </a:solidFill>
                <a:latin typeface="Evolventa Bold"/>
                <a:ea typeface="Evolventa Bold"/>
                <a:cs typeface="Evolventa Bold"/>
                <a:sym typeface="Evolventa Bold"/>
              </a:rPr>
              <a:t>в) Биохимиялық процестер.</a:t>
            </a:r>
          </a:p>
          <a:p>
            <a:pPr algn="just">
              <a:lnSpc>
                <a:spcPts val="4339"/>
              </a:lnSpc>
            </a:pPr>
            <a:r>
              <a:rPr lang="en-US" sz="3099">
                <a:solidFill>
                  <a:srgbClr val="94DDDE"/>
                </a:solidFill>
                <a:latin typeface="Evolventa"/>
                <a:ea typeface="Evolventa"/>
                <a:cs typeface="Evolventa"/>
                <a:sym typeface="Evolventa"/>
              </a:rPr>
              <a:t> - Ашыту: биоэтанол, биогаз, ацетон, сүт қышқылын өндіру.</a:t>
            </a:r>
          </a:p>
          <a:p>
            <a:pPr algn="just">
              <a:lnSpc>
                <a:spcPts val="4339"/>
              </a:lnSpc>
            </a:pPr>
            <a:r>
              <a:rPr lang="en-US" sz="3099">
                <a:solidFill>
                  <a:srgbClr val="94DDDE"/>
                </a:solidFill>
                <a:latin typeface="Evolventa"/>
                <a:ea typeface="Evolventa"/>
                <a:cs typeface="Evolventa"/>
                <a:sym typeface="Evolventa"/>
              </a:rPr>
              <a:t>- Целлюлозаның гидролизі: өсімдік қалдықтарын одан әрі пайдалану үшін қантқа өңдеу.</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94DDDE"/>
        </a:solidFill>
      </p:bgPr>
    </p:bg>
    <p:spTree>
      <p:nvGrpSpPr>
        <p:cNvPr id="1" name=""/>
        <p:cNvGrpSpPr/>
        <p:nvPr/>
      </p:nvGrpSpPr>
      <p:grpSpPr>
        <a:xfrm>
          <a:off x="0" y="0"/>
          <a:ext cx="0" cy="0"/>
          <a:chOff x="0" y="0"/>
          <a:chExt cx="0" cy="0"/>
        </a:xfrm>
      </p:grpSpPr>
      <p:sp>
        <p:nvSpPr>
          <p:cNvPr name="Freeform 2" id="2"/>
          <p:cNvSpPr/>
          <p:nvPr/>
        </p:nvSpPr>
        <p:spPr>
          <a:xfrm flipH="false" flipV="false" rot="0">
            <a:off x="15708059" y="5880346"/>
            <a:ext cx="2579941" cy="4354330"/>
          </a:xfrm>
          <a:custGeom>
            <a:avLst/>
            <a:gdLst/>
            <a:ahLst/>
            <a:cxnLst/>
            <a:rect r="r" b="b" t="t" l="l"/>
            <a:pathLst>
              <a:path h="4354330" w="2579941">
                <a:moveTo>
                  <a:pt x="0" y="0"/>
                </a:moveTo>
                <a:lnTo>
                  <a:pt x="2579941" y="0"/>
                </a:lnTo>
                <a:lnTo>
                  <a:pt x="2579941" y="4354330"/>
                </a:lnTo>
                <a:lnTo>
                  <a:pt x="0" y="4354330"/>
                </a:lnTo>
                <a:lnTo>
                  <a:pt x="0" y="0"/>
                </a:lnTo>
                <a:close/>
              </a:path>
            </a:pathLst>
          </a:custGeom>
          <a:blipFill>
            <a:blip r:embed="rId2"/>
            <a:stretch>
              <a:fillRect l="0" t="0" r="0" b="0"/>
            </a:stretch>
          </a:blipFill>
        </p:spPr>
      </p:sp>
      <p:sp>
        <p:nvSpPr>
          <p:cNvPr name="TextBox 3" id="3"/>
          <p:cNvSpPr txBox="true"/>
          <p:nvPr/>
        </p:nvSpPr>
        <p:spPr>
          <a:xfrm rot="0">
            <a:off x="805102" y="1430402"/>
            <a:ext cx="16677796" cy="2143125"/>
          </a:xfrm>
          <a:prstGeom prst="rect">
            <a:avLst/>
          </a:prstGeom>
        </p:spPr>
        <p:txBody>
          <a:bodyPr anchor="t" rtlCol="false" tIns="0" lIns="0" bIns="0" rIns="0">
            <a:spAutoFit/>
          </a:bodyPr>
          <a:lstStyle/>
          <a:p>
            <a:pPr algn="ctr">
              <a:lnSpc>
                <a:spcPts val="7680"/>
              </a:lnSpc>
            </a:pPr>
            <a:r>
              <a:rPr lang="en-US" sz="6400">
                <a:solidFill>
                  <a:srgbClr val="31356E"/>
                </a:solidFill>
                <a:latin typeface="Evolventa"/>
                <a:ea typeface="Evolventa"/>
                <a:cs typeface="Evolventa"/>
                <a:sym typeface="Evolventa"/>
              </a:rPr>
              <a:t>Орга</a:t>
            </a:r>
            <a:r>
              <a:rPr lang="en-US" sz="6400">
                <a:solidFill>
                  <a:srgbClr val="31356E"/>
                </a:solidFill>
                <a:latin typeface="Evolventa"/>
                <a:ea typeface="Evolventa"/>
                <a:cs typeface="Evolventa"/>
                <a:sym typeface="Evolventa"/>
              </a:rPr>
              <a:t>никалық шикізаттан алынатын негізгі өнімдер</a:t>
            </a:r>
          </a:p>
        </p:txBody>
      </p:sp>
      <p:sp>
        <p:nvSpPr>
          <p:cNvPr name="TextBox 4" id="4"/>
          <p:cNvSpPr txBox="true"/>
          <p:nvPr/>
        </p:nvSpPr>
        <p:spPr>
          <a:xfrm rot="0">
            <a:off x="1757185" y="4466586"/>
            <a:ext cx="14303778" cy="3590925"/>
          </a:xfrm>
          <a:prstGeom prst="rect">
            <a:avLst/>
          </a:prstGeom>
        </p:spPr>
        <p:txBody>
          <a:bodyPr anchor="t" rtlCol="false" tIns="0" lIns="0" bIns="0" rIns="0">
            <a:spAutoFit/>
          </a:bodyPr>
          <a:lstStyle/>
          <a:p>
            <a:pPr algn="l">
              <a:lnSpc>
                <a:spcPts val="3480"/>
              </a:lnSpc>
            </a:pPr>
            <a:r>
              <a:rPr lang="en-US" sz="2900">
                <a:solidFill>
                  <a:srgbClr val="2B4B82"/>
                </a:solidFill>
                <a:latin typeface="Evolventa"/>
                <a:ea typeface="Evolventa"/>
                <a:cs typeface="Evolventa"/>
                <a:sym typeface="Evolventa"/>
              </a:rPr>
              <a:t> 1. Отын: б</a:t>
            </a:r>
            <a:r>
              <a:rPr lang="en-US" sz="2900">
                <a:solidFill>
                  <a:srgbClr val="2B4B82"/>
                </a:solidFill>
                <a:latin typeface="Evolventa"/>
                <a:ea typeface="Evolventa"/>
                <a:cs typeface="Evolventa"/>
                <a:sym typeface="Evolventa"/>
              </a:rPr>
              <a:t>ензин, дизель, биодизель, биоэтанол, табиғи газ, сутегі.</a:t>
            </a:r>
          </a:p>
          <a:p>
            <a:pPr algn="l">
              <a:lnSpc>
                <a:spcPts val="3480"/>
              </a:lnSpc>
            </a:pPr>
            <a:r>
              <a:rPr lang="en-US" sz="2900">
                <a:solidFill>
                  <a:srgbClr val="2B4B82"/>
                </a:solidFill>
                <a:latin typeface="Evolventa"/>
                <a:ea typeface="Evolventa"/>
                <a:cs typeface="Evolventa"/>
                <a:sym typeface="Evolventa"/>
              </a:rPr>
              <a:t> 2. Полимерлер: полиэтилен, полипропилен, поливинилхлорид, полистирол, биопластика.</a:t>
            </a:r>
          </a:p>
          <a:p>
            <a:pPr algn="l">
              <a:lnSpc>
                <a:spcPts val="3480"/>
              </a:lnSpc>
            </a:pPr>
            <a:r>
              <a:rPr lang="en-US" sz="2900">
                <a:solidFill>
                  <a:srgbClr val="2B4B82"/>
                </a:solidFill>
                <a:latin typeface="Evolventa"/>
                <a:ea typeface="Evolventa"/>
                <a:cs typeface="Evolventa"/>
                <a:sym typeface="Evolventa"/>
              </a:rPr>
              <a:t> 3. Фармацевтикалық заттар: антибиотиктер, витаминдер, гормондар.</a:t>
            </a:r>
          </a:p>
          <a:p>
            <a:pPr algn="l">
              <a:lnSpc>
                <a:spcPts val="3480"/>
              </a:lnSpc>
            </a:pPr>
            <a:r>
              <a:rPr lang="en-US" sz="2900">
                <a:solidFill>
                  <a:srgbClr val="2B4B82"/>
                </a:solidFill>
                <a:latin typeface="Evolventa"/>
                <a:ea typeface="Evolventa"/>
                <a:cs typeface="Evolventa"/>
                <a:sym typeface="Evolventa"/>
              </a:rPr>
              <a:t> 4. Химиялық реагенттер: метанол, этанол, ацетон, органикалық қышқылдар.</a:t>
            </a:r>
          </a:p>
          <a:p>
            <a:pPr algn="l">
              <a:lnSpc>
                <a:spcPts val="3480"/>
              </a:lnSpc>
            </a:pPr>
            <a:r>
              <a:rPr lang="en-US" sz="2900">
                <a:solidFill>
                  <a:srgbClr val="2B4B82"/>
                </a:solidFill>
                <a:latin typeface="Evolventa"/>
                <a:ea typeface="Evolventa"/>
                <a:cs typeface="Evolventa"/>
                <a:sym typeface="Evolventa"/>
              </a:rPr>
              <a:t> 5. Тағамдық қоспалар: аминқышқылдары, консерванттар, хош иістендіргіштер.</a:t>
            </a:r>
          </a:p>
          <a:p>
            <a:pPr algn="l">
              <a:lnSpc>
                <a:spcPts val="348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2298719" y="1975116"/>
            <a:ext cx="14179884" cy="2143125"/>
          </a:xfrm>
          <a:prstGeom prst="rect">
            <a:avLst/>
          </a:prstGeom>
        </p:spPr>
        <p:txBody>
          <a:bodyPr anchor="t" rtlCol="false" tIns="0" lIns="0" bIns="0" rIns="0">
            <a:spAutoFit/>
          </a:bodyPr>
          <a:lstStyle/>
          <a:p>
            <a:pPr algn="ctr">
              <a:lnSpc>
                <a:spcPts val="7680"/>
              </a:lnSpc>
            </a:pPr>
            <a:r>
              <a:rPr lang="en-US" b="true" sz="6400">
                <a:solidFill>
                  <a:srgbClr val="2B4B82"/>
                </a:solidFill>
                <a:latin typeface="Evolventa Bold"/>
                <a:ea typeface="Evolventa Bold"/>
                <a:cs typeface="Evolventa Bold"/>
                <a:sym typeface="Evolventa Bold"/>
              </a:rPr>
              <a:t>О</a:t>
            </a:r>
            <a:r>
              <a:rPr lang="en-US" b="true" sz="6400">
                <a:solidFill>
                  <a:srgbClr val="2B4B82"/>
                </a:solidFill>
                <a:latin typeface="Evolventa Bold"/>
                <a:ea typeface="Evolventa Bold"/>
                <a:cs typeface="Evolventa Bold"/>
                <a:sym typeface="Evolventa Bold"/>
              </a:rPr>
              <a:t>рганикалық шикізатты дамыту перспективалары</a:t>
            </a:r>
          </a:p>
        </p:txBody>
      </p:sp>
      <p:sp>
        <p:nvSpPr>
          <p:cNvPr name="TextBox 3" id="3"/>
          <p:cNvSpPr txBox="true"/>
          <p:nvPr/>
        </p:nvSpPr>
        <p:spPr>
          <a:xfrm rot="0">
            <a:off x="1167468" y="4499241"/>
            <a:ext cx="15666085" cy="5092065"/>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2B4B82"/>
                </a:solidFill>
                <a:latin typeface="Evolventa"/>
                <a:ea typeface="Evolventa"/>
                <a:cs typeface="Evolventa"/>
                <a:sym typeface="Evolventa"/>
              </a:rPr>
              <a:t> - </a:t>
            </a:r>
            <a:r>
              <a:rPr lang="en-US" b="true" sz="2400">
                <a:solidFill>
                  <a:srgbClr val="2B4B82"/>
                </a:solidFill>
                <a:latin typeface="Evolventa Bold"/>
                <a:ea typeface="Evolventa Bold"/>
                <a:cs typeface="Evolventa Bold"/>
                <a:sym typeface="Evolventa Bold"/>
              </a:rPr>
              <a:t>Биотехнологияның дамуы</a:t>
            </a:r>
            <a:r>
              <a:rPr lang="en-US" sz="2400">
                <a:solidFill>
                  <a:srgbClr val="2B4B82"/>
                </a:solidFill>
                <a:latin typeface="Evolventa"/>
                <a:ea typeface="Evolventa"/>
                <a:cs typeface="Evolventa"/>
                <a:sym typeface="Evolventa"/>
              </a:rPr>
              <a:t>: биомасса мен биологиялық процестерді пайдалануды кеңейту.</a:t>
            </a:r>
          </a:p>
          <a:p>
            <a:pPr algn="l" marL="518160" indent="-259080" lvl="1">
              <a:lnSpc>
                <a:spcPts val="3359"/>
              </a:lnSpc>
              <a:buFont typeface="Arial"/>
              <a:buChar char="•"/>
            </a:pPr>
            <a:r>
              <a:rPr lang="en-US" sz="2400">
                <a:solidFill>
                  <a:srgbClr val="2B4B82"/>
                </a:solidFill>
                <a:latin typeface="Evolventa"/>
                <a:ea typeface="Evolventa"/>
                <a:cs typeface="Evolventa"/>
                <a:sym typeface="Evolventa"/>
              </a:rPr>
              <a:t> - </a:t>
            </a:r>
            <a:r>
              <a:rPr lang="en-US" b="true" sz="2400">
                <a:solidFill>
                  <a:srgbClr val="2B4B82"/>
                </a:solidFill>
                <a:latin typeface="Evolventa Bold"/>
                <a:ea typeface="Evolventa Bold"/>
                <a:cs typeface="Evolventa Bold"/>
                <a:sym typeface="Evolventa Bold"/>
              </a:rPr>
              <a:t>Экологиялық таза технологиялар</a:t>
            </a:r>
            <a:r>
              <a:rPr lang="en-US" sz="2400">
                <a:solidFill>
                  <a:srgbClr val="2B4B82"/>
                </a:solidFill>
                <a:latin typeface="Evolventa"/>
                <a:ea typeface="Evolventa"/>
                <a:cs typeface="Evolventa"/>
                <a:sym typeface="Evolventa"/>
              </a:rPr>
              <a:t>: көміртегі шығарындыларын азайту, қалдықсыз өндірісті жүзеге асыру.</a:t>
            </a:r>
          </a:p>
          <a:p>
            <a:pPr algn="l" marL="518160" indent="-259080" lvl="1">
              <a:lnSpc>
                <a:spcPts val="3359"/>
              </a:lnSpc>
              <a:buFont typeface="Arial"/>
              <a:buChar char="•"/>
            </a:pPr>
            <a:r>
              <a:rPr lang="en-US" sz="2400">
                <a:solidFill>
                  <a:srgbClr val="2B4B82"/>
                </a:solidFill>
                <a:latin typeface="Evolventa"/>
                <a:ea typeface="Evolventa"/>
                <a:cs typeface="Evolventa"/>
                <a:sym typeface="Evolventa"/>
              </a:rPr>
              <a:t> -</a:t>
            </a:r>
            <a:r>
              <a:rPr lang="en-US" b="true" sz="2400">
                <a:solidFill>
                  <a:srgbClr val="2B4B82"/>
                </a:solidFill>
                <a:latin typeface="Evolventa Bold"/>
                <a:ea typeface="Evolventa Bold"/>
                <a:cs typeface="Evolventa Bold"/>
                <a:sym typeface="Evolventa Bold"/>
              </a:rPr>
              <a:t> Баламалы шикізат</a:t>
            </a:r>
            <a:r>
              <a:rPr lang="en-US" sz="2400">
                <a:solidFill>
                  <a:srgbClr val="2B4B82"/>
                </a:solidFill>
                <a:latin typeface="Evolventa"/>
                <a:ea typeface="Evolventa"/>
                <a:cs typeface="Evolventa"/>
                <a:sym typeface="Evolventa"/>
              </a:rPr>
              <a:t>: пластмассаларды, көмірқышқыл газын, синтетикалық көмірсутектерді қайта өңдеу.</a:t>
            </a:r>
          </a:p>
          <a:p>
            <a:pPr algn="l">
              <a:lnSpc>
                <a:spcPts val="3359"/>
              </a:lnSpc>
            </a:pPr>
          </a:p>
          <a:p>
            <a:pPr algn="l">
              <a:lnSpc>
                <a:spcPts val="3359"/>
              </a:lnSpc>
            </a:pPr>
            <a:r>
              <a:rPr lang="en-US" sz="2400">
                <a:solidFill>
                  <a:srgbClr val="2B4B82"/>
                </a:solidFill>
                <a:latin typeface="Evolventa"/>
                <a:ea typeface="Evolventa"/>
                <a:cs typeface="Evolventa"/>
                <a:sym typeface="Evolventa"/>
              </a:rPr>
              <a:t> </a:t>
            </a:r>
            <a:r>
              <a:rPr lang="en-US" sz="2400">
                <a:solidFill>
                  <a:srgbClr val="2B4B82"/>
                </a:solidFill>
                <a:latin typeface="Evolventa"/>
                <a:ea typeface="Evolventa"/>
                <a:cs typeface="Evolventa"/>
                <a:sym typeface="Evolventa"/>
              </a:rPr>
              <a:t>Сонымен, органикалық заттардың өндірісі қазба көздері мен жаңартылатын биоматериалдарды қоса алғанда, әртүрлі шикізатқа негізделген. Заманауи технологиялар қоршаған ортаға түсетін жүктемені азайта отырып, жоғары экологиялық тиімділігі бар жаңа материалдарды алуға мүмкіндік береді. Перспективалы бағыттарға биошикізаттарды пайдалануды кеңейту және жабық өндірістік циклдарды дамыту жатады.</a:t>
            </a:r>
          </a:p>
          <a:p>
            <a:pPr algn="l">
              <a:lnSpc>
                <a:spcPts val="3359"/>
              </a:lnSpc>
            </a:pPr>
          </a:p>
        </p:txBody>
      </p:sp>
      <p:sp>
        <p:nvSpPr>
          <p:cNvPr name="Freeform 4" id="4"/>
          <p:cNvSpPr/>
          <p:nvPr/>
        </p:nvSpPr>
        <p:spPr>
          <a:xfrm flipH="false" flipV="false" rot="0">
            <a:off x="0" y="-963412"/>
            <a:ext cx="4597438" cy="2842053"/>
          </a:xfrm>
          <a:custGeom>
            <a:avLst/>
            <a:gdLst/>
            <a:ahLst/>
            <a:cxnLst/>
            <a:rect r="r" b="b" t="t" l="l"/>
            <a:pathLst>
              <a:path h="2842053" w="4597438">
                <a:moveTo>
                  <a:pt x="0" y="0"/>
                </a:moveTo>
                <a:lnTo>
                  <a:pt x="4597438" y="0"/>
                </a:lnTo>
                <a:lnTo>
                  <a:pt x="4597438" y="2842052"/>
                </a:lnTo>
                <a:lnTo>
                  <a:pt x="0" y="28420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10551837" y="390596"/>
            <a:ext cx="2076668" cy="1276207"/>
          </a:xfrm>
          <a:custGeom>
            <a:avLst/>
            <a:gdLst/>
            <a:ahLst/>
            <a:cxnLst/>
            <a:rect r="r" b="b" t="t" l="l"/>
            <a:pathLst>
              <a:path h="1276207" w="2076668">
                <a:moveTo>
                  <a:pt x="2076668" y="0"/>
                </a:moveTo>
                <a:lnTo>
                  <a:pt x="0" y="0"/>
                </a:lnTo>
                <a:lnTo>
                  <a:pt x="0" y="1276208"/>
                </a:lnTo>
                <a:lnTo>
                  <a:pt x="2076668" y="1276208"/>
                </a:lnTo>
                <a:lnTo>
                  <a:pt x="20766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138681" y="-2447996"/>
            <a:ext cx="3837986" cy="4114800"/>
          </a:xfrm>
          <a:custGeom>
            <a:avLst/>
            <a:gdLst/>
            <a:ahLst/>
            <a:cxnLst/>
            <a:rect r="r" b="b" t="t" l="l"/>
            <a:pathLst>
              <a:path h="4114800" w="3837986">
                <a:moveTo>
                  <a:pt x="0" y="0"/>
                </a:moveTo>
                <a:lnTo>
                  <a:pt x="3837987" y="0"/>
                </a:lnTo>
                <a:lnTo>
                  <a:pt x="383798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4994246" y="-3759204"/>
            <a:ext cx="5357753" cy="5591583"/>
          </a:xfrm>
          <a:custGeom>
            <a:avLst/>
            <a:gdLst/>
            <a:ahLst/>
            <a:cxnLst/>
            <a:rect r="r" b="b" t="t" l="l"/>
            <a:pathLst>
              <a:path h="5591583" w="5357753">
                <a:moveTo>
                  <a:pt x="0" y="0"/>
                </a:moveTo>
                <a:lnTo>
                  <a:pt x="5357752" y="0"/>
                </a:lnTo>
                <a:lnTo>
                  <a:pt x="5357752" y="5591583"/>
                </a:lnTo>
                <a:lnTo>
                  <a:pt x="0" y="55915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p:cSld>
    <p:bg>
      <p:bgPr>
        <a:solidFill>
          <a:srgbClr val="2B4B82"/>
        </a:solidFill>
      </p:bgPr>
    </p:bg>
    <p:spTree>
      <p:nvGrpSpPr>
        <p:cNvPr id="1" name=""/>
        <p:cNvGrpSpPr/>
        <p:nvPr/>
      </p:nvGrpSpPr>
      <p:grpSpPr>
        <a:xfrm>
          <a:off x="0" y="0"/>
          <a:ext cx="0" cy="0"/>
          <a:chOff x="0" y="0"/>
          <a:chExt cx="0" cy="0"/>
        </a:xfrm>
      </p:grpSpPr>
      <p:sp>
        <p:nvSpPr>
          <p:cNvPr name="TextBox 2" id="2"/>
          <p:cNvSpPr txBox="true"/>
          <p:nvPr/>
        </p:nvSpPr>
        <p:spPr>
          <a:xfrm rot="0">
            <a:off x="1686853" y="1377981"/>
            <a:ext cx="15179198" cy="1931670"/>
          </a:xfrm>
          <a:prstGeom prst="rect">
            <a:avLst/>
          </a:prstGeom>
        </p:spPr>
        <p:txBody>
          <a:bodyPr anchor="t" rtlCol="false" tIns="0" lIns="0" bIns="0" rIns="0">
            <a:spAutoFit/>
          </a:bodyPr>
          <a:lstStyle/>
          <a:p>
            <a:pPr algn="ctr">
              <a:lnSpc>
                <a:spcPts val="6720"/>
              </a:lnSpc>
            </a:pPr>
            <a:r>
              <a:rPr lang="en-US" b="true" sz="6400">
                <a:solidFill>
                  <a:srgbClr val="F7B4A7"/>
                </a:solidFill>
                <a:latin typeface="Evolventa Bold"/>
                <a:ea typeface="Evolventa Bold"/>
                <a:cs typeface="Evolventa Bold"/>
                <a:sym typeface="Evolventa Bold"/>
              </a:rPr>
              <a:t>Ш</a:t>
            </a:r>
            <a:r>
              <a:rPr lang="en-US" b="true" sz="6400">
                <a:solidFill>
                  <a:srgbClr val="F7B4A7"/>
                </a:solidFill>
                <a:latin typeface="Evolventa Bold"/>
                <a:ea typeface="Evolventa Bold"/>
                <a:cs typeface="Evolventa Bold"/>
                <a:sym typeface="Evolventa Bold"/>
              </a:rPr>
              <a:t>икізат түрлері және дайындау талаптары</a:t>
            </a:r>
          </a:p>
        </p:txBody>
      </p:sp>
      <p:sp>
        <p:nvSpPr>
          <p:cNvPr name="TextBox 3" id="3"/>
          <p:cNvSpPr txBox="true"/>
          <p:nvPr/>
        </p:nvSpPr>
        <p:spPr>
          <a:xfrm rot="0">
            <a:off x="748580" y="3839594"/>
            <a:ext cx="16790840" cy="4550029"/>
          </a:xfrm>
          <a:prstGeom prst="rect">
            <a:avLst/>
          </a:prstGeom>
        </p:spPr>
        <p:txBody>
          <a:bodyPr anchor="t" rtlCol="false" tIns="0" lIns="0" bIns="0" rIns="0">
            <a:spAutoFit/>
          </a:bodyPr>
          <a:lstStyle/>
          <a:p>
            <a:pPr algn="l">
              <a:lnSpc>
                <a:spcPts val="3967"/>
              </a:lnSpc>
            </a:pPr>
            <a:r>
              <a:rPr lang="en-US" sz="3099" spc="471">
                <a:solidFill>
                  <a:srgbClr val="94DDDE"/>
                </a:solidFill>
                <a:latin typeface="Evolventa"/>
                <a:ea typeface="Evolventa"/>
                <a:cs typeface="Evolventa"/>
                <a:sym typeface="Evolventa"/>
              </a:rPr>
              <a:t> ӨҢДЕУ АЛДЫНДА ШИКІЗАТ ӘРТҮРЛІ ФИЗИКАЛЫҚ КҮЙДЕ (ҚАТТЫ, СҰЙЫҚ, ГАЗ ТӘРІЗДІ) БОЛУЫ МҮМКІН ЖӘНЕ ҚҰРАМЫНДА ҚОСПАЛАР МЕН ЫЛҒАЛ БОЛУЫ МҮМКІН. ШИКІЗАТТЫ ДАЙЫНДАУ МЫНАЛАРҒА МҮМКІНДІК БЕРЕДІ:</a:t>
            </a:r>
          </a:p>
          <a:p>
            <a:pPr algn="l">
              <a:lnSpc>
                <a:spcPts val="3967"/>
              </a:lnSpc>
            </a:pPr>
            <a:r>
              <a:rPr lang="en-US" sz="3099" spc="471">
                <a:solidFill>
                  <a:srgbClr val="94DDDE"/>
                </a:solidFill>
                <a:latin typeface="Evolventa"/>
                <a:ea typeface="Evolventa"/>
                <a:cs typeface="Evolventa"/>
                <a:sym typeface="Evolventa"/>
              </a:rPr>
              <a:t> - өңдеу тиімділігін </a:t>
            </a:r>
            <a:r>
              <a:rPr lang="en-US" sz="3099" spc="471">
                <a:solidFill>
                  <a:srgbClr val="94DDDE"/>
                </a:solidFill>
                <a:latin typeface="Evolventa"/>
                <a:ea typeface="Evolventa"/>
                <a:cs typeface="Evolventa"/>
                <a:sym typeface="Evolventa"/>
              </a:rPr>
              <a:t>АРТТЫРУ,</a:t>
            </a:r>
          </a:p>
          <a:p>
            <a:pPr algn="l">
              <a:lnSpc>
                <a:spcPts val="3967"/>
              </a:lnSpc>
            </a:pPr>
            <a:r>
              <a:rPr lang="en-US" sz="3099" spc="471">
                <a:solidFill>
                  <a:srgbClr val="94DDDE"/>
                </a:solidFill>
                <a:latin typeface="Evolventa"/>
                <a:ea typeface="Evolventa"/>
                <a:cs typeface="Evolventa"/>
                <a:sym typeface="Evolventa"/>
              </a:rPr>
              <a:t> - ЭНЕРГИЯ МЕН РЕАГЕНТ ШЫҒЫНЫН АЗАЙТУ,</a:t>
            </a:r>
          </a:p>
          <a:p>
            <a:pPr algn="l">
              <a:lnSpc>
                <a:spcPts val="3967"/>
              </a:lnSpc>
            </a:pPr>
            <a:r>
              <a:rPr lang="en-US" sz="3099" spc="471">
                <a:solidFill>
                  <a:srgbClr val="94DDDE"/>
                </a:solidFill>
                <a:latin typeface="Evolventa"/>
                <a:ea typeface="Evolventa"/>
                <a:cs typeface="Evolventa"/>
                <a:sym typeface="Evolventa"/>
              </a:rPr>
              <a:t> - ҚОРШАҒАН ОРТАНЫҢ ЛАСТАНУЫН АЗАЙТУ;</a:t>
            </a:r>
          </a:p>
          <a:p>
            <a:pPr algn="l">
              <a:lnSpc>
                <a:spcPts val="3967"/>
              </a:lnSpc>
            </a:pPr>
            <a:r>
              <a:rPr lang="en-US" sz="3099" spc="471">
                <a:solidFill>
                  <a:srgbClr val="94DDDE"/>
                </a:solidFill>
                <a:latin typeface="Evolventa"/>
                <a:ea typeface="Evolventa"/>
                <a:cs typeface="Evolventa"/>
                <a:sym typeface="Evolventa"/>
              </a:rPr>
              <a:t> - СОҢҒЫ ӨНІМНІҢ САПАСЫН АРТТЫРУ.</a:t>
            </a:r>
          </a:p>
          <a:p>
            <a:pPr algn="l">
              <a:lnSpc>
                <a:spcPts val="3967"/>
              </a:lnSpc>
            </a:pP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94DDDE"/>
        </a:solidFill>
      </p:bgPr>
    </p:bg>
    <p:spTree>
      <p:nvGrpSpPr>
        <p:cNvPr id="1" name=""/>
        <p:cNvGrpSpPr/>
        <p:nvPr/>
      </p:nvGrpSpPr>
      <p:grpSpPr>
        <a:xfrm>
          <a:off x="0" y="0"/>
          <a:ext cx="0" cy="0"/>
          <a:chOff x="0" y="0"/>
          <a:chExt cx="0" cy="0"/>
        </a:xfrm>
      </p:grpSpPr>
      <p:sp>
        <p:nvSpPr>
          <p:cNvPr name="TextBox 2" id="2"/>
          <p:cNvSpPr txBox="true"/>
          <p:nvPr/>
        </p:nvSpPr>
        <p:spPr>
          <a:xfrm rot="0">
            <a:off x="1028700" y="828675"/>
            <a:ext cx="16135350" cy="1171575"/>
          </a:xfrm>
          <a:prstGeom prst="rect">
            <a:avLst/>
          </a:prstGeom>
        </p:spPr>
        <p:txBody>
          <a:bodyPr anchor="t" rtlCol="false" tIns="0" lIns="0" bIns="0" rIns="0">
            <a:spAutoFit/>
          </a:bodyPr>
          <a:lstStyle/>
          <a:p>
            <a:pPr algn="ctr">
              <a:lnSpc>
                <a:spcPts val="7680"/>
              </a:lnSpc>
            </a:pPr>
            <a:r>
              <a:rPr lang="en-US" b="true" sz="6400">
                <a:solidFill>
                  <a:srgbClr val="2B4B82"/>
                </a:solidFill>
                <a:latin typeface="Evolventa Bold"/>
                <a:ea typeface="Evolventa Bold"/>
                <a:cs typeface="Evolventa Bold"/>
                <a:sym typeface="Evolventa Bold"/>
              </a:rPr>
              <a:t> Ши</a:t>
            </a:r>
            <a:r>
              <a:rPr lang="en-US" b="true" sz="6400">
                <a:solidFill>
                  <a:srgbClr val="2B4B82"/>
                </a:solidFill>
                <a:latin typeface="Evolventa Bold"/>
                <a:ea typeface="Evolventa Bold"/>
                <a:cs typeface="Evolventa Bold"/>
                <a:sym typeface="Evolventa Bold"/>
              </a:rPr>
              <a:t>кізаттың негізгі топтары:</a:t>
            </a:r>
          </a:p>
        </p:txBody>
      </p:sp>
      <p:sp>
        <p:nvSpPr>
          <p:cNvPr name="TextBox 3" id="3"/>
          <p:cNvSpPr txBox="true"/>
          <p:nvPr/>
        </p:nvSpPr>
        <p:spPr>
          <a:xfrm rot="0">
            <a:off x="7943165" y="4010180"/>
            <a:ext cx="2401669" cy="562222"/>
          </a:xfrm>
          <a:prstGeom prst="rect">
            <a:avLst/>
          </a:prstGeom>
        </p:spPr>
        <p:txBody>
          <a:bodyPr anchor="t" rtlCol="false" tIns="0" lIns="0" bIns="0" rIns="0">
            <a:spAutoFit/>
          </a:bodyPr>
          <a:lstStyle/>
          <a:p>
            <a:pPr algn="ctr">
              <a:lnSpc>
                <a:spcPts val="3919"/>
              </a:lnSpc>
            </a:pPr>
            <a:r>
              <a:rPr lang="en-US" b="true" sz="2800" spc="478">
                <a:solidFill>
                  <a:srgbClr val="2B4B82"/>
                </a:solidFill>
                <a:latin typeface="Evolventa Bold"/>
                <a:ea typeface="Evolventa Bold"/>
                <a:cs typeface="Evolventa Bold"/>
                <a:sym typeface="Evolventa Bold"/>
              </a:rPr>
              <a:t>КӨМІР:</a:t>
            </a:r>
          </a:p>
        </p:txBody>
      </p:sp>
      <p:sp>
        <p:nvSpPr>
          <p:cNvPr name="TextBox 4" id="4"/>
          <p:cNvSpPr txBox="true"/>
          <p:nvPr/>
        </p:nvSpPr>
        <p:spPr>
          <a:xfrm rot="0">
            <a:off x="7943165" y="4777952"/>
            <a:ext cx="2401669" cy="1955256"/>
          </a:xfrm>
          <a:prstGeom prst="rect">
            <a:avLst/>
          </a:prstGeom>
        </p:spPr>
        <p:txBody>
          <a:bodyPr anchor="t" rtlCol="false" tIns="0" lIns="0" bIns="0" rIns="0">
            <a:spAutoFit/>
          </a:bodyPr>
          <a:lstStyle/>
          <a:p>
            <a:pPr algn="ctr">
              <a:lnSpc>
                <a:spcPts val="3005"/>
              </a:lnSpc>
            </a:pPr>
            <a:r>
              <a:rPr lang="en-US" b="true" sz="2146">
                <a:solidFill>
                  <a:srgbClr val="2B4B82"/>
                </a:solidFill>
                <a:latin typeface="Evolventa Bold"/>
                <a:ea typeface="Evolventa Bold"/>
                <a:cs typeface="Evolventa Bold"/>
                <a:sym typeface="Evolventa Bold"/>
              </a:rPr>
              <a:t> ұ</a:t>
            </a:r>
            <a:r>
              <a:rPr lang="en-US" b="true" sz="2146">
                <a:solidFill>
                  <a:srgbClr val="2B4B82"/>
                </a:solidFill>
                <a:latin typeface="Evolventa Bold"/>
                <a:ea typeface="Evolventa Bold"/>
                <a:cs typeface="Evolventa Bold"/>
                <a:sym typeface="Evolventa Bold"/>
              </a:rPr>
              <a:t>сақтауға, байытуға, кокстеуге жатады.</a:t>
            </a:r>
          </a:p>
          <a:p>
            <a:pPr algn="ctr">
              <a:lnSpc>
                <a:spcPts val="3005"/>
              </a:lnSpc>
            </a:pPr>
          </a:p>
        </p:txBody>
      </p:sp>
      <p:sp>
        <p:nvSpPr>
          <p:cNvPr name="TextBox 5" id="5"/>
          <p:cNvSpPr txBox="true"/>
          <p:nvPr/>
        </p:nvSpPr>
        <p:spPr>
          <a:xfrm rot="0">
            <a:off x="1123950" y="4010180"/>
            <a:ext cx="2459408" cy="1052689"/>
          </a:xfrm>
          <a:prstGeom prst="rect">
            <a:avLst/>
          </a:prstGeom>
        </p:spPr>
        <p:txBody>
          <a:bodyPr anchor="t" rtlCol="false" tIns="0" lIns="0" bIns="0" rIns="0">
            <a:spAutoFit/>
          </a:bodyPr>
          <a:lstStyle/>
          <a:p>
            <a:pPr algn="ctr">
              <a:lnSpc>
                <a:spcPts val="3919"/>
              </a:lnSpc>
            </a:pPr>
            <a:r>
              <a:rPr lang="en-US" b="true" sz="2799" spc="478">
                <a:solidFill>
                  <a:srgbClr val="2B4B82"/>
                </a:solidFill>
                <a:latin typeface="Evolventa Bold"/>
                <a:ea typeface="Evolventa Bold"/>
                <a:cs typeface="Evolventa Bold"/>
                <a:sym typeface="Evolventa Bold"/>
              </a:rPr>
              <a:t>МҰН</a:t>
            </a:r>
            <a:r>
              <a:rPr lang="en-US" b="true" sz="2799" spc="478">
                <a:solidFill>
                  <a:srgbClr val="2B4B82"/>
                </a:solidFill>
                <a:latin typeface="Evolventa Bold"/>
                <a:ea typeface="Evolventa Bold"/>
                <a:cs typeface="Evolventa Bold"/>
                <a:sym typeface="Evolventa Bold"/>
              </a:rPr>
              <a:t>АЙ ЖӘНЕ ГАЗ:</a:t>
            </a:r>
          </a:p>
        </p:txBody>
      </p:sp>
      <p:sp>
        <p:nvSpPr>
          <p:cNvPr name="TextBox 6" id="6"/>
          <p:cNvSpPr txBox="true"/>
          <p:nvPr/>
        </p:nvSpPr>
        <p:spPr>
          <a:xfrm rot="0">
            <a:off x="1123950" y="5200170"/>
            <a:ext cx="2459408" cy="1955256"/>
          </a:xfrm>
          <a:prstGeom prst="rect">
            <a:avLst/>
          </a:prstGeom>
        </p:spPr>
        <p:txBody>
          <a:bodyPr anchor="t" rtlCol="false" tIns="0" lIns="0" bIns="0" rIns="0">
            <a:spAutoFit/>
          </a:bodyPr>
          <a:lstStyle/>
          <a:p>
            <a:pPr algn="ctr">
              <a:lnSpc>
                <a:spcPts val="3005"/>
              </a:lnSpc>
            </a:pPr>
            <a:r>
              <a:rPr lang="en-US" b="true" sz="2146">
                <a:solidFill>
                  <a:srgbClr val="2B4B82"/>
                </a:solidFill>
                <a:latin typeface="Evolventa Bold"/>
                <a:ea typeface="Evolventa Bold"/>
                <a:cs typeface="Evolventa Bold"/>
                <a:sym typeface="Evolventa Bold"/>
              </a:rPr>
              <a:t>қоспала</a:t>
            </a:r>
            <a:r>
              <a:rPr lang="en-US" b="true" sz="2146">
                <a:solidFill>
                  <a:srgbClr val="2B4B82"/>
                </a:solidFill>
                <a:latin typeface="Evolventa Bold"/>
                <a:ea typeface="Evolventa Bold"/>
                <a:cs typeface="Evolventa Bold"/>
                <a:sym typeface="Evolventa Bold"/>
              </a:rPr>
              <a:t>рдан тазартуды, кептіруді, тұрақтандыруды қажет етеді.</a:t>
            </a:r>
          </a:p>
        </p:txBody>
      </p:sp>
      <p:sp>
        <p:nvSpPr>
          <p:cNvPr name="TextBox 7" id="7"/>
          <p:cNvSpPr txBox="true"/>
          <p:nvPr/>
        </p:nvSpPr>
        <p:spPr>
          <a:xfrm rot="0">
            <a:off x="15022961" y="4057805"/>
            <a:ext cx="2459408" cy="1380489"/>
          </a:xfrm>
          <a:prstGeom prst="rect">
            <a:avLst/>
          </a:prstGeom>
        </p:spPr>
        <p:txBody>
          <a:bodyPr anchor="t" rtlCol="false" tIns="0" lIns="0" bIns="0" rIns="0">
            <a:spAutoFit/>
          </a:bodyPr>
          <a:lstStyle/>
          <a:p>
            <a:pPr algn="ctr">
              <a:lnSpc>
                <a:spcPts val="2660"/>
              </a:lnSpc>
            </a:pPr>
            <a:r>
              <a:rPr lang="en-US" b="true" sz="1900" spc="324">
                <a:solidFill>
                  <a:srgbClr val="2B4B82"/>
                </a:solidFill>
                <a:latin typeface="Evolventa Bold"/>
                <a:ea typeface="Evolventa Bold"/>
                <a:cs typeface="Evolventa Bold"/>
                <a:sym typeface="Evolventa Bold"/>
              </a:rPr>
              <a:t>БИОЛОГИЯЛЫҚ (ӨСІМДІК ЖӘНЕ Ж</a:t>
            </a:r>
            <a:r>
              <a:rPr lang="en-US" b="true" sz="1900" spc="324">
                <a:solidFill>
                  <a:srgbClr val="2B4B82"/>
                </a:solidFill>
                <a:latin typeface="Evolventa Bold"/>
                <a:ea typeface="Evolventa Bold"/>
                <a:cs typeface="Evolventa Bold"/>
                <a:sym typeface="Evolventa Bold"/>
              </a:rPr>
              <a:t>АНУАР):</a:t>
            </a:r>
          </a:p>
        </p:txBody>
      </p:sp>
      <p:sp>
        <p:nvSpPr>
          <p:cNvPr name="TextBox 8" id="8"/>
          <p:cNvSpPr txBox="true"/>
          <p:nvPr/>
        </p:nvSpPr>
        <p:spPr>
          <a:xfrm rot="0">
            <a:off x="15022961" y="5581170"/>
            <a:ext cx="2459408" cy="1193256"/>
          </a:xfrm>
          <a:prstGeom prst="rect">
            <a:avLst/>
          </a:prstGeom>
        </p:spPr>
        <p:txBody>
          <a:bodyPr anchor="t" rtlCol="false" tIns="0" lIns="0" bIns="0" rIns="0">
            <a:spAutoFit/>
          </a:bodyPr>
          <a:lstStyle/>
          <a:p>
            <a:pPr algn="ctr">
              <a:lnSpc>
                <a:spcPts val="3005"/>
              </a:lnSpc>
            </a:pPr>
            <a:r>
              <a:rPr lang="en-US" b="true" sz="2146">
                <a:solidFill>
                  <a:srgbClr val="2B4B82"/>
                </a:solidFill>
                <a:latin typeface="Evolventa Bold"/>
                <a:ea typeface="Evolventa Bold"/>
                <a:cs typeface="Evolventa Bold"/>
                <a:sym typeface="Evolventa Bold"/>
              </a:rPr>
              <a:t>меха</a:t>
            </a:r>
            <a:r>
              <a:rPr lang="en-US" b="true" sz="2146">
                <a:solidFill>
                  <a:srgbClr val="2B4B82"/>
                </a:solidFill>
                <a:latin typeface="Evolventa Bold"/>
                <a:ea typeface="Evolventa Bold"/>
                <a:cs typeface="Evolventa Bold"/>
                <a:sym typeface="Evolventa Bold"/>
              </a:rPr>
              <a:t>никалық өңдеу, ашыту, кептіру жатады.</a:t>
            </a:r>
          </a:p>
        </p:txBody>
      </p:sp>
      <p:sp>
        <p:nvSpPr>
          <p:cNvPr name="TextBox 9" id="9"/>
          <p:cNvSpPr txBox="true"/>
          <p:nvPr/>
        </p:nvSpPr>
        <p:spPr>
          <a:xfrm rot="0">
            <a:off x="2051969" y="3039840"/>
            <a:ext cx="603369" cy="889635"/>
          </a:xfrm>
          <a:prstGeom prst="rect">
            <a:avLst/>
          </a:prstGeom>
        </p:spPr>
        <p:txBody>
          <a:bodyPr anchor="t" rtlCol="false" tIns="0" lIns="0" bIns="0" rIns="0">
            <a:spAutoFit/>
          </a:bodyPr>
          <a:lstStyle/>
          <a:p>
            <a:pPr algn="ctr">
              <a:lnSpc>
                <a:spcPts val="6160"/>
              </a:lnSpc>
            </a:pPr>
            <a:r>
              <a:rPr lang="en-US" b="true" sz="4400" spc="752">
                <a:solidFill>
                  <a:srgbClr val="2B4B82"/>
                </a:solidFill>
                <a:latin typeface="Evolventa Bold"/>
                <a:ea typeface="Evolventa Bold"/>
                <a:cs typeface="Evolventa Bold"/>
                <a:sym typeface="Evolventa Bold"/>
              </a:rPr>
              <a:t>1</a:t>
            </a:r>
          </a:p>
        </p:txBody>
      </p:sp>
      <p:sp>
        <p:nvSpPr>
          <p:cNvPr name="TextBox 10" id="10"/>
          <p:cNvSpPr txBox="true"/>
          <p:nvPr/>
        </p:nvSpPr>
        <p:spPr>
          <a:xfrm rot="0">
            <a:off x="8842315" y="3015392"/>
            <a:ext cx="603369" cy="889635"/>
          </a:xfrm>
          <a:prstGeom prst="rect">
            <a:avLst/>
          </a:prstGeom>
        </p:spPr>
        <p:txBody>
          <a:bodyPr anchor="t" rtlCol="false" tIns="0" lIns="0" bIns="0" rIns="0">
            <a:spAutoFit/>
          </a:bodyPr>
          <a:lstStyle/>
          <a:p>
            <a:pPr algn="ctr">
              <a:lnSpc>
                <a:spcPts val="6160"/>
              </a:lnSpc>
            </a:pPr>
            <a:r>
              <a:rPr lang="en-US" b="true" sz="4400" spc="752">
                <a:solidFill>
                  <a:srgbClr val="2B4B82"/>
                </a:solidFill>
                <a:latin typeface="Evolventa Bold"/>
                <a:ea typeface="Evolventa Bold"/>
                <a:cs typeface="Evolventa Bold"/>
                <a:sym typeface="Evolventa Bold"/>
              </a:rPr>
              <a:t>2</a:t>
            </a:r>
          </a:p>
        </p:txBody>
      </p:sp>
      <p:sp>
        <p:nvSpPr>
          <p:cNvPr name="TextBox 11" id="11"/>
          <p:cNvSpPr txBox="true"/>
          <p:nvPr/>
        </p:nvSpPr>
        <p:spPr>
          <a:xfrm rot="0">
            <a:off x="16252665" y="3015392"/>
            <a:ext cx="603369" cy="889635"/>
          </a:xfrm>
          <a:prstGeom prst="rect">
            <a:avLst/>
          </a:prstGeom>
        </p:spPr>
        <p:txBody>
          <a:bodyPr anchor="t" rtlCol="false" tIns="0" lIns="0" bIns="0" rIns="0">
            <a:spAutoFit/>
          </a:bodyPr>
          <a:lstStyle/>
          <a:p>
            <a:pPr algn="ctr">
              <a:lnSpc>
                <a:spcPts val="6160"/>
              </a:lnSpc>
            </a:pPr>
            <a:r>
              <a:rPr lang="en-US" b="true" sz="4400" spc="752">
                <a:solidFill>
                  <a:srgbClr val="2B4B82"/>
                </a:solidFill>
                <a:latin typeface="Evolventa Bold"/>
                <a:ea typeface="Evolventa Bold"/>
                <a:cs typeface="Evolventa Bold"/>
                <a:sym typeface="Evolventa Bold"/>
              </a:rPr>
              <a:t>3</a:t>
            </a:r>
          </a:p>
        </p:txBody>
      </p:sp>
      <p:sp>
        <p:nvSpPr>
          <p:cNvPr name="AutoShape 12" id="12"/>
          <p:cNvSpPr/>
          <p:nvPr/>
        </p:nvSpPr>
        <p:spPr>
          <a:xfrm rot="0">
            <a:off x="2655339" y="3555460"/>
            <a:ext cx="2647095" cy="0"/>
          </a:xfrm>
          <a:prstGeom prst="line">
            <a:avLst/>
          </a:prstGeom>
          <a:ln cap="flat" w="28575">
            <a:solidFill>
              <a:srgbClr val="2B4B82"/>
            </a:solidFill>
            <a:prstDash val="solid"/>
            <a:headEnd type="none" len="sm" w="sm"/>
            <a:tailEnd type="none" len="sm" w="sm"/>
          </a:ln>
        </p:spPr>
      </p:sp>
      <p:sp>
        <p:nvSpPr>
          <p:cNvPr name="AutoShape 13" id="13"/>
          <p:cNvSpPr/>
          <p:nvPr/>
        </p:nvSpPr>
        <p:spPr>
          <a:xfrm>
            <a:off x="13605569" y="3555460"/>
            <a:ext cx="2647095" cy="0"/>
          </a:xfrm>
          <a:prstGeom prst="line">
            <a:avLst/>
          </a:prstGeom>
          <a:ln cap="flat" w="28575">
            <a:solidFill>
              <a:srgbClr val="2B4B82"/>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DAGlMGDODx4</dc:identifier>
  <dcterms:modified xsi:type="dcterms:W3CDTF">2011-08-01T06:04:30Z</dcterms:modified>
  <cp:revision>1</cp:revision>
  <dc:title>4-Дәріс Тақырып: Органикалық заттарды өндіруге арналған шикізат көздері. Химиялық өндірісте қолданылатын энергия түрлері</dc:title>
</cp:coreProperties>
</file>