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lear Sans" charset="1" panose="020B0503030202020304"/>
      <p:regular r:id="rId32"/>
    </p:embeddedFont>
    <p:embeddedFont>
      <p:font typeface="Clear Sans Medium" charset="1" panose="020B0603030202020304"/>
      <p:regular r:id="rId33"/>
    </p:embeddedFont>
    <p:embeddedFont>
      <p:font typeface="Clear Sans Bold" charset="1" panose="020B08030302020203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18" Target="../media/image39.png" Type="http://schemas.openxmlformats.org/officeDocument/2006/relationships/image"/><Relationship Id="rId19" Target="../media/image40.svg" Type="http://schemas.openxmlformats.org/officeDocument/2006/relationships/image"/><Relationship Id="rId2" Target="../media/image23.png" Type="http://schemas.openxmlformats.org/officeDocument/2006/relationships/image"/><Relationship Id="rId20" Target="../media/image41.png" Type="http://schemas.openxmlformats.org/officeDocument/2006/relationships/image"/><Relationship Id="rId21" Target="../media/image42.svg" Type="http://schemas.openxmlformats.org/officeDocument/2006/relationships/image"/><Relationship Id="rId22" Target="../media/image43.png" Type="http://schemas.openxmlformats.org/officeDocument/2006/relationships/image"/><Relationship Id="rId23" Target="../media/image44.svg" Type="http://schemas.openxmlformats.org/officeDocument/2006/relationships/image"/><Relationship Id="rId24" Target="../media/image45.png" Type="http://schemas.openxmlformats.org/officeDocument/2006/relationships/image"/><Relationship Id="rId25" Target="../media/image46.svg" Type="http://schemas.openxmlformats.org/officeDocument/2006/relationships/image"/><Relationship Id="rId26" Target="../media/image47.png" Type="http://schemas.openxmlformats.org/officeDocument/2006/relationships/image"/><Relationship Id="rId27" Target="../media/image48.svg" Type="http://schemas.openxmlformats.org/officeDocument/2006/relationships/image"/><Relationship Id="rId28" Target="../media/image49.png" Type="http://schemas.openxmlformats.org/officeDocument/2006/relationships/image"/><Relationship Id="rId29" Target="../media/image50.svg" Type="http://schemas.openxmlformats.org/officeDocument/2006/relationships/image"/><Relationship Id="rId3" Target="../media/image24.svg" Type="http://schemas.openxmlformats.org/officeDocument/2006/relationships/image"/><Relationship Id="rId30" Target="../media/image51.png" Type="http://schemas.openxmlformats.org/officeDocument/2006/relationships/image"/><Relationship Id="rId31" Target="../media/image52.svg" Type="http://schemas.openxmlformats.org/officeDocument/2006/relationships/image"/><Relationship Id="rId32" Target="../media/image53.png" Type="http://schemas.openxmlformats.org/officeDocument/2006/relationships/image"/><Relationship Id="rId33" Target="../media/image54.svg" Type="http://schemas.openxmlformats.org/officeDocument/2006/relationships/image"/><Relationship Id="rId34" Target="../media/image55.png" Type="http://schemas.openxmlformats.org/officeDocument/2006/relationships/image"/><Relationship Id="rId35" Target="../media/image56.svg" Type="http://schemas.openxmlformats.org/officeDocument/2006/relationships/image"/><Relationship Id="rId36" Target="../media/image57.png" Type="http://schemas.openxmlformats.org/officeDocument/2006/relationships/image"/><Relationship Id="rId37" Target="../media/image58.svg" Type="http://schemas.openxmlformats.org/officeDocument/2006/relationships/image"/><Relationship Id="rId38" Target="../media/image59.png" Type="http://schemas.openxmlformats.org/officeDocument/2006/relationships/image"/><Relationship Id="rId39" Target="../media/image60.svg" Type="http://schemas.openxmlformats.org/officeDocument/2006/relationships/image"/><Relationship Id="rId4" Target="../media/image25.png" Type="http://schemas.openxmlformats.org/officeDocument/2006/relationships/image"/><Relationship Id="rId40" Target="../media/image61.png" Type="http://schemas.openxmlformats.org/officeDocument/2006/relationships/image"/><Relationship Id="rId41" Target="../media/image62.svg" Type="http://schemas.openxmlformats.org/officeDocument/2006/relationships/image"/><Relationship Id="rId42" Target="../media/image63.png" Type="http://schemas.openxmlformats.org/officeDocument/2006/relationships/image"/><Relationship Id="rId43" Target="../media/image64.svg" Type="http://schemas.openxmlformats.org/officeDocument/2006/relationships/image"/><Relationship Id="rId44" Target="../media/image65.png" Type="http://schemas.openxmlformats.org/officeDocument/2006/relationships/image"/><Relationship Id="rId45" Target="../media/image66.svg" Type="http://schemas.openxmlformats.org/officeDocument/2006/relationships/image"/><Relationship Id="rId46" Target="../media/image67.png" Type="http://schemas.openxmlformats.org/officeDocument/2006/relationships/image"/><Relationship Id="rId47" Target="../media/image68.svg" Type="http://schemas.openxmlformats.org/officeDocument/2006/relationships/image"/><Relationship Id="rId48" Target="../media/image69.png" Type="http://schemas.openxmlformats.org/officeDocument/2006/relationships/image"/><Relationship Id="rId49" Target="../media/image70.svg" Type="http://schemas.openxmlformats.org/officeDocument/2006/relationships/image"/><Relationship Id="rId5" Target="../media/image26.svg" Type="http://schemas.openxmlformats.org/officeDocument/2006/relationships/image"/><Relationship Id="rId50" Target="../media/image71.png" Type="http://schemas.openxmlformats.org/officeDocument/2006/relationships/image"/><Relationship Id="rId51" Target="../media/image72.svg" Type="http://schemas.openxmlformats.org/officeDocument/2006/relationships/image"/><Relationship Id="rId52" Target="../media/image73.png" Type="http://schemas.openxmlformats.org/officeDocument/2006/relationships/image"/><Relationship Id="rId53" Target="../media/image74.svg" Type="http://schemas.openxmlformats.org/officeDocument/2006/relationships/image"/><Relationship Id="rId54" Target="../media/image75.png" Type="http://schemas.openxmlformats.org/officeDocument/2006/relationships/image"/><Relationship Id="rId55" Target="../media/image76.svg" Type="http://schemas.openxmlformats.org/officeDocument/2006/relationships/image"/><Relationship Id="rId56" Target="../media/image77.png" Type="http://schemas.openxmlformats.org/officeDocument/2006/relationships/image"/><Relationship Id="rId57" Target="../media/image78.svg" Type="http://schemas.openxmlformats.org/officeDocument/2006/relationships/image"/><Relationship Id="rId58" Target="../media/image79.png" Type="http://schemas.openxmlformats.org/officeDocument/2006/relationships/image"/><Relationship Id="rId59" Target="../media/image80.svg" Type="http://schemas.openxmlformats.org/officeDocument/2006/relationships/image"/><Relationship Id="rId6" Target="../media/image27.png" Type="http://schemas.openxmlformats.org/officeDocument/2006/relationships/image"/><Relationship Id="rId60" Target="../media/image81.png" Type="http://schemas.openxmlformats.org/officeDocument/2006/relationships/image"/><Relationship Id="rId61" Target="../media/image82.sv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1371413" y="3848100"/>
            <a:ext cx="15887887" cy="2590800"/>
          </a:xfrm>
          <a:prstGeom prst="rect">
            <a:avLst/>
          </a:prstGeom>
        </p:spPr>
        <p:txBody>
          <a:bodyPr anchor="t" rtlCol="false" tIns="0" lIns="0" bIns="0" rIns="0">
            <a:spAutoFit/>
          </a:bodyPr>
          <a:lstStyle/>
          <a:p>
            <a:pPr algn="ctr">
              <a:lnSpc>
                <a:spcPts val="10200"/>
              </a:lnSpc>
            </a:pPr>
            <a:r>
              <a:rPr lang="en-US" sz="8500">
                <a:solidFill>
                  <a:srgbClr val="292929"/>
                </a:solidFill>
                <a:latin typeface="Clear Sans"/>
                <a:ea typeface="Clear Sans"/>
                <a:cs typeface="Clear Sans"/>
                <a:sym typeface="Clear Sans"/>
              </a:rPr>
              <a:t>8-дәріс.Гидролиз, гидратация, дегидратация процестері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92929"/>
        </a:solidFill>
      </p:bgPr>
    </p:bg>
    <p:spTree>
      <p:nvGrpSpPr>
        <p:cNvPr id="1" name=""/>
        <p:cNvGrpSpPr/>
        <p:nvPr/>
      </p:nvGrpSpPr>
      <p:grpSpPr>
        <a:xfrm>
          <a:off x="0" y="0"/>
          <a:ext cx="0" cy="0"/>
          <a:chOff x="0" y="0"/>
          <a:chExt cx="0" cy="0"/>
        </a:xfrm>
      </p:grpSpPr>
      <p:sp>
        <p:nvSpPr>
          <p:cNvPr name="Freeform 2" id="2"/>
          <p:cNvSpPr/>
          <p:nvPr/>
        </p:nvSpPr>
        <p:spPr>
          <a:xfrm flipH="false" flipV="false" rot="-1857633">
            <a:off x="15827239" y="-556301"/>
            <a:ext cx="2516188" cy="3170001"/>
          </a:xfrm>
          <a:custGeom>
            <a:avLst/>
            <a:gdLst/>
            <a:ahLst/>
            <a:cxnLst/>
            <a:rect r="r" b="b" t="t" l="l"/>
            <a:pathLst>
              <a:path h="3170001" w="2516188">
                <a:moveTo>
                  <a:pt x="0" y="0"/>
                </a:moveTo>
                <a:lnTo>
                  <a:pt x="2516188" y="0"/>
                </a:lnTo>
                <a:lnTo>
                  <a:pt x="2516188" y="3170002"/>
                </a:lnTo>
                <a:lnTo>
                  <a:pt x="0" y="3170002"/>
                </a:lnTo>
                <a:lnTo>
                  <a:pt x="0" y="0"/>
                </a:lnTo>
                <a:close/>
              </a:path>
            </a:pathLst>
          </a:custGeom>
          <a:blipFill>
            <a:blip r:embed="rId2"/>
            <a:stretch>
              <a:fillRect l="0" t="0" r="0" b="0"/>
            </a:stretch>
          </a:blipFill>
        </p:spPr>
      </p:sp>
      <p:sp>
        <p:nvSpPr>
          <p:cNvPr name="Freeform 3" id="3"/>
          <p:cNvSpPr/>
          <p:nvPr/>
        </p:nvSpPr>
        <p:spPr>
          <a:xfrm flipH="false" flipV="false" rot="0">
            <a:off x="-1415442" y="4327523"/>
            <a:ext cx="4520044" cy="4277092"/>
          </a:xfrm>
          <a:custGeom>
            <a:avLst/>
            <a:gdLst/>
            <a:ahLst/>
            <a:cxnLst/>
            <a:rect r="r" b="b" t="t" l="l"/>
            <a:pathLst>
              <a:path h="4277092" w="4520044">
                <a:moveTo>
                  <a:pt x="0" y="0"/>
                </a:moveTo>
                <a:lnTo>
                  <a:pt x="4520044" y="0"/>
                </a:lnTo>
                <a:lnTo>
                  <a:pt x="4520044" y="4277092"/>
                </a:lnTo>
                <a:lnTo>
                  <a:pt x="0" y="4277092"/>
                </a:lnTo>
                <a:lnTo>
                  <a:pt x="0" y="0"/>
                </a:lnTo>
                <a:close/>
              </a:path>
            </a:pathLst>
          </a:custGeom>
          <a:blipFill>
            <a:blip r:embed="rId3"/>
            <a:stretch>
              <a:fillRect l="0" t="0" r="0" b="0"/>
            </a:stretch>
          </a:blipFill>
        </p:spPr>
      </p:sp>
      <p:sp>
        <p:nvSpPr>
          <p:cNvPr name="Freeform 4" id="4"/>
          <p:cNvSpPr/>
          <p:nvPr/>
        </p:nvSpPr>
        <p:spPr>
          <a:xfrm flipH="false" flipV="false" rot="0">
            <a:off x="1028700" y="7211817"/>
            <a:ext cx="3049935" cy="3531039"/>
          </a:xfrm>
          <a:custGeom>
            <a:avLst/>
            <a:gdLst/>
            <a:ahLst/>
            <a:cxnLst/>
            <a:rect r="r" b="b" t="t" l="l"/>
            <a:pathLst>
              <a:path h="3531039" w="3049935">
                <a:moveTo>
                  <a:pt x="0" y="0"/>
                </a:moveTo>
                <a:lnTo>
                  <a:pt x="3049935" y="0"/>
                </a:lnTo>
                <a:lnTo>
                  <a:pt x="3049935" y="3531039"/>
                </a:lnTo>
                <a:lnTo>
                  <a:pt x="0" y="3531039"/>
                </a:lnTo>
                <a:lnTo>
                  <a:pt x="0" y="0"/>
                </a:lnTo>
                <a:close/>
              </a:path>
            </a:pathLst>
          </a:custGeom>
          <a:blipFill>
            <a:blip r:embed="rId4"/>
            <a:stretch>
              <a:fillRect l="0" t="0" r="0" b="0"/>
            </a:stretch>
          </a:blipFill>
        </p:spPr>
      </p:sp>
      <p:sp>
        <p:nvSpPr>
          <p:cNvPr name="TextBox 5" id="5"/>
          <p:cNvSpPr txBox="true"/>
          <p:nvPr/>
        </p:nvSpPr>
        <p:spPr>
          <a:xfrm rot="0">
            <a:off x="4078635" y="1873983"/>
            <a:ext cx="12381188" cy="7600950"/>
          </a:xfrm>
          <a:prstGeom prst="rect">
            <a:avLst/>
          </a:prstGeom>
        </p:spPr>
        <p:txBody>
          <a:bodyPr anchor="t" rtlCol="false" tIns="0" lIns="0" bIns="0" rIns="0">
            <a:spAutoFit/>
          </a:bodyPr>
          <a:lstStyle/>
          <a:p>
            <a:pPr algn="ctr">
              <a:lnSpc>
                <a:spcPts val="3186"/>
              </a:lnSpc>
            </a:pPr>
            <a:r>
              <a:rPr lang="en-US" sz="2655" b="true">
                <a:solidFill>
                  <a:srgbClr val="FFFDF6"/>
                </a:solidFill>
                <a:latin typeface="Clear Sans Medium"/>
                <a:ea typeface="Clear Sans Medium"/>
                <a:cs typeface="Clear Sans Medium"/>
                <a:sym typeface="Clear Sans Medium"/>
              </a:rPr>
              <a:t> Гидролиз, гидратация, дегидратация процестері негізгі органикалық және мұнайхимиялық синтез өндірістерінде маңызды орын алады. Майлардың, целлюлозаның және көмірсулардың гидролизі арқасында көп уақыттан бері сабын, глицерин, этил спиртін және басқа да қымбат өнімдер алады. Органикалық синтез аймағында қарастырылып отырған процестерді негізінен С</a:t>
            </a:r>
            <a:r>
              <a:rPr lang="en-US" sz="2655" b="true">
                <a:solidFill>
                  <a:srgbClr val="FFFDF6"/>
                </a:solidFill>
                <a:latin typeface="Clear Sans Medium"/>
                <a:ea typeface="Clear Sans Medium"/>
                <a:cs typeface="Clear Sans Medium"/>
                <a:sym typeface="Clear Sans Medium"/>
              </a:rPr>
              <a:t>5</a:t>
            </a:r>
            <a:r>
              <a:rPr lang="en-US" sz="2655" b="true">
                <a:solidFill>
                  <a:srgbClr val="FFFDF6"/>
                </a:solidFill>
                <a:latin typeface="Clear Sans Medium"/>
                <a:ea typeface="Clear Sans Medium"/>
                <a:cs typeface="Clear Sans Medium"/>
                <a:sym typeface="Clear Sans Medium"/>
              </a:rPr>
              <a:t> – С</a:t>
            </a:r>
            <a:r>
              <a:rPr lang="en-US" sz="2655" b="true">
                <a:solidFill>
                  <a:srgbClr val="FFFDF6"/>
                </a:solidFill>
                <a:latin typeface="Clear Sans Medium"/>
                <a:ea typeface="Clear Sans Medium"/>
                <a:cs typeface="Clear Sans Medium"/>
                <a:sym typeface="Clear Sans Medium"/>
              </a:rPr>
              <a:t>6</a:t>
            </a:r>
            <a:r>
              <a:rPr lang="en-US" sz="2655" b="true">
                <a:solidFill>
                  <a:srgbClr val="FFFDF6"/>
                </a:solidFill>
                <a:latin typeface="Clear Sans Medium"/>
                <a:ea typeface="Clear Sans Medium"/>
                <a:cs typeface="Clear Sans Medium"/>
                <a:sym typeface="Clear Sans Medium"/>
              </a:rPr>
              <a:t> фенол спиртін, қарапайым эфирлерді, қышқылдарды, көптеген қанықпаған байланыстарды, карбон қышқылдарын және олардың туындыларын (күрделі эфирлер, ангидридтер, нитрилдер, амидтер), және де ацетальдегид пен басқа да байланыстарды алу үшін қолданады. Айтылып өтілген заттар органикалық синтездің аралық өнімдері ретінде маңызды қолданысқа ие (спирттер, қышқылдар және олардың туындылары, альдегидтер, және т.б.). Және де мономерлер мен полимерлі материалдарды (фенол, акрил және метакрил қышқылдарының эфирлері, меламин, хлоролефин, акрилонитрил және т.б.) синтездеу үшін, пластификаторлар мен жағатын материалдар (күрделі эфирлер), еріткіштер (спирттер, күрделі және қарапайым эфирлер, хлоролефиндер), пестицидтер (карбаминді және тиокарбаминді қышқылдардың эфирлері), беттік – активті заттар (күкірт қышқылының моноэфирлерінің тұздары) және т.б. үшін аса қажет.</a:t>
            </a:r>
          </a:p>
          <a:p>
            <a:pPr algn="ctr">
              <a:lnSpc>
                <a:spcPts val="3186"/>
              </a:lnSpc>
            </a:pPr>
          </a:p>
        </p:txBody>
      </p:sp>
      <p:sp>
        <p:nvSpPr>
          <p:cNvPr name="Freeform 6" id="6"/>
          <p:cNvSpPr/>
          <p:nvPr/>
        </p:nvSpPr>
        <p:spPr>
          <a:xfrm flipH="false" flipV="false" rot="0">
            <a:off x="802680" y="1480143"/>
            <a:ext cx="2089020" cy="2178900"/>
          </a:xfrm>
          <a:custGeom>
            <a:avLst/>
            <a:gdLst/>
            <a:ahLst/>
            <a:cxnLst/>
            <a:rect r="r" b="b" t="t" l="l"/>
            <a:pathLst>
              <a:path h="2178900" w="2089020">
                <a:moveTo>
                  <a:pt x="0" y="0"/>
                </a:moveTo>
                <a:lnTo>
                  <a:pt x="2089020" y="0"/>
                </a:lnTo>
                <a:lnTo>
                  <a:pt x="2089020" y="2178900"/>
                </a:lnTo>
                <a:lnTo>
                  <a:pt x="0" y="2178900"/>
                </a:lnTo>
                <a:lnTo>
                  <a:pt x="0" y="0"/>
                </a:lnTo>
                <a:close/>
              </a:path>
            </a:pathLst>
          </a:custGeom>
          <a:blipFill>
            <a:blip r:embed="rId5"/>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36665" y="725273"/>
            <a:ext cx="17483771" cy="2154201"/>
          </a:xfrm>
          <a:prstGeom prst="rect">
            <a:avLst/>
          </a:prstGeom>
        </p:spPr>
        <p:txBody>
          <a:bodyPr anchor="t" rtlCol="false" tIns="0" lIns="0" bIns="0" rIns="0">
            <a:spAutoFit/>
          </a:bodyPr>
          <a:lstStyle/>
          <a:p>
            <a:pPr algn="ctr">
              <a:lnSpc>
                <a:spcPts val="8311"/>
              </a:lnSpc>
            </a:pPr>
            <a:r>
              <a:rPr lang="en-US" b="true" sz="8311">
                <a:solidFill>
                  <a:srgbClr val="292929"/>
                </a:solidFill>
                <a:latin typeface="Clear Sans Medium"/>
                <a:ea typeface="Clear Sans Medium"/>
                <a:cs typeface="Clear Sans Medium"/>
                <a:sym typeface="Clear Sans Medium"/>
              </a:rPr>
              <a:t>Гидр</a:t>
            </a:r>
            <a:r>
              <a:rPr lang="en-US" b="true" sz="8311">
                <a:solidFill>
                  <a:srgbClr val="292929"/>
                </a:solidFill>
                <a:latin typeface="Clear Sans Medium"/>
                <a:ea typeface="Clear Sans Medium"/>
                <a:cs typeface="Clear Sans Medium"/>
                <a:sym typeface="Clear Sans Medium"/>
              </a:rPr>
              <a:t>олиз және гидратация реакциялары</a:t>
            </a:r>
          </a:p>
        </p:txBody>
      </p:sp>
      <p:sp>
        <p:nvSpPr>
          <p:cNvPr name="TextBox 3" id="3"/>
          <p:cNvSpPr txBox="true"/>
          <p:nvPr/>
        </p:nvSpPr>
        <p:spPr>
          <a:xfrm rot="0">
            <a:off x="1028700" y="3319173"/>
            <a:ext cx="16099702" cy="6118225"/>
          </a:xfrm>
          <a:prstGeom prst="rect">
            <a:avLst/>
          </a:prstGeom>
        </p:spPr>
        <p:txBody>
          <a:bodyPr anchor="t" rtlCol="false" tIns="0" lIns="0" bIns="0" rIns="0">
            <a:spAutoFit/>
          </a:bodyPr>
          <a:lstStyle/>
          <a:p>
            <a:pPr algn="l">
              <a:lnSpc>
                <a:spcPts val="3499"/>
              </a:lnSpc>
            </a:pPr>
            <a:r>
              <a:rPr lang="en-US" sz="2499">
                <a:solidFill>
                  <a:srgbClr val="292929"/>
                </a:solidFill>
                <a:latin typeface="Clear Sans"/>
                <a:ea typeface="Clear Sans"/>
                <a:cs typeface="Clear Sans"/>
                <a:sym typeface="Clear Sans"/>
              </a:rPr>
              <a:t>Гидролиз реакциялары деп су немесе сілті әсерінен жүретін алмастыру немесе екілік ауысу процестерін айтады. Басқаша айтқанда гидролиз (грек тілінен аударғанда «гидро» - су, «lýsis» - ыдырату деген мағынаны білдіреді) – сумен әрекеттескен заттың негізгі молекуласының ыдырап, жаңа қосылыстар түзе жүретін химиялық сольволиз реакциясының бір түрі. Гидролизге келесідей әртүрлі кластардың қосылыстары ұшырайды: тұздар, көмірсулар, ақуыздар, күрделі эфирлер, майлар және тағы басқа да заттар ұшырайды.</a:t>
            </a:r>
          </a:p>
          <a:p>
            <a:pPr algn="l">
              <a:lnSpc>
                <a:spcPts val="3499"/>
              </a:lnSpc>
            </a:pPr>
            <a:r>
              <a:rPr lang="en-US" sz="2499">
                <a:solidFill>
                  <a:srgbClr val="292929"/>
                </a:solidFill>
                <a:latin typeface="Clear Sans"/>
                <a:ea typeface="Clear Sans"/>
                <a:cs typeface="Clear Sans"/>
                <a:sym typeface="Clear Sans"/>
              </a:rPr>
              <a:t> Гидролиз реакциясының жалпылама түрін келесідей теңдеумен көрсетуге болады:    </a:t>
            </a:r>
          </a:p>
          <a:p>
            <a:pPr algn="l">
              <a:lnSpc>
                <a:spcPts val="3499"/>
              </a:lnSpc>
            </a:pPr>
            <a:r>
              <a:rPr lang="en-US" sz="2499">
                <a:solidFill>
                  <a:srgbClr val="292929"/>
                </a:solidFill>
                <a:latin typeface="Clear Sans"/>
                <a:ea typeface="Clear Sans"/>
                <a:cs typeface="Clear Sans"/>
                <a:sym typeface="Clear Sans"/>
              </a:rPr>
              <a:t> мұнда А-В - гидролизденетін зат, А—Н және В—ОН – гидролиз өнімі.</a:t>
            </a:r>
          </a:p>
          <a:p>
            <a:pPr algn="l">
              <a:lnSpc>
                <a:spcPts val="3499"/>
              </a:lnSpc>
            </a:pPr>
            <a:r>
              <a:rPr lang="en-US" sz="2499">
                <a:solidFill>
                  <a:srgbClr val="292929"/>
                </a:solidFill>
                <a:latin typeface="Clear Sans"/>
                <a:ea typeface="Clear Sans"/>
                <a:cs typeface="Clear Sans"/>
                <a:sym typeface="Clear Sans"/>
              </a:rPr>
              <a:t>RCI + ОН</a:t>
            </a:r>
            <a:r>
              <a:rPr lang="en-US" sz="2499">
                <a:solidFill>
                  <a:srgbClr val="292929"/>
                </a:solidFill>
                <a:latin typeface="Clear Sans"/>
                <a:ea typeface="Clear Sans"/>
                <a:cs typeface="Clear Sans"/>
                <a:sym typeface="Clear Sans"/>
              </a:rPr>
              <a:t>- </a:t>
            </a:r>
            <a:r>
              <a:rPr lang="en-US" sz="2499">
                <a:solidFill>
                  <a:srgbClr val="292929"/>
                </a:solidFill>
                <a:latin typeface="Clear Sans"/>
                <a:ea typeface="Clear Sans"/>
                <a:cs typeface="Clear Sans"/>
                <a:sym typeface="Clear Sans"/>
              </a:rPr>
              <a:t>- ROH + СГ</a:t>
            </a:r>
          </a:p>
          <a:p>
            <a:pPr algn="l">
              <a:lnSpc>
                <a:spcPts val="3499"/>
              </a:lnSpc>
            </a:pPr>
            <a:r>
              <a:rPr lang="en-US" sz="2499">
                <a:solidFill>
                  <a:srgbClr val="292929"/>
                </a:solidFill>
                <a:latin typeface="Clear Sans"/>
                <a:ea typeface="Clear Sans"/>
                <a:cs typeface="Clear Sans"/>
                <a:sym typeface="Clear Sans"/>
              </a:rPr>
              <a:t>ROR + Н</a:t>
            </a:r>
            <a:r>
              <a:rPr lang="en-US" sz="2499">
                <a:solidFill>
                  <a:srgbClr val="292929"/>
                </a:solidFill>
                <a:latin typeface="Clear Sans"/>
                <a:ea typeface="Clear Sans"/>
                <a:cs typeface="Clear Sans"/>
                <a:sym typeface="Clear Sans"/>
              </a:rPr>
              <a:t>2</a:t>
            </a:r>
            <a:r>
              <a:rPr lang="en-US" sz="2499">
                <a:solidFill>
                  <a:srgbClr val="292929"/>
                </a:solidFill>
                <a:latin typeface="Clear Sans"/>
                <a:ea typeface="Clear Sans"/>
                <a:cs typeface="Clear Sans"/>
                <a:sym typeface="Clear Sans"/>
              </a:rPr>
              <a:t>О - 2ROH + ОН-</a:t>
            </a:r>
          </a:p>
          <a:p>
            <a:pPr algn="l">
              <a:lnSpc>
                <a:spcPts val="3499"/>
              </a:lnSpc>
            </a:pPr>
            <a:r>
              <a:rPr lang="en-US" sz="2499">
                <a:solidFill>
                  <a:srgbClr val="292929"/>
                </a:solidFill>
                <a:latin typeface="Clear Sans"/>
                <a:ea typeface="Clear Sans"/>
                <a:cs typeface="Clear Sans"/>
                <a:sym typeface="Clear Sans"/>
              </a:rPr>
              <a:t> Алифатты және ароматты көмірсутектердің хлорлы туындыларының гидролизі баяу және қайтымды жүреді:</a:t>
            </a:r>
          </a:p>
          <a:p>
            <a:pPr algn="l">
              <a:lnSpc>
                <a:spcPts val="3499"/>
              </a:lnSpc>
            </a:pPr>
            <a:r>
              <a:rPr lang="en-US" sz="2499">
                <a:solidFill>
                  <a:srgbClr val="292929"/>
                </a:solidFill>
                <a:latin typeface="Clear Sans"/>
                <a:ea typeface="Clear Sans"/>
                <a:cs typeface="Clear Sans"/>
                <a:sym typeface="Clear Sans"/>
              </a:rPr>
              <a:t> RC1 + H2CI - ROH + НС1</a:t>
            </a:r>
          </a:p>
          <a:p>
            <a:pPr algn="l">
              <a:lnSpc>
                <a:spcPts val="3499"/>
              </a:lnSpc>
            </a:pPr>
            <a:r>
              <a:rPr lang="en-US" sz="2499">
                <a:solidFill>
                  <a:srgbClr val="292929"/>
                </a:solidFill>
                <a:latin typeface="Clear Sans"/>
                <a:ea typeface="Clear Sans"/>
                <a:cs typeface="Clear Sans"/>
                <a:sym typeface="Clear Sans"/>
              </a:rPr>
              <a:t> ArCl + H2O - ArOH + HCl</a:t>
            </a:r>
          </a:p>
          <a:p>
            <a:pPr algn="l">
              <a:lnSpc>
                <a:spcPts val="3500"/>
              </a:lnSpc>
            </a:pP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402114" y="1652436"/>
            <a:ext cx="17483771" cy="2154201"/>
          </a:xfrm>
          <a:prstGeom prst="rect">
            <a:avLst/>
          </a:prstGeom>
        </p:spPr>
        <p:txBody>
          <a:bodyPr anchor="t" rtlCol="false" tIns="0" lIns="0" bIns="0" rIns="0">
            <a:spAutoFit/>
          </a:bodyPr>
          <a:lstStyle/>
          <a:p>
            <a:pPr algn="ctr">
              <a:lnSpc>
                <a:spcPts val="8311"/>
              </a:lnSpc>
            </a:pPr>
            <a:r>
              <a:rPr lang="en-US" b="true" sz="8311">
                <a:solidFill>
                  <a:srgbClr val="292929"/>
                </a:solidFill>
                <a:latin typeface="Clear Sans Medium"/>
                <a:ea typeface="Clear Sans Medium"/>
                <a:cs typeface="Clear Sans Medium"/>
                <a:sym typeface="Clear Sans Medium"/>
              </a:rPr>
              <a:t>Гидр</a:t>
            </a:r>
            <a:r>
              <a:rPr lang="en-US" b="true" sz="8311">
                <a:solidFill>
                  <a:srgbClr val="292929"/>
                </a:solidFill>
                <a:latin typeface="Clear Sans Medium"/>
                <a:ea typeface="Clear Sans Medium"/>
                <a:cs typeface="Clear Sans Medium"/>
                <a:sym typeface="Clear Sans Medium"/>
              </a:rPr>
              <a:t>олиз және гидратация реакциялары</a:t>
            </a:r>
          </a:p>
        </p:txBody>
      </p:sp>
      <p:sp>
        <p:nvSpPr>
          <p:cNvPr name="TextBox 3" id="3"/>
          <p:cNvSpPr txBox="true"/>
          <p:nvPr/>
        </p:nvSpPr>
        <p:spPr>
          <a:xfrm rot="0">
            <a:off x="1028700" y="4195473"/>
            <a:ext cx="16099702" cy="4365625"/>
          </a:xfrm>
          <a:prstGeom prst="rect">
            <a:avLst/>
          </a:prstGeom>
        </p:spPr>
        <p:txBody>
          <a:bodyPr anchor="t" rtlCol="false" tIns="0" lIns="0" bIns="0" rIns="0">
            <a:spAutoFit/>
          </a:bodyPr>
          <a:lstStyle/>
          <a:p>
            <a:pPr algn="l">
              <a:lnSpc>
                <a:spcPts val="3499"/>
              </a:lnSpc>
            </a:pPr>
            <a:r>
              <a:rPr lang="en-US" sz="2499">
                <a:solidFill>
                  <a:srgbClr val="292929"/>
                </a:solidFill>
                <a:latin typeface="Clear Sans"/>
                <a:ea typeface="Clear Sans"/>
                <a:cs typeface="Clear Sans"/>
                <a:sym typeface="Clear Sans"/>
              </a:rPr>
              <a:t> Бұ</a:t>
            </a:r>
            <a:r>
              <a:rPr lang="en-US" sz="2499">
                <a:solidFill>
                  <a:srgbClr val="292929"/>
                </a:solidFill>
                <a:latin typeface="Clear Sans"/>
                <a:ea typeface="Clear Sans"/>
                <a:cs typeface="Clear Sans"/>
                <a:sym typeface="Clear Sans"/>
              </a:rPr>
              <a:t>л процестерді жүргізу үшін әдетте күштірек гидролиздеуші заттардың сулы ерітінділері қолданылады: NaOH, Ca(OH)2, Na2CO3, және т.б. Бұл жағдайда алмасу, ығысу және дегидрохлорлау процестері жүруі мүмкін.</a:t>
            </a:r>
          </a:p>
          <a:p>
            <a:pPr algn="l">
              <a:lnSpc>
                <a:spcPts val="3499"/>
              </a:lnSpc>
            </a:pPr>
            <a:r>
              <a:rPr lang="en-US" sz="2499">
                <a:solidFill>
                  <a:srgbClr val="292929"/>
                </a:solidFill>
                <a:latin typeface="Clear Sans"/>
                <a:ea typeface="Clear Sans"/>
                <a:cs typeface="Clear Sans"/>
                <a:sym typeface="Clear Sans"/>
              </a:rPr>
              <a:t> Гидратация қанықпаған байланыстарына суды тіркеумен жүреді.</a:t>
            </a:r>
          </a:p>
          <a:p>
            <a:pPr algn="l">
              <a:lnSpc>
                <a:spcPts val="3499"/>
              </a:lnSpc>
            </a:pPr>
            <a:r>
              <a:rPr lang="en-US" sz="2499">
                <a:solidFill>
                  <a:srgbClr val="292929"/>
                </a:solidFill>
                <a:latin typeface="Clear Sans"/>
                <a:ea typeface="Clear Sans"/>
                <a:cs typeface="Clear Sans"/>
                <a:sym typeface="Clear Sans"/>
              </a:rPr>
              <a:t> Гидролиздейтін су және сілтіге органикалық байланыстардың барлық байланыстары сезімтал емес. </a:t>
            </a:r>
          </a:p>
          <a:p>
            <a:pPr algn="l">
              <a:lnSpc>
                <a:spcPts val="3499"/>
              </a:lnSpc>
            </a:pPr>
            <a:r>
              <a:rPr lang="en-US" sz="2499">
                <a:solidFill>
                  <a:srgbClr val="292929"/>
                </a:solidFill>
                <a:latin typeface="Clear Sans"/>
                <a:ea typeface="Clear Sans"/>
                <a:cs typeface="Clear Sans"/>
                <a:sym typeface="Clear Sans"/>
              </a:rPr>
              <a:t> Мысалы, С – Н, О – Н, N – H және көрсетілген реагенттерге қарсы тұрақты барлық сутегі атомы қатысқан байланыстар. Негізінен айтарлықтай тұрақты болатын қарапаймы көміртегі – көміртегі байланыстары да бар. </a:t>
            </a:r>
          </a:p>
          <a:p>
            <a:pPr algn="l">
              <a:lnSpc>
                <a:spcPts val="3499"/>
              </a:lnSpc>
            </a:pPr>
            <a:r>
              <a:rPr lang="en-US" sz="2499">
                <a:solidFill>
                  <a:srgbClr val="292929"/>
                </a:solidFill>
                <a:latin typeface="Clear Sans"/>
                <a:ea typeface="Clear Sans"/>
                <a:cs typeface="Clear Sans"/>
                <a:sym typeface="Clear Sans"/>
              </a:rPr>
              <a:t>RCH=CH</a:t>
            </a:r>
            <a:r>
              <a:rPr lang="en-US" sz="2499">
                <a:solidFill>
                  <a:srgbClr val="292929"/>
                </a:solidFill>
                <a:latin typeface="Clear Sans"/>
                <a:ea typeface="Clear Sans"/>
                <a:cs typeface="Clear Sans"/>
                <a:sym typeface="Clear Sans"/>
              </a:rPr>
              <a:t>2</a:t>
            </a:r>
            <a:r>
              <a:rPr lang="en-US" sz="2499">
                <a:solidFill>
                  <a:srgbClr val="292929"/>
                </a:solidFill>
                <a:latin typeface="Clear Sans"/>
                <a:ea typeface="Clear Sans"/>
                <a:cs typeface="Clear Sans"/>
                <a:sym typeface="Clear Sans"/>
              </a:rPr>
              <a:t>+ Н</a:t>
            </a:r>
            <a:r>
              <a:rPr lang="en-US" sz="2499">
                <a:solidFill>
                  <a:srgbClr val="292929"/>
                </a:solidFill>
                <a:latin typeface="Clear Sans"/>
                <a:ea typeface="Clear Sans"/>
                <a:cs typeface="Clear Sans"/>
                <a:sym typeface="Clear Sans"/>
              </a:rPr>
              <a:t>2</a:t>
            </a:r>
            <a:r>
              <a:rPr lang="en-US" sz="2499">
                <a:solidFill>
                  <a:srgbClr val="292929"/>
                </a:solidFill>
                <a:latin typeface="Clear Sans"/>
                <a:ea typeface="Clear Sans"/>
                <a:cs typeface="Clear Sans"/>
                <a:sym typeface="Clear Sans"/>
              </a:rPr>
              <a:t>О--- RCHOHCH3</a:t>
            </a:r>
          </a:p>
          <a:p>
            <a:pPr algn="l">
              <a:lnSpc>
                <a:spcPts val="3500"/>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1882977" y="3680867"/>
            <a:ext cx="14885787" cy="5001143"/>
          </a:xfrm>
          <a:prstGeom prst="rect">
            <a:avLst/>
          </a:prstGeom>
        </p:spPr>
        <p:txBody>
          <a:bodyPr anchor="t" rtlCol="false" tIns="0" lIns="0" bIns="0" rIns="0">
            <a:spAutoFit/>
          </a:bodyPr>
          <a:lstStyle/>
          <a:p>
            <a:pPr algn="ctr">
              <a:lnSpc>
                <a:spcPts val="3646"/>
              </a:lnSpc>
            </a:pPr>
            <a:r>
              <a:rPr lang="en-US" sz="2604">
                <a:solidFill>
                  <a:srgbClr val="292929"/>
                </a:solidFill>
                <a:latin typeface="Clear Sans"/>
                <a:ea typeface="Clear Sans"/>
                <a:cs typeface="Clear Sans"/>
                <a:sym typeface="Clear Sans"/>
              </a:rPr>
              <a:t> Көп</a:t>
            </a:r>
            <a:r>
              <a:rPr lang="en-US" sz="2604">
                <a:solidFill>
                  <a:srgbClr val="292929"/>
                </a:solidFill>
                <a:latin typeface="Clear Sans"/>
                <a:ea typeface="Clear Sans"/>
                <a:cs typeface="Clear Sans"/>
                <a:sym typeface="Clear Sans"/>
              </a:rPr>
              <a:t>теген өнімдер олефиндерді гидратациялау арқылы алынады.</a:t>
            </a:r>
          </a:p>
          <a:p>
            <a:pPr algn="ctr">
              <a:lnSpc>
                <a:spcPts val="3646"/>
              </a:lnSpc>
            </a:pPr>
            <a:r>
              <a:rPr lang="en-US" sz="2604">
                <a:solidFill>
                  <a:srgbClr val="292929"/>
                </a:solidFill>
                <a:latin typeface="Clear Sans"/>
                <a:ea typeface="Clear Sans"/>
                <a:cs typeface="Clear Sans"/>
                <a:sym typeface="Clear Sans"/>
              </a:rPr>
              <a:t> Этанол C2H5OH - 78,3 °C қайнайтын сұйықтық; 3-тен 20% (көлем) аралығындағы концентрацияда ауамен жарылғыш қоспалар түзеді. Сумен құрамында 95,6% спирт бар және 78,1°С қайнайтын азеотропты қоспа береді. Этанол әдетте технологияда осындай түзетілген өнім түрінде қолданылады.</a:t>
            </a:r>
          </a:p>
          <a:p>
            <a:pPr algn="ctr">
              <a:lnSpc>
                <a:spcPts val="3646"/>
              </a:lnSpc>
            </a:pPr>
            <a:r>
              <a:rPr lang="en-US" sz="2604">
                <a:solidFill>
                  <a:srgbClr val="292929"/>
                </a:solidFill>
                <a:latin typeface="Clear Sans"/>
                <a:ea typeface="Clear Sans"/>
                <a:cs typeface="Clear Sans"/>
                <a:sym typeface="Clear Sans"/>
              </a:rPr>
              <a:t> </a:t>
            </a:r>
            <a:r>
              <a:rPr lang="en-US" b="true" sz="2604">
                <a:solidFill>
                  <a:srgbClr val="292929"/>
                </a:solidFill>
                <a:latin typeface="Clear Sans Bold"/>
                <a:ea typeface="Clear Sans Bold"/>
                <a:cs typeface="Clear Sans Bold"/>
                <a:sym typeface="Clear Sans Bold"/>
              </a:rPr>
              <a:t>Этано</a:t>
            </a:r>
            <a:r>
              <a:rPr lang="en-US" b="true" sz="2604">
                <a:solidFill>
                  <a:srgbClr val="292929"/>
                </a:solidFill>
                <a:latin typeface="Clear Sans Bold"/>
                <a:ea typeface="Clear Sans Bold"/>
                <a:cs typeface="Clear Sans Bold"/>
                <a:sym typeface="Clear Sans Bold"/>
              </a:rPr>
              <a:t>л</a:t>
            </a:r>
            <a:r>
              <a:rPr lang="en-US" sz="2604">
                <a:solidFill>
                  <a:srgbClr val="292929"/>
                </a:solidFill>
                <a:latin typeface="Clear Sans"/>
                <a:ea typeface="Clear Sans"/>
                <a:cs typeface="Clear Sans"/>
                <a:sym typeface="Clear Sans"/>
              </a:rPr>
              <a:t> – органикалық синтездің ірі тоннажды және кеңінен қолданылатын өнімдерінің бірі. Бұл жақсы, бірақ жанғыш, еріткіш; тамақ және медицина өнеркәсібінде көп мөлшерде қолданылады; сұйық ракета қозғалтқыштарында отын ретінде, антифризде және т.б. Органикалық синтезде аралық өнім ретінде этанол күрделі эфирлерді, хлороформды, хлоралды, диэтил эфирін, сірке альдегидін және сірке қышқылын алу үшін маңызды.</a:t>
            </a:r>
          </a:p>
          <a:p>
            <a:pPr algn="ctr">
              <a:lnSpc>
                <a:spcPts val="3646"/>
              </a:lnSpc>
            </a:pPr>
          </a:p>
        </p:txBody>
      </p:sp>
      <p:sp>
        <p:nvSpPr>
          <p:cNvPr name="Freeform 3" id="3"/>
          <p:cNvSpPr/>
          <p:nvPr/>
        </p:nvSpPr>
        <p:spPr>
          <a:xfrm flipH="false" flipV="false" rot="0">
            <a:off x="195808" y="7319796"/>
            <a:ext cx="2105240" cy="2724428"/>
          </a:xfrm>
          <a:custGeom>
            <a:avLst/>
            <a:gdLst/>
            <a:ahLst/>
            <a:cxnLst/>
            <a:rect r="r" b="b" t="t" l="l"/>
            <a:pathLst>
              <a:path h="2724428" w="2105240">
                <a:moveTo>
                  <a:pt x="0" y="0"/>
                </a:moveTo>
                <a:lnTo>
                  <a:pt x="2105239" y="0"/>
                </a:lnTo>
                <a:lnTo>
                  <a:pt x="2105239" y="2724428"/>
                </a:lnTo>
                <a:lnTo>
                  <a:pt x="0" y="2724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09678" y="2107471"/>
            <a:ext cx="17578322" cy="847725"/>
          </a:xfrm>
          <a:prstGeom prst="rect">
            <a:avLst/>
          </a:prstGeom>
        </p:spPr>
        <p:txBody>
          <a:bodyPr anchor="t" rtlCol="false" tIns="0" lIns="0" bIns="0" rIns="0">
            <a:spAutoFit/>
          </a:bodyPr>
          <a:lstStyle/>
          <a:p>
            <a:pPr algn="ctr">
              <a:lnSpc>
                <a:spcPts val="6738"/>
              </a:lnSpc>
            </a:pPr>
            <a:r>
              <a:rPr lang="en-US" b="true" sz="5615">
                <a:solidFill>
                  <a:srgbClr val="292929"/>
                </a:solidFill>
                <a:latin typeface="Clear Sans Medium"/>
                <a:ea typeface="Clear Sans Medium"/>
                <a:cs typeface="Clear Sans Medium"/>
                <a:sym typeface="Clear Sans Medium"/>
              </a:rPr>
              <a:t> Олефиндер мен ацетиленді гидратациялау</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1882977" y="3680867"/>
            <a:ext cx="14885787" cy="5458343"/>
          </a:xfrm>
          <a:prstGeom prst="rect">
            <a:avLst/>
          </a:prstGeom>
        </p:spPr>
        <p:txBody>
          <a:bodyPr anchor="t" rtlCol="false" tIns="0" lIns="0" bIns="0" rIns="0">
            <a:spAutoFit/>
          </a:bodyPr>
          <a:lstStyle/>
          <a:p>
            <a:pPr algn="ctr">
              <a:lnSpc>
                <a:spcPts val="3646"/>
              </a:lnSpc>
            </a:pPr>
            <a:r>
              <a:rPr lang="en-US" sz="2604">
                <a:solidFill>
                  <a:srgbClr val="292929"/>
                </a:solidFill>
                <a:latin typeface="Clear Sans"/>
                <a:ea typeface="Clear Sans"/>
                <a:cs typeface="Clear Sans"/>
                <a:sym typeface="Clear Sans"/>
              </a:rPr>
              <a:t> Соңғы уақы</a:t>
            </a:r>
            <a:r>
              <a:rPr lang="en-US" sz="2604">
                <a:solidFill>
                  <a:srgbClr val="292929"/>
                </a:solidFill>
                <a:latin typeface="Clear Sans"/>
                <a:ea typeface="Clear Sans"/>
                <a:cs typeface="Clear Sans"/>
                <a:sym typeface="Clear Sans"/>
              </a:rPr>
              <a:t>тқа дейін этанол өндірісі азық-түлік шикізатына - ашытқы саңырауқұлақтары шығаратын ферменттерді пайдалана отырып, кейбір дәнді дақылдар мен картоптан крахмалды ашытуға негізделген. Өсімдік шикізаты</a:t>
            </a:r>
            <a:r>
              <a:rPr lang="en-US" sz="2604">
                <a:solidFill>
                  <a:srgbClr val="292929"/>
                </a:solidFill>
                <a:latin typeface="Clear Sans"/>
                <a:ea typeface="Clear Sans"/>
                <a:cs typeface="Clear Sans"/>
                <a:sym typeface="Clear Sans"/>
              </a:rPr>
              <a:t>н</a:t>
            </a:r>
            <a:r>
              <a:rPr lang="en-US" sz="2604">
                <a:solidFill>
                  <a:srgbClr val="292929"/>
                </a:solidFill>
                <a:latin typeface="Clear Sans"/>
                <a:ea typeface="Clear Sans"/>
                <a:cs typeface="Clear Sans"/>
                <a:sym typeface="Clear Sans"/>
              </a:rPr>
              <a:t> өңдеуге негізделген тағы бір әдіс - ағаштың гидролизі (гидролиз спирті). Ағаштың құрамында 50%-ға дейін целлюлоза болады, оны күкірт қышқылының қатысуымен сумен гидролиздегенде глюкоза түзіліп, кейін спирттік ашытуға ұшырайды: </a:t>
            </a:r>
          </a:p>
          <a:p>
            <a:pPr algn="ctr">
              <a:lnSpc>
                <a:spcPts val="3646"/>
              </a:lnSpc>
            </a:pPr>
            <a:r>
              <a:rPr lang="en-US" sz="2604">
                <a:solidFill>
                  <a:srgbClr val="292929"/>
                </a:solidFill>
                <a:latin typeface="Clear Sans"/>
                <a:ea typeface="Clear Sans"/>
                <a:cs typeface="Clear Sans"/>
                <a:sym typeface="Clear Sans"/>
              </a:rPr>
              <a:t> </a:t>
            </a:r>
          </a:p>
          <a:p>
            <a:pPr algn="ctr">
              <a:lnSpc>
                <a:spcPts val="3646"/>
              </a:lnSpc>
            </a:pPr>
            <a:r>
              <a:rPr lang="en-US" sz="2604">
                <a:solidFill>
                  <a:srgbClr val="292929"/>
                </a:solidFill>
                <a:latin typeface="Clear Sans"/>
                <a:ea typeface="Clear Sans"/>
                <a:cs typeface="Clear Sans"/>
                <a:sym typeface="Clear Sans"/>
              </a:rPr>
              <a:t> (C6H10O5)n + H2SO4 + H2O -&gt; nC6H12O6</a:t>
            </a:r>
          </a:p>
          <a:p>
            <a:pPr algn="ctr">
              <a:lnSpc>
                <a:spcPts val="3646"/>
              </a:lnSpc>
            </a:pPr>
            <a:r>
              <a:rPr lang="en-US" sz="2604">
                <a:solidFill>
                  <a:srgbClr val="292929"/>
                </a:solidFill>
                <a:latin typeface="Clear Sans"/>
                <a:ea typeface="Clear Sans"/>
                <a:cs typeface="Clear Sans"/>
                <a:sym typeface="Clear Sans"/>
              </a:rPr>
              <a:t> C6H12O6 -  2C2H5OH + 2CO2</a:t>
            </a:r>
          </a:p>
          <a:p>
            <a:pPr algn="ctr">
              <a:lnSpc>
                <a:spcPts val="3646"/>
              </a:lnSpc>
            </a:pPr>
            <a:r>
              <a:rPr lang="en-US" sz="2604">
                <a:solidFill>
                  <a:srgbClr val="292929"/>
                </a:solidFill>
                <a:latin typeface="Clear Sans"/>
                <a:ea typeface="Clear Sans"/>
                <a:cs typeface="Clear Sans"/>
                <a:sym typeface="Clear Sans"/>
              </a:rPr>
              <a:t> </a:t>
            </a:r>
          </a:p>
          <a:p>
            <a:pPr algn="ctr">
              <a:lnSpc>
                <a:spcPts val="3646"/>
              </a:lnSpc>
            </a:pPr>
            <a:r>
              <a:rPr lang="en-US" sz="2604">
                <a:solidFill>
                  <a:srgbClr val="292929"/>
                </a:solidFill>
                <a:latin typeface="Clear Sans"/>
                <a:ea typeface="Clear Sans"/>
                <a:cs typeface="Clear Sans"/>
                <a:sym typeface="Clear Sans"/>
              </a:rPr>
              <a:t> Синтетикалық этанол этиленді гидратациялау арқылы алынады.</a:t>
            </a:r>
          </a:p>
          <a:p>
            <a:pPr algn="ctr">
              <a:lnSpc>
                <a:spcPts val="3646"/>
              </a:lnSpc>
            </a:pPr>
          </a:p>
        </p:txBody>
      </p:sp>
      <p:sp>
        <p:nvSpPr>
          <p:cNvPr name="Freeform 3" id="3"/>
          <p:cNvSpPr/>
          <p:nvPr/>
        </p:nvSpPr>
        <p:spPr>
          <a:xfrm flipH="false" flipV="false" rot="0">
            <a:off x="195808" y="7319796"/>
            <a:ext cx="2105240" cy="2724428"/>
          </a:xfrm>
          <a:custGeom>
            <a:avLst/>
            <a:gdLst/>
            <a:ahLst/>
            <a:cxnLst/>
            <a:rect r="r" b="b" t="t" l="l"/>
            <a:pathLst>
              <a:path h="2724428" w="2105240">
                <a:moveTo>
                  <a:pt x="0" y="0"/>
                </a:moveTo>
                <a:lnTo>
                  <a:pt x="2105239" y="0"/>
                </a:lnTo>
                <a:lnTo>
                  <a:pt x="2105239" y="2724428"/>
                </a:lnTo>
                <a:lnTo>
                  <a:pt x="0" y="2724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09678" y="2107471"/>
            <a:ext cx="17578322" cy="847725"/>
          </a:xfrm>
          <a:prstGeom prst="rect">
            <a:avLst/>
          </a:prstGeom>
        </p:spPr>
        <p:txBody>
          <a:bodyPr anchor="t" rtlCol="false" tIns="0" lIns="0" bIns="0" rIns="0">
            <a:spAutoFit/>
          </a:bodyPr>
          <a:lstStyle/>
          <a:p>
            <a:pPr algn="ctr">
              <a:lnSpc>
                <a:spcPts val="6738"/>
              </a:lnSpc>
            </a:pPr>
            <a:r>
              <a:rPr lang="en-US" b="true" sz="5615">
                <a:solidFill>
                  <a:srgbClr val="292929"/>
                </a:solidFill>
                <a:latin typeface="Clear Sans Medium"/>
                <a:ea typeface="Clear Sans Medium"/>
                <a:cs typeface="Clear Sans Medium"/>
                <a:sym typeface="Clear Sans Medium"/>
              </a:rPr>
              <a:t> Олефиндер мен ацетиленді гидратациялау</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2790051" y="1851568"/>
            <a:ext cx="11864364" cy="6994525"/>
          </a:xfrm>
          <a:prstGeom prst="rect">
            <a:avLst/>
          </a:prstGeom>
        </p:spPr>
        <p:txBody>
          <a:bodyPr anchor="t" rtlCol="false" tIns="0" lIns="0" bIns="0" rIns="0">
            <a:spAutoFit/>
          </a:bodyPr>
          <a:lstStyle/>
          <a:p>
            <a:pPr algn="ctr">
              <a:lnSpc>
                <a:spcPts val="3499"/>
              </a:lnSpc>
            </a:pPr>
            <a:r>
              <a:rPr lang="en-US" sz="2499">
                <a:solidFill>
                  <a:srgbClr val="FFFDF6"/>
                </a:solidFill>
                <a:latin typeface="Clear Sans"/>
                <a:ea typeface="Clear Sans"/>
                <a:cs typeface="Clear Sans"/>
                <a:sym typeface="Clear Sans"/>
              </a:rPr>
              <a:t> Диэтил эфирі (күкірт эфирі) (C2H5)2O – 34,6 °C қайнайтын сұйықтық. Ол негізінен еріткіш ретінде пайдаланылады, бірақ оның кемшілігі оның жоғары өрт қаупі болып табылады. </a:t>
            </a:r>
            <a:r>
              <a:rPr lang="en-US" sz="2499">
                <a:solidFill>
                  <a:srgbClr val="FFFDF6"/>
                </a:solidFill>
                <a:latin typeface="Clear Sans"/>
                <a:ea typeface="Clear Sans"/>
                <a:cs typeface="Clear Sans"/>
                <a:sym typeface="Clear Sans"/>
              </a:rPr>
              <a:t>Медицинада диэтил эфирінің шектеулі мөлшері қолданылады. Этиленді гидратациялау кезінде қосымша өнім ретінде диэтил эфирі түзіледі, бірақ бұл мөлшерлер барлық қажеттілікті өтемейді және ол этанолдан арнайы синтезделеді:</a:t>
            </a:r>
          </a:p>
          <a:p>
            <a:pPr algn="ctr">
              <a:lnSpc>
                <a:spcPts val="3499"/>
              </a:lnSpc>
            </a:pPr>
            <a:r>
              <a:rPr lang="en-US" sz="2499">
                <a:solidFill>
                  <a:srgbClr val="FFFDF6"/>
                </a:solidFill>
                <a:latin typeface="Clear Sans"/>
                <a:ea typeface="Clear Sans"/>
                <a:cs typeface="Clear Sans"/>
                <a:sym typeface="Clear Sans"/>
              </a:rPr>
              <a:t> 2C2H5OH ---&gt; (C2H5)2O + H2O.</a:t>
            </a:r>
          </a:p>
          <a:p>
            <a:pPr algn="ctr">
              <a:lnSpc>
                <a:spcPts val="3499"/>
              </a:lnSpc>
            </a:pPr>
          </a:p>
          <a:p>
            <a:pPr algn="ctr">
              <a:lnSpc>
                <a:spcPts val="3499"/>
              </a:lnSpc>
            </a:pPr>
            <a:r>
              <a:rPr lang="en-US" sz="2499">
                <a:solidFill>
                  <a:srgbClr val="FFFDF6"/>
                </a:solidFill>
                <a:latin typeface="Clear Sans"/>
                <a:ea typeface="Clear Sans"/>
                <a:cs typeface="Clear Sans"/>
                <a:sym typeface="Clear Sans"/>
              </a:rPr>
              <a:t> Изопропанол CH3CHOHCH3 сумен араласатын сұйықтық (қайнау температурасы 82,5 °C). Оның булары 2-ден 12% (көлем) аралығындағы концентрацияда ауамен жарылғыш қоспалар түзеді. Құрамында 88% спирті бар және 80,3°С қайнаған сумен азеотропты қоспа түзеді. Изопропанол көптеген жағдайларда этанолды алмастыратын еріткіш ретінде қолдануды тапты. Одан басқа күрделі эфирлер, ацетон және т.б. тек синтетикалық жолмен, атап айтқанда пропиленді гидратациялау арқылы.</a:t>
            </a:r>
          </a:p>
          <a:p>
            <a:pPr algn="ctr">
              <a:lnSpc>
                <a:spcPts val="3500"/>
              </a:lnSpc>
            </a:pPr>
          </a:p>
        </p:txBody>
      </p:sp>
      <p:sp>
        <p:nvSpPr>
          <p:cNvPr name="AutoShape 3" id="3"/>
          <p:cNvSpPr/>
          <p:nvPr/>
        </p:nvSpPr>
        <p:spPr>
          <a:xfrm>
            <a:off x="1172032" y="5138738"/>
            <a:ext cx="15100403" cy="0"/>
          </a:xfrm>
          <a:prstGeom prst="line">
            <a:avLst/>
          </a:prstGeom>
          <a:ln cap="rnd" w="9525">
            <a:solidFill>
              <a:srgbClr val="FFFDF6"/>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320863" y="1419103"/>
            <a:ext cx="15646274" cy="8001000"/>
          </a:xfrm>
          <a:prstGeom prst="rect">
            <a:avLst/>
          </a:prstGeom>
        </p:spPr>
        <p:txBody>
          <a:bodyPr anchor="t" rtlCol="false" tIns="0" lIns="0" bIns="0" rIns="0">
            <a:spAutoFit/>
          </a:bodyPr>
          <a:lstStyle/>
          <a:p>
            <a:pPr algn="l">
              <a:lnSpc>
                <a:spcPts val="4200"/>
              </a:lnSpc>
            </a:pPr>
            <a:r>
              <a:rPr lang="en-US" sz="3500">
                <a:solidFill>
                  <a:srgbClr val="292929"/>
                </a:solidFill>
                <a:latin typeface="Clear Sans"/>
                <a:ea typeface="Clear Sans"/>
                <a:cs typeface="Clear Sans"/>
                <a:sym typeface="Clear Sans"/>
              </a:rPr>
              <a:t> екін-Бутанол CH3CHOHCH2CH3 (қайнау температурасы 99,5 °C) және терт-бутанол (CH3)3COH (қайнау температурасы 82,8 °C) түссіз сұйықтықтар (біріншісі суда аз ериді, екіншісі онымен барлық пропорцияда араласады). Екеуі де сәйкесінше 68 және 78% спирті бар сумен азеотропты қоспалар береді. Осы спирттердің ішінде эмоп-бутанолдың маңызы зор. Ол еріткіш ретінде, сондай-ақ күрделі эфирлер мен метил этил кетон CH3COC2H5 алу үшін қолданылады. Бұл спирттер сәйкесінше бутендер-1 және -2 немесе и</a:t>
            </a:r>
            <a:r>
              <a:rPr lang="en-US" sz="3500">
                <a:solidFill>
                  <a:srgbClr val="292929"/>
                </a:solidFill>
                <a:latin typeface="Clear Sans"/>
                <a:ea typeface="Clear Sans"/>
                <a:cs typeface="Clear Sans"/>
                <a:sym typeface="Clear Sans"/>
              </a:rPr>
              <a:t>зобутенді гидратациялау арқылы алынады.</a:t>
            </a:r>
          </a:p>
          <a:p>
            <a:pPr algn="l">
              <a:lnSpc>
                <a:spcPts val="4200"/>
              </a:lnSpc>
            </a:pPr>
            <a:r>
              <a:rPr lang="en-US" sz="3500">
                <a:solidFill>
                  <a:srgbClr val="292929"/>
                </a:solidFill>
                <a:latin typeface="Clear Sans"/>
                <a:ea typeface="Clear Sans"/>
                <a:cs typeface="Clear Sans"/>
                <a:sym typeface="Clear Sans"/>
              </a:rPr>
              <a:t> Сәйкес олефиндердің гидратациясының жанама өнімі ретінде алынған изопропанолдың, сек- және/немесе/с-бутанолдың қарапайым эфирлері еріткіш ретінде қолдануды тапты. Олардың ішінде ең маңыздысы диизопропил эфирі [(CH3)2CH]2O, ол диэтил эфиріне қарағанда аз жанғыш және оны көптеген жағдайларда еріткіш ретінде алмастыра алады.</a:t>
            </a:r>
          </a:p>
          <a:p>
            <a:pPr algn="l">
              <a:lnSpc>
                <a:spcPts val="4200"/>
              </a:lnSpc>
            </a:pP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542753" y="447279"/>
            <a:ext cx="16076655" cy="2447925"/>
          </a:xfrm>
          <a:prstGeom prst="rect">
            <a:avLst/>
          </a:prstGeom>
        </p:spPr>
        <p:txBody>
          <a:bodyPr anchor="t" rtlCol="false" tIns="0" lIns="0" bIns="0" rIns="0">
            <a:spAutoFit/>
          </a:bodyPr>
          <a:lstStyle/>
          <a:p>
            <a:pPr algn="ctr">
              <a:lnSpc>
                <a:spcPts val="9600"/>
              </a:lnSpc>
            </a:pPr>
            <a:r>
              <a:rPr lang="en-US" b="true" sz="8000">
                <a:solidFill>
                  <a:srgbClr val="292929"/>
                </a:solidFill>
                <a:latin typeface="Clear Sans Medium"/>
                <a:ea typeface="Clear Sans Medium"/>
                <a:cs typeface="Clear Sans Medium"/>
                <a:sym typeface="Clear Sans Medium"/>
              </a:rPr>
              <a:t>Олефиндерді күкірт қышқылымен гидратациялау</a:t>
            </a:r>
          </a:p>
        </p:txBody>
      </p:sp>
      <p:sp>
        <p:nvSpPr>
          <p:cNvPr name="TextBox 3" id="3"/>
          <p:cNvSpPr txBox="true"/>
          <p:nvPr/>
        </p:nvSpPr>
        <p:spPr>
          <a:xfrm rot="0">
            <a:off x="432376" y="3062282"/>
            <a:ext cx="17423247" cy="7467600"/>
          </a:xfrm>
          <a:prstGeom prst="rect">
            <a:avLst/>
          </a:prstGeom>
        </p:spPr>
        <p:txBody>
          <a:bodyPr anchor="t" rtlCol="false" tIns="0" lIns="0" bIns="0" rIns="0">
            <a:spAutoFit/>
          </a:bodyPr>
          <a:lstStyle/>
          <a:p>
            <a:pPr algn="l">
              <a:lnSpc>
                <a:spcPts val="4200"/>
              </a:lnSpc>
            </a:pPr>
            <a:r>
              <a:rPr lang="en-US" sz="3500" b="true">
                <a:solidFill>
                  <a:srgbClr val="292929"/>
                </a:solidFill>
                <a:latin typeface="Clear Sans Medium"/>
                <a:ea typeface="Clear Sans Medium"/>
                <a:cs typeface="Clear Sans Medium"/>
                <a:sym typeface="Clear Sans Medium"/>
              </a:rPr>
              <a:t>Бұл олефиндерді гидратациялаудың бірінші әдісі болды және кейбір жағдайларда ол әлі күнге дейін бар. Ол моно- және диалкилсульфаттарды (күкірт қышқылының күрделі эфирлері) түзу үшін олефиндерді күкірт қышқылымен алдын ала сіңіруден және олардың сумен кейінгі гидролизінен тұрады.</a:t>
            </a:r>
          </a:p>
          <a:p>
            <a:pPr algn="l">
              <a:lnSpc>
                <a:spcPts val="4200"/>
              </a:lnSpc>
            </a:pPr>
            <a:r>
              <a:rPr lang="en-US" sz="3500" b="true">
                <a:solidFill>
                  <a:srgbClr val="292929"/>
                </a:solidFill>
                <a:latin typeface="Clear Sans Medium"/>
                <a:ea typeface="Clear Sans Medium"/>
                <a:cs typeface="Clear Sans Medium"/>
                <a:sym typeface="Clear Sans Medium"/>
              </a:rPr>
              <a:t> Бүйірлік полимерленуді басу үшін абсорбция әртүрлі жағдайларда жүргізіледі: күкірт қышқылының концентрациясы 60-тан 98% дейін, температура 0-ден 70 ° C-қа дейін, қысым 0,2-ден 2 МПа-ға дейін (бірінші сандар изобутенге, екіншісі этиленге сәйкес келеді). Күкірт қышқылының олефинге қатынасы 1 моль H2SO4-ке 1,2 - 1,3 моль олефин сіңірілетіндей алынады, бұл қышқыл шығынын азайтады. Осы жағдайларда, сондай-ақ күкірт қышқылының құрамындағы сумен сульфаттардың гидролизіне байланысты реакциялық масса моно- және диалкилсульфаттардан, H2SO4, судан, спирттен және жанама өнімдер – эфир мен полимерлерден тұрады.</a:t>
            </a:r>
          </a:p>
          <a:p>
            <a:pPr algn="l">
              <a:lnSpc>
                <a:spcPts val="4200"/>
              </a:lnSpc>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665194" y="2807159"/>
            <a:ext cx="9291772" cy="5029200"/>
          </a:xfrm>
          <a:prstGeom prst="rect">
            <a:avLst/>
          </a:prstGeom>
        </p:spPr>
        <p:txBody>
          <a:bodyPr anchor="t" rtlCol="false" tIns="0" lIns="0" bIns="0" rIns="0">
            <a:spAutoFit/>
          </a:bodyPr>
          <a:lstStyle/>
          <a:p>
            <a:pPr algn="l">
              <a:lnSpc>
                <a:spcPts val="3359"/>
              </a:lnSpc>
            </a:pPr>
            <a:r>
              <a:rPr lang="en-US" sz="2799" b="true">
                <a:solidFill>
                  <a:srgbClr val="FFEAD2"/>
                </a:solidFill>
                <a:latin typeface="Clear Sans Medium"/>
                <a:ea typeface="Clear Sans Medium"/>
                <a:cs typeface="Clear Sans Medium"/>
                <a:sym typeface="Clear Sans Medium"/>
              </a:rPr>
              <a:t> Эт</a:t>
            </a:r>
            <a:r>
              <a:rPr lang="en-US" sz="2799" b="true">
                <a:solidFill>
                  <a:srgbClr val="FFEAD2"/>
                </a:solidFill>
                <a:latin typeface="Clear Sans Medium"/>
                <a:ea typeface="Clear Sans Medium"/>
                <a:cs typeface="Clear Sans Medium"/>
                <a:sym typeface="Clear Sans Medium"/>
              </a:rPr>
              <a:t>илен мен пропиленді күкірт қышқылымен сіңіру үшін аппараттың екі түрі қолданылады. Олардың біріншісі (сурет) білігіне көптеген дискілер бекітілген араластырғышы бар көлденең абсорбер. Абсорбердің ішкі кеңістігі шамамен 73% күкірт қышқылымен толтырылған, ол дискілер айналғанда тұманды құрайды, фазалардың жанасу бетін арттырады. Реакция жылуы күртешеде айналатын су арқылы жойылады. Бұл құрылғы мерзімді түрде жұмыс істейді, бірақ бірнеше абсорберлердің каскадын пайдалану үздіксіз процеске ауысуға мүмкіндік береді.</a:t>
            </a:r>
          </a:p>
          <a:p>
            <a:pPr algn="l">
              <a:lnSpc>
                <a:spcPts val="3359"/>
              </a:lnSpc>
            </a:pPr>
          </a:p>
        </p:txBody>
      </p:sp>
      <p:sp>
        <p:nvSpPr>
          <p:cNvPr name="Freeform 3" id="3"/>
          <p:cNvSpPr/>
          <p:nvPr/>
        </p:nvSpPr>
        <p:spPr>
          <a:xfrm flipH="false" flipV="false" rot="0">
            <a:off x="12577270" y="1523633"/>
            <a:ext cx="3954763" cy="3742194"/>
          </a:xfrm>
          <a:custGeom>
            <a:avLst/>
            <a:gdLst/>
            <a:ahLst/>
            <a:cxnLst/>
            <a:rect r="r" b="b" t="t" l="l"/>
            <a:pathLst>
              <a:path h="3742194" w="3954763">
                <a:moveTo>
                  <a:pt x="0" y="0"/>
                </a:moveTo>
                <a:lnTo>
                  <a:pt x="3954762" y="0"/>
                </a:lnTo>
                <a:lnTo>
                  <a:pt x="3954762" y="3742194"/>
                </a:lnTo>
                <a:lnTo>
                  <a:pt x="0" y="3742194"/>
                </a:lnTo>
                <a:lnTo>
                  <a:pt x="0" y="0"/>
                </a:lnTo>
                <a:close/>
              </a:path>
            </a:pathLst>
          </a:custGeom>
          <a:blipFill>
            <a:blip r:embed="rId2"/>
            <a:stretch>
              <a:fillRect l="0" t="0" r="0" b="0"/>
            </a:stretch>
          </a:blipFill>
        </p:spPr>
      </p:sp>
      <p:sp>
        <p:nvSpPr>
          <p:cNvPr name="Freeform 4" id="4"/>
          <p:cNvSpPr/>
          <p:nvPr/>
        </p:nvSpPr>
        <p:spPr>
          <a:xfrm flipH="true" flipV="false" rot="0">
            <a:off x="12577270" y="2807159"/>
            <a:ext cx="4682030" cy="6012238"/>
          </a:xfrm>
          <a:custGeom>
            <a:avLst/>
            <a:gdLst/>
            <a:ahLst/>
            <a:cxnLst/>
            <a:rect r="r" b="b" t="t" l="l"/>
            <a:pathLst>
              <a:path h="6012238" w="4682030">
                <a:moveTo>
                  <a:pt x="4682030" y="0"/>
                </a:moveTo>
                <a:lnTo>
                  <a:pt x="0" y="0"/>
                </a:lnTo>
                <a:lnTo>
                  <a:pt x="0" y="6012238"/>
                </a:lnTo>
                <a:lnTo>
                  <a:pt x="4682030" y="6012238"/>
                </a:lnTo>
                <a:lnTo>
                  <a:pt x="468203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665194" y="1759409"/>
            <a:ext cx="9291772" cy="7124700"/>
          </a:xfrm>
          <a:prstGeom prst="rect">
            <a:avLst/>
          </a:prstGeom>
        </p:spPr>
        <p:txBody>
          <a:bodyPr anchor="t" rtlCol="false" tIns="0" lIns="0" bIns="0" rIns="0">
            <a:spAutoFit/>
          </a:bodyPr>
          <a:lstStyle/>
          <a:p>
            <a:pPr algn="l">
              <a:lnSpc>
                <a:spcPts val="3359"/>
              </a:lnSpc>
            </a:pPr>
            <a:r>
              <a:rPr lang="en-US" sz="2799" b="true">
                <a:solidFill>
                  <a:srgbClr val="FFEAD2"/>
                </a:solidFill>
                <a:latin typeface="Clear Sans Medium"/>
                <a:ea typeface="Clear Sans Medium"/>
                <a:cs typeface="Clear Sans Medium"/>
                <a:sym typeface="Clear Sans Medium"/>
              </a:rPr>
              <a:t> Үздіксіз</a:t>
            </a:r>
            <a:r>
              <a:rPr lang="en-US" sz="2799" b="true">
                <a:solidFill>
                  <a:srgbClr val="FFEAD2"/>
                </a:solidFill>
                <a:latin typeface="Clear Sans Medium"/>
                <a:ea typeface="Clear Sans Medium"/>
                <a:cs typeface="Clear Sans Medium"/>
                <a:sym typeface="Clear Sans Medium"/>
              </a:rPr>
              <a:t> жұмыс істейтін колонна типті құрылғылар 20–25 көпіршікті қалпақшалары бар, оларда сұйықтық деңгейі жоғары (сурет). Әрбір пластинада сұйық қабатқа құбырлы конденсатор орналастырылады, ол арқылы суық су айналады, бұл босатылған жылуды кетіруді қамтамасыз етеді. Колоннаның үстіңгі тақтайшасына қажетті концентрациядағы жаңа күкірт қышқылы беріледі, ал тынығудан берілген құрамдағы реакциялық масса шығады. Этилен (немесе пропилен) төменнен түседі, сұйықтыққа қарсы ағынмен, әр науада қышқыл қабаты арқылы көпіршіктер және жоғарғы жағындағы колоннадан шығады, қазірдің өзінде қоректік газдың инертті қоспаларымен айтарлықтай сұйылтылған. Колоннаның жоғарғы жағында шашыраудан қорғау қызметін атқаратын саптама бар.</a:t>
            </a:r>
          </a:p>
          <a:p>
            <a:pPr algn="l">
              <a:lnSpc>
                <a:spcPts val="3359"/>
              </a:lnSpc>
            </a:pPr>
          </a:p>
        </p:txBody>
      </p:sp>
      <p:sp>
        <p:nvSpPr>
          <p:cNvPr name="Freeform 3" id="3"/>
          <p:cNvSpPr/>
          <p:nvPr/>
        </p:nvSpPr>
        <p:spPr>
          <a:xfrm flipH="false" flipV="false" rot="0">
            <a:off x="12577270" y="1523633"/>
            <a:ext cx="3954763" cy="3742194"/>
          </a:xfrm>
          <a:custGeom>
            <a:avLst/>
            <a:gdLst/>
            <a:ahLst/>
            <a:cxnLst/>
            <a:rect r="r" b="b" t="t" l="l"/>
            <a:pathLst>
              <a:path h="3742194" w="3954763">
                <a:moveTo>
                  <a:pt x="0" y="0"/>
                </a:moveTo>
                <a:lnTo>
                  <a:pt x="3954762" y="0"/>
                </a:lnTo>
                <a:lnTo>
                  <a:pt x="3954762" y="3742194"/>
                </a:lnTo>
                <a:lnTo>
                  <a:pt x="0" y="3742194"/>
                </a:lnTo>
                <a:lnTo>
                  <a:pt x="0" y="0"/>
                </a:lnTo>
                <a:close/>
              </a:path>
            </a:pathLst>
          </a:custGeom>
          <a:blipFill>
            <a:blip r:embed="rId2"/>
            <a:stretch>
              <a:fillRect l="0" t="0" r="0" b="0"/>
            </a:stretch>
          </a:blipFill>
        </p:spPr>
      </p:sp>
      <p:sp>
        <p:nvSpPr>
          <p:cNvPr name="Freeform 4" id="4"/>
          <p:cNvSpPr/>
          <p:nvPr/>
        </p:nvSpPr>
        <p:spPr>
          <a:xfrm flipH="true" flipV="false" rot="0">
            <a:off x="12577270" y="2807159"/>
            <a:ext cx="4682030" cy="6012238"/>
          </a:xfrm>
          <a:custGeom>
            <a:avLst/>
            <a:gdLst/>
            <a:ahLst/>
            <a:cxnLst/>
            <a:rect r="r" b="b" t="t" l="l"/>
            <a:pathLst>
              <a:path h="6012238" w="4682030">
                <a:moveTo>
                  <a:pt x="4682030" y="0"/>
                </a:moveTo>
                <a:lnTo>
                  <a:pt x="0" y="0"/>
                </a:lnTo>
                <a:lnTo>
                  <a:pt x="0" y="6012238"/>
                </a:lnTo>
                <a:lnTo>
                  <a:pt x="4682030" y="6012238"/>
                </a:lnTo>
                <a:lnTo>
                  <a:pt x="468203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4473462" y="2388529"/>
            <a:ext cx="14406970" cy="1447800"/>
          </a:xfrm>
          <a:prstGeom prst="rect">
            <a:avLst/>
          </a:prstGeom>
        </p:spPr>
        <p:txBody>
          <a:bodyPr anchor="t" rtlCol="false" tIns="0" lIns="0" bIns="0" rIns="0">
            <a:spAutoFit/>
          </a:bodyPr>
          <a:lstStyle/>
          <a:p>
            <a:pPr algn="l">
              <a:lnSpc>
                <a:spcPts val="11400"/>
              </a:lnSpc>
            </a:pPr>
            <a:r>
              <a:rPr lang="en-US" sz="9500" b="true">
                <a:solidFill>
                  <a:srgbClr val="FFFDF6"/>
                </a:solidFill>
                <a:latin typeface="Clear Sans Medium"/>
                <a:ea typeface="Clear Sans Medium"/>
                <a:cs typeface="Clear Sans Medium"/>
                <a:sym typeface="Clear Sans Medium"/>
              </a:rPr>
              <a:t>Дәріс мақсаты:</a:t>
            </a:r>
          </a:p>
        </p:txBody>
      </p:sp>
      <p:sp>
        <p:nvSpPr>
          <p:cNvPr name="TextBox 3" id="3"/>
          <p:cNvSpPr txBox="true"/>
          <p:nvPr/>
        </p:nvSpPr>
        <p:spPr>
          <a:xfrm rot="0">
            <a:off x="3017099" y="4552058"/>
            <a:ext cx="12253802" cy="2622550"/>
          </a:xfrm>
          <a:prstGeom prst="rect">
            <a:avLst/>
          </a:prstGeom>
        </p:spPr>
        <p:txBody>
          <a:bodyPr anchor="t" rtlCol="false" tIns="0" lIns="0" bIns="0" rIns="0">
            <a:spAutoFit/>
          </a:bodyPr>
          <a:lstStyle/>
          <a:p>
            <a:pPr algn="ctr">
              <a:lnSpc>
                <a:spcPts val="3500"/>
              </a:lnSpc>
            </a:pPr>
            <a:r>
              <a:rPr lang="en-US" sz="2500">
                <a:solidFill>
                  <a:srgbClr val="FFFDF6"/>
                </a:solidFill>
                <a:latin typeface="Clear Sans"/>
                <a:ea typeface="Clear Sans"/>
                <a:cs typeface="Clear Sans"/>
                <a:sym typeface="Clear Sans"/>
              </a:rPr>
              <a:t>Гидр</a:t>
            </a:r>
            <a:r>
              <a:rPr lang="en-US" sz="2500">
                <a:solidFill>
                  <a:srgbClr val="FFFDF6"/>
                </a:solidFill>
                <a:latin typeface="Clear Sans"/>
                <a:ea typeface="Clear Sans"/>
                <a:cs typeface="Clear Sans"/>
                <a:sym typeface="Clear Sans"/>
              </a:rPr>
              <a:t>олиз, гидратация және дегидратация процестерінің органикалық және мұнайхимиялық синтездегі маңызын ашу. Студенттерге осы реакциялардың механизмдерін, қолдану салаларын, өндірістік мәнін түсіндіру. Хлорорганикалық қосылыстардың гидролизі мен сілтілік дегидрохлорлануы, сондай-ақ олефиндер мен ацетиленнің гидратациясы арқылы алынатын маңызды өнімдермен таныстыру.</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DF6"/>
        </a:solidFill>
      </p:bgPr>
    </p:bg>
    <p:spTree>
      <p:nvGrpSpPr>
        <p:cNvPr id="1" name=""/>
        <p:cNvGrpSpPr/>
        <p:nvPr/>
      </p:nvGrpSpPr>
      <p:grpSpPr>
        <a:xfrm>
          <a:off x="0" y="0"/>
          <a:ext cx="0" cy="0"/>
          <a:chOff x="0" y="0"/>
          <a:chExt cx="0" cy="0"/>
        </a:xfrm>
      </p:grpSpPr>
      <p:sp>
        <p:nvSpPr>
          <p:cNvPr name="Freeform 2" id="2"/>
          <p:cNvSpPr/>
          <p:nvPr/>
        </p:nvSpPr>
        <p:spPr>
          <a:xfrm flipH="false" flipV="false" rot="0">
            <a:off x="10114223" y="294545"/>
            <a:ext cx="6267274" cy="9697910"/>
          </a:xfrm>
          <a:custGeom>
            <a:avLst/>
            <a:gdLst/>
            <a:ahLst/>
            <a:cxnLst/>
            <a:rect r="r" b="b" t="t" l="l"/>
            <a:pathLst>
              <a:path h="9697910" w="6267274">
                <a:moveTo>
                  <a:pt x="0" y="0"/>
                </a:moveTo>
                <a:lnTo>
                  <a:pt x="6267274" y="0"/>
                </a:lnTo>
                <a:lnTo>
                  <a:pt x="6267274" y="9697910"/>
                </a:lnTo>
                <a:lnTo>
                  <a:pt x="0" y="9697910"/>
                </a:lnTo>
                <a:lnTo>
                  <a:pt x="0" y="0"/>
                </a:lnTo>
                <a:close/>
              </a:path>
            </a:pathLst>
          </a:custGeom>
          <a:blipFill>
            <a:blip r:embed="rId2"/>
            <a:stretch>
              <a:fillRect l="0" t="0" r="0" b="0"/>
            </a:stretch>
          </a:blipFill>
        </p:spPr>
      </p:sp>
      <p:sp>
        <p:nvSpPr>
          <p:cNvPr name="TextBox 3" id="3"/>
          <p:cNvSpPr txBox="true"/>
          <p:nvPr/>
        </p:nvSpPr>
        <p:spPr>
          <a:xfrm rot="0">
            <a:off x="1274619" y="2353728"/>
            <a:ext cx="8510656" cy="4238625"/>
          </a:xfrm>
          <a:prstGeom prst="rect">
            <a:avLst/>
          </a:prstGeom>
        </p:spPr>
        <p:txBody>
          <a:bodyPr anchor="t" rtlCol="false" tIns="0" lIns="0" bIns="0" rIns="0">
            <a:spAutoFit/>
          </a:bodyPr>
          <a:lstStyle/>
          <a:p>
            <a:pPr algn="l">
              <a:lnSpc>
                <a:spcPts val="5609"/>
              </a:lnSpc>
            </a:pPr>
            <a:r>
              <a:rPr lang="en-US" sz="4674" b="true">
                <a:solidFill>
                  <a:srgbClr val="292929"/>
                </a:solidFill>
                <a:latin typeface="Clear Sans Medium"/>
                <a:ea typeface="Clear Sans Medium"/>
                <a:cs typeface="Clear Sans Medium"/>
                <a:sym typeface="Clear Sans Medium"/>
              </a:rPr>
              <a:t>С</a:t>
            </a:r>
            <a:r>
              <a:rPr lang="en-US" sz="4674" b="true">
                <a:solidFill>
                  <a:srgbClr val="292929"/>
                </a:solidFill>
                <a:latin typeface="Clear Sans Medium"/>
                <a:ea typeface="Clear Sans Medium"/>
                <a:cs typeface="Clear Sans Medium"/>
                <a:sym typeface="Clear Sans Medium"/>
              </a:rPr>
              <a:t>уреттер. Этилен мен пропиленді күкірт қышқылымен гидратациялауға арналған реакциялық аппараттар</a:t>
            </a:r>
          </a:p>
          <a:p>
            <a:pPr algn="l">
              <a:lnSpc>
                <a:spcPts val="5610"/>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2319972" y="3088031"/>
            <a:ext cx="13648057" cy="6170269"/>
          </a:xfrm>
          <a:prstGeom prst="rect">
            <a:avLst/>
          </a:prstGeom>
        </p:spPr>
        <p:txBody>
          <a:bodyPr anchor="t" rtlCol="false" tIns="0" lIns="0" bIns="0" rIns="0">
            <a:spAutoFit/>
          </a:bodyPr>
          <a:lstStyle/>
          <a:p>
            <a:pPr algn="ctr">
              <a:lnSpc>
                <a:spcPts val="3781"/>
              </a:lnSpc>
            </a:pPr>
            <a:r>
              <a:rPr lang="en-US" sz="2701">
                <a:solidFill>
                  <a:srgbClr val="292929"/>
                </a:solidFill>
                <a:latin typeface="Clear Sans"/>
                <a:ea typeface="Clear Sans"/>
                <a:cs typeface="Clear Sans"/>
                <a:sym typeface="Clear Sans"/>
              </a:rPr>
              <a:t> Кучеров ре</a:t>
            </a:r>
            <a:r>
              <a:rPr lang="en-US" sz="2701">
                <a:solidFill>
                  <a:srgbClr val="292929"/>
                </a:solidFill>
                <a:latin typeface="Clear Sans"/>
                <a:ea typeface="Clear Sans"/>
                <a:cs typeface="Clear Sans"/>
                <a:sym typeface="Clear Sans"/>
              </a:rPr>
              <a:t>акциясы арқылы ацетиленді ылғалдандыру ұзақ уақыт бойы ацетальдегид алудың жалғыз өнеркәсіптік әдісі болды:</a:t>
            </a:r>
          </a:p>
          <a:p>
            <a:pPr algn="ctr">
              <a:lnSpc>
                <a:spcPts val="3781"/>
              </a:lnSpc>
            </a:pPr>
            <a:r>
              <a:rPr lang="en-US" sz="2701">
                <a:solidFill>
                  <a:srgbClr val="292929"/>
                </a:solidFill>
                <a:latin typeface="Clear Sans"/>
                <a:ea typeface="Clear Sans"/>
                <a:cs typeface="Clear Sans"/>
                <a:sym typeface="Clear Sans"/>
              </a:rPr>
              <a:t> CH=CH + H2O —&gt; CH3-CHO,    -150,1 кДж/моль.</a:t>
            </a:r>
          </a:p>
          <a:p>
            <a:pPr algn="ctr">
              <a:lnSpc>
                <a:spcPts val="3781"/>
              </a:lnSpc>
            </a:pPr>
            <a:r>
              <a:rPr lang="en-US" sz="2701">
                <a:solidFill>
                  <a:srgbClr val="292929"/>
                </a:solidFill>
                <a:latin typeface="Clear Sans"/>
                <a:ea typeface="Clear Sans"/>
                <a:cs typeface="Clear Sans"/>
                <a:sym typeface="Clear Sans"/>
              </a:rPr>
              <a:t> Енді оны арзан этиленнен синтездеудің тиімді жолы бар. Осыған байланысты ацетиленді гидратациялау перспективасыз болды.</a:t>
            </a:r>
          </a:p>
          <a:p>
            <a:pPr algn="ctr">
              <a:lnSpc>
                <a:spcPts val="3781"/>
              </a:lnSpc>
            </a:pPr>
            <a:r>
              <a:rPr lang="en-US" sz="2701">
                <a:solidFill>
                  <a:srgbClr val="292929"/>
                </a:solidFill>
                <a:latin typeface="Clear Sans"/>
                <a:ea typeface="Clear Sans"/>
                <a:cs typeface="Clear Sans"/>
                <a:sym typeface="Clear Sans"/>
              </a:rPr>
              <a:t> Ацетальдегид ұшқыш сұйықтық (қайнау температурасы 20,8 °C), сумен толығымен араласады және 4-тен 57% (көлемі) аралығындағы концентрацияда ауамен жарылғыш қоспалар түзеді. Ол сірке қышқылын, сірке ангидридін, n-бутанолды, пентаэритритол С(СН2ОН)4 және басқа да бағалы өнімдерді алу үшін кең көлемде қолданылады.</a:t>
            </a:r>
          </a:p>
          <a:p>
            <a:pPr algn="ctr">
              <a:lnSpc>
                <a:spcPts val="3781"/>
              </a:lnSpc>
            </a:pPr>
            <a:r>
              <a:rPr lang="en-US" sz="2701">
                <a:solidFill>
                  <a:srgbClr val="292929"/>
                </a:solidFill>
                <a:latin typeface="Clear Sans"/>
                <a:ea typeface="Clear Sans"/>
                <a:cs typeface="Clear Sans"/>
                <a:sym typeface="Clear Sans"/>
              </a:rPr>
              <a:t> Реакция қайтымды, сондықтан көп жағдайда сірке альдегидінің орнына паральдегидті қолдануға болады.</a:t>
            </a:r>
          </a:p>
          <a:p>
            <a:pPr algn="ctr">
              <a:lnSpc>
                <a:spcPts val="3781"/>
              </a:lnSpc>
            </a:pPr>
          </a:p>
        </p:txBody>
      </p:sp>
      <p:sp>
        <p:nvSpPr>
          <p:cNvPr name="Freeform 3" id="3"/>
          <p:cNvSpPr/>
          <p:nvPr/>
        </p:nvSpPr>
        <p:spPr>
          <a:xfrm flipH="false" flipV="false" rot="0">
            <a:off x="371053" y="326688"/>
            <a:ext cx="2812583" cy="2969138"/>
          </a:xfrm>
          <a:custGeom>
            <a:avLst/>
            <a:gdLst/>
            <a:ahLst/>
            <a:cxnLst/>
            <a:rect r="r" b="b" t="t" l="l"/>
            <a:pathLst>
              <a:path h="2969138" w="2812583">
                <a:moveTo>
                  <a:pt x="0" y="0"/>
                </a:moveTo>
                <a:lnTo>
                  <a:pt x="2812583" y="0"/>
                </a:lnTo>
                <a:lnTo>
                  <a:pt x="2812583" y="2969138"/>
                </a:lnTo>
                <a:lnTo>
                  <a:pt x="0" y="29691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716654" y="1680099"/>
            <a:ext cx="13005844" cy="990600"/>
          </a:xfrm>
          <a:prstGeom prst="rect">
            <a:avLst/>
          </a:prstGeom>
        </p:spPr>
        <p:txBody>
          <a:bodyPr anchor="t" rtlCol="false" tIns="0" lIns="0" bIns="0" rIns="0">
            <a:spAutoFit/>
          </a:bodyPr>
          <a:lstStyle/>
          <a:p>
            <a:pPr algn="l">
              <a:lnSpc>
                <a:spcPts val="7800"/>
              </a:lnSpc>
            </a:pPr>
            <a:r>
              <a:rPr lang="en-US" sz="6500" b="true">
                <a:solidFill>
                  <a:srgbClr val="292929"/>
                </a:solidFill>
                <a:latin typeface="Clear Sans Medium"/>
                <a:ea typeface="Clear Sans Medium"/>
                <a:cs typeface="Clear Sans Medium"/>
                <a:sym typeface="Clear Sans Medium"/>
              </a:rPr>
              <a:t>Ац</a:t>
            </a:r>
            <a:r>
              <a:rPr lang="en-US" sz="6500" b="true">
                <a:solidFill>
                  <a:srgbClr val="292929"/>
                </a:solidFill>
                <a:latin typeface="Clear Sans Medium"/>
                <a:ea typeface="Clear Sans Medium"/>
                <a:cs typeface="Clear Sans Medium"/>
                <a:sym typeface="Clear Sans Medium"/>
              </a:rPr>
              <a:t>етиленнің гидратациясы</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2030930" y="2116763"/>
            <a:ext cx="14535194" cy="1943100"/>
          </a:xfrm>
          <a:prstGeom prst="rect">
            <a:avLst/>
          </a:prstGeom>
        </p:spPr>
        <p:txBody>
          <a:bodyPr anchor="t" rtlCol="false" tIns="0" lIns="0" bIns="0" rIns="0">
            <a:spAutoFit/>
          </a:bodyPr>
          <a:lstStyle/>
          <a:p>
            <a:pPr algn="ctr">
              <a:lnSpc>
                <a:spcPts val="7723"/>
              </a:lnSpc>
            </a:pPr>
            <a:r>
              <a:rPr lang="en-US" b="true" sz="6436">
                <a:solidFill>
                  <a:srgbClr val="FFFDF6"/>
                </a:solidFill>
                <a:latin typeface="Clear Sans Medium"/>
                <a:ea typeface="Clear Sans Medium"/>
                <a:cs typeface="Clear Sans Medium"/>
                <a:sym typeface="Clear Sans Medium"/>
              </a:rPr>
              <a:t>М.Г</a:t>
            </a:r>
            <a:r>
              <a:rPr lang="en-US" b="true" sz="6436">
                <a:solidFill>
                  <a:srgbClr val="FFFDF6"/>
                </a:solidFill>
                <a:latin typeface="Clear Sans Medium"/>
                <a:ea typeface="Clear Sans Medium"/>
                <a:cs typeface="Clear Sans Medium"/>
                <a:sym typeface="Clear Sans Medium"/>
              </a:rPr>
              <a:t> ұсынған сынап катализаторымен ылғалдандыру</a:t>
            </a:r>
          </a:p>
        </p:txBody>
      </p:sp>
      <p:sp>
        <p:nvSpPr>
          <p:cNvPr name="TextBox 3" id="3"/>
          <p:cNvSpPr txBox="true"/>
          <p:nvPr/>
        </p:nvSpPr>
        <p:spPr>
          <a:xfrm rot="0">
            <a:off x="1772361" y="4791600"/>
            <a:ext cx="14639236" cy="2647950"/>
          </a:xfrm>
          <a:prstGeom prst="rect">
            <a:avLst/>
          </a:prstGeom>
        </p:spPr>
        <p:txBody>
          <a:bodyPr anchor="t" rtlCol="false" tIns="0" lIns="0" bIns="0" rIns="0">
            <a:spAutoFit/>
          </a:bodyPr>
          <a:lstStyle/>
          <a:p>
            <a:pPr algn="ctr">
              <a:lnSpc>
                <a:spcPts val="4200"/>
              </a:lnSpc>
            </a:pPr>
            <a:r>
              <a:rPr lang="en-US" sz="3000">
                <a:solidFill>
                  <a:srgbClr val="FFEAD2"/>
                </a:solidFill>
                <a:latin typeface="Clear Sans"/>
                <a:ea typeface="Clear Sans"/>
                <a:cs typeface="Clear Sans"/>
                <a:sym typeface="Clear Sans"/>
              </a:rPr>
              <a:t> Куче</a:t>
            </a:r>
            <a:r>
              <a:rPr lang="en-US" sz="3000">
                <a:solidFill>
                  <a:srgbClr val="FFEAD2"/>
                </a:solidFill>
                <a:latin typeface="Clear Sans"/>
                <a:ea typeface="Clear Sans"/>
                <a:cs typeface="Clear Sans"/>
                <a:sym typeface="Clear Sans"/>
              </a:rPr>
              <a:t>ров, сұйық фазада ацетиленді 0,5 - 0,6 % HgO, HgSO4 түрінде ерітіндіде болатын 10-20% күкірт қышқылы арқылы көпіршіктеу арқылы жүзеге асырады.</a:t>
            </a:r>
          </a:p>
          <a:p>
            <a:pPr algn="ctr">
              <a:lnSpc>
                <a:spcPts val="4200"/>
              </a:lnSpc>
            </a:pPr>
            <a:r>
              <a:rPr lang="en-US" sz="3000">
                <a:solidFill>
                  <a:srgbClr val="FFEAD2"/>
                </a:solidFill>
                <a:latin typeface="Clear Sans"/>
                <a:ea typeface="Clear Sans"/>
                <a:cs typeface="Clear Sans"/>
                <a:sym typeface="Clear Sans"/>
              </a:rPr>
              <a:t> Реакция іс жүзінде қайтымсыз. Hg2+ бар ацетилен кешені түзіледі, оның одан әрі түрленуі ацетальдегидтің түзілуіне әкеледі.</a:t>
            </a:r>
          </a:p>
          <a:p>
            <a:pPr algn="ctr">
              <a:lnSpc>
                <a:spcPts val="4200"/>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20863" y="2214441"/>
            <a:ext cx="15646274" cy="6410325"/>
          </a:xfrm>
          <a:prstGeom prst="rect">
            <a:avLst/>
          </a:prstGeom>
        </p:spPr>
        <p:txBody>
          <a:bodyPr anchor="t" rtlCol="false" tIns="0" lIns="0" bIns="0" rIns="0">
            <a:spAutoFit/>
          </a:bodyPr>
          <a:lstStyle/>
          <a:p>
            <a:pPr algn="l">
              <a:lnSpc>
                <a:spcPts val="4200"/>
              </a:lnSpc>
            </a:pPr>
            <a:r>
              <a:rPr lang="en-US" sz="3500">
                <a:solidFill>
                  <a:srgbClr val="292929"/>
                </a:solidFill>
                <a:latin typeface="Clear Sans"/>
                <a:ea typeface="Clear Sans"/>
                <a:cs typeface="Clear Sans"/>
                <a:sym typeface="Clear Sans"/>
              </a:rPr>
              <a:t> Дегидратация – медицинада организмнің сусыздануымен бірдей. Органикалық химиядағы дегидратация реакциясы су молекулаларының жойылуын қамтитын реакция болып табылады.</a:t>
            </a:r>
          </a:p>
          <a:p>
            <a:pPr algn="l">
              <a:lnSpc>
                <a:spcPts val="4200"/>
              </a:lnSpc>
            </a:pPr>
            <a:r>
              <a:rPr lang="en-US" sz="3500">
                <a:solidFill>
                  <a:srgbClr val="292929"/>
                </a:solidFill>
                <a:latin typeface="Clear Sans"/>
                <a:ea typeface="Clear Sans"/>
                <a:cs typeface="Clear Sans"/>
                <a:sym typeface="Clear Sans"/>
              </a:rPr>
              <a:t> Спирттердің дегидратация.</a:t>
            </a:r>
          </a:p>
          <a:p>
            <a:pPr algn="l">
              <a:lnSpc>
                <a:spcPts val="4200"/>
              </a:lnSpc>
            </a:pPr>
            <a:r>
              <a:rPr lang="en-US" sz="3500">
                <a:solidFill>
                  <a:srgbClr val="292929"/>
                </a:solidFill>
                <a:latin typeface="Clear Sans"/>
                <a:ea typeface="Clear Sans"/>
                <a:cs typeface="Clear Sans"/>
                <a:sym typeface="Clear Sans"/>
              </a:rPr>
              <a:t> Молекулаішілік (концентірленген күкірт қышқылының қатысында):</a:t>
            </a:r>
          </a:p>
          <a:p>
            <a:pPr algn="l">
              <a:lnSpc>
                <a:spcPts val="4200"/>
              </a:lnSpc>
            </a:pPr>
          </a:p>
          <a:p>
            <a:pPr algn="l">
              <a:lnSpc>
                <a:spcPts val="4200"/>
              </a:lnSpc>
            </a:pPr>
          </a:p>
          <a:p>
            <a:pPr algn="l">
              <a:lnSpc>
                <a:spcPts val="4200"/>
              </a:lnSpc>
            </a:pPr>
          </a:p>
          <a:p>
            <a:pPr algn="l">
              <a:lnSpc>
                <a:spcPts val="4200"/>
              </a:lnSpc>
            </a:pPr>
            <a:r>
              <a:rPr lang="en-US" sz="3500">
                <a:solidFill>
                  <a:srgbClr val="292929"/>
                </a:solidFill>
                <a:latin typeface="Clear Sans"/>
                <a:ea typeface="Clear Sans"/>
                <a:cs typeface="Clear Sans"/>
                <a:sym typeface="Clear Sans"/>
              </a:rPr>
              <a:t> </a:t>
            </a:r>
          </a:p>
          <a:p>
            <a:pPr algn="l">
              <a:lnSpc>
                <a:spcPts val="4200"/>
              </a:lnSpc>
            </a:pPr>
            <a:r>
              <a:rPr lang="en-US" sz="3500">
                <a:solidFill>
                  <a:srgbClr val="292929"/>
                </a:solidFill>
                <a:latin typeface="Clear Sans"/>
                <a:ea typeface="Clear Sans"/>
                <a:cs typeface="Clear Sans"/>
                <a:sym typeface="Clear Sans"/>
              </a:rPr>
              <a:t> Глицериннің дегидратациясы кезінде акролейн түзіледі:</a:t>
            </a:r>
          </a:p>
          <a:p>
            <a:pPr algn="l">
              <a:lnSpc>
                <a:spcPts val="4200"/>
              </a:lnSpc>
            </a:pPr>
            <a:r>
              <a:rPr lang="en-US" sz="3500">
                <a:solidFill>
                  <a:srgbClr val="292929"/>
                </a:solidFill>
                <a:latin typeface="Clear Sans"/>
                <a:ea typeface="Clear Sans"/>
                <a:cs typeface="Clear Sans"/>
                <a:sym typeface="Clear Sans"/>
              </a:rPr>
              <a:t> </a:t>
            </a:r>
          </a:p>
          <a:p>
            <a:pPr algn="l">
              <a:lnSpc>
                <a:spcPts val="4200"/>
              </a:lnSpc>
            </a:pPr>
            <a:r>
              <a:rPr lang="en-US" sz="3500">
                <a:solidFill>
                  <a:srgbClr val="292929"/>
                </a:solidFill>
                <a:latin typeface="Clear Sans"/>
                <a:ea typeface="Clear Sans"/>
                <a:cs typeface="Clear Sans"/>
                <a:sym typeface="Clear Sans"/>
              </a:rPr>
              <a:t> </a:t>
            </a:r>
          </a:p>
        </p:txBody>
      </p:sp>
      <p:sp>
        <p:nvSpPr>
          <p:cNvPr name="Freeform 3" id="3"/>
          <p:cNvSpPr/>
          <p:nvPr/>
        </p:nvSpPr>
        <p:spPr>
          <a:xfrm flipH="false" flipV="false" rot="0">
            <a:off x="3029789" y="5143500"/>
            <a:ext cx="12509933" cy="1720116"/>
          </a:xfrm>
          <a:custGeom>
            <a:avLst/>
            <a:gdLst/>
            <a:ahLst/>
            <a:cxnLst/>
            <a:rect r="r" b="b" t="t" l="l"/>
            <a:pathLst>
              <a:path h="1720116" w="12509933">
                <a:moveTo>
                  <a:pt x="0" y="0"/>
                </a:moveTo>
                <a:lnTo>
                  <a:pt x="12509933" y="0"/>
                </a:lnTo>
                <a:lnTo>
                  <a:pt x="12509933" y="1720116"/>
                </a:lnTo>
                <a:lnTo>
                  <a:pt x="0" y="1720116"/>
                </a:lnTo>
                <a:lnTo>
                  <a:pt x="0" y="0"/>
                </a:lnTo>
                <a:close/>
              </a:path>
            </a:pathLst>
          </a:custGeom>
          <a:blipFill>
            <a:blip r:embed="rId2"/>
            <a:stretch>
              <a:fillRect l="0" t="0" r="0" b="0"/>
            </a:stretch>
          </a:blipFill>
        </p:spPr>
      </p:sp>
      <p:sp>
        <p:nvSpPr>
          <p:cNvPr name="Freeform 4" id="4"/>
          <p:cNvSpPr/>
          <p:nvPr/>
        </p:nvSpPr>
        <p:spPr>
          <a:xfrm flipH="false" flipV="false" rot="0">
            <a:off x="4663361" y="7603633"/>
            <a:ext cx="8538927" cy="2042267"/>
          </a:xfrm>
          <a:custGeom>
            <a:avLst/>
            <a:gdLst/>
            <a:ahLst/>
            <a:cxnLst/>
            <a:rect r="r" b="b" t="t" l="l"/>
            <a:pathLst>
              <a:path h="2042267" w="8538927">
                <a:moveTo>
                  <a:pt x="0" y="0"/>
                </a:moveTo>
                <a:lnTo>
                  <a:pt x="8538927" y="0"/>
                </a:lnTo>
                <a:lnTo>
                  <a:pt x="8538927" y="2042266"/>
                </a:lnTo>
                <a:lnTo>
                  <a:pt x="0" y="2042266"/>
                </a:lnTo>
                <a:lnTo>
                  <a:pt x="0" y="0"/>
                </a:lnTo>
                <a:close/>
              </a:path>
            </a:pathLst>
          </a:custGeom>
          <a:blipFill>
            <a:blip r:embed="rId3"/>
            <a:stretch>
              <a:fillRect l="0" t="0" r="0" b="0"/>
            </a:stretch>
          </a:blipFill>
        </p:spPr>
      </p:sp>
      <p:sp>
        <p:nvSpPr>
          <p:cNvPr name="TextBox 5" id="5"/>
          <p:cNvSpPr txBox="true"/>
          <p:nvPr/>
        </p:nvSpPr>
        <p:spPr>
          <a:xfrm rot="0">
            <a:off x="6097172" y="1028700"/>
            <a:ext cx="5671304" cy="990600"/>
          </a:xfrm>
          <a:prstGeom prst="rect">
            <a:avLst/>
          </a:prstGeom>
        </p:spPr>
        <p:txBody>
          <a:bodyPr anchor="t" rtlCol="false" tIns="0" lIns="0" bIns="0" rIns="0">
            <a:spAutoFit/>
          </a:bodyPr>
          <a:lstStyle/>
          <a:p>
            <a:pPr algn="ctr">
              <a:lnSpc>
                <a:spcPts val="7800"/>
              </a:lnSpc>
              <a:spcBef>
                <a:spcPct val="0"/>
              </a:spcBef>
            </a:pPr>
            <a:r>
              <a:rPr lang="en-US" b="true" sz="6500">
                <a:solidFill>
                  <a:srgbClr val="292929"/>
                </a:solidFill>
                <a:latin typeface="Clear Sans Medium"/>
                <a:ea typeface="Clear Sans Medium"/>
                <a:cs typeface="Clear Sans Medium"/>
                <a:sym typeface="Clear Sans Medium"/>
              </a:rPr>
              <a:t>Дегидратация </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20863" y="2362980"/>
            <a:ext cx="15646274" cy="6410325"/>
          </a:xfrm>
          <a:prstGeom prst="rect">
            <a:avLst/>
          </a:prstGeom>
        </p:spPr>
        <p:txBody>
          <a:bodyPr anchor="t" rtlCol="false" tIns="0" lIns="0" bIns="0" rIns="0">
            <a:spAutoFit/>
          </a:bodyPr>
          <a:lstStyle/>
          <a:p>
            <a:pPr algn="l">
              <a:lnSpc>
                <a:spcPts val="4200"/>
              </a:lnSpc>
            </a:pPr>
            <a:r>
              <a:rPr lang="en-US" sz="3500">
                <a:solidFill>
                  <a:srgbClr val="292929"/>
                </a:solidFill>
                <a:latin typeface="Clear Sans"/>
                <a:ea typeface="Clear Sans"/>
                <a:cs typeface="Clear Sans"/>
                <a:sym typeface="Clear Sans"/>
              </a:rPr>
              <a:t> Молекула аралық:</a:t>
            </a:r>
          </a:p>
          <a:p>
            <a:pPr algn="l">
              <a:lnSpc>
                <a:spcPts val="4200"/>
              </a:lnSpc>
            </a:pPr>
          </a:p>
          <a:p>
            <a:pPr algn="l">
              <a:lnSpc>
                <a:spcPts val="4200"/>
              </a:lnSpc>
            </a:pPr>
          </a:p>
          <a:p>
            <a:pPr algn="l">
              <a:lnSpc>
                <a:spcPts val="4200"/>
              </a:lnSpc>
            </a:pPr>
          </a:p>
          <a:p>
            <a:pPr algn="l">
              <a:lnSpc>
                <a:spcPts val="4200"/>
              </a:lnSpc>
            </a:pPr>
            <a:r>
              <a:rPr lang="en-US" sz="3500">
                <a:solidFill>
                  <a:srgbClr val="292929"/>
                </a:solidFill>
                <a:latin typeface="Clear Sans"/>
                <a:ea typeface="Clear Sans"/>
                <a:cs typeface="Clear Sans"/>
                <a:sym typeface="Clear Sans"/>
              </a:rPr>
              <a:t>Мысал ретінде: этанол мен сірке қышқылының әрекеттесуінен күрделі эфирлердің түзілуі (этилацетат):</a:t>
            </a:r>
          </a:p>
          <a:p>
            <a:pPr algn="l">
              <a:lnSpc>
                <a:spcPts val="4200"/>
              </a:lnSpc>
            </a:pPr>
            <a:r>
              <a:rPr lang="en-US" sz="3500">
                <a:solidFill>
                  <a:srgbClr val="292929"/>
                </a:solidFill>
                <a:latin typeface="Clear Sans"/>
                <a:ea typeface="Clear Sans"/>
                <a:cs typeface="Clear Sans"/>
                <a:sym typeface="Clear Sans"/>
              </a:rPr>
              <a:t> </a:t>
            </a:r>
          </a:p>
          <a:p>
            <a:pPr algn="l">
              <a:lnSpc>
                <a:spcPts val="4200"/>
              </a:lnSpc>
            </a:pPr>
            <a:r>
              <a:rPr lang="en-US" sz="3500">
                <a:solidFill>
                  <a:srgbClr val="292929"/>
                </a:solidFill>
                <a:latin typeface="Clear Sans"/>
                <a:ea typeface="Clear Sans"/>
                <a:cs typeface="Clear Sans"/>
                <a:sym typeface="Clear Sans"/>
              </a:rPr>
              <a:t> </a:t>
            </a:r>
          </a:p>
          <a:p>
            <a:pPr algn="l">
              <a:lnSpc>
                <a:spcPts val="4200"/>
              </a:lnSpc>
            </a:pPr>
            <a:r>
              <a:rPr lang="en-US" sz="3500">
                <a:solidFill>
                  <a:srgbClr val="292929"/>
                </a:solidFill>
                <a:latin typeface="Clear Sans"/>
                <a:ea typeface="Clear Sans"/>
                <a:cs typeface="Clear Sans"/>
                <a:sym typeface="Clear Sans"/>
              </a:rPr>
              <a:t> Дегидратация арқылы қарапайым және күрделі эфирлер, синтетикалық шайырлар, пластмассалар, дәрілік заттар, жарылғыш заттар және т.б. алынады.</a:t>
            </a:r>
          </a:p>
          <a:p>
            <a:pPr algn="l">
              <a:lnSpc>
                <a:spcPts val="4200"/>
              </a:lnSpc>
            </a:pPr>
          </a:p>
        </p:txBody>
      </p:sp>
      <p:sp>
        <p:nvSpPr>
          <p:cNvPr name="Freeform 3" id="3"/>
          <p:cNvSpPr/>
          <p:nvPr/>
        </p:nvSpPr>
        <p:spPr>
          <a:xfrm flipH="false" flipV="false" rot="0">
            <a:off x="2405373" y="2999682"/>
            <a:ext cx="12752595" cy="1323082"/>
          </a:xfrm>
          <a:custGeom>
            <a:avLst/>
            <a:gdLst/>
            <a:ahLst/>
            <a:cxnLst/>
            <a:rect r="r" b="b" t="t" l="l"/>
            <a:pathLst>
              <a:path h="1323082" w="12752595">
                <a:moveTo>
                  <a:pt x="0" y="0"/>
                </a:moveTo>
                <a:lnTo>
                  <a:pt x="12752595" y="0"/>
                </a:lnTo>
                <a:lnTo>
                  <a:pt x="12752595" y="1323081"/>
                </a:lnTo>
                <a:lnTo>
                  <a:pt x="0" y="1323081"/>
                </a:lnTo>
                <a:lnTo>
                  <a:pt x="0" y="0"/>
                </a:lnTo>
                <a:close/>
              </a:path>
            </a:pathLst>
          </a:custGeom>
          <a:blipFill>
            <a:blip r:embed="rId2"/>
            <a:stretch>
              <a:fillRect l="0" t="0" r="0" b="0"/>
            </a:stretch>
          </a:blipFill>
        </p:spPr>
      </p:sp>
      <p:sp>
        <p:nvSpPr>
          <p:cNvPr name="Freeform 4" id="4"/>
          <p:cNvSpPr/>
          <p:nvPr/>
        </p:nvSpPr>
        <p:spPr>
          <a:xfrm flipH="false" flipV="false" rot="0">
            <a:off x="3282195" y="5719269"/>
            <a:ext cx="11301259" cy="791088"/>
          </a:xfrm>
          <a:custGeom>
            <a:avLst/>
            <a:gdLst/>
            <a:ahLst/>
            <a:cxnLst/>
            <a:rect r="r" b="b" t="t" l="l"/>
            <a:pathLst>
              <a:path h="791088" w="11301259">
                <a:moveTo>
                  <a:pt x="0" y="0"/>
                </a:moveTo>
                <a:lnTo>
                  <a:pt x="11301259" y="0"/>
                </a:lnTo>
                <a:lnTo>
                  <a:pt x="11301259" y="791088"/>
                </a:lnTo>
                <a:lnTo>
                  <a:pt x="0" y="791088"/>
                </a:lnTo>
                <a:lnTo>
                  <a:pt x="0" y="0"/>
                </a:lnTo>
                <a:close/>
              </a:path>
            </a:pathLst>
          </a:custGeom>
          <a:blipFill>
            <a:blip r:embed="rId3"/>
            <a:stretch>
              <a:fillRect l="0" t="0" r="0" b="0"/>
            </a:stretch>
          </a:blipFill>
        </p:spPr>
      </p:sp>
      <p:sp>
        <p:nvSpPr>
          <p:cNvPr name="TextBox 5" id="5"/>
          <p:cNvSpPr txBox="true"/>
          <p:nvPr/>
        </p:nvSpPr>
        <p:spPr>
          <a:xfrm rot="0">
            <a:off x="6097172" y="1028700"/>
            <a:ext cx="5671304" cy="990600"/>
          </a:xfrm>
          <a:prstGeom prst="rect">
            <a:avLst/>
          </a:prstGeom>
        </p:spPr>
        <p:txBody>
          <a:bodyPr anchor="t" rtlCol="false" tIns="0" lIns="0" bIns="0" rIns="0">
            <a:spAutoFit/>
          </a:bodyPr>
          <a:lstStyle/>
          <a:p>
            <a:pPr algn="ctr">
              <a:lnSpc>
                <a:spcPts val="7800"/>
              </a:lnSpc>
              <a:spcBef>
                <a:spcPct val="0"/>
              </a:spcBef>
            </a:pPr>
            <a:r>
              <a:rPr lang="en-US" b="true" sz="6500">
                <a:solidFill>
                  <a:srgbClr val="292929"/>
                </a:solidFill>
                <a:latin typeface="Clear Sans Medium"/>
                <a:ea typeface="Clear Sans Medium"/>
                <a:cs typeface="Clear Sans Medium"/>
                <a:sym typeface="Clear Sans Medium"/>
              </a:rPr>
              <a:t>Дегидратация </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DF6"/>
        </a:solidFill>
      </p:bgPr>
    </p:bg>
    <p:spTree>
      <p:nvGrpSpPr>
        <p:cNvPr id="1" name=""/>
        <p:cNvGrpSpPr/>
        <p:nvPr/>
      </p:nvGrpSpPr>
      <p:grpSpPr>
        <a:xfrm>
          <a:off x="0" y="0"/>
          <a:ext cx="0" cy="0"/>
          <a:chOff x="0" y="0"/>
          <a:chExt cx="0" cy="0"/>
        </a:xfrm>
      </p:grpSpPr>
      <p:sp>
        <p:nvSpPr>
          <p:cNvPr name="TextBox 2" id="2"/>
          <p:cNvSpPr txBox="true"/>
          <p:nvPr/>
        </p:nvSpPr>
        <p:spPr>
          <a:xfrm rot="0">
            <a:off x="2398402" y="2072392"/>
            <a:ext cx="4435828" cy="685800"/>
          </a:xfrm>
          <a:prstGeom prst="rect">
            <a:avLst/>
          </a:prstGeom>
        </p:spPr>
        <p:txBody>
          <a:bodyPr anchor="t" rtlCol="false" tIns="0" lIns="0" bIns="0" rIns="0">
            <a:spAutoFit/>
          </a:bodyPr>
          <a:lstStyle/>
          <a:p>
            <a:pPr algn="l">
              <a:lnSpc>
                <a:spcPts val="5400"/>
              </a:lnSpc>
            </a:pPr>
            <a:r>
              <a:rPr lang="en-US" sz="4500" b="true">
                <a:solidFill>
                  <a:srgbClr val="292929"/>
                </a:solidFill>
                <a:latin typeface="Clear Sans Medium"/>
                <a:ea typeface="Clear Sans Medium"/>
                <a:cs typeface="Clear Sans Medium"/>
                <a:sym typeface="Clear Sans Medium"/>
              </a:rPr>
              <a:t>ҚОРЫТЫНДЫ:</a:t>
            </a:r>
          </a:p>
        </p:txBody>
      </p:sp>
      <p:sp>
        <p:nvSpPr>
          <p:cNvPr name="TextBox 3" id="3"/>
          <p:cNvSpPr txBox="true"/>
          <p:nvPr/>
        </p:nvSpPr>
        <p:spPr>
          <a:xfrm rot="0">
            <a:off x="742756" y="3278099"/>
            <a:ext cx="7151088" cy="5434965"/>
          </a:xfrm>
          <a:prstGeom prst="rect">
            <a:avLst/>
          </a:prstGeom>
        </p:spPr>
        <p:txBody>
          <a:bodyPr anchor="t" rtlCol="false" tIns="0" lIns="0" bIns="0" rIns="0">
            <a:spAutoFit/>
          </a:bodyPr>
          <a:lstStyle/>
          <a:p>
            <a:pPr algn="ctr">
              <a:lnSpc>
                <a:spcPts val="3359"/>
              </a:lnSpc>
            </a:pPr>
            <a:r>
              <a:rPr lang="en-US" sz="2400">
                <a:solidFill>
                  <a:srgbClr val="292929"/>
                </a:solidFill>
                <a:latin typeface="Clear Sans"/>
                <a:ea typeface="Clear Sans"/>
                <a:cs typeface="Clear Sans"/>
                <a:sym typeface="Clear Sans"/>
              </a:rPr>
              <a:t>Қорытындылай келе, гидролиз, гидратация және дегидратация реакциялары – қазіргі органикалық химия мен өндірістің іргелі негіздерін құрайтын маңызды процестер. Олар тек органикалық синтездің аралық және соңғы өнімдерін алуда ғана емес, сонымен қатар полимерлік материалдар, еріткіштер, отындар, дәрі-дәрмектер, жуғыш заттар және пестицидтер өндіруде кең қолданылады. Бұл процестердің тиімді жүруі үшін қолайлы реакциялық ортаны, катализаторларды және термодинамикалық шарттарды дұрыс таңдау қажет.</a:t>
            </a:r>
          </a:p>
          <a:p>
            <a:pPr algn="ctr">
              <a:lnSpc>
                <a:spcPts val="3359"/>
              </a:lnSpc>
            </a:pPr>
          </a:p>
        </p:txBody>
      </p:sp>
      <p:sp>
        <p:nvSpPr>
          <p:cNvPr name="Freeform 4" id="4"/>
          <p:cNvSpPr/>
          <p:nvPr/>
        </p:nvSpPr>
        <p:spPr>
          <a:xfrm flipH="false" flipV="false" rot="0">
            <a:off x="8455773" y="1591527"/>
            <a:ext cx="666186" cy="480865"/>
          </a:xfrm>
          <a:custGeom>
            <a:avLst/>
            <a:gdLst/>
            <a:ahLst/>
            <a:cxnLst/>
            <a:rect r="r" b="b" t="t" l="l"/>
            <a:pathLst>
              <a:path h="480865" w="666186">
                <a:moveTo>
                  <a:pt x="0" y="0"/>
                </a:moveTo>
                <a:lnTo>
                  <a:pt x="666186" y="0"/>
                </a:lnTo>
                <a:lnTo>
                  <a:pt x="666186" y="480865"/>
                </a:lnTo>
                <a:lnTo>
                  <a:pt x="0" y="4808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0047283" y="1484892"/>
            <a:ext cx="528805" cy="694135"/>
          </a:xfrm>
          <a:custGeom>
            <a:avLst/>
            <a:gdLst/>
            <a:ahLst/>
            <a:cxnLst/>
            <a:rect r="r" b="b" t="t" l="l"/>
            <a:pathLst>
              <a:path h="694135" w="528805">
                <a:moveTo>
                  <a:pt x="0" y="0"/>
                </a:moveTo>
                <a:lnTo>
                  <a:pt x="528805" y="0"/>
                </a:lnTo>
                <a:lnTo>
                  <a:pt x="528805" y="694135"/>
                </a:lnTo>
                <a:lnTo>
                  <a:pt x="0" y="694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506036" y="1538209"/>
            <a:ext cx="599490" cy="587500"/>
          </a:xfrm>
          <a:custGeom>
            <a:avLst/>
            <a:gdLst/>
            <a:ahLst/>
            <a:cxnLst/>
            <a:rect r="r" b="b" t="t" l="l"/>
            <a:pathLst>
              <a:path h="587500" w="599490">
                <a:moveTo>
                  <a:pt x="0" y="0"/>
                </a:moveTo>
                <a:lnTo>
                  <a:pt x="599490" y="0"/>
                </a:lnTo>
                <a:lnTo>
                  <a:pt x="599490" y="587501"/>
                </a:lnTo>
                <a:lnTo>
                  <a:pt x="0" y="5875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4669112" y="1484892"/>
            <a:ext cx="463177" cy="694135"/>
          </a:xfrm>
          <a:custGeom>
            <a:avLst/>
            <a:gdLst/>
            <a:ahLst/>
            <a:cxnLst/>
            <a:rect r="r" b="b" t="t" l="l"/>
            <a:pathLst>
              <a:path h="694135" w="463177">
                <a:moveTo>
                  <a:pt x="0" y="0"/>
                </a:moveTo>
                <a:lnTo>
                  <a:pt x="463178" y="0"/>
                </a:lnTo>
                <a:lnTo>
                  <a:pt x="463178" y="694135"/>
                </a:lnTo>
                <a:lnTo>
                  <a:pt x="0" y="6941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3073801" y="1534133"/>
            <a:ext cx="564247" cy="595654"/>
          </a:xfrm>
          <a:custGeom>
            <a:avLst/>
            <a:gdLst/>
            <a:ahLst/>
            <a:cxnLst/>
            <a:rect r="r" b="b" t="t" l="l"/>
            <a:pathLst>
              <a:path h="595654" w="564247">
                <a:moveTo>
                  <a:pt x="0" y="0"/>
                </a:moveTo>
                <a:lnTo>
                  <a:pt x="564247" y="0"/>
                </a:lnTo>
                <a:lnTo>
                  <a:pt x="564247" y="595654"/>
                </a:lnTo>
                <a:lnTo>
                  <a:pt x="0" y="59565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6120304" y="1484892"/>
            <a:ext cx="618411" cy="694135"/>
          </a:xfrm>
          <a:custGeom>
            <a:avLst/>
            <a:gdLst/>
            <a:ahLst/>
            <a:cxnLst/>
            <a:rect r="r" b="b" t="t" l="l"/>
            <a:pathLst>
              <a:path h="694135" w="618411">
                <a:moveTo>
                  <a:pt x="0" y="0"/>
                </a:moveTo>
                <a:lnTo>
                  <a:pt x="618412" y="0"/>
                </a:lnTo>
                <a:lnTo>
                  <a:pt x="618412" y="694135"/>
                </a:lnTo>
                <a:lnTo>
                  <a:pt x="0" y="6941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8449770" y="8207526"/>
            <a:ext cx="672189" cy="523085"/>
          </a:xfrm>
          <a:custGeom>
            <a:avLst/>
            <a:gdLst/>
            <a:ahLst/>
            <a:cxnLst/>
            <a:rect r="r" b="b" t="t" l="l"/>
            <a:pathLst>
              <a:path h="523085" w="672189">
                <a:moveTo>
                  <a:pt x="0" y="0"/>
                </a:moveTo>
                <a:lnTo>
                  <a:pt x="672189" y="0"/>
                </a:lnTo>
                <a:lnTo>
                  <a:pt x="672189" y="523086"/>
                </a:lnTo>
                <a:lnTo>
                  <a:pt x="0" y="52308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1" id="11"/>
          <p:cNvSpPr/>
          <p:nvPr/>
        </p:nvSpPr>
        <p:spPr>
          <a:xfrm flipH="false" flipV="false" rot="0">
            <a:off x="10172858" y="8122001"/>
            <a:ext cx="277654" cy="694135"/>
          </a:xfrm>
          <a:custGeom>
            <a:avLst/>
            <a:gdLst/>
            <a:ahLst/>
            <a:cxnLst/>
            <a:rect r="r" b="b" t="t" l="l"/>
            <a:pathLst>
              <a:path h="694135" w="277654">
                <a:moveTo>
                  <a:pt x="0" y="0"/>
                </a:moveTo>
                <a:lnTo>
                  <a:pt x="277654" y="0"/>
                </a:lnTo>
                <a:lnTo>
                  <a:pt x="277654" y="694135"/>
                </a:lnTo>
                <a:lnTo>
                  <a:pt x="0" y="69413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1448874" y="8225074"/>
            <a:ext cx="713816" cy="487990"/>
          </a:xfrm>
          <a:custGeom>
            <a:avLst/>
            <a:gdLst/>
            <a:ahLst/>
            <a:cxnLst/>
            <a:rect r="r" b="b" t="t" l="l"/>
            <a:pathLst>
              <a:path h="487990" w="713816">
                <a:moveTo>
                  <a:pt x="0" y="0"/>
                </a:moveTo>
                <a:lnTo>
                  <a:pt x="713815" y="0"/>
                </a:lnTo>
                <a:lnTo>
                  <a:pt x="713815" y="487990"/>
                </a:lnTo>
                <a:lnTo>
                  <a:pt x="0" y="48799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14605243" y="8175222"/>
            <a:ext cx="590917" cy="587694"/>
          </a:xfrm>
          <a:custGeom>
            <a:avLst/>
            <a:gdLst/>
            <a:ahLst/>
            <a:cxnLst/>
            <a:rect r="r" b="b" t="t" l="l"/>
            <a:pathLst>
              <a:path h="587694" w="590917">
                <a:moveTo>
                  <a:pt x="0" y="0"/>
                </a:moveTo>
                <a:lnTo>
                  <a:pt x="590916" y="0"/>
                </a:lnTo>
                <a:lnTo>
                  <a:pt x="590916" y="587694"/>
                </a:lnTo>
                <a:lnTo>
                  <a:pt x="0" y="58769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4" id="14"/>
          <p:cNvSpPr/>
          <p:nvPr/>
        </p:nvSpPr>
        <p:spPr>
          <a:xfrm flipH="false" flipV="false" rot="0">
            <a:off x="13229087" y="8122001"/>
            <a:ext cx="253675" cy="694135"/>
          </a:xfrm>
          <a:custGeom>
            <a:avLst/>
            <a:gdLst/>
            <a:ahLst/>
            <a:cxnLst/>
            <a:rect r="r" b="b" t="t" l="l"/>
            <a:pathLst>
              <a:path h="694135" w="253675">
                <a:moveTo>
                  <a:pt x="0" y="0"/>
                </a:moveTo>
                <a:lnTo>
                  <a:pt x="253675" y="0"/>
                </a:lnTo>
                <a:lnTo>
                  <a:pt x="253675" y="694135"/>
                </a:lnTo>
                <a:lnTo>
                  <a:pt x="0" y="69413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false" flipV="false" rot="0">
            <a:off x="16120304" y="8171669"/>
            <a:ext cx="618411" cy="594799"/>
          </a:xfrm>
          <a:custGeom>
            <a:avLst/>
            <a:gdLst/>
            <a:ahLst/>
            <a:cxnLst/>
            <a:rect r="r" b="b" t="t" l="l"/>
            <a:pathLst>
              <a:path h="594799" w="618411">
                <a:moveTo>
                  <a:pt x="0" y="0"/>
                </a:moveTo>
                <a:lnTo>
                  <a:pt x="618412" y="0"/>
                </a:lnTo>
                <a:lnTo>
                  <a:pt x="618412" y="594799"/>
                </a:lnTo>
                <a:lnTo>
                  <a:pt x="0" y="59479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6" id="16"/>
          <p:cNvSpPr/>
          <p:nvPr/>
        </p:nvSpPr>
        <p:spPr>
          <a:xfrm flipH="false" flipV="false" rot="0">
            <a:off x="8588829" y="6462724"/>
            <a:ext cx="400074" cy="694135"/>
          </a:xfrm>
          <a:custGeom>
            <a:avLst/>
            <a:gdLst/>
            <a:ahLst/>
            <a:cxnLst/>
            <a:rect r="r" b="b" t="t" l="l"/>
            <a:pathLst>
              <a:path h="694135" w="400074">
                <a:moveTo>
                  <a:pt x="0" y="0"/>
                </a:moveTo>
                <a:lnTo>
                  <a:pt x="400074" y="0"/>
                </a:lnTo>
                <a:lnTo>
                  <a:pt x="400074" y="694135"/>
                </a:lnTo>
                <a:lnTo>
                  <a:pt x="0" y="694135"/>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17" id="17"/>
          <p:cNvSpPr/>
          <p:nvPr/>
        </p:nvSpPr>
        <p:spPr>
          <a:xfrm flipH="false" flipV="false" rot="0">
            <a:off x="10069369" y="6462724"/>
            <a:ext cx="484632" cy="694135"/>
          </a:xfrm>
          <a:custGeom>
            <a:avLst/>
            <a:gdLst/>
            <a:ahLst/>
            <a:cxnLst/>
            <a:rect r="r" b="b" t="t" l="l"/>
            <a:pathLst>
              <a:path h="694135" w="484632">
                <a:moveTo>
                  <a:pt x="0" y="0"/>
                </a:moveTo>
                <a:lnTo>
                  <a:pt x="484632" y="0"/>
                </a:lnTo>
                <a:lnTo>
                  <a:pt x="484632" y="694135"/>
                </a:lnTo>
                <a:lnTo>
                  <a:pt x="0" y="69413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18" id="18"/>
          <p:cNvSpPr/>
          <p:nvPr/>
        </p:nvSpPr>
        <p:spPr>
          <a:xfrm flipH="false" flipV="false" rot="0">
            <a:off x="11545165" y="6462724"/>
            <a:ext cx="521232" cy="694135"/>
          </a:xfrm>
          <a:custGeom>
            <a:avLst/>
            <a:gdLst/>
            <a:ahLst/>
            <a:cxnLst/>
            <a:rect r="r" b="b" t="t" l="l"/>
            <a:pathLst>
              <a:path h="694135" w="521232">
                <a:moveTo>
                  <a:pt x="0" y="0"/>
                </a:moveTo>
                <a:lnTo>
                  <a:pt x="521233" y="0"/>
                </a:lnTo>
                <a:lnTo>
                  <a:pt x="521233" y="694135"/>
                </a:lnTo>
                <a:lnTo>
                  <a:pt x="0" y="69413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19" id="19"/>
          <p:cNvSpPr/>
          <p:nvPr/>
        </p:nvSpPr>
        <p:spPr>
          <a:xfrm flipH="false" flipV="false" rot="0">
            <a:off x="14633144" y="6462724"/>
            <a:ext cx="535115" cy="694135"/>
          </a:xfrm>
          <a:custGeom>
            <a:avLst/>
            <a:gdLst/>
            <a:ahLst/>
            <a:cxnLst/>
            <a:rect r="r" b="b" t="t" l="l"/>
            <a:pathLst>
              <a:path h="694135" w="535115">
                <a:moveTo>
                  <a:pt x="0" y="0"/>
                </a:moveTo>
                <a:lnTo>
                  <a:pt x="535114" y="0"/>
                </a:lnTo>
                <a:lnTo>
                  <a:pt x="535114" y="694135"/>
                </a:lnTo>
                <a:lnTo>
                  <a:pt x="0" y="694135"/>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20" id="20"/>
          <p:cNvSpPr/>
          <p:nvPr/>
        </p:nvSpPr>
        <p:spPr>
          <a:xfrm flipH="false" flipV="false" rot="0">
            <a:off x="13203215" y="6462724"/>
            <a:ext cx="305419" cy="694135"/>
          </a:xfrm>
          <a:custGeom>
            <a:avLst/>
            <a:gdLst/>
            <a:ahLst/>
            <a:cxnLst/>
            <a:rect r="r" b="b" t="t" l="l"/>
            <a:pathLst>
              <a:path h="694135" w="305419">
                <a:moveTo>
                  <a:pt x="0" y="0"/>
                </a:moveTo>
                <a:lnTo>
                  <a:pt x="305419" y="0"/>
                </a:lnTo>
                <a:lnTo>
                  <a:pt x="305419" y="694135"/>
                </a:lnTo>
                <a:lnTo>
                  <a:pt x="0" y="69413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21" id="21"/>
          <p:cNvSpPr/>
          <p:nvPr/>
        </p:nvSpPr>
        <p:spPr>
          <a:xfrm flipH="false" flipV="false" rot="0">
            <a:off x="16159141" y="6539422"/>
            <a:ext cx="540739" cy="540739"/>
          </a:xfrm>
          <a:custGeom>
            <a:avLst/>
            <a:gdLst/>
            <a:ahLst/>
            <a:cxnLst/>
            <a:rect r="r" b="b" t="t" l="l"/>
            <a:pathLst>
              <a:path h="540739" w="540739">
                <a:moveTo>
                  <a:pt x="0" y="0"/>
                </a:moveTo>
                <a:lnTo>
                  <a:pt x="540738" y="0"/>
                </a:lnTo>
                <a:lnTo>
                  <a:pt x="540738" y="540739"/>
                </a:lnTo>
                <a:lnTo>
                  <a:pt x="0" y="540739"/>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Freeform 22" id="22"/>
          <p:cNvSpPr/>
          <p:nvPr/>
        </p:nvSpPr>
        <p:spPr>
          <a:xfrm flipH="false" flipV="false" rot="0">
            <a:off x="8475848" y="4845463"/>
            <a:ext cx="626037" cy="610102"/>
          </a:xfrm>
          <a:custGeom>
            <a:avLst/>
            <a:gdLst/>
            <a:ahLst/>
            <a:cxnLst/>
            <a:rect r="r" b="b" t="t" l="l"/>
            <a:pathLst>
              <a:path h="610102" w="626037">
                <a:moveTo>
                  <a:pt x="0" y="0"/>
                </a:moveTo>
                <a:lnTo>
                  <a:pt x="626037" y="0"/>
                </a:lnTo>
                <a:lnTo>
                  <a:pt x="626037" y="610102"/>
                </a:lnTo>
                <a:lnTo>
                  <a:pt x="0" y="610102"/>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sp>
        <p:nvSpPr>
          <p:cNvPr name="Freeform 23" id="23"/>
          <p:cNvSpPr/>
          <p:nvPr/>
        </p:nvSpPr>
        <p:spPr>
          <a:xfrm flipH="false" flipV="false" rot="0">
            <a:off x="10056748" y="4803447"/>
            <a:ext cx="509874" cy="694135"/>
          </a:xfrm>
          <a:custGeom>
            <a:avLst/>
            <a:gdLst/>
            <a:ahLst/>
            <a:cxnLst/>
            <a:rect r="r" b="b" t="t" l="l"/>
            <a:pathLst>
              <a:path h="694135" w="509874">
                <a:moveTo>
                  <a:pt x="0" y="0"/>
                </a:moveTo>
                <a:lnTo>
                  <a:pt x="509874" y="0"/>
                </a:lnTo>
                <a:lnTo>
                  <a:pt x="509874" y="694135"/>
                </a:lnTo>
                <a:lnTo>
                  <a:pt x="0" y="694135"/>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4" id="24"/>
          <p:cNvSpPr/>
          <p:nvPr/>
        </p:nvSpPr>
        <p:spPr>
          <a:xfrm flipH="false" flipV="false" rot="0">
            <a:off x="11497207" y="4803447"/>
            <a:ext cx="617149" cy="694135"/>
          </a:xfrm>
          <a:custGeom>
            <a:avLst/>
            <a:gdLst/>
            <a:ahLst/>
            <a:cxnLst/>
            <a:rect r="r" b="b" t="t" l="l"/>
            <a:pathLst>
              <a:path h="694135" w="617149">
                <a:moveTo>
                  <a:pt x="0" y="0"/>
                </a:moveTo>
                <a:lnTo>
                  <a:pt x="617149" y="0"/>
                </a:lnTo>
                <a:lnTo>
                  <a:pt x="617149" y="694135"/>
                </a:lnTo>
                <a:lnTo>
                  <a:pt x="0" y="694135"/>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5" id="25"/>
          <p:cNvSpPr/>
          <p:nvPr/>
        </p:nvSpPr>
        <p:spPr>
          <a:xfrm flipH="false" flipV="false" rot="0">
            <a:off x="14629357" y="4803447"/>
            <a:ext cx="542687" cy="694135"/>
          </a:xfrm>
          <a:custGeom>
            <a:avLst/>
            <a:gdLst/>
            <a:ahLst/>
            <a:cxnLst/>
            <a:rect r="r" b="b" t="t" l="l"/>
            <a:pathLst>
              <a:path h="694135" w="542687">
                <a:moveTo>
                  <a:pt x="0" y="0"/>
                </a:moveTo>
                <a:lnTo>
                  <a:pt x="542688" y="0"/>
                </a:lnTo>
                <a:lnTo>
                  <a:pt x="542688" y="694135"/>
                </a:lnTo>
                <a:lnTo>
                  <a:pt x="0" y="694135"/>
                </a:lnTo>
                <a:lnTo>
                  <a:pt x="0" y="0"/>
                </a:lnTo>
                <a:close/>
              </a:path>
            </a:pathLst>
          </a:custGeom>
          <a:blipFill>
            <a:blip r:embed="rId44">
              <a:extLst>
                <a:ext uri="{96DAC541-7B7A-43D3-8B79-37D633B846F1}">
                  <asvg:svgBlip xmlns:asvg="http://schemas.microsoft.com/office/drawing/2016/SVG/main" r:embed="rId45"/>
                </a:ext>
              </a:extLst>
            </a:blip>
            <a:stretch>
              <a:fillRect l="0" t="0" r="0" b="0"/>
            </a:stretch>
          </a:blipFill>
        </p:spPr>
      </p:sp>
      <p:sp>
        <p:nvSpPr>
          <p:cNvPr name="Freeform 26" id="26"/>
          <p:cNvSpPr/>
          <p:nvPr/>
        </p:nvSpPr>
        <p:spPr>
          <a:xfrm flipH="false" flipV="false" rot="0">
            <a:off x="12995761" y="4859764"/>
            <a:ext cx="720326" cy="581500"/>
          </a:xfrm>
          <a:custGeom>
            <a:avLst/>
            <a:gdLst/>
            <a:ahLst/>
            <a:cxnLst/>
            <a:rect r="r" b="b" t="t" l="l"/>
            <a:pathLst>
              <a:path h="581500" w="720326">
                <a:moveTo>
                  <a:pt x="0" y="0"/>
                </a:moveTo>
                <a:lnTo>
                  <a:pt x="720326" y="0"/>
                </a:lnTo>
                <a:lnTo>
                  <a:pt x="720326" y="581500"/>
                </a:lnTo>
                <a:lnTo>
                  <a:pt x="0" y="581500"/>
                </a:lnTo>
                <a:lnTo>
                  <a:pt x="0" y="0"/>
                </a:lnTo>
                <a:close/>
              </a:path>
            </a:pathLst>
          </a:custGeom>
          <a:blipFill>
            <a:blip r:embed="rId46">
              <a:extLst>
                <a:ext uri="{96DAC541-7B7A-43D3-8B79-37D633B846F1}">
                  <asvg:svgBlip xmlns:asvg="http://schemas.microsoft.com/office/drawing/2016/SVG/main" r:embed="rId47"/>
                </a:ext>
              </a:extLst>
            </a:blip>
            <a:stretch>
              <a:fillRect l="0" t="0" r="0" b="0"/>
            </a:stretch>
          </a:blipFill>
        </p:spPr>
      </p:sp>
      <p:sp>
        <p:nvSpPr>
          <p:cNvPr name="Freeform 27" id="27"/>
          <p:cNvSpPr/>
          <p:nvPr/>
        </p:nvSpPr>
        <p:spPr>
          <a:xfrm flipH="false" flipV="false" rot="0">
            <a:off x="16085315" y="4906448"/>
            <a:ext cx="688391" cy="488132"/>
          </a:xfrm>
          <a:custGeom>
            <a:avLst/>
            <a:gdLst/>
            <a:ahLst/>
            <a:cxnLst/>
            <a:rect r="r" b="b" t="t" l="l"/>
            <a:pathLst>
              <a:path h="488132" w="688391">
                <a:moveTo>
                  <a:pt x="0" y="0"/>
                </a:moveTo>
                <a:lnTo>
                  <a:pt x="688391" y="0"/>
                </a:lnTo>
                <a:lnTo>
                  <a:pt x="688391" y="488132"/>
                </a:lnTo>
                <a:lnTo>
                  <a:pt x="0" y="488132"/>
                </a:lnTo>
                <a:lnTo>
                  <a:pt x="0" y="0"/>
                </a:lnTo>
                <a:close/>
              </a:path>
            </a:pathLst>
          </a:custGeom>
          <a:blipFill>
            <a:blip r:embed="rId48">
              <a:extLst>
                <a:ext uri="{96DAC541-7B7A-43D3-8B79-37D633B846F1}">
                  <asvg:svgBlip xmlns:asvg="http://schemas.microsoft.com/office/drawing/2016/SVG/main" r:embed="rId49"/>
                </a:ext>
              </a:extLst>
            </a:blip>
            <a:stretch>
              <a:fillRect l="0" t="0" r="0" b="0"/>
            </a:stretch>
          </a:blipFill>
        </p:spPr>
      </p:sp>
      <p:sp>
        <p:nvSpPr>
          <p:cNvPr name="Freeform 28" id="28"/>
          <p:cNvSpPr/>
          <p:nvPr/>
        </p:nvSpPr>
        <p:spPr>
          <a:xfrm flipH="false" flipV="false" rot="0">
            <a:off x="8403236" y="3144169"/>
            <a:ext cx="771261" cy="694135"/>
          </a:xfrm>
          <a:custGeom>
            <a:avLst/>
            <a:gdLst/>
            <a:ahLst/>
            <a:cxnLst/>
            <a:rect r="r" b="b" t="t" l="l"/>
            <a:pathLst>
              <a:path h="694135" w="771261">
                <a:moveTo>
                  <a:pt x="0" y="0"/>
                </a:moveTo>
                <a:lnTo>
                  <a:pt x="771261" y="0"/>
                </a:lnTo>
                <a:lnTo>
                  <a:pt x="771261" y="694135"/>
                </a:lnTo>
                <a:lnTo>
                  <a:pt x="0" y="694135"/>
                </a:lnTo>
                <a:lnTo>
                  <a:pt x="0" y="0"/>
                </a:lnTo>
                <a:close/>
              </a:path>
            </a:pathLst>
          </a:custGeom>
          <a:blipFill>
            <a:blip r:embed="rId50">
              <a:extLst>
                <a:ext uri="{96DAC541-7B7A-43D3-8B79-37D633B846F1}">
                  <asvg:svgBlip xmlns:asvg="http://schemas.microsoft.com/office/drawing/2016/SVG/main" r:embed="rId51"/>
                </a:ext>
              </a:extLst>
            </a:blip>
            <a:stretch>
              <a:fillRect l="0" t="0" r="0" b="0"/>
            </a:stretch>
          </a:blipFill>
        </p:spPr>
      </p:sp>
      <p:sp>
        <p:nvSpPr>
          <p:cNvPr name="Freeform 29" id="29"/>
          <p:cNvSpPr/>
          <p:nvPr/>
        </p:nvSpPr>
        <p:spPr>
          <a:xfrm flipH="false" flipV="false" rot="0">
            <a:off x="10007569" y="3178594"/>
            <a:ext cx="608233" cy="625286"/>
          </a:xfrm>
          <a:custGeom>
            <a:avLst/>
            <a:gdLst/>
            <a:ahLst/>
            <a:cxnLst/>
            <a:rect r="r" b="b" t="t" l="l"/>
            <a:pathLst>
              <a:path h="625286" w="608233">
                <a:moveTo>
                  <a:pt x="0" y="0"/>
                </a:moveTo>
                <a:lnTo>
                  <a:pt x="608233" y="0"/>
                </a:lnTo>
                <a:lnTo>
                  <a:pt x="608233" y="625286"/>
                </a:lnTo>
                <a:lnTo>
                  <a:pt x="0" y="625286"/>
                </a:lnTo>
                <a:lnTo>
                  <a:pt x="0" y="0"/>
                </a:lnTo>
                <a:close/>
              </a:path>
            </a:pathLst>
          </a:custGeom>
          <a:blipFill>
            <a:blip r:embed="rId52">
              <a:extLst>
                <a:ext uri="{96DAC541-7B7A-43D3-8B79-37D633B846F1}">
                  <asvg:svgBlip xmlns:asvg="http://schemas.microsoft.com/office/drawing/2016/SVG/main" r:embed="rId53"/>
                </a:ext>
              </a:extLst>
            </a:blip>
            <a:stretch>
              <a:fillRect l="0" t="0" r="0" b="0"/>
            </a:stretch>
          </a:blipFill>
        </p:spPr>
      </p:sp>
      <p:sp>
        <p:nvSpPr>
          <p:cNvPr name="Freeform 30" id="30"/>
          <p:cNvSpPr/>
          <p:nvPr/>
        </p:nvSpPr>
        <p:spPr>
          <a:xfrm flipH="false" flipV="false" rot="0">
            <a:off x="11483166" y="3178594"/>
            <a:ext cx="645230" cy="625286"/>
          </a:xfrm>
          <a:custGeom>
            <a:avLst/>
            <a:gdLst/>
            <a:ahLst/>
            <a:cxnLst/>
            <a:rect r="r" b="b" t="t" l="l"/>
            <a:pathLst>
              <a:path h="625286" w="645230">
                <a:moveTo>
                  <a:pt x="0" y="0"/>
                </a:moveTo>
                <a:lnTo>
                  <a:pt x="645230" y="0"/>
                </a:lnTo>
                <a:lnTo>
                  <a:pt x="645230" y="625286"/>
                </a:lnTo>
                <a:lnTo>
                  <a:pt x="0" y="625286"/>
                </a:lnTo>
                <a:lnTo>
                  <a:pt x="0" y="0"/>
                </a:lnTo>
                <a:close/>
              </a:path>
            </a:pathLst>
          </a:custGeom>
          <a:blipFill>
            <a:blip r:embed="rId54">
              <a:extLst>
                <a:ext uri="{96DAC541-7B7A-43D3-8B79-37D633B846F1}">
                  <asvg:svgBlip xmlns:asvg="http://schemas.microsoft.com/office/drawing/2016/SVG/main" r:embed="rId55"/>
                </a:ext>
              </a:extLst>
            </a:blip>
            <a:stretch>
              <a:fillRect l="0" t="0" r="0" b="0"/>
            </a:stretch>
          </a:blipFill>
        </p:spPr>
      </p:sp>
      <p:sp>
        <p:nvSpPr>
          <p:cNvPr name="Freeform 31" id="31"/>
          <p:cNvSpPr/>
          <p:nvPr/>
        </p:nvSpPr>
        <p:spPr>
          <a:xfrm flipH="false" flipV="false" rot="0">
            <a:off x="14549159" y="3144169"/>
            <a:ext cx="703083" cy="694135"/>
          </a:xfrm>
          <a:custGeom>
            <a:avLst/>
            <a:gdLst/>
            <a:ahLst/>
            <a:cxnLst/>
            <a:rect r="r" b="b" t="t" l="l"/>
            <a:pathLst>
              <a:path h="694135" w="703083">
                <a:moveTo>
                  <a:pt x="0" y="0"/>
                </a:moveTo>
                <a:lnTo>
                  <a:pt x="703084" y="0"/>
                </a:lnTo>
                <a:lnTo>
                  <a:pt x="703084" y="694135"/>
                </a:lnTo>
                <a:lnTo>
                  <a:pt x="0" y="694135"/>
                </a:lnTo>
                <a:lnTo>
                  <a:pt x="0" y="0"/>
                </a:lnTo>
                <a:close/>
              </a:path>
            </a:pathLst>
          </a:custGeom>
          <a:blipFill>
            <a:blip r:embed="rId56">
              <a:extLst>
                <a:ext uri="{96DAC541-7B7A-43D3-8B79-37D633B846F1}">
                  <asvg:svgBlip xmlns:asvg="http://schemas.microsoft.com/office/drawing/2016/SVG/main" r:embed="rId57"/>
                </a:ext>
              </a:extLst>
            </a:blip>
            <a:stretch>
              <a:fillRect l="0" t="0" r="0" b="0"/>
            </a:stretch>
          </a:blipFill>
        </p:spPr>
      </p:sp>
      <p:sp>
        <p:nvSpPr>
          <p:cNvPr name="Freeform 32" id="32"/>
          <p:cNvSpPr/>
          <p:nvPr/>
        </p:nvSpPr>
        <p:spPr>
          <a:xfrm flipH="false" flipV="false" rot="0">
            <a:off x="13095939" y="3144169"/>
            <a:ext cx="519970" cy="694135"/>
          </a:xfrm>
          <a:custGeom>
            <a:avLst/>
            <a:gdLst/>
            <a:ahLst/>
            <a:cxnLst/>
            <a:rect r="r" b="b" t="t" l="l"/>
            <a:pathLst>
              <a:path h="694135" w="519970">
                <a:moveTo>
                  <a:pt x="0" y="0"/>
                </a:moveTo>
                <a:lnTo>
                  <a:pt x="519970" y="0"/>
                </a:lnTo>
                <a:lnTo>
                  <a:pt x="519970" y="694135"/>
                </a:lnTo>
                <a:lnTo>
                  <a:pt x="0" y="694135"/>
                </a:lnTo>
                <a:lnTo>
                  <a:pt x="0" y="0"/>
                </a:lnTo>
                <a:close/>
              </a:path>
            </a:pathLst>
          </a:custGeom>
          <a:blipFill>
            <a:blip r:embed="rId58">
              <a:extLst>
                <a:ext uri="{96DAC541-7B7A-43D3-8B79-37D633B846F1}">
                  <asvg:svgBlip xmlns:asvg="http://schemas.microsoft.com/office/drawing/2016/SVG/main" r:embed="rId59"/>
                </a:ext>
              </a:extLst>
            </a:blip>
            <a:stretch>
              <a:fillRect l="0" t="0" r="0" b="0"/>
            </a:stretch>
          </a:blipFill>
        </p:spPr>
      </p:sp>
      <p:sp>
        <p:nvSpPr>
          <p:cNvPr name="Freeform 33" id="33"/>
          <p:cNvSpPr/>
          <p:nvPr/>
        </p:nvSpPr>
        <p:spPr>
          <a:xfrm flipH="false" flipV="false" rot="0">
            <a:off x="16201708" y="3144169"/>
            <a:ext cx="455605" cy="694135"/>
          </a:xfrm>
          <a:custGeom>
            <a:avLst/>
            <a:gdLst/>
            <a:ahLst/>
            <a:cxnLst/>
            <a:rect r="r" b="b" t="t" l="l"/>
            <a:pathLst>
              <a:path h="694135" w="455605">
                <a:moveTo>
                  <a:pt x="0" y="0"/>
                </a:moveTo>
                <a:lnTo>
                  <a:pt x="455605" y="0"/>
                </a:lnTo>
                <a:lnTo>
                  <a:pt x="455605" y="694135"/>
                </a:lnTo>
                <a:lnTo>
                  <a:pt x="0" y="694135"/>
                </a:lnTo>
                <a:lnTo>
                  <a:pt x="0" y="0"/>
                </a:lnTo>
                <a:close/>
              </a:path>
            </a:pathLst>
          </a:custGeom>
          <a:blipFill>
            <a:blip r:embed="rId60">
              <a:extLst>
                <a:ext uri="{96DAC541-7B7A-43D3-8B79-37D633B846F1}">
                  <asvg:svgBlip xmlns:asvg="http://schemas.microsoft.com/office/drawing/2016/SVG/main" r:embed="rId61"/>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876403" y="4657725"/>
            <a:ext cx="14535194" cy="971550"/>
          </a:xfrm>
          <a:prstGeom prst="rect">
            <a:avLst/>
          </a:prstGeom>
        </p:spPr>
        <p:txBody>
          <a:bodyPr anchor="t" rtlCol="false" tIns="0" lIns="0" bIns="0" rIns="0">
            <a:spAutoFit/>
          </a:bodyPr>
          <a:lstStyle/>
          <a:p>
            <a:pPr algn="ctr">
              <a:lnSpc>
                <a:spcPts val="7723"/>
              </a:lnSpc>
            </a:pPr>
            <a:r>
              <a:rPr lang="en-US" b="true" sz="6436">
                <a:solidFill>
                  <a:srgbClr val="FFFDF6"/>
                </a:solidFill>
                <a:latin typeface="Clear Sans Medium"/>
                <a:ea typeface="Clear Sans Medium"/>
                <a:cs typeface="Clear Sans Medium"/>
                <a:sym typeface="Clear Sans Medium"/>
              </a:rPr>
              <a:t>НАЗАРЛАРЫҢЫЗҒА РАХМЕТ!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DF6"/>
        </a:solidFill>
      </p:bgPr>
    </p:bg>
    <p:spTree>
      <p:nvGrpSpPr>
        <p:cNvPr id="1" name=""/>
        <p:cNvGrpSpPr/>
        <p:nvPr/>
      </p:nvGrpSpPr>
      <p:grpSpPr>
        <a:xfrm>
          <a:off x="0" y="0"/>
          <a:ext cx="0" cy="0"/>
          <a:chOff x="0" y="0"/>
          <a:chExt cx="0" cy="0"/>
        </a:xfrm>
      </p:grpSpPr>
      <p:sp>
        <p:nvSpPr>
          <p:cNvPr name="Freeform 2" id="2"/>
          <p:cNvSpPr/>
          <p:nvPr/>
        </p:nvSpPr>
        <p:spPr>
          <a:xfrm flipH="false" flipV="false" rot="0">
            <a:off x="-811696" y="3121072"/>
            <a:ext cx="2984227" cy="6137228"/>
          </a:xfrm>
          <a:custGeom>
            <a:avLst/>
            <a:gdLst/>
            <a:ahLst/>
            <a:cxnLst/>
            <a:rect r="r" b="b" t="t" l="l"/>
            <a:pathLst>
              <a:path h="6137228" w="2984227">
                <a:moveTo>
                  <a:pt x="0" y="0"/>
                </a:moveTo>
                <a:lnTo>
                  <a:pt x="2984227" y="0"/>
                </a:lnTo>
                <a:lnTo>
                  <a:pt x="2984227" y="6137228"/>
                </a:lnTo>
                <a:lnTo>
                  <a:pt x="0" y="6137228"/>
                </a:lnTo>
                <a:lnTo>
                  <a:pt x="0" y="0"/>
                </a:lnTo>
                <a:close/>
              </a:path>
            </a:pathLst>
          </a:custGeom>
          <a:blipFill>
            <a:blip r:embed="rId2"/>
            <a:stretch>
              <a:fillRect l="0" t="0" r="0" b="0"/>
            </a:stretch>
          </a:blipFill>
        </p:spPr>
      </p:sp>
      <p:sp>
        <p:nvSpPr>
          <p:cNvPr name="TextBox 3" id="3"/>
          <p:cNvSpPr txBox="true"/>
          <p:nvPr/>
        </p:nvSpPr>
        <p:spPr>
          <a:xfrm rot="0">
            <a:off x="4476289" y="3492214"/>
            <a:ext cx="9335423" cy="1130300"/>
          </a:xfrm>
          <a:prstGeom prst="rect">
            <a:avLst/>
          </a:prstGeom>
        </p:spPr>
        <p:txBody>
          <a:bodyPr anchor="t" rtlCol="false" tIns="0" lIns="0" bIns="0" rIns="0">
            <a:spAutoFit/>
          </a:bodyPr>
          <a:lstStyle/>
          <a:p>
            <a:pPr algn="ctr">
              <a:lnSpc>
                <a:spcPts val="8500"/>
              </a:lnSpc>
            </a:pPr>
            <a:r>
              <a:rPr lang="en-US" sz="8500">
                <a:solidFill>
                  <a:srgbClr val="292929"/>
                </a:solidFill>
                <a:latin typeface="Clear Sans"/>
                <a:ea typeface="Clear Sans"/>
                <a:cs typeface="Clear Sans"/>
                <a:sym typeface="Clear Sans"/>
              </a:rPr>
              <a:t>ЖОСПАР:</a:t>
            </a:r>
          </a:p>
        </p:txBody>
      </p:sp>
      <p:sp>
        <p:nvSpPr>
          <p:cNvPr name="TextBox 4" id="4"/>
          <p:cNvSpPr txBox="true"/>
          <p:nvPr/>
        </p:nvSpPr>
        <p:spPr>
          <a:xfrm rot="0">
            <a:off x="3421297" y="5095875"/>
            <a:ext cx="11445406" cy="3051175"/>
          </a:xfrm>
          <a:prstGeom prst="rect">
            <a:avLst/>
          </a:prstGeom>
        </p:spPr>
        <p:txBody>
          <a:bodyPr anchor="t" rtlCol="false" tIns="0" lIns="0" bIns="0" rIns="0">
            <a:spAutoFit/>
          </a:bodyPr>
          <a:lstStyle/>
          <a:p>
            <a:pPr algn="ctr">
              <a:lnSpc>
                <a:spcPts val="3499"/>
              </a:lnSpc>
            </a:pPr>
            <a:r>
              <a:rPr lang="en-US" sz="2499">
                <a:solidFill>
                  <a:srgbClr val="292929"/>
                </a:solidFill>
                <a:latin typeface="Clear Sans"/>
                <a:ea typeface="Clear Sans"/>
                <a:cs typeface="Clear Sans"/>
                <a:sym typeface="Clear Sans"/>
              </a:rPr>
              <a:t>1.Х</a:t>
            </a:r>
            <a:r>
              <a:rPr lang="en-US" sz="2499">
                <a:solidFill>
                  <a:srgbClr val="292929"/>
                </a:solidFill>
                <a:latin typeface="Clear Sans"/>
                <a:ea typeface="Clear Sans"/>
                <a:cs typeface="Clear Sans"/>
                <a:sym typeface="Clear Sans"/>
              </a:rPr>
              <a:t>лор туындыларының гидролизі және сілтілі дегидрохлорлануы (сілтілі дегидрохлорлау арқылы хлоролефиндер мен α-оксидтер өндірісі; сілтілі гидролиз арқылы спирттер мен фенолдар өндірісі). </a:t>
            </a:r>
          </a:p>
          <a:p>
            <a:pPr algn="ctr">
              <a:lnSpc>
                <a:spcPts val="3499"/>
              </a:lnSpc>
            </a:pPr>
            <a:r>
              <a:rPr lang="en-US" sz="2499">
                <a:solidFill>
                  <a:srgbClr val="292929"/>
                </a:solidFill>
                <a:latin typeface="Clear Sans"/>
                <a:ea typeface="Clear Sans"/>
                <a:cs typeface="Clear Sans"/>
                <a:sym typeface="Clear Sans"/>
              </a:rPr>
              <a:t>2.Олефиндер мен ацетилен гидратациясы. </a:t>
            </a:r>
          </a:p>
          <a:p>
            <a:pPr algn="ctr">
              <a:lnSpc>
                <a:spcPts val="3499"/>
              </a:lnSpc>
            </a:pPr>
            <a:r>
              <a:rPr lang="en-US" sz="2499">
                <a:solidFill>
                  <a:srgbClr val="292929"/>
                </a:solidFill>
                <a:latin typeface="Clear Sans"/>
                <a:ea typeface="Clear Sans"/>
                <a:cs typeface="Clear Sans"/>
                <a:sym typeface="Clear Sans"/>
              </a:rPr>
              <a:t>3.Дегидратация</a:t>
            </a:r>
          </a:p>
          <a:p>
            <a:pPr algn="ctr">
              <a:lnSpc>
                <a:spcPts val="3499"/>
              </a:lnSpc>
            </a:pPr>
          </a:p>
          <a:p>
            <a:pPr algn="ctr">
              <a:lnSpc>
                <a:spcPts val="3500"/>
              </a:lnSpc>
            </a:pPr>
          </a:p>
        </p:txBody>
      </p:sp>
      <p:sp>
        <p:nvSpPr>
          <p:cNvPr name="Freeform 5" id="5"/>
          <p:cNvSpPr/>
          <p:nvPr/>
        </p:nvSpPr>
        <p:spPr>
          <a:xfrm flipH="false" flipV="false" rot="0">
            <a:off x="15921695" y="1028700"/>
            <a:ext cx="2865711" cy="5282416"/>
          </a:xfrm>
          <a:custGeom>
            <a:avLst/>
            <a:gdLst/>
            <a:ahLst/>
            <a:cxnLst/>
            <a:rect r="r" b="b" t="t" l="l"/>
            <a:pathLst>
              <a:path h="5282416" w="2865711">
                <a:moveTo>
                  <a:pt x="0" y="0"/>
                </a:moveTo>
                <a:lnTo>
                  <a:pt x="2865710" y="0"/>
                </a:lnTo>
                <a:lnTo>
                  <a:pt x="2865710" y="5282416"/>
                </a:lnTo>
                <a:lnTo>
                  <a:pt x="0" y="5282416"/>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028700" y="2314575"/>
            <a:ext cx="7034839" cy="5724525"/>
          </a:xfrm>
          <a:prstGeom prst="rect">
            <a:avLst/>
          </a:prstGeom>
        </p:spPr>
        <p:txBody>
          <a:bodyPr anchor="t" rtlCol="false" tIns="0" lIns="0" bIns="0" rIns="0">
            <a:spAutoFit/>
          </a:bodyPr>
          <a:lstStyle/>
          <a:p>
            <a:pPr algn="l">
              <a:lnSpc>
                <a:spcPts val="5640"/>
              </a:lnSpc>
            </a:pPr>
            <a:r>
              <a:rPr lang="en-US" sz="4700" b="true">
                <a:solidFill>
                  <a:srgbClr val="FFFDF6"/>
                </a:solidFill>
                <a:latin typeface="Clear Sans Medium"/>
                <a:ea typeface="Clear Sans Medium"/>
                <a:cs typeface="Clear Sans Medium"/>
                <a:sym typeface="Clear Sans Medium"/>
              </a:rPr>
              <a:t>Органикалық с</a:t>
            </a:r>
            <a:r>
              <a:rPr lang="en-US" sz="4700" b="true">
                <a:solidFill>
                  <a:srgbClr val="FFFDF6"/>
                </a:solidFill>
                <a:latin typeface="Clear Sans Medium"/>
                <a:ea typeface="Clear Sans Medium"/>
                <a:cs typeface="Clear Sans Medium"/>
                <a:sym typeface="Clear Sans Medium"/>
              </a:rPr>
              <a:t>интез технологиясы жалпы химиялық технология процестерінен бөлек біршама ерекшеліктерге ие. Бұларға мыналар жатады: </a:t>
            </a:r>
          </a:p>
          <a:p>
            <a:pPr algn="l">
              <a:lnSpc>
                <a:spcPts val="5640"/>
              </a:lnSpc>
            </a:pPr>
          </a:p>
        </p:txBody>
      </p:sp>
      <p:sp>
        <p:nvSpPr>
          <p:cNvPr name="TextBox 3" id="3"/>
          <p:cNvSpPr txBox="true"/>
          <p:nvPr/>
        </p:nvSpPr>
        <p:spPr>
          <a:xfrm rot="0">
            <a:off x="10390852" y="861060"/>
            <a:ext cx="7573840" cy="174625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Өндіріс</a:t>
            </a:r>
            <a:r>
              <a:rPr lang="en-US" sz="2500">
                <a:solidFill>
                  <a:srgbClr val="FFFDF6"/>
                </a:solidFill>
                <a:latin typeface="Clear Sans"/>
                <a:ea typeface="Clear Sans"/>
                <a:cs typeface="Clear Sans"/>
                <a:sym typeface="Clear Sans"/>
              </a:rPr>
              <a:t>тік процестердің көп варианттылығы, бұл жағдай өңделетін шикізаттардың әр түрлілігі және осыған байланысты қолданылатын әдістердің де көп түрлілігі.</a:t>
            </a:r>
          </a:p>
        </p:txBody>
      </p:sp>
      <p:sp>
        <p:nvSpPr>
          <p:cNvPr name="TextBox 4" id="4"/>
          <p:cNvSpPr txBox="true"/>
          <p:nvPr/>
        </p:nvSpPr>
        <p:spPr>
          <a:xfrm rot="0">
            <a:off x="9343102" y="912495"/>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1</a:t>
            </a:r>
          </a:p>
        </p:txBody>
      </p:sp>
      <p:sp>
        <p:nvSpPr>
          <p:cNvPr name="TextBox 5" id="5"/>
          <p:cNvSpPr txBox="true"/>
          <p:nvPr/>
        </p:nvSpPr>
        <p:spPr>
          <a:xfrm rot="0">
            <a:off x="10390852" y="2646045"/>
            <a:ext cx="7750442" cy="174625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Ө</a:t>
            </a:r>
            <a:r>
              <a:rPr lang="en-US" sz="2500">
                <a:solidFill>
                  <a:srgbClr val="FFFDF6"/>
                </a:solidFill>
                <a:latin typeface="Clear Sans"/>
                <a:ea typeface="Clear Sans"/>
                <a:cs typeface="Clear Sans"/>
                <a:sym typeface="Clear Sans"/>
              </a:rPr>
              <a:t>ндірістік процестердің көп варианттылығы, бұл жағдай өңделетін шикізаттардың әр түрлілігі және осыған байланысты қолданылатын әдістердің де көп түрлілігі.</a:t>
            </a:r>
          </a:p>
        </p:txBody>
      </p:sp>
      <p:sp>
        <p:nvSpPr>
          <p:cNvPr name="TextBox 6" id="6"/>
          <p:cNvSpPr txBox="true"/>
          <p:nvPr/>
        </p:nvSpPr>
        <p:spPr>
          <a:xfrm rot="0">
            <a:off x="9343102" y="2693670"/>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2</a:t>
            </a:r>
          </a:p>
        </p:txBody>
      </p:sp>
      <p:sp>
        <p:nvSpPr>
          <p:cNvPr name="TextBox 7" id="7"/>
          <p:cNvSpPr txBox="true"/>
          <p:nvPr/>
        </p:nvSpPr>
        <p:spPr>
          <a:xfrm rot="0">
            <a:off x="10390852" y="4430395"/>
            <a:ext cx="7573840" cy="130810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А</a:t>
            </a:r>
            <a:r>
              <a:rPr lang="en-US" sz="2500">
                <a:solidFill>
                  <a:srgbClr val="FFFDF6"/>
                </a:solidFill>
                <a:latin typeface="Clear Sans"/>
                <a:ea typeface="Clear Sans"/>
                <a:cs typeface="Clear Sans"/>
                <a:sym typeface="Clear Sans"/>
              </a:rPr>
              <a:t>ралық өнімдер жүруінің көп бағыттылығы мен бір өнімге арналған технологиялық нобайлардың көп санының болуы. </a:t>
            </a:r>
          </a:p>
        </p:txBody>
      </p:sp>
      <p:sp>
        <p:nvSpPr>
          <p:cNvPr name="TextBox 8" id="8"/>
          <p:cNvSpPr txBox="true"/>
          <p:nvPr/>
        </p:nvSpPr>
        <p:spPr>
          <a:xfrm rot="0">
            <a:off x="9343102" y="4478020"/>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3</a:t>
            </a:r>
          </a:p>
        </p:txBody>
      </p:sp>
      <p:sp>
        <p:nvSpPr>
          <p:cNvPr name="TextBox 9" id="9"/>
          <p:cNvSpPr txBox="true"/>
          <p:nvPr/>
        </p:nvSpPr>
        <p:spPr>
          <a:xfrm rot="0">
            <a:off x="10390852" y="5916930"/>
            <a:ext cx="7750442" cy="1419225"/>
          </a:xfrm>
          <a:prstGeom prst="rect">
            <a:avLst/>
          </a:prstGeom>
        </p:spPr>
        <p:txBody>
          <a:bodyPr anchor="t" rtlCol="false" tIns="0" lIns="0" bIns="0" rIns="0">
            <a:spAutoFit/>
          </a:bodyPr>
          <a:lstStyle/>
          <a:p>
            <a:pPr algn="l">
              <a:lnSpc>
                <a:spcPts val="2775"/>
              </a:lnSpc>
            </a:pPr>
            <a:r>
              <a:rPr lang="en-US" sz="2500" spc="12">
                <a:solidFill>
                  <a:srgbClr val="FFFDF6"/>
                </a:solidFill>
                <a:latin typeface="Clear Sans"/>
                <a:ea typeface="Clear Sans"/>
                <a:cs typeface="Clear Sans"/>
                <a:sym typeface="Clear Sans"/>
              </a:rPr>
              <a:t>Әр тү</a:t>
            </a:r>
            <a:r>
              <a:rPr lang="en-US" sz="2500" spc="12">
                <a:solidFill>
                  <a:srgbClr val="FFFDF6"/>
                </a:solidFill>
                <a:latin typeface="Clear Sans"/>
                <a:ea typeface="Clear Sans"/>
                <a:cs typeface="Clear Sans"/>
                <a:sym typeface="Clear Sans"/>
              </a:rPr>
              <a:t>рлі технологиялық процестерді, қондырғыларды және өндірістерді біріктіру мен ауыстыру, оларды өзара байланысқан бір технологияға келтіру және т.б. </a:t>
            </a:r>
          </a:p>
        </p:txBody>
      </p:sp>
      <p:sp>
        <p:nvSpPr>
          <p:cNvPr name="TextBox 10" id="10"/>
          <p:cNvSpPr txBox="true"/>
          <p:nvPr/>
        </p:nvSpPr>
        <p:spPr>
          <a:xfrm rot="0">
            <a:off x="9343102" y="5888355"/>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4</a:t>
            </a:r>
          </a:p>
        </p:txBody>
      </p:sp>
      <p:sp>
        <p:nvSpPr>
          <p:cNvPr name="TextBox 11" id="11"/>
          <p:cNvSpPr txBox="true"/>
          <p:nvPr/>
        </p:nvSpPr>
        <p:spPr>
          <a:xfrm rot="0">
            <a:off x="10390852" y="7400995"/>
            <a:ext cx="7573840" cy="86995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Өнді</a:t>
            </a:r>
            <a:r>
              <a:rPr lang="en-US" sz="2500">
                <a:solidFill>
                  <a:srgbClr val="FFFDF6"/>
                </a:solidFill>
                <a:latin typeface="Clear Sans"/>
                <a:ea typeface="Clear Sans"/>
                <a:cs typeface="Clear Sans"/>
                <a:sym typeface="Clear Sans"/>
              </a:rPr>
              <a:t>рістің барлық деңгейлерінде автоматтандырудың жоғары дәрежесі.</a:t>
            </a:r>
          </a:p>
        </p:txBody>
      </p:sp>
      <p:sp>
        <p:nvSpPr>
          <p:cNvPr name="TextBox 12" id="12"/>
          <p:cNvSpPr txBox="true"/>
          <p:nvPr/>
        </p:nvSpPr>
        <p:spPr>
          <a:xfrm rot="0">
            <a:off x="9343102" y="7448620"/>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5</a:t>
            </a:r>
          </a:p>
        </p:txBody>
      </p:sp>
      <p:sp>
        <p:nvSpPr>
          <p:cNvPr name="TextBox 13" id="13"/>
          <p:cNvSpPr txBox="true"/>
          <p:nvPr/>
        </p:nvSpPr>
        <p:spPr>
          <a:xfrm rot="0">
            <a:off x="10390852" y="8446910"/>
            <a:ext cx="7573840" cy="86995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Бірнеше ре</a:t>
            </a:r>
            <a:r>
              <a:rPr lang="en-US" sz="2500">
                <a:solidFill>
                  <a:srgbClr val="FFFDF6"/>
                </a:solidFill>
                <a:latin typeface="Clear Sans"/>
                <a:ea typeface="Clear Sans"/>
                <a:cs typeface="Clear Sans"/>
                <a:sym typeface="Clear Sans"/>
              </a:rPr>
              <a:t>акциялық немесе масса алмасу процестерінің біріккен түрлерін пайдалану. </a:t>
            </a:r>
          </a:p>
        </p:txBody>
      </p:sp>
      <p:sp>
        <p:nvSpPr>
          <p:cNvPr name="TextBox 14" id="14"/>
          <p:cNvSpPr txBox="true"/>
          <p:nvPr/>
        </p:nvSpPr>
        <p:spPr>
          <a:xfrm rot="0">
            <a:off x="9343102" y="8415160"/>
            <a:ext cx="667673" cy="542925"/>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DF6"/>
        </a:solidFill>
      </p:bgPr>
    </p:bg>
    <p:spTree>
      <p:nvGrpSpPr>
        <p:cNvPr id="1" name=""/>
        <p:cNvGrpSpPr/>
        <p:nvPr/>
      </p:nvGrpSpPr>
      <p:grpSpPr>
        <a:xfrm>
          <a:off x="0" y="0"/>
          <a:ext cx="0" cy="0"/>
          <a:chOff x="0" y="0"/>
          <a:chExt cx="0" cy="0"/>
        </a:xfrm>
      </p:grpSpPr>
      <p:sp>
        <p:nvSpPr>
          <p:cNvPr name="Freeform 2" id="2"/>
          <p:cNvSpPr/>
          <p:nvPr/>
        </p:nvSpPr>
        <p:spPr>
          <a:xfrm flipH="false" flipV="false" rot="0">
            <a:off x="16230600" y="8229600"/>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07947" y="3580714"/>
            <a:ext cx="17259300" cy="2600325"/>
          </a:xfrm>
          <a:prstGeom prst="rect">
            <a:avLst/>
          </a:prstGeom>
        </p:spPr>
        <p:txBody>
          <a:bodyPr anchor="t" rtlCol="false" tIns="0" lIns="0" bIns="0" rIns="0">
            <a:spAutoFit/>
          </a:bodyPr>
          <a:lstStyle/>
          <a:p>
            <a:pPr algn="ctr">
              <a:lnSpc>
                <a:spcPts val="6863"/>
              </a:lnSpc>
            </a:pPr>
            <a:r>
              <a:rPr lang="en-US" sz="5719" b="true">
                <a:solidFill>
                  <a:srgbClr val="292929"/>
                </a:solidFill>
                <a:latin typeface="Clear Sans Medium"/>
                <a:ea typeface="Clear Sans Medium"/>
                <a:cs typeface="Clear Sans Medium"/>
                <a:sym typeface="Clear Sans Medium"/>
              </a:rPr>
              <a:t>Органикалық синтез өнеркәсібінің даму тенденциясы негізінен мыналар болып табылады: </a:t>
            </a:r>
          </a:p>
          <a:p>
            <a:pPr algn="ctr">
              <a:lnSpc>
                <a:spcPts val="6863"/>
              </a:lnSpc>
            </a:pPr>
          </a:p>
        </p:txBody>
      </p:sp>
      <p:sp>
        <p:nvSpPr>
          <p:cNvPr name="TextBox 4" id="4"/>
          <p:cNvSpPr txBox="true"/>
          <p:nvPr/>
        </p:nvSpPr>
        <p:spPr>
          <a:xfrm rot="0">
            <a:off x="1161527" y="1325204"/>
            <a:ext cx="16173992" cy="1985500"/>
          </a:xfrm>
          <a:prstGeom prst="rect">
            <a:avLst/>
          </a:prstGeom>
        </p:spPr>
        <p:txBody>
          <a:bodyPr anchor="t" rtlCol="false" tIns="0" lIns="0" bIns="0" rIns="0">
            <a:spAutoFit/>
          </a:bodyPr>
          <a:lstStyle/>
          <a:p>
            <a:pPr algn="ctr">
              <a:lnSpc>
                <a:spcPts val="3944"/>
              </a:lnSpc>
            </a:pPr>
            <a:r>
              <a:rPr lang="en-US" b="true" sz="3287">
                <a:solidFill>
                  <a:srgbClr val="292929"/>
                </a:solidFill>
                <a:latin typeface="Clear Sans Medium"/>
                <a:ea typeface="Clear Sans Medium"/>
                <a:cs typeface="Clear Sans Medium"/>
                <a:sym typeface="Clear Sans Medium"/>
              </a:rPr>
              <a:t>Орг</a:t>
            </a:r>
            <a:r>
              <a:rPr lang="en-US" b="true" sz="3287">
                <a:solidFill>
                  <a:srgbClr val="292929"/>
                </a:solidFill>
                <a:latin typeface="Clear Sans Medium"/>
                <a:ea typeface="Clear Sans Medium"/>
                <a:cs typeface="Clear Sans Medium"/>
                <a:sym typeface="Clear Sans Medium"/>
              </a:rPr>
              <a:t>аникалық синтез өндірістерін орналастырғанда олардың барлық сатыларын бір территорияда жайғастыруға, бір-біріне жақын ұстауға тырысады, тек соңғы өнімді алатын қорытушы саты ғана тұтынушылар ауданында орналасуы мүмкін. </a:t>
            </a:r>
          </a:p>
          <a:p>
            <a:pPr algn="ctr">
              <a:lnSpc>
                <a:spcPts val="3944"/>
              </a:lnSpc>
            </a:pPr>
          </a:p>
        </p:txBody>
      </p:sp>
      <p:sp>
        <p:nvSpPr>
          <p:cNvPr name="TextBox 5" id="5"/>
          <p:cNvSpPr txBox="true"/>
          <p:nvPr/>
        </p:nvSpPr>
        <p:spPr>
          <a:xfrm rot="0">
            <a:off x="1557837" y="5545814"/>
            <a:ext cx="15381371" cy="3189605"/>
          </a:xfrm>
          <a:prstGeom prst="rect">
            <a:avLst/>
          </a:prstGeom>
        </p:spPr>
        <p:txBody>
          <a:bodyPr anchor="t" rtlCol="false" tIns="0" lIns="0" bIns="0" rIns="0">
            <a:spAutoFit/>
          </a:bodyPr>
          <a:lstStyle/>
          <a:p>
            <a:pPr algn="l">
              <a:lnSpc>
                <a:spcPts val="3220"/>
              </a:lnSpc>
            </a:pPr>
            <a:r>
              <a:rPr lang="en-US" sz="2300">
                <a:solidFill>
                  <a:srgbClr val="292929"/>
                </a:solidFill>
                <a:latin typeface="Clear Sans"/>
                <a:ea typeface="Clear Sans"/>
                <a:cs typeface="Clear Sans"/>
                <a:sym typeface="Clear Sans"/>
              </a:rPr>
              <a:t>1. Қолжетімді ар</a:t>
            </a:r>
            <a:r>
              <a:rPr lang="en-US" sz="2300">
                <a:solidFill>
                  <a:srgbClr val="292929"/>
                </a:solidFill>
                <a:latin typeface="Clear Sans"/>
                <a:ea typeface="Clear Sans"/>
                <a:cs typeface="Clear Sans"/>
                <a:sym typeface="Clear Sans"/>
              </a:rPr>
              <a:t>зан шикізатқа негізделген жаңа технологиялық процестерді жасау. </a:t>
            </a:r>
          </a:p>
          <a:p>
            <a:pPr algn="l">
              <a:lnSpc>
                <a:spcPts val="3220"/>
              </a:lnSpc>
            </a:pPr>
            <a:r>
              <a:rPr lang="en-US" sz="2300">
                <a:solidFill>
                  <a:srgbClr val="292929"/>
                </a:solidFill>
                <a:latin typeface="Clear Sans"/>
                <a:ea typeface="Clear Sans"/>
                <a:cs typeface="Clear Sans"/>
                <a:sym typeface="Clear Sans"/>
              </a:rPr>
              <a:t>2. Бейорганикалық заттарды қолданбайтын синтездің тікелей әдістеріне көшу. </a:t>
            </a:r>
          </a:p>
          <a:p>
            <a:pPr algn="l">
              <a:lnSpc>
                <a:spcPts val="3220"/>
              </a:lnSpc>
            </a:pPr>
            <a:r>
              <a:rPr lang="en-US" sz="2300">
                <a:solidFill>
                  <a:srgbClr val="292929"/>
                </a:solidFill>
                <a:latin typeface="Clear Sans"/>
                <a:ea typeface="Clear Sans"/>
                <a:cs typeface="Clear Sans"/>
                <a:sym typeface="Clear Sans"/>
              </a:rPr>
              <a:t>3. Процесс параметрлерін оңтайландыру, аппараттарды таңдап алу және тиісті катализаторларды табу негіздерінде процестің селективтілігін көтеру.</a:t>
            </a:r>
          </a:p>
          <a:p>
            <a:pPr algn="l">
              <a:lnSpc>
                <a:spcPts val="3220"/>
              </a:lnSpc>
            </a:pPr>
            <a:r>
              <a:rPr lang="en-US" sz="2300">
                <a:solidFill>
                  <a:srgbClr val="292929"/>
                </a:solidFill>
                <a:latin typeface="Clear Sans"/>
                <a:ea typeface="Clear Sans"/>
                <a:cs typeface="Clear Sans"/>
                <a:sym typeface="Clear Sans"/>
              </a:rPr>
              <a:t> 4. Өндірістегі сатылар санын азайту. </a:t>
            </a:r>
          </a:p>
          <a:p>
            <a:pPr algn="l">
              <a:lnSpc>
                <a:spcPts val="3220"/>
              </a:lnSpc>
            </a:pPr>
            <a:r>
              <a:rPr lang="en-US" sz="2300">
                <a:solidFill>
                  <a:srgbClr val="292929"/>
                </a:solidFill>
                <a:latin typeface="Clear Sans"/>
                <a:ea typeface="Clear Sans"/>
                <a:cs typeface="Clear Sans"/>
                <a:sym typeface="Clear Sans"/>
              </a:rPr>
              <a:t>5. Аппараттардың жекеленген қуаттылығын өсіру, осының негізінде күрделі шығындарды төмендету. </a:t>
            </a:r>
          </a:p>
          <a:p>
            <a:pPr algn="l">
              <a:lnSpc>
                <a:spcPts val="3220"/>
              </a:lnSpc>
            </a:pPr>
            <a:r>
              <a:rPr lang="en-US" sz="2300">
                <a:solidFill>
                  <a:srgbClr val="292929"/>
                </a:solidFill>
                <a:latin typeface="Clear Sans"/>
                <a:ea typeface="Clear Sans"/>
                <a:cs typeface="Clear Sans"/>
                <a:sym typeface="Clear Sans"/>
              </a:rPr>
              <a:t>6. Екіншілік энергия ресустарын және энергия технологиялық нобайларын енгізу есебінен энергияны үнемдеу. </a:t>
            </a:r>
          </a:p>
          <a:p>
            <a:pPr algn="l">
              <a:lnSpc>
                <a:spcPts val="3219"/>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028700" y="1038225"/>
            <a:ext cx="17020836" cy="3162300"/>
          </a:xfrm>
          <a:prstGeom prst="rect">
            <a:avLst/>
          </a:prstGeom>
        </p:spPr>
        <p:txBody>
          <a:bodyPr anchor="t" rtlCol="false" tIns="0" lIns="0" bIns="0" rIns="0">
            <a:spAutoFit/>
          </a:bodyPr>
          <a:lstStyle/>
          <a:p>
            <a:pPr algn="ctr">
              <a:lnSpc>
                <a:spcPts val="8399"/>
              </a:lnSpc>
            </a:pPr>
            <a:r>
              <a:rPr lang="en-US" b="true" sz="6999">
                <a:solidFill>
                  <a:srgbClr val="FFFDF6"/>
                </a:solidFill>
                <a:latin typeface="Clear Sans Medium"/>
                <a:ea typeface="Clear Sans Medium"/>
                <a:cs typeface="Clear Sans Medium"/>
                <a:sym typeface="Clear Sans Medium"/>
              </a:rPr>
              <a:t> Хлор туындыл</a:t>
            </a:r>
            <a:r>
              <a:rPr lang="en-US" b="true" sz="6999">
                <a:solidFill>
                  <a:srgbClr val="FFFDF6"/>
                </a:solidFill>
                <a:latin typeface="Clear Sans Medium"/>
                <a:ea typeface="Clear Sans Medium"/>
                <a:cs typeface="Clear Sans Medium"/>
                <a:sym typeface="Clear Sans Medium"/>
              </a:rPr>
              <a:t>арының гидролизі және сілтілі дегидрохлорлануы</a:t>
            </a:r>
          </a:p>
          <a:p>
            <a:pPr algn="ctr">
              <a:lnSpc>
                <a:spcPts val="8400"/>
              </a:lnSpc>
            </a:pPr>
          </a:p>
        </p:txBody>
      </p:sp>
      <p:sp>
        <p:nvSpPr>
          <p:cNvPr name="TextBox 3" id="3"/>
          <p:cNvSpPr txBox="true"/>
          <p:nvPr/>
        </p:nvSpPr>
        <p:spPr>
          <a:xfrm rot="0">
            <a:off x="1028700" y="3860729"/>
            <a:ext cx="16463624" cy="1736725"/>
          </a:xfrm>
          <a:prstGeom prst="rect">
            <a:avLst/>
          </a:prstGeom>
        </p:spPr>
        <p:txBody>
          <a:bodyPr anchor="t" rtlCol="false" tIns="0" lIns="0" bIns="0" rIns="0">
            <a:spAutoFit/>
          </a:bodyPr>
          <a:lstStyle/>
          <a:p>
            <a:pPr algn="l">
              <a:lnSpc>
                <a:spcPts val="3499"/>
              </a:lnSpc>
            </a:pPr>
            <a:r>
              <a:rPr lang="en-US" sz="2499">
                <a:solidFill>
                  <a:srgbClr val="FFFDF6"/>
                </a:solidFill>
                <a:latin typeface="Clear Sans"/>
                <a:ea typeface="Clear Sans"/>
                <a:cs typeface="Clear Sans"/>
                <a:sym typeface="Clear Sans"/>
              </a:rPr>
              <a:t> Хлор</a:t>
            </a:r>
            <a:r>
              <a:rPr lang="en-US" sz="2499">
                <a:solidFill>
                  <a:srgbClr val="FFFDF6"/>
                </a:solidFill>
                <a:latin typeface="Clear Sans"/>
                <a:ea typeface="Clear Sans"/>
                <a:cs typeface="Clear Sans"/>
                <a:sym typeface="Clear Sans"/>
              </a:rPr>
              <a:t>органикалық қосылыстар химиялық өндірісте маңызды орын алады және оларды қайта өңдеу әдістерінің бірі – гидролиз және сілтілік дегидрохлорлау. Бұл әдістер арқылы хлоролефиндер, α-оксидтер, спирттер мен фенолдар алынады.</a:t>
            </a:r>
          </a:p>
          <a:p>
            <a:pPr algn="l">
              <a:lnSpc>
                <a:spcPts val="3500"/>
              </a:lnSpc>
            </a:pPr>
          </a:p>
        </p:txBody>
      </p:sp>
      <p:sp>
        <p:nvSpPr>
          <p:cNvPr name="TextBox 4" id="4"/>
          <p:cNvSpPr txBox="true"/>
          <p:nvPr/>
        </p:nvSpPr>
        <p:spPr>
          <a:xfrm rot="0">
            <a:off x="1028700" y="5540304"/>
            <a:ext cx="16463624" cy="1746250"/>
          </a:xfrm>
          <a:prstGeom prst="rect">
            <a:avLst/>
          </a:prstGeom>
        </p:spPr>
        <p:txBody>
          <a:bodyPr anchor="t" rtlCol="false" tIns="0" lIns="0" bIns="0" rIns="0">
            <a:spAutoFit/>
          </a:bodyPr>
          <a:lstStyle/>
          <a:p>
            <a:pPr algn="l">
              <a:lnSpc>
                <a:spcPts val="3500"/>
              </a:lnSpc>
            </a:pPr>
            <a:r>
              <a:rPr lang="en-US" sz="2500">
                <a:solidFill>
                  <a:srgbClr val="FFFDF6"/>
                </a:solidFill>
                <a:latin typeface="Clear Sans"/>
                <a:ea typeface="Clear Sans"/>
                <a:cs typeface="Clear Sans"/>
                <a:sym typeface="Clear Sans"/>
              </a:rPr>
              <a:t>1. Хл</a:t>
            </a:r>
            <a:r>
              <a:rPr lang="en-US" sz="2500">
                <a:solidFill>
                  <a:srgbClr val="FFFDF6"/>
                </a:solidFill>
                <a:latin typeface="Clear Sans"/>
                <a:ea typeface="Clear Sans"/>
                <a:cs typeface="Clear Sans"/>
                <a:sym typeface="Clear Sans"/>
              </a:rPr>
              <a:t>ор туындыларының гидролизі</a:t>
            </a:r>
          </a:p>
          <a:p>
            <a:pPr algn="l">
              <a:lnSpc>
                <a:spcPts val="3499"/>
              </a:lnSpc>
            </a:pPr>
            <a:r>
              <a:rPr lang="en-US" sz="2499">
                <a:solidFill>
                  <a:srgbClr val="FFFDF6"/>
                </a:solidFill>
                <a:latin typeface="Clear Sans"/>
                <a:ea typeface="Clear Sans"/>
                <a:cs typeface="Clear Sans"/>
                <a:sym typeface="Clear Sans"/>
              </a:rPr>
              <a:t> Гидролиз – хлорорганикалық қосылыстардың сумен немесе сілті ерітінділерімен әрекеттесіп, хлор атомының гидроксил тобымен алмасу реакциясы.</a:t>
            </a:r>
          </a:p>
          <a:p>
            <a:pPr algn="l">
              <a:lnSpc>
                <a:spcPts val="3499"/>
              </a:lnSpc>
            </a:pPr>
          </a:p>
        </p:txBody>
      </p:sp>
      <p:sp>
        <p:nvSpPr>
          <p:cNvPr name="TextBox 5" id="5"/>
          <p:cNvSpPr txBox="true"/>
          <p:nvPr/>
        </p:nvSpPr>
        <p:spPr>
          <a:xfrm rot="0">
            <a:off x="1028700" y="7088344"/>
            <a:ext cx="16761263" cy="3489325"/>
          </a:xfrm>
          <a:prstGeom prst="rect">
            <a:avLst/>
          </a:prstGeom>
        </p:spPr>
        <p:txBody>
          <a:bodyPr anchor="t" rtlCol="false" tIns="0" lIns="0" bIns="0" rIns="0">
            <a:spAutoFit/>
          </a:bodyPr>
          <a:lstStyle/>
          <a:p>
            <a:pPr algn="l">
              <a:lnSpc>
                <a:spcPts val="3499"/>
              </a:lnSpc>
            </a:pPr>
            <a:r>
              <a:rPr lang="en-US" sz="2499">
                <a:solidFill>
                  <a:srgbClr val="FFFDF6"/>
                </a:solidFill>
                <a:latin typeface="Clear Sans"/>
                <a:ea typeface="Clear Sans"/>
                <a:cs typeface="Clear Sans"/>
                <a:sym typeface="Clear Sans"/>
              </a:rPr>
              <a:t> 1.1. Қышқылдық гидр</a:t>
            </a:r>
            <a:r>
              <a:rPr lang="en-US" sz="2499">
                <a:solidFill>
                  <a:srgbClr val="FFFDF6"/>
                </a:solidFill>
                <a:latin typeface="Clear Sans"/>
                <a:ea typeface="Clear Sans"/>
                <a:cs typeface="Clear Sans"/>
                <a:sym typeface="Clear Sans"/>
              </a:rPr>
              <a:t>олиз (су арқылы)</a:t>
            </a:r>
          </a:p>
          <a:p>
            <a:pPr algn="l">
              <a:lnSpc>
                <a:spcPts val="3499"/>
              </a:lnSpc>
            </a:pPr>
            <a:r>
              <a:rPr lang="en-US" sz="2499">
                <a:solidFill>
                  <a:srgbClr val="FFFDF6"/>
                </a:solidFill>
                <a:latin typeface="Clear Sans"/>
                <a:ea typeface="Clear Sans"/>
                <a:cs typeface="Clear Sans"/>
                <a:sym typeface="Clear Sans"/>
              </a:rPr>
              <a:t> Жалпы теңдеу:</a:t>
            </a:r>
          </a:p>
          <a:p>
            <a:pPr algn="l">
              <a:lnSpc>
                <a:spcPts val="3499"/>
              </a:lnSpc>
            </a:pPr>
            <a:r>
              <a:rPr lang="en-US" sz="2499">
                <a:solidFill>
                  <a:srgbClr val="FFFDF6"/>
                </a:solidFill>
                <a:latin typeface="Clear Sans"/>
                <a:ea typeface="Clear Sans"/>
                <a:cs typeface="Clear Sans"/>
                <a:sym typeface="Clear Sans"/>
              </a:rPr>
              <a:t> RCl+H2O→ROH+HClRCl + H_2O </a:t>
            </a:r>
          </a:p>
          <a:p>
            <a:pPr algn="l">
              <a:lnSpc>
                <a:spcPts val="3499"/>
              </a:lnSpc>
            </a:pPr>
            <a:r>
              <a:rPr lang="en-US" sz="2499">
                <a:solidFill>
                  <a:srgbClr val="FFFDF6"/>
                </a:solidFill>
                <a:latin typeface="Clear Sans"/>
                <a:ea typeface="Clear Sans"/>
                <a:cs typeface="Clear Sans"/>
                <a:sym typeface="Clear Sans"/>
              </a:rPr>
              <a:t> ROH + HClRCl+H2​O→ROH+HCl</a:t>
            </a:r>
          </a:p>
          <a:p>
            <a:pPr algn="l">
              <a:lnSpc>
                <a:spcPts val="3499"/>
              </a:lnSpc>
            </a:pPr>
            <a:r>
              <a:rPr lang="en-US" sz="2499">
                <a:solidFill>
                  <a:srgbClr val="FFFDF6"/>
                </a:solidFill>
                <a:latin typeface="Clear Sans"/>
                <a:ea typeface="Clear Sans"/>
                <a:cs typeface="Clear Sans"/>
                <a:sym typeface="Clear Sans"/>
              </a:rPr>
              <a:t> Мұнда, RCl – хлор туындысы, ROH – алынған спирт немесе фенол.</a:t>
            </a:r>
          </a:p>
          <a:p>
            <a:pPr algn="l">
              <a:lnSpc>
                <a:spcPts val="3499"/>
              </a:lnSpc>
            </a:pPr>
            <a:r>
              <a:rPr lang="en-US" sz="2499">
                <a:solidFill>
                  <a:srgbClr val="FFFDF6"/>
                </a:solidFill>
                <a:latin typeface="Clear Sans"/>
                <a:ea typeface="Clear Sans"/>
                <a:cs typeface="Clear Sans"/>
                <a:sym typeface="Clear Sans"/>
              </a:rPr>
              <a:t> Бұл әдіс қатал жағдайларды қажет етеді (жоғары температура, қысым), сондықтан өндірісте сирек қолданылады.</a:t>
            </a:r>
          </a:p>
          <a:p>
            <a:pPr algn="l">
              <a:lnSpc>
                <a:spcPts val="3500"/>
              </a:lnSpc>
            </a:pPr>
          </a:p>
        </p:txBody>
      </p:sp>
      <p:sp>
        <p:nvSpPr>
          <p:cNvPr name="AutoShape 6" id="6"/>
          <p:cNvSpPr/>
          <p:nvPr/>
        </p:nvSpPr>
        <p:spPr>
          <a:xfrm flipV="true">
            <a:off x="-537696" y="5440291"/>
            <a:ext cx="19894055" cy="0"/>
          </a:xfrm>
          <a:prstGeom prst="line">
            <a:avLst/>
          </a:prstGeom>
          <a:ln cap="rnd" w="9525">
            <a:solidFill>
              <a:srgbClr val="FFFDF6"/>
            </a:solidFill>
            <a:prstDash val="solid"/>
            <a:headEnd type="none" len="sm" w="sm"/>
            <a:tailEnd type="none" len="sm" w="sm"/>
          </a:ln>
        </p:spPr>
      </p:sp>
      <p:sp>
        <p:nvSpPr>
          <p:cNvPr name="AutoShape 7" id="7"/>
          <p:cNvSpPr/>
          <p:nvPr/>
        </p:nvSpPr>
        <p:spPr>
          <a:xfrm flipV="true">
            <a:off x="-313159" y="6983484"/>
            <a:ext cx="20024156" cy="0"/>
          </a:xfrm>
          <a:prstGeom prst="line">
            <a:avLst/>
          </a:prstGeom>
          <a:ln cap="rnd" w="9525">
            <a:solidFill>
              <a:srgbClr val="FFFDF6"/>
            </a:solidFill>
            <a:prstDash val="solid"/>
            <a:headEnd type="none" len="sm" w="sm"/>
            <a:tailEnd type="none" len="sm" w="sm"/>
          </a:ln>
        </p:spPr>
      </p:sp>
      <p:sp>
        <p:nvSpPr>
          <p:cNvPr name="AutoShape 8" id="8"/>
          <p:cNvSpPr/>
          <p:nvPr/>
        </p:nvSpPr>
        <p:spPr>
          <a:xfrm flipV="true">
            <a:off x="-803027" y="3751191"/>
            <a:ext cx="19894055" cy="0"/>
          </a:xfrm>
          <a:prstGeom prst="line">
            <a:avLst/>
          </a:prstGeom>
          <a:ln cap="rnd" w="9525">
            <a:solidFill>
              <a:srgbClr val="FFFDF6"/>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AD2"/>
        </a:solidFill>
      </p:bgPr>
    </p:bg>
    <p:spTree>
      <p:nvGrpSpPr>
        <p:cNvPr id="1" name=""/>
        <p:cNvGrpSpPr/>
        <p:nvPr/>
      </p:nvGrpSpPr>
      <p:grpSpPr>
        <a:xfrm>
          <a:off x="0" y="0"/>
          <a:ext cx="0" cy="0"/>
          <a:chOff x="0" y="0"/>
          <a:chExt cx="0" cy="0"/>
        </a:xfrm>
      </p:grpSpPr>
      <p:sp>
        <p:nvSpPr>
          <p:cNvPr name="TextBox 2" id="2"/>
          <p:cNvSpPr txBox="true"/>
          <p:nvPr/>
        </p:nvSpPr>
        <p:spPr>
          <a:xfrm rot="0">
            <a:off x="1882977" y="3680867"/>
            <a:ext cx="14885787" cy="5001143"/>
          </a:xfrm>
          <a:prstGeom prst="rect">
            <a:avLst/>
          </a:prstGeom>
        </p:spPr>
        <p:txBody>
          <a:bodyPr anchor="t" rtlCol="false" tIns="0" lIns="0" bIns="0" rIns="0">
            <a:spAutoFit/>
          </a:bodyPr>
          <a:lstStyle/>
          <a:p>
            <a:pPr algn="ctr">
              <a:lnSpc>
                <a:spcPts val="3646"/>
              </a:lnSpc>
            </a:pPr>
            <a:r>
              <a:rPr lang="en-US" sz="2604">
                <a:solidFill>
                  <a:srgbClr val="292929"/>
                </a:solidFill>
                <a:latin typeface="Clear Sans"/>
                <a:ea typeface="Clear Sans"/>
                <a:cs typeface="Clear Sans"/>
                <a:sym typeface="Clear Sans"/>
              </a:rPr>
              <a:t> </a:t>
            </a:r>
            <a:r>
              <a:rPr lang="en-US" sz="2604">
                <a:solidFill>
                  <a:srgbClr val="292929"/>
                </a:solidFill>
                <a:latin typeface="Clear Sans"/>
                <a:ea typeface="Clear Sans"/>
                <a:cs typeface="Clear Sans"/>
                <a:sym typeface="Clear Sans"/>
              </a:rPr>
              <a:t> Сілтілермен (NaOH, KOH) әрекеттескенде, хлор атомы гидроксил тобына ауысады:</a:t>
            </a:r>
          </a:p>
          <a:p>
            <a:pPr algn="ctr">
              <a:lnSpc>
                <a:spcPts val="3646"/>
              </a:lnSpc>
            </a:pPr>
            <a:r>
              <a:rPr lang="en-US" sz="2604">
                <a:solidFill>
                  <a:srgbClr val="292929"/>
                </a:solidFill>
                <a:latin typeface="Clear Sans"/>
                <a:ea typeface="Clear Sans"/>
                <a:cs typeface="Clear Sans"/>
                <a:sym typeface="Clear Sans"/>
              </a:rPr>
              <a:t> RCl+NaOH→ROH+NaClRCl + NaOH </a:t>
            </a:r>
          </a:p>
          <a:p>
            <a:pPr algn="ctr">
              <a:lnSpc>
                <a:spcPts val="3646"/>
              </a:lnSpc>
            </a:pPr>
            <a:r>
              <a:rPr lang="en-US" sz="2604">
                <a:solidFill>
                  <a:srgbClr val="292929"/>
                </a:solidFill>
                <a:latin typeface="Clear Sans"/>
                <a:ea typeface="Clear Sans"/>
                <a:cs typeface="Clear Sans"/>
                <a:sym typeface="Clear Sans"/>
              </a:rPr>
              <a:t> ROH + NaClRCl+NaOH→ROH+NaCl</a:t>
            </a:r>
          </a:p>
          <a:p>
            <a:pPr algn="ctr">
              <a:lnSpc>
                <a:spcPts val="3646"/>
              </a:lnSpc>
            </a:pPr>
            <a:r>
              <a:rPr lang="en-US" sz="2604">
                <a:solidFill>
                  <a:srgbClr val="292929"/>
                </a:solidFill>
                <a:latin typeface="Clear Sans"/>
                <a:ea typeface="Clear Sans"/>
                <a:cs typeface="Clear Sans"/>
                <a:sym typeface="Clear Sans"/>
              </a:rPr>
              <a:t> Бұл реакция негізінен спирттер мен фенолдар алуда қолданылады:</a:t>
            </a:r>
          </a:p>
          <a:p>
            <a:pPr algn="ctr">
              <a:lnSpc>
                <a:spcPts val="3646"/>
              </a:lnSpc>
            </a:pPr>
            <a:r>
              <a:rPr lang="en-US" sz="2604">
                <a:solidFill>
                  <a:srgbClr val="292929"/>
                </a:solidFill>
                <a:latin typeface="Clear Sans"/>
                <a:ea typeface="Clear Sans"/>
                <a:cs typeface="Clear Sans"/>
                <a:sym typeface="Clear Sans"/>
              </a:rPr>
              <a:t>-Хлорланған алифатты қосылыстардан – спирттер</a:t>
            </a:r>
          </a:p>
          <a:p>
            <a:pPr algn="ctr">
              <a:lnSpc>
                <a:spcPts val="3646"/>
              </a:lnSpc>
            </a:pPr>
            <a:r>
              <a:rPr lang="en-US" sz="2604">
                <a:solidFill>
                  <a:srgbClr val="292929"/>
                </a:solidFill>
                <a:latin typeface="Clear Sans"/>
                <a:ea typeface="Clear Sans"/>
                <a:cs typeface="Clear Sans"/>
                <a:sym typeface="Clear Sans"/>
              </a:rPr>
              <a:t>-Хлорбензол және оның туындыларынан – фенолдар</a:t>
            </a:r>
          </a:p>
          <a:p>
            <a:pPr algn="ctr">
              <a:lnSpc>
                <a:spcPts val="3646"/>
              </a:lnSpc>
            </a:pPr>
            <a:r>
              <a:rPr lang="en-US" sz="2604">
                <a:solidFill>
                  <a:srgbClr val="292929"/>
                </a:solidFill>
                <a:latin typeface="Clear Sans"/>
                <a:ea typeface="Clear Sans"/>
                <a:cs typeface="Clear Sans"/>
                <a:sym typeface="Clear Sans"/>
              </a:rPr>
              <a:t> Мысал: Фенол өндіру</a:t>
            </a:r>
          </a:p>
          <a:p>
            <a:pPr algn="ctr">
              <a:lnSpc>
                <a:spcPts val="3646"/>
              </a:lnSpc>
            </a:pPr>
            <a:r>
              <a:rPr lang="en-US" sz="2604">
                <a:solidFill>
                  <a:srgbClr val="292929"/>
                </a:solidFill>
                <a:latin typeface="Clear Sans"/>
                <a:ea typeface="Clear Sans"/>
                <a:cs typeface="Clear Sans"/>
                <a:sym typeface="Clear Sans"/>
              </a:rPr>
              <a:t> C6H5Cl+NaOH→C6H5OH+NaClC_6H_5Cl + NaOH </a:t>
            </a:r>
          </a:p>
          <a:p>
            <a:pPr algn="ctr">
              <a:lnSpc>
                <a:spcPts val="3646"/>
              </a:lnSpc>
            </a:pPr>
            <a:r>
              <a:rPr lang="en-US" sz="2604">
                <a:solidFill>
                  <a:srgbClr val="292929"/>
                </a:solidFill>
                <a:latin typeface="Clear Sans"/>
                <a:ea typeface="Clear Sans"/>
                <a:cs typeface="Clear Sans"/>
                <a:sym typeface="Clear Sans"/>
              </a:rPr>
              <a:t> C_6H_5OH + NaClC6​H5​Cl+NaOH→C6​H5​OH+NaCl</a:t>
            </a:r>
          </a:p>
          <a:p>
            <a:pPr algn="ctr">
              <a:lnSpc>
                <a:spcPts val="3646"/>
              </a:lnSpc>
            </a:pPr>
            <a:r>
              <a:rPr lang="en-US" sz="2604">
                <a:solidFill>
                  <a:srgbClr val="292929"/>
                </a:solidFill>
                <a:latin typeface="Clear Sans"/>
                <a:ea typeface="Clear Sans"/>
                <a:cs typeface="Clear Sans"/>
                <a:sym typeface="Clear Sans"/>
              </a:rPr>
              <a:t> (Жоғары температура мен қысымды қажет етеді)</a:t>
            </a:r>
          </a:p>
          <a:p>
            <a:pPr algn="ctr">
              <a:lnSpc>
                <a:spcPts val="3646"/>
              </a:lnSpc>
            </a:pPr>
          </a:p>
        </p:txBody>
      </p:sp>
      <p:sp>
        <p:nvSpPr>
          <p:cNvPr name="Freeform 3" id="3"/>
          <p:cNvSpPr/>
          <p:nvPr/>
        </p:nvSpPr>
        <p:spPr>
          <a:xfrm flipH="false" flipV="false" rot="0">
            <a:off x="0" y="5977963"/>
            <a:ext cx="4129818" cy="4114800"/>
          </a:xfrm>
          <a:custGeom>
            <a:avLst/>
            <a:gdLst/>
            <a:ahLst/>
            <a:cxnLst/>
            <a:rect r="r" b="b" t="t" l="l"/>
            <a:pathLst>
              <a:path h="4114800" w="4129818">
                <a:moveTo>
                  <a:pt x="0" y="0"/>
                </a:moveTo>
                <a:lnTo>
                  <a:pt x="4129818" y="0"/>
                </a:lnTo>
                <a:lnTo>
                  <a:pt x="412981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09678" y="2107471"/>
            <a:ext cx="17578322" cy="847725"/>
          </a:xfrm>
          <a:prstGeom prst="rect">
            <a:avLst/>
          </a:prstGeom>
        </p:spPr>
        <p:txBody>
          <a:bodyPr anchor="t" rtlCol="false" tIns="0" lIns="0" bIns="0" rIns="0">
            <a:spAutoFit/>
          </a:bodyPr>
          <a:lstStyle/>
          <a:p>
            <a:pPr algn="ctr">
              <a:lnSpc>
                <a:spcPts val="6738"/>
              </a:lnSpc>
            </a:pPr>
            <a:r>
              <a:rPr lang="en-US" b="true" sz="5615">
                <a:solidFill>
                  <a:srgbClr val="292929"/>
                </a:solidFill>
                <a:latin typeface="Clear Sans Medium"/>
                <a:ea typeface="Clear Sans Medium"/>
                <a:cs typeface="Clear Sans Medium"/>
                <a:sym typeface="Clear Sans Medium"/>
              </a:rPr>
              <a:t>Сіл</a:t>
            </a:r>
            <a:r>
              <a:rPr lang="en-US" b="true" sz="5615">
                <a:solidFill>
                  <a:srgbClr val="292929"/>
                </a:solidFill>
                <a:latin typeface="Clear Sans Medium"/>
                <a:ea typeface="Clear Sans Medium"/>
                <a:cs typeface="Clear Sans Medium"/>
                <a:sym typeface="Clear Sans Medium"/>
              </a:rPr>
              <a:t>тілік гидролиз (спирттер мен фенолдар өндірісі)</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292929"/>
        </a:solidFill>
      </p:bgPr>
    </p:bg>
    <p:spTree>
      <p:nvGrpSpPr>
        <p:cNvPr id="1" name=""/>
        <p:cNvGrpSpPr/>
        <p:nvPr/>
      </p:nvGrpSpPr>
      <p:grpSpPr>
        <a:xfrm>
          <a:off x="0" y="0"/>
          <a:ext cx="0" cy="0"/>
          <a:chOff x="0" y="0"/>
          <a:chExt cx="0" cy="0"/>
        </a:xfrm>
      </p:grpSpPr>
      <p:sp>
        <p:nvSpPr>
          <p:cNvPr name="TextBox 2" id="2"/>
          <p:cNvSpPr txBox="true"/>
          <p:nvPr/>
        </p:nvSpPr>
        <p:spPr>
          <a:xfrm rot="0">
            <a:off x="1820111" y="1028700"/>
            <a:ext cx="15822877" cy="847725"/>
          </a:xfrm>
          <a:prstGeom prst="rect">
            <a:avLst/>
          </a:prstGeom>
        </p:spPr>
        <p:txBody>
          <a:bodyPr anchor="t" rtlCol="false" tIns="0" lIns="0" bIns="0" rIns="0">
            <a:spAutoFit/>
          </a:bodyPr>
          <a:lstStyle/>
          <a:p>
            <a:pPr algn="l">
              <a:lnSpc>
                <a:spcPts val="6720"/>
              </a:lnSpc>
            </a:pPr>
            <a:r>
              <a:rPr lang="en-US" sz="5600" b="true">
                <a:solidFill>
                  <a:srgbClr val="FFFDF6"/>
                </a:solidFill>
                <a:latin typeface="Clear Sans Medium"/>
                <a:ea typeface="Clear Sans Medium"/>
                <a:cs typeface="Clear Sans Medium"/>
                <a:sym typeface="Clear Sans Medium"/>
              </a:rPr>
              <a:t>Сілтілік дегидрохлорлану (дегидрохлорлау)</a:t>
            </a:r>
          </a:p>
        </p:txBody>
      </p:sp>
      <p:sp>
        <p:nvSpPr>
          <p:cNvPr name="TextBox 3" id="3"/>
          <p:cNvSpPr txBox="true"/>
          <p:nvPr/>
        </p:nvSpPr>
        <p:spPr>
          <a:xfrm rot="0">
            <a:off x="437851" y="2674974"/>
            <a:ext cx="17412298" cy="6934200"/>
          </a:xfrm>
          <a:prstGeom prst="rect">
            <a:avLst/>
          </a:prstGeom>
        </p:spPr>
        <p:txBody>
          <a:bodyPr anchor="t" rtlCol="false" tIns="0" lIns="0" bIns="0" rIns="0">
            <a:spAutoFit/>
          </a:bodyPr>
          <a:lstStyle/>
          <a:p>
            <a:pPr algn="l">
              <a:lnSpc>
                <a:spcPts val="4200"/>
              </a:lnSpc>
            </a:pPr>
            <a:r>
              <a:rPr lang="en-US" sz="3500" b="true">
                <a:solidFill>
                  <a:srgbClr val="FFEAD2"/>
                </a:solidFill>
                <a:latin typeface="Clear Sans Medium"/>
                <a:ea typeface="Clear Sans Medium"/>
                <a:cs typeface="Clear Sans Medium"/>
                <a:sym typeface="Clear Sans Medium"/>
              </a:rPr>
              <a:t> </a:t>
            </a:r>
            <a:r>
              <a:rPr lang="en-US" sz="3500" b="true">
                <a:solidFill>
                  <a:srgbClr val="FFEAD2"/>
                </a:solidFill>
                <a:latin typeface="Clear Sans Medium"/>
                <a:ea typeface="Clear Sans Medium"/>
                <a:cs typeface="Clear Sans Medium"/>
                <a:sym typeface="Clear Sans Medium"/>
              </a:rPr>
              <a:t> Сілтілік дегидрохлорлау – органикалық қосылыстардан хлорды бөліп алып, қос байланыс немесе эпоксид сақинасын түзу процесі.</a:t>
            </a:r>
          </a:p>
          <a:p>
            <a:pPr algn="l">
              <a:lnSpc>
                <a:spcPts val="4200"/>
              </a:lnSpc>
            </a:pPr>
            <a:r>
              <a:rPr lang="en-US" sz="3500" b="true">
                <a:solidFill>
                  <a:srgbClr val="FFEAD2"/>
                </a:solidFill>
                <a:latin typeface="Clear Sans Medium"/>
                <a:ea typeface="Clear Sans Medium"/>
                <a:cs typeface="Clear Sans Medium"/>
                <a:sym typeface="Clear Sans Medium"/>
              </a:rPr>
              <a:t>                                                              Хлоролефиндер алу</a:t>
            </a:r>
          </a:p>
          <a:p>
            <a:pPr algn="l">
              <a:lnSpc>
                <a:spcPts val="4200"/>
              </a:lnSpc>
            </a:pPr>
            <a:r>
              <a:rPr lang="en-US" sz="3500" b="true">
                <a:solidFill>
                  <a:srgbClr val="FFEAD2"/>
                </a:solidFill>
                <a:latin typeface="Clear Sans Medium"/>
                <a:ea typeface="Clear Sans Medium"/>
                <a:cs typeface="Clear Sans Medium"/>
                <a:sym typeface="Clear Sans Medium"/>
              </a:rPr>
              <a:t> Хлорланған алиф</a:t>
            </a:r>
            <a:r>
              <a:rPr lang="en-US" sz="3500" b="true">
                <a:solidFill>
                  <a:srgbClr val="FFEAD2"/>
                </a:solidFill>
                <a:latin typeface="Clear Sans Medium"/>
                <a:ea typeface="Clear Sans Medium"/>
                <a:cs typeface="Clear Sans Medium"/>
                <a:sym typeface="Clear Sans Medium"/>
              </a:rPr>
              <a:t>атты қосылыстар сілтімен әрекеттескенде хлор атомы бөлініп, қос байланыс түзіледі:</a:t>
            </a:r>
          </a:p>
          <a:p>
            <a:pPr algn="l">
              <a:lnSpc>
                <a:spcPts val="4200"/>
              </a:lnSpc>
            </a:pPr>
            <a:r>
              <a:rPr lang="en-US" sz="3500" b="true">
                <a:solidFill>
                  <a:srgbClr val="FFEAD2"/>
                </a:solidFill>
                <a:latin typeface="Clear Sans Medium"/>
                <a:ea typeface="Clear Sans Medium"/>
                <a:cs typeface="Clear Sans Medium"/>
                <a:sym typeface="Clear Sans Medium"/>
              </a:rPr>
              <a:t> RCHCl−CH2R′+NaOH→RCH=CHR′+NaCl+H2ORCHCl-CH_2R' + NaOH </a:t>
            </a:r>
          </a:p>
          <a:p>
            <a:pPr algn="l">
              <a:lnSpc>
                <a:spcPts val="4200"/>
              </a:lnSpc>
            </a:pPr>
            <a:r>
              <a:rPr lang="en-US" sz="3500" b="true">
                <a:solidFill>
                  <a:srgbClr val="FFEAD2"/>
                </a:solidFill>
                <a:latin typeface="Clear Sans Medium"/>
                <a:ea typeface="Clear Sans Medium"/>
                <a:cs typeface="Clear Sans Medium"/>
                <a:sym typeface="Clear Sans Medium"/>
              </a:rPr>
              <a:t> RCH=CHR' + NaCl + H_2ORCHCl−CH2​R′+NaOH→RCH=CHR′+NaCl+H2​O</a:t>
            </a:r>
          </a:p>
          <a:p>
            <a:pPr algn="l">
              <a:lnSpc>
                <a:spcPts val="4200"/>
              </a:lnSpc>
            </a:pPr>
            <a:r>
              <a:rPr lang="en-US" sz="3500" b="true">
                <a:solidFill>
                  <a:srgbClr val="FFEAD2"/>
                </a:solidFill>
                <a:latin typeface="Clear Sans Medium"/>
                <a:ea typeface="Clear Sans Medium"/>
                <a:cs typeface="Clear Sans Medium"/>
                <a:sym typeface="Clear Sans Medium"/>
              </a:rPr>
              <a:t> Мысал: Винилхлорид өндіру</a:t>
            </a:r>
          </a:p>
          <a:p>
            <a:pPr algn="l">
              <a:lnSpc>
                <a:spcPts val="4200"/>
              </a:lnSpc>
            </a:pPr>
            <a:r>
              <a:rPr lang="en-US" sz="3500" b="true">
                <a:solidFill>
                  <a:srgbClr val="FFEAD2"/>
                </a:solidFill>
                <a:latin typeface="Clear Sans Medium"/>
                <a:ea typeface="Clear Sans Medium"/>
                <a:cs typeface="Clear Sans Medium"/>
                <a:sym typeface="Clear Sans Medium"/>
              </a:rPr>
              <a:t> CH2Cl−CH3+NaOH→CH2=CH2+NaCl+H2OCH_2Cl-CH_3 + NaOH  CH_2=CH_2 + NaCl + H_2OCH2​Cl−CH3​+NaOH→CH2​=CH2​+NaCl+H2​O</a:t>
            </a:r>
          </a:p>
          <a:p>
            <a:pPr algn="l">
              <a:lnSpc>
                <a:spcPts val="4200"/>
              </a:lnSpc>
            </a:pPr>
            <a:r>
              <a:rPr lang="en-US" sz="3500" b="true">
                <a:solidFill>
                  <a:srgbClr val="FFEAD2"/>
                </a:solidFill>
                <a:latin typeface="Clear Sans Medium"/>
                <a:ea typeface="Clear Sans Medium"/>
                <a:cs typeface="Clear Sans Medium"/>
                <a:sym typeface="Clear Sans Medium"/>
              </a:rPr>
              <a:t> Бұл реакция поливинилхлорид (ПВХ) синтезінің маңызды кезеңі болып табылады.</a:t>
            </a:r>
          </a:p>
          <a:p>
            <a:pPr algn="l">
              <a:lnSpc>
                <a:spcPts val="420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DF6"/>
        </a:solidFill>
      </p:bgPr>
    </p:bg>
    <p:spTree>
      <p:nvGrpSpPr>
        <p:cNvPr id="1" name=""/>
        <p:cNvGrpSpPr/>
        <p:nvPr/>
      </p:nvGrpSpPr>
      <p:grpSpPr>
        <a:xfrm>
          <a:off x="0" y="0"/>
          <a:ext cx="0" cy="0"/>
          <a:chOff x="0" y="0"/>
          <a:chExt cx="0" cy="0"/>
        </a:xfrm>
      </p:grpSpPr>
      <p:sp>
        <p:nvSpPr>
          <p:cNvPr name="TextBox 2" id="2"/>
          <p:cNvSpPr txBox="true"/>
          <p:nvPr/>
        </p:nvSpPr>
        <p:spPr>
          <a:xfrm rot="0">
            <a:off x="2678493" y="4244719"/>
            <a:ext cx="12931014" cy="2789555"/>
          </a:xfrm>
          <a:prstGeom prst="rect">
            <a:avLst/>
          </a:prstGeom>
        </p:spPr>
        <p:txBody>
          <a:bodyPr anchor="t" rtlCol="false" tIns="0" lIns="0" bIns="0" rIns="0">
            <a:spAutoFit/>
          </a:bodyPr>
          <a:lstStyle/>
          <a:p>
            <a:pPr algn="ctr">
              <a:lnSpc>
                <a:spcPts val="3220"/>
              </a:lnSpc>
            </a:pPr>
            <a:r>
              <a:rPr lang="en-US" sz="2300">
                <a:solidFill>
                  <a:srgbClr val="292929"/>
                </a:solidFill>
                <a:latin typeface="Clear Sans"/>
                <a:ea typeface="Clear Sans"/>
                <a:cs typeface="Clear Sans"/>
                <a:sym typeface="Clear Sans"/>
              </a:rPr>
              <a:t> </a:t>
            </a:r>
          </a:p>
          <a:p>
            <a:pPr algn="ctr">
              <a:lnSpc>
                <a:spcPts val="3220"/>
              </a:lnSpc>
            </a:pPr>
            <a:r>
              <a:rPr lang="en-US" sz="2300">
                <a:solidFill>
                  <a:srgbClr val="292929"/>
                </a:solidFill>
                <a:latin typeface="Clear Sans"/>
                <a:ea typeface="Clear Sans"/>
                <a:cs typeface="Clear Sans"/>
                <a:sym typeface="Clear Sans"/>
              </a:rPr>
              <a:t> Сілтілік дегидрохлорлау арқылы эпоксид сақиналары түзіледі.</a:t>
            </a:r>
          </a:p>
          <a:p>
            <a:pPr algn="ctr">
              <a:lnSpc>
                <a:spcPts val="3220"/>
              </a:lnSpc>
            </a:pPr>
            <a:r>
              <a:rPr lang="en-US" sz="2300">
                <a:solidFill>
                  <a:srgbClr val="292929"/>
                </a:solidFill>
                <a:latin typeface="Clear Sans"/>
                <a:ea typeface="Clear Sans"/>
                <a:cs typeface="Clear Sans"/>
                <a:sym typeface="Clear Sans"/>
              </a:rPr>
              <a:t> Мысал: Этиленоксид өндірісі</a:t>
            </a:r>
          </a:p>
          <a:p>
            <a:pPr algn="ctr">
              <a:lnSpc>
                <a:spcPts val="3220"/>
              </a:lnSpc>
            </a:pPr>
            <a:r>
              <a:rPr lang="en-US" sz="2300">
                <a:solidFill>
                  <a:srgbClr val="292929"/>
                </a:solidFill>
                <a:latin typeface="Clear Sans"/>
                <a:ea typeface="Clear Sans"/>
                <a:cs typeface="Clear Sans"/>
                <a:sym typeface="Clear Sans"/>
              </a:rPr>
              <a:t> CH2Cl−CH2OH+NaOH→CH2OCH2+NaCl+H2OCH_2Cl-CH_2OH + NaOH </a:t>
            </a:r>
          </a:p>
          <a:p>
            <a:pPr algn="ctr">
              <a:lnSpc>
                <a:spcPts val="3220"/>
              </a:lnSpc>
            </a:pPr>
            <a:r>
              <a:rPr lang="en-US" sz="2300">
                <a:solidFill>
                  <a:srgbClr val="292929"/>
                </a:solidFill>
                <a:latin typeface="Clear Sans"/>
                <a:ea typeface="Clear Sans"/>
                <a:cs typeface="Clear Sans"/>
                <a:sym typeface="Clear Sans"/>
              </a:rPr>
              <a:t> CH_2OCH_2 + NaCl + H_2OCH2​Cl−CH2​OH+NaOH→CH2​OCH2​+NaCl+H2​O</a:t>
            </a:r>
          </a:p>
          <a:p>
            <a:pPr algn="ctr">
              <a:lnSpc>
                <a:spcPts val="3219"/>
              </a:lnSpc>
            </a:pPr>
            <a:r>
              <a:rPr lang="en-US" sz="2300">
                <a:solidFill>
                  <a:srgbClr val="292929"/>
                </a:solidFill>
                <a:latin typeface="Clear Sans"/>
                <a:ea typeface="Clear Sans"/>
                <a:cs typeface="Clear Sans"/>
                <a:sym typeface="Clear Sans"/>
              </a:rPr>
              <a:t> Этиленоксид – полиэфирлер мен жуғыш заттар өндірісінде маңызды шикізат.</a:t>
            </a:r>
          </a:p>
          <a:p>
            <a:pPr algn="ctr">
              <a:lnSpc>
                <a:spcPts val="3220"/>
              </a:lnSpc>
            </a:pPr>
          </a:p>
        </p:txBody>
      </p:sp>
      <p:sp>
        <p:nvSpPr>
          <p:cNvPr name="Freeform 3" id="3"/>
          <p:cNvSpPr/>
          <p:nvPr/>
        </p:nvSpPr>
        <p:spPr>
          <a:xfrm flipH="false" flipV="false" rot="0">
            <a:off x="0" y="7034274"/>
            <a:ext cx="7315200" cy="3174797"/>
          </a:xfrm>
          <a:custGeom>
            <a:avLst/>
            <a:gdLst/>
            <a:ahLst/>
            <a:cxnLst/>
            <a:rect r="r" b="b" t="t" l="l"/>
            <a:pathLst>
              <a:path h="3174797" w="7315200">
                <a:moveTo>
                  <a:pt x="0" y="0"/>
                </a:moveTo>
                <a:lnTo>
                  <a:pt x="7315200" y="0"/>
                </a:lnTo>
                <a:lnTo>
                  <a:pt x="7315200" y="3174797"/>
                </a:lnTo>
                <a:lnTo>
                  <a:pt x="0" y="31747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416144" y="3139819"/>
            <a:ext cx="14520435" cy="1152525"/>
          </a:xfrm>
          <a:prstGeom prst="rect">
            <a:avLst/>
          </a:prstGeom>
        </p:spPr>
        <p:txBody>
          <a:bodyPr anchor="t" rtlCol="false" tIns="0" lIns="0" bIns="0" rIns="0">
            <a:spAutoFit/>
          </a:bodyPr>
          <a:lstStyle/>
          <a:p>
            <a:pPr algn="l">
              <a:lnSpc>
                <a:spcPts val="9000"/>
              </a:lnSpc>
            </a:pPr>
            <a:r>
              <a:rPr lang="en-US" sz="7500" b="true">
                <a:solidFill>
                  <a:srgbClr val="292929"/>
                </a:solidFill>
                <a:latin typeface="Clear Sans Medium"/>
                <a:ea typeface="Clear Sans Medium"/>
                <a:cs typeface="Clear Sans Medium"/>
                <a:sym typeface="Clear Sans Medium"/>
              </a:rPr>
              <a:t>α-оксидтер (эпоксидтер) алу</a:t>
            </a:r>
          </a:p>
        </p:txBody>
      </p:sp>
      <p:sp>
        <p:nvSpPr>
          <p:cNvPr name="Freeform 5" id="5"/>
          <p:cNvSpPr/>
          <p:nvPr/>
        </p:nvSpPr>
        <p:spPr>
          <a:xfrm flipH="false" flipV="false" rot="0">
            <a:off x="10972800" y="0"/>
            <a:ext cx="7315200" cy="3174797"/>
          </a:xfrm>
          <a:custGeom>
            <a:avLst/>
            <a:gdLst/>
            <a:ahLst/>
            <a:cxnLst/>
            <a:rect r="r" b="b" t="t" l="l"/>
            <a:pathLst>
              <a:path h="3174797" w="7315200">
                <a:moveTo>
                  <a:pt x="0" y="0"/>
                </a:moveTo>
                <a:lnTo>
                  <a:pt x="7315200" y="0"/>
                </a:lnTo>
                <a:lnTo>
                  <a:pt x="7315200" y="3174797"/>
                </a:lnTo>
                <a:lnTo>
                  <a:pt x="0" y="31747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DAGlNvjIHWM</dc:identifier>
  <dcterms:modified xsi:type="dcterms:W3CDTF">2011-08-01T06:04:30Z</dcterms:modified>
  <cp:revision>1</cp:revision>
  <dc:title>8-дәріс.Гидролиз, гидратация, дегидратация процестері</dc:title>
</cp:coreProperties>
</file>