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909"/>
    <p:restoredTop sz="94626"/>
  </p:normalViewPr>
  <p:slideViewPr>
    <p:cSldViewPr snapToGrid="0">
      <p:cViewPr varScale="1">
        <p:scale>
          <a:sx n="20" d="100"/>
          <a:sy n="20" d="100"/>
        </p:scale>
        <p:origin x="192" y="2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31884E-F015-7DC7-80FC-4214EA5F4D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84C1C7C-6868-E86A-5CFA-088D877B8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EFD843-9C09-2312-32C8-4895C0032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163D-1CFB-8243-BAFF-DE67DDA0494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9BDC1B-7594-5035-E95E-469707E67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1676C0-D2C2-B362-5FFD-FCCC7A84D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B28-D6CD-7C4D-A6B2-2AEA4A53257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9972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C08D95-9DA3-E2A7-99F1-E16E88A85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8BAD35-16E1-B8A4-130C-1CAEF53308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3D950A-363B-890C-1CFD-6D27D99EC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163D-1CFB-8243-BAFF-DE67DDA0494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4DAEB2-B84D-6E9E-2598-6E55B2E7D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F42925-3765-A218-62E5-B1099925D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B28-D6CD-7C4D-A6B2-2AEA4A53257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41719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FC889CC-7DE0-147D-779A-58DCE343BF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6B2ED97-88BA-262F-02A7-DE0862F8EA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04E924-2C15-2DF4-6A1C-554F82E84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163D-1CFB-8243-BAFF-DE67DDA0494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3A24F7-4AF1-58DB-7367-AF708961D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69CB23-E051-CA31-D05E-A263F8276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B28-D6CD-7C4D-A6B2-2AEA4A53257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88960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8E6872-5963-CC51-C889-AD8B5088D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9553DC-8E5F-9672-6B81-79F87D045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411DBE-27CD-B1F4-5682-A4A0A9646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163D-1CFB-8243-BAFF-DE67DDA0494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7E6DFC-A225-AF60-131A-F503EBEE6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4F3638-A60C-34CF-7635-AA52DFE1A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B28-D6CD-7C4D-A6B2-2AEA4A53257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46185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750F1C-DC9C-AC43-7C8D-DAEF7043A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B5697D8-A314-67AA-4059-7794D07022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52373D-C12C-9D62-8316-FCA7B9605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163D-1CFB-8243-BAFF-DE67DDA0494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B86C95-6AD8-938C-E3DB-291A279E3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C28A67-67EF-0D91-9F7B-782175AA3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B28-D6CD-7C4D-A6B2-2AEA4A53257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46894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4FA0B7-BEE7-1D51-A6DD-008E63D69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E1829F-B9E2-5B73-DD3B-7F47566890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F91E202-EF91-87D8-2CF3-C52094993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367123-AABC-F737-99B3-CA0086B10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163D-1CFB-8243-BAFF-DE67DDA0494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6807EA-E617-435C-684E-C646665A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D37C719-E140-6BF8-6FF7-1023DA29B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B28-D6CD-7C4D-A6B2-2AEA4A53257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7684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B1540F-6C4B-918D-9E10-9FE1556D9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0AD8459-9048-198C-460B-C7592434E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4024CA3-B969-B9E1-F18D-C354E31E82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AA3C7DD-F16C-AEAD-C8E9-662A1EDBEB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CDE7EA3-E268-EAB7-D06F-B30A143067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00D2F8A-0E03-1340-7727-0C50E5D9F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163D-1CFB-8243-BAFF-DE67DDA0494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2291139-0869-733A-7226-B1E76350B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9D76964-9537-132B-D44C-9C3E2F487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B28-D6CD-7C4D-A6B2-2AEA4A53257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03498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999D49-B9DB-0E17-18BB-151C85760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974A893-FE67-1B35-207C-753BA58B9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163D-1CFB-8243-BAFF-DE67DDA0494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D7B9EF3-1AD2-6951-EE85-3BC2565CD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80A53CE-93F0-4F67-9DF0-7CC318AD1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B28-D6CD-7C4D-A6B2-2AEA4A53257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41021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AE2E912-C4EC-B657-8960-CE812ADDA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163D-1CFB-8243-BAFF-DE67DDA0494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6BB8C2F-AAAA-5AA1-FBE3-71775BBFE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89174DA-C2C3-29E2-DDC9-F13C768DD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B28-D6CD-7C4D-A6B2-2AEA4A53257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54941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D06E6-58F7-DF82-747C-83653BCCD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F36389-6735-3F3A-851E-13ED80311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8BF12AA-8FAF-FF91-7DBA-6817297ED6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8DD145-9C20-CC16-BE79-5DDAB1A00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163D-1CFB-8243-BAFF-DE67DDA0494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2028F8-1DDB-F71F-5D6A-96AB56424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7E4F977-AD91-B02C-32DD-245B05B75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B28-D6CD-7C4D-A6B2-2AEA4A53257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48960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BE02FD-7447-4DC2-B06F-37B7E50FE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098A9DD-FF28-8335-A730-118F8AE41A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124FD95-438E-3096-8BE2-BB4850216C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614C901-61E5-667C-8F43-50411C214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163D-1CFB-8243-BAFF-DE67DDA0494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639D0E5-C48E-5B97-02E6-1BE1092E5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865B568-DC27-EA6A-633C-9018E9449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B28-D6CD-7C4D-A6B2-2AEA4A53257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97298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F606E2-CA74-D68E-2919-92F5D0106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468BA7D-1B27-BBAF-72DF-6FFD4259D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CDCF41-98B3-9433-CCC9-5F35A670D0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1163D-1CFB-8243-BAFF-DE67DDA0494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B7A664-A19D-AE6E-255B-77104214FE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D38B31-BD43-3E0D-E5D3-8A386320A6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B0B28-D6CD-7C4D-A6B2-2AEA4A53257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03932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C48B49-6135-48B6-AC0F-97E5D8D1F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F800B3-BCF7-5262-5560-AE15326DC8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9766" y="1146412"/>
            <a:ext cx="9014348" cy="2402006"/>
          </a:xfrm>
        </p:spPr>
        <p:txBody>
          <a:bodyPr anchor="b">
            <a:normAutofit/>
          </a:bodyPr>
          <a:lstStyle/>
          <a:p>
            <a:pPr algn="l"/>
            <a:r>
              <a:rPr lang="ru-RU" sz="4800"/>
              <a:t>Когнитивно-лингвокультурологические исследования во фразеологии</a:t>
            </a:r>
            <a:endParaRPr lang="ru-KZ" sz="4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8" y="4374554"/>
            <a:ext cx="12192007" cy="248344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40655" y="4374554"/>
            <a:ext cx="4051344" cy="2483446"/>
          </a:xfrm>
          <a:prstGeom prst="rect">
            <a:avLst/>
          </a:prstGeom>
          <a:gradFill>
            <a:gsLst>
              <a:gs pos="4000">
                <a:schemeClr val="accent1">
                  <a:alpha val="21000"/>
                </a:schemeClr>
              </a:gs>
              <a:gs pos="83000">
                <a:schemeClr val="accent1">
                  <a:lumMod val="50000"/>
                  <a:alpha val="61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56AC18-FB41-4977-8B0C-F5082335A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4379429"/>
            <a:ext cx="12191984" cy="1953928"/>
          </a:xfrm>
          <a:prstGeom prst="rect">
            <a:avLst/>
          </a:prstGeom>
          <a:gradFill>
            <a:gsLst>
              <a:gs pos="32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alpha val="5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8" y="4380927"/>
            <a:ext cx="12192000" cy="2019443"/>
          </a:xfrm>
          <a:prstGeom prst="rect">
            <a:avLst/>
          </a:prstGeom>
          <a:gradFill>
            <a:gsLst>
              <a:gs pos="32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45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519446C-86DC-FA39-E60E-D72427C945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9765" y="4892722"/>
            <a:ext cx="6387155" cy="1078173"/>
          </a:xfrm>
        </p:spPr>
        <p:txBody>
          <a:bodyPr anchor="ctr">
            <a:normAutofit/>
          </a:bodyPr>
          <a:lstStyle/>
          <a:p>
            <a:pPr algn="l"/>
            <a:r>
              <a:rPr lang="ru-KZ">
                <a:solidFill>
                  <a:srgbClr val="FFFFFF"/>
                </a:solidFill>
              </a:rPr>
              <a:t>Лекция</a:t>
            </a:r>
          </a:p>
        </p:txBody>
      </p:sp>
    </p:spTree>
    <p:extLst>
      <p:ext uri="{BB962C8B-B14F-4D97-AF65-F5344CB8AC3E}">
        <p14:creationId xmlns:p14="http://schemas.microsoft.com/office/powerpoint/2010/main" val="442495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10481B-87F1-EF5A-D97F-8B930E61F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Одинаково структурируют сущность человека: </a:t>
            </a:r>
            <a:r>
              <a:rPr lang="ru-RU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больше спросишь, меньше даст – Т</a:t>
            </a:r>
            <a:r>
              <a:rPr lang="kk-KZ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үйе сұрасаң, бие береді </a:t>
            </a:r>
            <a:r>
              <a:rPr lang="ru-RU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(</a:t>
            </a:r>
            <a:r>
              <a:rPr lang="kk-KZ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қаз</a:t>
            </a:r>
            <a:r>
              <a:rPr lang="ru-RU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) и </a:t>
            </a:r>
            <a:r>
              <a:rPr lang="fr-FR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Demande un b</a:t>
            </a:r>
            <a:r>
              <a:rPr lang="ru-RU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œ</a:t>
            </a:r>
            <a:r>
              <a:rPr lang="fr-FR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uf</a:t>
            </a:r>
            <a:r>
              <a:rPr lang="ru-RU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, </a:t>
            </a:r>
            <a:r>
              <a:rPr lang="fr-FR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on te donnera un</a:t>
            </a:r>
            <a:r>
              <a:rPr lang="ru-RU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 œ</a:t>
            </a:r>
            <a:r>
              <a:rPr lang="fr-FR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uf</a:t>
            </a:r>
            <a:r>
              <a:rPr lang="ru-RU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 (фр.)</a:t>
            </a:r>
            <a:r>
              <a:rPr lang="kk-KZ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- </a:t>
            </a:r>
            <a:r>
              <a:rPr lang="ru-RU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проси быка, тебе дадут яйцо. </a:t>
            </a:r>
            <a:r>
              <a:rPr lang="ru-RU" sz="2000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Выбор слов, репрезентирующих большое и малое, зависит от понятия благозвучия в казахском и французском языках. Удивительным образом совпадает концептуализация жадности: </a:t>
            </a:r>
            <a:r>
              <a:rPr lang="kk-KZ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жұмыртқадан жүн қырқу </a:t>
            </a:r>
            <a:r>
              <a:rPr lang="ru-RU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(каз.)</a:t>
            </a:r>
            <a:r>
              <a:rPr lang="kk-KZ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; </a:t>
            </a:r>
            <a:r>
              <a:rPr lang="fr-FR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tondre un</a:t>
            </a:r>
            <a:r>
              <a:rPr lang="ru-RU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 œ</a:t>
            </a:r>
            <a:r>
              <a:rPr lang="fr-FR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uf</a:t>
            </a:r>
            <a:r>
              <a:rPr lang="ru-RU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  (фр.) – стричь яйцо </a:t>
            </a:r>
            <a:r>
              <a:rPr lang="ru-RU" sz="2000"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[15]</a:t>
            </a:r>
            <a:r>
              <a:rPr lang="ru-KZ" sz="2000">
                <a:effectLst/>
              </a:rPr>
              <a:t> </a:t>
            </a:r>
            <a:endParaRPr lang="ru-KZ" sz="2000"/>
          </a:p>
        </p:txBody>
      </p:sp>
    </p:spTree>
    <p:extLst>
      <p:ext uri="{BB962C8B-B14F-4D97-AF65-F5344CB8AC3E}">
        <p14:creationId xmlns:p14="http://schemas.microsoft.com/office/powerpoint/2010/main" val="1842185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FB5725-4516-D9EC-8A38-4AA3BD9B2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Заключая, хочется отметить, что в</a:t>
            </a:r>
            <a:r>
              <a:rPr lang="kk-KZ" sz="2000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 силу особенностей геополитического положения и полиэтничности в Казахстане сложились благоприятные условия для развития идей, заложенных учеными русской и зарубежной лингвистики. На материале казахского язык </a:t>
            </a:r>
            <a:r>
              <a:rPr lang="ru-RU" sz="2000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и языков других этносов, населяющих Казахстан, а также иностранных языков, </a:t>
            </a:r>
            <a:r>
              <a:rPr lang="kk-KZ" sz="2000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наиболее интенсивно развиваются новые перспективные направления – контрастивная лингвистика, прагмалингвистика, этнолингвистика, когнитивная лингвистика </a:t>
            </a:r>
            <a:r>
              <a:rPr lang="ru-RU" sz="2000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и когнитивная фразеология</a:t>
            </a:r>
            <a:r>
              <a:rPr lang="kk-KZ" sz="2000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. </a:t>
            </a:r>
            <a:endParaRPr lang="ru-KZ" sz="2000">
              <a:effectLst/>
              <a:latin typeface="Calibri" panose="020F0502020204030204" pitchFamily="34" charset="0"/>
              <a:ea typeface="Segoe UI" panose="020B0502040204020203" pitchFamily="34" charset="0"/>
              <a:cs typeface="Tahoma" panose="020B0604030504040204" pitchFamily="34" charset="0"/>
            </a:endParaRPr>
          </a:p>
          <a:p>
            <a:endParaRPr lang="ru-KZ" sz="2000"/>
          </a:p>
        </p:txBody>
      </p:sp>
    </p:spTree>
    <p:extLst>
      <p:ext uri="{BB962C8B-B14F-4D97-AF65-F5344CB8AC3E}">
        <p14:creationId xmlns:p14="http://schemas.microsoft.com/office/powerpoint/2010/main" val="800336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A30C1D-3DAB-9534-07B4-7FEAEC57D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ru-RU" sz="1900" b="1" kern="15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Andale Sans UI"/>
                <a:cs typeface="Times New Roman" panose="02020603050405020304" pitchFamily="18" charset="0"/>
              </a:rPr>
              <a:t>Язык - сложнейшее явление.</a:t>
            </a:r>
            <a:r>
              <a:rPr lang="ru-RU" sz="1900" kern="15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Andale Sans UI"/>
                <a:cs typeface="Times New Roman" panose="02020603050405020304" pitchFamily="18" charset="0"/>
              </a:rPr>
              <a:t> Чтобы отразить сложнейшую сущность языка, Ю. С. Степанов представил его в виде нескольких образов, ибо ни один из этих образов не способен полностью отразить все стороны языка: </a:t>
            </a:r>
            <a:br>
              <a:rPr lang="ru-KZ" sz="1900" kern="15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Andale Sans UI"/>
                <a:cs typeface="Tahoma" panose="020B0604030504040204" pitchFamily="34" charset="0"/>
              </a:rPr>
            </a:br>
            <a:endParaRPr lang="ru-KZ" sz="1900">
              <a:solidFill>
                <a:srgbClr val="FFFFFF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82025C-4FE4-9261-C952-0C9076C54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indent="448310">
              <a:spcAft>
                <a:spcPts val="600"/>
              </a:spcAft>
            </a:pPr>
            <a:r>
              <a:rPr lang="ru-RU" sz="2000" kern="150">
                <a:effectLst/>
                <a:latin typeface="Times New Roman" panose="02020603050405020304" pitchFamily="18" charset="0"/>
                <a:ea typeface="Andale Sans UI"/>
                <a:cs typeface="Times New Roman" panose="02020603050405020304" pitchFamily="18" charset="0"/>
              </a:rPr>
              <a:t>1) язык как язык индивида; </a:t>
            </a:r>
            <a:endParaRPr lang="ru-KZ" sz="2000" kern="150">
              <a:effectLst/>
              <a:latin typeface="Times New Roman" panose="02020603050405020304" pitchFamily="18" charset="0"/>
              <a:ea typeface="Andale Sans UI"/>
              <a:cs typeface="Tahoma" panose="020B0604030504040204" pitchFamily="34" charset="0"/>
            </a:endParaRPr>
          </a:p>
          <a:p>
            <a:pPr indent="448310">
              <a:spcAft>
                <a:spcPts val="600"/>
              </a:spcAft>
            </a:pPr>
            <a:r>
              <a:rPr lang="ru-RU" sz="2000" kern="150">
                <a:effectLst/>
                <a:latin typeface="Times New Roman" panose="02020603050405020304" pitchFamily="18" charset="0"/>
                <a:ea typeface="Andale Sans UI"/>
                <a:cs typeface="Times New Roman" panose="02020603050405020304" pitchFamily="18" charset="0"/>
              </a:rPr>
              <a:t>2) язык как член семьи языков; </a:t>
            </a:r>
            <a:endParaRPr lang="ru-KZ" sz="2000" kern="150">
              <a:effectLst/>
              <a:latin typeface="Times New Roman" panose="02020603050405020304" pitchFamily="18" charset="0"/>
              <a:ea typeface="Andale Sans UI"/>
              <a:cs typeface="Tahoma" panose="020B0604030504040204" pitchFamily="34" charset="0"/>
            </a:endParaRPr>
          </a:p>
          <a:p>
            <a:pPr indent="448310">
              <a:spcAft>
                <a:spcPts val="600"/>
              </a:spcAft>
            </a:pPr>
            <a:r>
              <a:rPr lang="ru-RU" sz="2000" kern="150">
                <a:effectLst/>
                <a:latin typeface="Times New Roman" panose="02020603050405020304" pitchFamily="18" charset="0"/>
                <a:ea typeface="Andale Sans UI"/>
                <a:cs typeface="Times New Roman" panose="02020603050405020304" pitchFamily="18" charset="0"/>
              </a:rPr>
              <a:t>3) язык как структура; </a:t>
            </a:r>
            <a:endParaRPr lang="ru-KZ" sz="2000" kern="150">
              <a:effectLst/>
              <a:latin typeface="Times New Roman" panose="02020603050405020304" pitchFamily="18" charset="0"/>
              <a:ea typeface="Andale Sans UI"/>
              <a:cs typeface="Tahoma" panose="020B0604030504040204" pitchFamily="34" charset="0"/>
            </a:endParaRPr>
          </a:p>
          <a:p>
            <a:pPr indent="448310">
              <a:spcAft>
                <a:spcPts val="600"/>
              </a:spcAft>
            </a:pPr>
            <a:r>
              <a:rPr lang="ru-RU" sz="2000" kern="150">
                <a:effectLst/>
                <a:latin typeface="Times New Roman" panose="02020603050405020304" pitchFamily="18" charset="0"/>
                <a:ea typeface="Andale Sans UI"/>
                <a:cs typeface="Times New Roman" panose="02020603050405020304" pitchFamily="18" charset="0"/>
              </a:rPr>
              <a:t>4) язык как система; </a:t>
            </a:r>
            <a:endParaRPr lang="ru-KZ" sz="2000" kern="150">
              <a:effectLst/>
              <a:latin typeface="Times New Roman" panose="02020603050405020304" pitchFamily="18" charset="0"/>
              <a:ea typeface="Andale Sans UI"/>
              <a:cs typeface="Tahoma" panose="020B0604030504040204" pitchFamily="34" charset="0"/>
            </a:endParaRPr>
          </a:p>
          <a:p>
            <a:pPr indent="448310">
              <a:spcAft>
                <a:spcPts val="600"/>
              </a:spcAft>
            </a:pPr>
            <a:r>
              <a:rPr lang="ru-RU" sz="2000" kern="150">
                <a:effectLst/>
                <a:latin typeface="Times New Roman" panose="02020603050405020304" pitchFamily="18" charset="0"/>
                <a:ea typeface="Andale Sans UI"/>
                <a:cs typeface="Times New Roman" panose="02020603050405020304" pitchFamily="18" charset="0"/>
              </a:rPr>
              <a:t>5) язык как тип и характер; </a:t>
            </a:r>
            <a:endParaRPr lang="ru-KZ" sz="2000" kern="150">
              <a:effectLst/>
              <a:latin typeface="Times New Roman" panose="02020603050405020304" pitchFamily="18" charset="0"/>
              <a:ea typeface="Andale Sans UI"/>
              <a:cs typeface="Tahoma" panose="020B0604030504040204" pitchFamily="34" charset="0"/>
            </a:endParaRPr>
          </a:p>
          <a:p>
            <a:pPr indent="448310">
              <a:spcAft>
                <a:spcPts val="600"/>
              </a:spcAft>
            </a:pPr>
            <a:r>
              <a:rPr lang="ru-RU" sz="2000" kern="150">
                <a:effectLst/>
                <a:latin typeface="Times New Roman" panose="02020603050405020304" pitchFamily="18" charset="0"/>
                <a:ea typeface="Andale Sans UI"/>
                <a:cs typeface="Times New Roman" panose="02020603050405020304" pitchFamily="18" charset="0"/>
              </a:rPr>
              <a:t>6) язык как компьютер; </a:t>
            </a:r>
            <a:endParaRPr lang="ru-KZ" sz="2000" kern="150">
              <a:effectLst/>
              <a:latin typeface="Times New Roman" panose="02020603050405020304" pitchFamily="18" charset="0"/>
              <a:ea typeface="Andale Sans UI"/>
              <a:cs typeface="Tahoma" panose="020B0604030504040204" pitchFamily="34" charset="0"/>
            </a:endParaRPr>
          </a:p>
          <a:p>
            <a:r>
              <a:rPr lang="ru-RU" sz="2000">
                <a:effectLst/>
                <a:latin typeface="Calibri" panose="020F0502020204030204" pitchFamily="34" charset="0"/>
                <a:ea typeface="Segoe UI" panose="020B0502040204020203" pitchFamily="34" charset="0"/>
                <a:cs typeface="Times New Roman" panose="02020603050405020304" pitchFamily="18" charset="0"/>
              </a:rPr>
              <a:t>7) язык как пространство мысли и как «дом духа»</a:t>
            </a:r>
            <a:endParaRPr lang="ru-KZ" sz="2000"/>
          </a:p>
        </p:txBody>
      </p:sp>
    </p:spTree>
    <p:extLst>
      <p:ext uri="{BB962C8B-B14F-4D97-AF65-F5344CB8AC3E}">
        <p14:creationId xmlns:p14="http://schemas.microsoft.com/office/powerpoint/2010/main" val="479669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9365A6-D770-7040-3F05-6F178DCC9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Теоретические изыскания и эмпирические наработки, полученные в области взаимодействия языка и культуры, создали предпосылки для возникновения в первой половине </a:t>
            </a:r>
            <a:r>
              <a:rPr lang="fr-F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XXI</a:t>
            </a:r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 века современной лингвокультурологии. Настоящая часть лекции посвящена одной из мало разработанных направлений современной лингвистики – когнитивной лингвокультурологии.  Проблема когнитивно-лингвокультурологического исследования фразеологической системы разноструктурных языков имеет относительно недолгую историю изучения. </a:t>
            </a:r>
            <a:endParaRPr lang="ru-KZ" sz="2000">
              <a:effectLst/>
              <a:latin typeface="Calibri" panose="020F0502020204030204" pitchFamily="34" charset="0"/>
              <a:ea typeface="Segoe UI" panose="020B0502040204020203" pitchFamily="34" charset="0"/>
              <a:cs typeface="Tahoma" panose="020B0604030504040204" pitchFamily="34" charset="0"/>
            </a:endParaRPr>
          </a:p>
          <a:p>
            <a:endParaRPr lang="ru-KZ" sz="2000"/>
          </a:p>
        </p:txBody>
      </p:sp>
    </p:spTree>
    <p:extLst>
      <p:ext uri="{BB962C8B-B14F-4D97-AF65-F5344CB8AC3E}">
        <p14:creationId xmlns:p14="http://schemas.microsoft.com/office/powerpoint/2010/main" val="295352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Закрытие панели управления в самолете полета на ночь">
            <a:extLst>
              <a:ext uri="{FF2B5EF4-FFF2-40B4-BE49-F238E27FC236}">
                <a16:creationId xmlns:a16="http://schemas.microsoft.com/office/drawing/2014/main" id="{CE0194A9-3D37-BFE7-9E10-EFE809244A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434" r="36305" b="-1"/>
          <a:stretch/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!!Arc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96670A-FE05-CE01-8FD9-5E8243CEA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7048" y="1868487"/>
            <a:ext cx="5721484" cy="4351338"/>
          </a:xfrm>
        </p:spPr>
        <p:txBody>
          <a:bodyPr>
            <a:normAutofit/>
          </a:bodyPr>
          <a:lstStyle/>
          <a:p>
            <a:r>
              <a:rPr lang="ru-RU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Фразеологические единицы существенно отличаются от лексики и репрезентируют особую форму концептуализации мира, его явлений. Соответственно и фразеологическая концептуализация мира существенно отличается от лексической.</a:t>
            </a:r>
            <a:endParaRPr lang="ru-KZ">
              <a:effectLst/>
              <a:latin typeface="Calibri" panose="020F0502020204030204" pitchFamily="34" charset="0"/>
              <a:ea typeface="Segoe UI" panose="020B0502040204020203" pitchFamily="34" charset="0"/>
              <a:cs typeface="Tahoma" panose="020B0604030504040204" pitchFamily="34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313691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Сфера из сетки и узлов">
            <a:extLst>
              <a:ext uri="{FF2B5EF4-FFF2-40B4-BE49-F238E27FC236}">
                <a16:creationId xmlns:a16="http://schemas.microsoft.com/office/drawing/2014/main" id="{7E1937BE-B15A-3131-4291-DF0C72A702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944" r="7955"/>
          <a:stretch/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!!Arc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935CF0-FFE7-6A11-2E87-3D114B560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7048" y="1868487"/>
            <a:ext cx="5721484" cy="4351338"/>
          </a:xfrm>
        </p:spPr>
        <p:txBody>
          <a:bodyPr>
            <a:normAutofit/>
          </a:bodyPr>
          <a:lstStyle/>
          <a:p>
            <a:r>
              <a:rPr lang="ru-RU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Рассматривая язык как многомерное понятие, В.Н. </a:t>
            </a:r>
            <a:r>
              <a:rPr lang="ru-RU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Манакин</a:t>
            </a:r>
            <a:r>
              <a:rPr lang="ru-RU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выделяет три основных начала: физическое (биологическое), психологическое (индивидуальное) и социальное (шире – космическое).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076571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A41E1E-C01C-CBA7-BD4B-156B920E9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своих исследованиях Е.В. Урысон предполагает наличие «долексемных семантических элементов», т.е. достаточно крупных семантических кварков, которые участвуют в формировании смысла высказывания и лишь затем получают языковое представление, иными словами инварианты научного знания </a:t>
            </a:r>
            <a:endParaRPr lang="ru-KZ" sz="2000"/>
          </a:p>
        </p:txBody>
      </p:sp>
    </p:spTree>
    <p:extLst>
      <p:ext uri="{BB962C8B-B14F-4D97-AF65-F5344CB8AC3E}">
        <p14:creationId xmlns:p14="http://schemas.microsoft.com/office/powerpoint/2010/main" val="224643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621F0A-D85F-D6ED-8711-DB642B844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Язык, в соответствии с вышеприведёнными концепциями, есть универсальная форма первичной концептуализации мира и рационализации человеческого опыта, выразитель и хранитель бессознательного стихийного знания о мире, историческая память о социально значимых событиях в человеческой жизни. Язык - зеркало культуры, отображающее лики прошедших культур, интуиции и категории миропредставления, их запечатления и последующего осмысления, переосмысления. Понять природу языка можно лишь на основе изучения человека и его особенностей лексикографического оформления лексики и фразеологии национального языка, понимаемой как картины мира в целом, и фразеологической картины мира в частности </a:t>
            </a:r>
            <a:endParaRPr lang="ru-KZ" sz="2000"/>
          </a:p>
        </p:txBody>
      </p:sp>
    </p:spTree>
    <p:extLst>
      <p:ext uri="{BB962C8B-B14F-4D97-AF65-F5344CB8AC3E}">
        <p14:creationId xmlns:p14="http://schemas.microsoft.com/office/powerpoint/2010/main" val="257234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E8A701-B8FB-D987-82CA-6C7A75025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kk-KZ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при когнитивно-лингвокультурологическом  исследовании фразеологии разноструктурных языков необходимо сопоставлять национальные точки зрения на мир с инвариантом научного знания. </a:t>
            </a:r>
            <a:endParaRPr lang="ru-KZ" sz="2000">
              <a:effectLst/>
              <a:latin typeface="Calibri" panose="020F0502020204030204" pitchFamily="34" charset="0"/>
              <a:ea typeface="Segoe UI" panose="020B0502040204020203" pitchFamily="34" charset="0"/>
              <a:cs typeface="Tahoma" panose="020B0604030504040204" pitchFamily="34" charset="0"/>
            </a:endParaRPr>
          </a:p>
          <a:p>
            <a:endParaRPr lang="ru-KZ" sz="2000"/>
          </a:p>
        </p:txBody>
      </p:sp>
    </p:spTree>
    <p:extLst>
      <p:ext uri="{BB962C8B-B14F-4D97-AF65-F5344CB8AC3E}">
        <p14:creationId xmlns:p14="http://schemas.microsoft.com/office/powerpoint/2010/main" val="1191753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644D95-7372-3FF2-39AD-39D52016A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kk-KZ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Например, </a:t>
            </a:r>
            <a:r>
              <a:rPr lang="kk-KZ" sz="2000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концепт </a:t>
            </a:r>
            <a:r>
              <a:rPr lang="ru-RU" sz="2000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«</a:t>
            </a:r>
            <a:r>
              <a:rPr lang="kk-KZ" sz="2000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меткость</a:t>
            </a:r>
            <a:r>
              <a:rPr lang="ru-RU" sz="2000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» </a:t>
            </a:r>
            <a:r>
              <a:rPr lang="kk-KZ" sz="2000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в казахском языке структурируется как попадание в быстро движущую мишень: </a:t>
            </a:r>
            <a:r>
              <a:rPr lang="kk-KZ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Қ</a:t>
            </a:r>
            <a:r>
              <a:rPr lang="ru-RU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ұ</a:t>
            </a:r>
            <a:r>
              <a:rPr lang="kk-KZ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ралайды көзге атқан </a:t>
            </a:r>
            <a:r>
              <a:rPr lang="ru-RU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(</a:t>
            </a:r>
            <a:r>
              <a:rPr lang="kk-KZ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қаз.</a:t>
            </a:r>
            <a:r>
              <a:rPr lang="ru-RU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). </a:t>
            </a:r>
            <a:r>
              <a:rPr lang="kk-KZ" sz="2000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Французы же структурируют его иначе, попадание в маленькую мишень: </a:t>
            </a:r>
            <a:r>
              <a:rPr lang="fr-FR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Mettre la balle dans l</a:t>
            </a:r>
            <a:r>
              <a:rPr lang="ru-RU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’œ</a:t>
            </a:r>
            <a:r>
              <a:rPr lang="fr-FR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il de l</a:t>
            </a:r>
            <a:r>
              <a:rPr lang="ru-RU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’é</a:t>
            </a:r>
            <a:r>
              <a:rPr lang="fr-FR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l</a:t>
            </a:r>
            <a:r>
              <a:rPr lang="ru-RU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é</a:t>
            </a:r>
            <a:r>
              <a:rPr lang="fr-FR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phant</a:t>
            </a:r>
            <a:r>
              <a:rPr lang="ru-RU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 (фр.) – </a:t>
            </a:r>
            <a:r>
              <a:rPr lang="kk-KZ" sz="2000" i="1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Попасть в глаза слона</a:t>
            </a:r>
            <a:r>
              <a:rPr lang="kk-KZ" sz="2000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, а они у него, как известно, очень узкие. Концепт не </a:t>
            </a:r>
            <a:r>
              <a:rPr lang="ru-RU" sz="2000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«</a:t>
            </a:r>
            <a:r>
              <a:rPr lang="kk-KZ" sz="2000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выводится</a:t>
            </a:r>
            <a:r>
              <a:rPr lang="ru-RU" sz="2000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» </a:t>
            </a:r>
            <a:r>
              <a:rPr lang="kk-KZ" sz="2000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непосредственно из значений слова, а  является результатом соотношения </a:t>
            </a:r>
            <a:r>
              <a:rPr lang="ru-RU" sz="2000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лексико-фразеологического</a:t>
            </a:r>
            <a:r>
              <a:rPr lang="kk-KZ" sz="2000"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ahoma" panose="020B0604030504040204" pitchFamily="34" charset="0"/>
              </a:rPr>
              <a:t> значения с личностным и народным опытом. </a:t>
            </a:r>
            <a:endParaRPr lang="ru-KZ" sz="2000">
              <a:effectLst/>
              <a:latin typeface="Calibri" panose="020F0502020204030204" pitchFamily="34" charset="0"/>
              <a:ea typeface="Segoe UI" panose="020B0502040204020203" pitchFamily="34" charset="0"/>
              <a:cs typeface="Tahoma" panose="020B0604030504040204" pitchFamily="34" charset="0"/>
            </a:endParaRPr>
          </a:p>
          <a:p>
            <a:endParaRPr lang="ru-KZ" sz="2000"/>
          </a:p>
        </p:txBody>
      </p:sp>
    </p:spTree>
    <p:extLst>
      <p:ext uri="{BB962C8B-B14F-4D97-AF65-F5344CB8AC3E}">
        <p14:creationId xmlns:p14="http://schemas.microsoft.com/office/powerpoint/2010/main" val="42839683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607</Words>
  <Application>Microsoft Macintosh PowerPoint</Application>
  <PresentationFormat>Широкоэкранный</PresentationFormat>
  <Paragraphs>19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Когнитивно-лингвокультурологические исследования во фразеологии</vt:lpstr>
      <vt:lpstr>Язык - сложнейшее явление. Чтобы отразить сложнейшую сущность языка, Ю. С. Степанов представил его в виде нескольких образов, ибо ни один из этих образов не способен полностью отразить все стороны языка: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Когнитивно-лингвокультурологические исследования во фразеологии</dc:title>
  <dc:creator>Хамза Мадина Адебиетовна</dc:creator>
  <cp:lastModifiedBy>Хамза Мадина Адебиетовна</cp:lastModifiedBy>
  <cp:revision>2</cp:revision>
  <dcterms:created xsi:type="dcterms:W3CDTF">2022-11-10T15:40:30Z</dcterms:created>
  <dcterms:modified xsi:type="dcterms:W3CDTF">2022-11-10T15:46:08Z</dcterms:modified>
</cp:coreProperties>
</file>