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ru-K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0909"/>
    <p:restoredTop sz="94626"/>
  </p:normalViewPr>
  <p:slideViewPr>
    <p:cSldViewPr snapToGrid="0">
      <p:cViewPr varScale="1">
        <p:scale>
          <a:sx n="20" d="100"/>
          <a:sy n="20" d="100"/>
        </p:scale>
        <p:origin x="192" y="20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731884E-F015-7DC7-80FC-4214EA5F4D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84C1C7C-6868-E86A-5CFA-088D877B80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ru-KZ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CEFD843-9C09-2312-32C8-4895C0032F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1163D-1CFB-8243-BAFF-DE67DDA0494F}" type="datetimeFigureOut">
              <a:rPr lang="ru-KZ" smtClean="0"/>
              <a:t>10.11.2022</a:t>
            </a:fld>
            <a:endParaRPr lang="ru-KZ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89BDC1B-7594-5035-E95E-469707E674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01676C0-D2C2-B362-5FFD-FCCC7A84D2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B0B28-D6CD-7C4D-A6B2-2AEA4A532576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4199727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DC08D95-9DA3-E2A7-99F1-E16E88A851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48BAD35-16E1-B8A4-130C-1CAEF53308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F3D950A-363B-890C-1CFD-6D27D99EC0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1163D-1CFB-8243-BAFF-DE67DDA0494F}" type="datetimeFigureOut">
              <a:rPr lang="ru-KZ" smtClean="0"/>
              <a:t>10.11.2022</a:t>
            </a:fld>
            <a:endParaRPr lang="ru-KZ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34DAEB2-B84D-6E9E-2598-6E55B2E7D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9F42925-3765-A218-62E5-B1099925D5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B0B28-D6CD-7C4D-A6B2-2AEA4A532576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841719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0FC889CC-7DE0-147D-779A-58DCE343BF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6B2ED97-88BA-262F-02A7-DE0862F8EA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304E924-2C15-2DF4-6A1C-554F82E848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1163D-1CFB-8243-BAFF-DE67DDA0494F}" type="datetimeFigureOut">
              <a:rPr lang="ru-KZ" smtClean="0"/>
              <a:t>10.11.2022</a:t>
            </a:fld>
            <a:endParaRPr lang="ru-KZ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43A24F7-4AF1-58DB-7367-AF708961D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269CB23-E051-CA31-D05E-A263F82766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B0B28-D6CD-7C4D-A6B2-2AEA4A532576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1888960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68E6872-5963-CC51-C889-AD8B5088D3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69553DC-8E5F-9672-6B81-79F87D045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E411DBE-27CD-B1F4-5682-A4A0A96464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1163D-1CFB-8243-BAFF-DE67DDA0494F}" type="datetimeFigureOut">
              <a:rPr lang="ru-KZ" smtClean="0"/>
              <a:t>10.11.2022</a:t>
            </a:fld>
            <a:endParaRPr lang="ru-KZ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87E6DFC-A225-AF60-131A-F503EBEE68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04F3638-A60C-34CF-7635-AA52DFE1A8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B0B28-D6CD-7C4D-A6B2-2AEA4A532576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846185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750F1C-DC9C-AC43-7C8D-DAEF7043A9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B5697D8-A314-67AA-4059-7794D07022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152373D-C12C-9D62-8316-FCA7B9605C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1163D-1CFB-8243-BAFF-DE67DDA0494F}" type="datetimeFigureOut">
              <a:rPr lang="ru-KZ" smtClean="0"/>
              <a:t>10.11.2022</a:t>
            </a:fld>
            <a:endParaRPr lang="ru-KZ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5B86C95-6AD8-938C-E3DB-291A279E3C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BC28A67-67EF-0D91-9F7B-782175AA35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B0B28-D6CD-7C4D-A6B2-2AEA4A532576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146894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94FA0B7-BEE7-1D51-A6DD-008E63D693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8E1829F-B9E2-5B73-DD3B-7F47566890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F91E202-EF91-87D8-2CF3-C520949933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E367123-AABC-F737-99B3-CA0086B107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1163D-1CFB-8243-BAFF-DE67DDA0494F}" type="datetimeFigureOut">
              <a:rPr lang="ru-KZ" smtClean="0"/>
              <a:t>10.11.2022</a:t>
            </a:fld>
            <a:endParaRPr lang="ru-KZ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06807EA-E617-435C-684E-C646665AB0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D37C719-E140-6BF8-6FF7-1023DA29B6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B0B28-D6CD-7C4D-A6B2-2AEA4A532576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27684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9B1540F-6C4B-918D-9E10-9FE1556D9A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0AD8459-9048-198C-460B-C7592434E6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4024CA3-B969-B9E1-F18D-C354E31E82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1AA3C7DD-F16C-AEAD-C8E9-662A1EDBEB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5CDE7EA3-E268-EAB7-D06F-B30A143067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000D2F8A-0E03-1340-7727-0C50E5D9FA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1163D-1CFB-8243-BAFF-DE67DDA0494F}" type="datetimeFigureOut">
              <a:rPr lang="ru-KZ" smtClean="0"/>
              <a:t>10.11.2022</a:t>
            </a:fld>
            <a:endParaRPr lang="ru-KZ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B2291139-0869-733A-7226-B1E76350B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E9D76964-9537-132B-D44C-9C3E2F487D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B0B28-D6CD-7C4D-A6B2-2AEA4A532576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503498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9999D49-B9DB-0E17-18BB-151C857607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0974A893-FE67-1B35-207C-753BA58B9B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1163D-1CFB-8243-BAFF-DE67DDA0494F}" type="datetimeFigureOut">
              <a:rPr lang="ru-KZ" smtClean="0"/>
              <a:t>10.11.2022</a:t>
            </a:fld>
            <a:endParaRPr lang="ru-KZ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1D7B9EF3-1AD2-6951-EE85-3BC2565CD8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980A53CE-93F0-4F67-9DF0-7CC318AD13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B0B28-D6CD-7C4D-A6B2-2AEA4A532576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541021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6AE2E912-C4EC-B657-8960-CE812ADDA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1163D-1CFB-8243-BAFF-DE67DDA0494F}" type="datetimeFigureOut">
              <a:rPr lang="ru-KZ" smtClean="0"/>
              <a:t>10.11.2022</a:t>
            </a:fld>
            <a:endParaRPr lang="ru-KZ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E6BB8C2F-AAAA-5AA1-FBE3-71775BBFEB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89174DA-C2C3-29E2-DDC9-F13C768DD0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B0B28-D6CD-7C4D-A6B2-2AEA4A532576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454941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19D06E6-58F7-DF82-747C-83653BCCD3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6F36389-6735-3F3A-851E-13ED803116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8BF12AA-8FAF-FF91-7DBA-6817297ED6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A8DD145-9C20-CC16-BE79-5DDAB1A004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1163D-1CFB-8243-BAFF-DE67DDA0494F}" type="datetimeFigureOut">
              <a:rPr lang="ru-KZ" smtClean="0"/>
              <a:t>10.11.2022</a:t>
            </a:fld>
            <a:endParaRPr lang="ru-KZ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D2028F8-1DDB-F71F-5D6A-96AB56424F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7E4F977-AD91-B02C-32DD-245B05B754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B0B28-D6CD-7C4D-A6B2-2AEA4A532576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1248960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2BE02FD-7447-4DC2-B06F-37B7E50FE8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3098A9DD-FF28-8335-A730-118F8AE41A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KZ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124FD95-438E-3096-8BE2-BB4850216C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614C901-61E5-667C-8F43-50411C2144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1163D-1CFB-8243-BAFF-DE67DDA0494F}" type="datetimeFigureOut">
              <a:rPr lang="ru-KZ" smtClean="0"/>
              <a:t>10.11.2022</a:t>
            </a:fld>
            <a:endParaRPr lang="ru-KZ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639D0E5-C48E-5B97-02E6-1BE1092E55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865B568-DC27-EA6A-633C-9018E9449B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B0B28-D6CD-7C4D-A6B2-2AEA4A532576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1897298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9F606E2-CA74-D68E-2919-92F5D01069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468BA7D-1B27-BBAF-72DF-6FFD4259D0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1CDCF41-98B3-9433-CCC9-5F35A670D0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C1163D-1CFB-8243-BAFF-DE67DDA0494F}" type="datetimeFigureOut">
              <a:rPr lang="ru-KZ" smtClean="0"/>
              <a:t>10.11.2022</a:t>
            </a:fld>
            <a:endParaRPr lang="ru-KZ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CB7A664-A19D-AE6E-255B-77104214FE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KZ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2D38B31-BD43-3E0D-E5D3-8A386320A6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7B0B28-D6CD-7C4D-A6B2-2AEA4A532576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903932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K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3C48B49-6135-48B6-AC0F-97E5D8D1F0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7F800B3-BCF7-5262-5560-AE15326DC8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29766" y="1146412"/>
            <a:ext cx="9014348" cy="2402006"/>
          </a:xfrm>
        </p:spPr>
        <p:txBody>
          <a:bodyPr anchor="b">
            <a:normAutofit/>
          </a:bodyPr>
          <a:lstStyle/>
          <a:p>
            <a:pPr algn="l"/>
            <a:r>
              <a:rPr lang="ru-RU" sz="4800"/>
              <a:t>Когнитивно-лингвокультурологические исследования во фразеологии</a:t>
            </a:r>
            <a:endParaRPr lang="ru-KZ" sz="480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8" y="4374554"/>
            <a:ext cx="12192007" cy="2483444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C631C0B-6DA6-4E57-8231-CE32B3434A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40655" y="4374554"/>
            <a:ext cx="4051344" cy="2483446"/>
          </a:xfrm>
          <a:prstGeom prst="rect">
            <a:avLst/>
          </a:prstGeom>
          <a:gradFill>
            <a:gsLst>
              <a:gs pos="4000">
                <a:schemeClr val="accent1">
                  <a:alpha val="21000"/>
                </a:schemeClr>
              </a:gs>
              <a:gs pos="83000">
                <a:schemeClr val="accent1">
                  <a:lumMod val="50000"/>
                  <a:alpha val="61000"/>
                </a:schemeClr>
              </a:gs>
            </a:gsLst>
            <a:lin ang="18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256AC18-FB41-4977-8B0C-F5082335AB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4379429"/>
            <a:ext cx="12191984" cy="1953928"/>
          </a:xfrm>
          <a:prstGeom prst="rect">
            <a:avLst/>
          </a:prstGeom>
          <a:gradFill>
            <a:gsLst>
              <a:gs pos="32000">
                <a:schemeClr val="accent1">
                  <a:lumMod val="50000"/>
                  <a:alpha val="0"/>
                </a:schemeClr>
              </a:gs>
              <a:gs pos="100000">
                <a:schemeClr val="accent1">
                  <a:alpha val="5500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FF4A713-7B75-4B21-90D7-5AB19547C7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8" y="4380927"/>
            <a:ext cx="12192000" cy="2019443"/>
          </a:xfrm>
          <a:prstGeom prst="rect">
            <a:avLst/>
          </a:prstGeom>
          <a:gradFill>
            <a:gsLst>
              <a:gs pos="3200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45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519446C-86DC-FA39-E60E-D72427C945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29765" y="4892722"/>
            <a:ext cx="6387155" cy="1078173"/>
          </a:xfrm>
        </p:spPr>
        <p:txBody>
          <a:bodyPr anchor="ctr">
            <a:normAutofit/>
          </a:bodyPr>
          <a:lstStyle/>
          <a:p>
            <a:pPr algn="l"/>
            <a:r>
              <a:rPr lang="ru-KZ">
                <a:solidFill>
                  <a:srgbClr val="FFFFFF"/>
                </a:solidFill>
              </a:rPr>
              <a:t>Лекция</a:t>
            </a:r>
          </a:p>
        </p:txBody>
      </p:sp>
    </p:spTree>
    <p:extLst>
      <p:ext uri="{BB962C8B-B14F-4D97-AF65-F5344CB8AC3E}">
        <p14:creationId xmlns:p14="http://schemas.microsoft.com/office/powerpoint/2010/main" val="4424953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EE2AD96-B495-4E06-9291-B71706F728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3CF6D67-C5A8-4ADD-9E8E-1E38CA1D31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638515" y="639280"/>
            <a:ext cx="6858000" cy="5579440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6909FA0-B515-4681-B7A8-FA281D133B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393206" y="395206"/>
            <a:ext cx="6346209" cy="557608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1C9FE86-FCC3-4A31-AA1C-C882262B7F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1528907" y="2818967"/>
            <a:ext cx="2501979" cy="5576080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D96243B-ECED-4B71-8E06-AE9A285EAD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425002" y="852793"/>
            <a:ext cx="6858001" cy="5152412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1100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A09989E4-EFDC-4A90-A633-E0525FB413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818753" y="1128497"/>
            <a:ext cx="4318303" cy="4318303"/>
          </a:xfrm>
          <a:prstGeom prst="ellipse">
            <a:avLst/>
          </a:prstGeom>
          <a:gradFill>
            <a:gsLst>
              <a:gs pos="39000">
                <a:schemeClr val="accent1">
                  <a:alpha val="0"/>
                </a:schemeClr>
              </a:gs>
              <a:gs pos="100000">
                <a:schemeClr val="accent1">
                  <a:lumMod val="60000"/>
                  <a:lumOff val="40000"/>
                  <a:alpha val="15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610481B-87F1-EF5A-D97F-8B930E61F3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03158" y="649480"/>
            <a:ext cx="4862447" cy="5546047"/>
          </a:xfrm>
        </p:spPr>
        <p:txBody>
          <a:bodyPr anchor="ctr">
            <a:normAutofit/>
          </a:bodyPr>
          <a:lstStyle/>
          <a:p>
            <a:r>
              <a:rPr lang="ru-RU" sz="2000">
                <a:effectLst/>
                <a:latin typeface="Times New Roman" panose="02020603050405020304" pitchFamily="18" charset="0"/>
                <a:ea typeface="Segoe UI" panose="020B0502040204020203" pitchFamily="34" charset="0"/>
              </a:rPr>
              <a:t>Одинаково структурируют сущность человека: </a:t>
            </a:r>
            <a:r>
              <a:rPr lang="ru-RU" sz="2000" i="1">
                <a:effectLst/>
                <a:latin typeface="Times New Roman" panose="02020603050405020304" pitchFamily="18" charset="0"/>
                <a:ea typeface="Segoe UI" panose="020B0502040204020203" pitchFamily="34" charset="0"/>
              </a:rPr>
              <a:t>больше спросишь, меньше даст – Т</a:t>
            </a:r>
            <a:r>
              <a:rPr lang="kk-KZ" sz="2000" i="1">
                <a:effectLst/>
                <a:latin typeface="Times New Roman" panose="02020603050405020304" pitchFamily="18" charset="0"/>
                <a:ea typeface="Segoe UI" panose="020B0502040204020203" pitchFamily="34" charset="0"/>
              </a:rPr>
              <a:t>үйе сұрасаң, бие береді </a:t>
            </a:r>
            <a:r>
              <a:rPr lang="ru-RU" sz="2000" i="1">
                <a:effectLst/>
                <a:latin typeface="Times New Roman" panose="02020603050405020304" pitchFamily="18" charset="0"/>
                <a:ea typeface="Segoe UI" panose="020B0502040204020203" pitchFamily="34" charset="0"/>
              </a:rPr>
              <a:t>(</a:t>
            </a:r>
            <a:r>
              <a:rPr lang="kk-KZ" sz="2000" i="1">
                <a:effectLst/>
                <a:latin typeface="Times New Roman" panose="02020603050405020304" pitchFamily="18" charset="0"/>
                <a:ea typeface="Segoe UI" panose="020B0502040204020203" pitchFamily="34" charset="0"/>
              </a:rPr>
              <a:t>қаз</a:t>
            </a:r>
            <a:r>
              <a:rPr lang="ru-RU" sz="2000" i="1">
                <a:effectLst/>
                <a:latin typeface="Times New Roman" panose="02020603050405020304" pitchFamily="18" charset="0"/>
                <a:ea typeface="Segoe UI" panose="020B0502040204020203" pitchFamily="34" charset="0"/>
              </a:rPr>
              <a:t>) и </a:t>
            </a:r>
            <a:r>
              <a:rPr lang="fr-FR" sz="2000" i="1">
                <a:effectLst/>
                <a:latin typeface="Times New Roman" panose="02020603050405020304" pitchFamily="18" charset="0"/>
                <a:ea typeface="Segoe UI" panose="020B0502040204020203" pitchFamily="34" charset="0"/>
              </a:rPr>
              <a:t>Demande un b</a:t>
            </a:r>
            <a:r>
              <a:rPr lang="ru-RU" sz="2000" i="1">
                <a:effectLst/>
                <a:latin typeface="Times New Roman" panose="02020603050405020304" pitchFamily="18" charset="0"/>
                <a:ea typeface="Segoe UI" panose="020B0502040204020203" pitchFamily="34" charset="0"/>
              </a:rPr>
              <a:t>œ</a:t>
            </a:r>
            <a:r>
              <a:rPr lang="fr-FR" sz="2000" i="1">
                <a:effectLst/>
                <a:latin typeface="Times New Roman" panose="02020603050405020304" pitchFamily="18" charset="0"/>
                <a:ea typeface="Segoe UI" panose="020B0502040204020203" pitchFamily="34" charset="0"/>
              </a:rPr>
              <a:t>uf</a:t>
            </a:r>
            <a:r>
              <a:rPr lang="ru-RU" sz="2000" i="1">
                <a:effectLst/>
                <a:latin typeface="Times New Roman" panose="02020603050405020304" pitchFamily="18" charset="0"/>
                <a:ea typeface="Segoe UI" panose="020B0502040204020203" pitchFamily="34" charset="0"/>
              </a:rPr>
              <a:t>, </a:t>
            </a:r>
            <a:r>
              <a:rPr lang="fr-FR" sz="2000" i="1">
                <a:effectLst/>
                <a:latin typeface="Times New Roman" panose="02020603050405020304" pitchFamily="18" charset="0"/>
                <a:ea typeface="Segoe UI" panose="020B0502040204020203" pitchFamily="34" charset="0"/>
              </a:rPr>
              <a:t>on te donnera un</a:t>
            </a:r>
            <a:r>
              <a:rPr lang="ru-RU" sz="2000" i="1">
                <a:effectLst/>
                <a:latin typeface="Times New Roman" panose="02020603050405020304" pitchFamily="18" charset="0"/>
                <a:ea typeface="Segoe UI" panose="020B0502040204020203" pitchFamily="34" charset="0"/>
              </a:rPr>
              <a:t> œ</a:t>
            </a:r>
            <a:r>
              <a:rPr lang="fr-FR" sz="2000" i="1">
                <a:effectLst/>
                <a:latin typeface="Times New Roman" panose="02020603050405020304" pitchFamily="18" charset="0"/>
                <a:ea typeface="Segoe UI" panose="020B0502040204020203" pitchFamily="34" charset="0"/>
              </a:rPr>
              <a:t>uf</a:t>
            </a:r>
            <a:r>
              <a:rPr lang="ru-RU" sz="2000" i="1">
                <a:effectLst/>
                <a:latin typeface="Times New Roman" panose="02020603050405020304" pitchFamily="18" charset="0"/>
                <a:ea typeface="Segoe UI" panose="020B0502040204020203" pitchFamily="34" charset="0"/>
              </a:rPr>
              <a:t> (фр.)</a:t>
            </a:r>
            <a:r>
              <a:rPr lang="kk-KZ" sz="2000" i="1">
                <a:effectLst/>
                <a:latin typeface="Times New Roman" panose="02020603050405020304" pitchFamily="18" charset="0"/>
                <a:ea typeface="Segoe UI" panose="020B0502040204020203" pitchFamily="34" charset="0"/>
              </a:rPr>
              <a:t>- </a:t>
            </a:r>
            <a:r>
              <a:rPr lang="ru-RU" sz="2000" i="1">
                <a:effectLst/>
                <a:latin typeface="Times New Roman" panose="02020603050405020304" pitchFamily="18" charset="0"/>
                <a:ea typeface="Segoe UI" panose="020B0502040204020203" pitchFamily="34" charset="0"/>
              </a:rPr>
              <a:t>проси быка, тебе дадут яйцо. </a:t>
            </a:r>
            <a:r>
              <a:rPr lang="ru-RU" sz="2000">
                <a:effectLst/>
                <a:latin typeface="Times New Roman" panose="02020603050405020304" pitchFamily="18" charset="0"/>
                <a:ea typeface="Segoe UI" panose="020B0502040204020203" pitchFamily="34" charset="0"/>
              </a:rPr>
              <a:t>Выбор слов, репрезентирующих большое и малое, зависит от понятия благозвучия в казахском и французском языках. Удивительным образом совпадает концептуализация жадности: </a:t>
            </a:r>
            <a:r>
              <a:rPr lang="kk-KZ" sz="2000" i="1">
                <a:effectLst/>
                <a:latin typeface="Times New Roman" panose="02020603050405020304" pitchFamily="18" charset="0"/>
                <a:ea typeface="Segoe UI" panose="020B0502040204020203" pitchFamily="34" charset="0"/>
              </a:rPr>
              <a:t>жұмыртқадан жүн қырқу </a:t>
            </a:r>
            <a:r>
              <a:rPr lang="ru-RU" sz="2000" i="1">
                <a:effectLst/>
                <a:latin typeface="Times New Roman" panose="02020603050405020304" pitchFamily="18" charset="0"/>
                <a:ea typeface="Segoe UI" panose="020B0502040204020203" pitchFamily="34" charset="0"/>
              </a:rPr>
              <a:t>(каз.)</a:t>
            </a:r>
            <a:r>
              <a:rPr lang="kk-KZ" sz="2000" i="1">
                <a:effectLst/>
                <a:latin typeface="Times New Roman" panose="02020603050405020304" pitchFamily="18" charset="0"/>
                <a:ea typeface="Segoe UI" panose="020B0502040204020203" pitchFamily="34" charset="0"/>
              </a:rPr>
              <a:t>; </a:t>
            </a:r>
            <a:r>
              <a:rPr lang="fr-FR" sz="2000" i="1">
                <a:effectLst/>
                <a:latin typeface="Times New Roman" panose="02020603050405020304" pitchFamily="18" charset="0"/>
                <a:ea typeface="Segoe UI" panose="020B0502040204020203" pitchFamily="34" charset="0"/>
              </a:rPr>
              <a:t>tondre un</a:t>
            </a:r>
            <a:r>
              <a:rPr lang="ru-RU" sz="2000" i="1">
                <a:effectLst/>
                <a:latin typeface="Times New Roman" panose="02020603050405020304" pitchFamily="18" charset="0"/>
                <a:ea typeface="Segoe UI" panose="020B0502040204020203" pitchFamily="34" charset="0"/>
              </a:rPr>
              <a:t> œ</a:t>
            </a:r>
            <a:r>
              <a:rPr lang="fr-FR" sz="2000" i="1">
                <a:effectLst/>
                <a:latin typeface="Times New Roman" panose="02020603050405020304" pitchFamily="18" charset="0"/>
                <a:ea typeface="Segoe UI" panose="020B0502040204020203" pitchFamily="34" charset="0"/>
              </a:rPr>
              <a:t>uf</a:t>
            </a:r>
            <a:r>
              <a:rPr lang="ru-RU" sz="2000" i="1">
                <a:effectLst/>
                <a:latin typeface="Times New Roman" panose="02020603050405020304" pitchFamily="18" charset="0"/>
                <a:ea typeface="Segoe UI" panose="020B0502040204020203" pitchFamily="34" charset="0"/>
              </a:rPr>
              <a:t>  (фр.) – стричь яйцо </a:t>
            </a:r>
            <a:r>
              <a:rPr lang="ru-RU" sz="2000">
                <a:effectLst/>
                <a:latin typeface="Times New Roman" panose="02020603050405020304" pitchFamily="18" charset="0"/>
                <a:ea typeface="Segoe UI" panose="020B0502040204020203" pitchFamily="34" charset="0"/>
              </a:rPr>
              <a:t>[15]</a:t>
            </a:r>
            <a:r>
              <a:rPr lang="ru-KZ" sz="2000">
                <a:effectLst/>
              </a:rPr>
              <a:t> </a:t>
            </a:r>
            <a:endParaRPr lang="ru-KZ" sz="2000"/>
          </a:p>
        </p:txBody>
      </p:sp>
    </p:spTree>
    <p:extLst>
      <p:ext uri="{BB962C8B-B14F-4D97-AF65-F5344CB8AC3E}">
        <p14:creationId xmlns:p14="http://schemas.microsoft.com/office/powerpoint/2010/main" val="18421852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5FB5725-4516-D9EC-8A38-4AA3BD9B2B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ctr">
            <a:normAutofit/>
          </a:bodyPr>
          <a:lstStyle/>
          <a:p>
            <a:r>
              <a:rPr lang="ru-RU" sz="20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Заключая, хочется отметить, что в</a:t>
            </a:r>
            <a:r>
              <a:rPr lang="kk-KZ" sz="2000">
                <a:effectLst/>
                <a:latin typeface="Times New Roman" panose="02020603050405020304" pitchFamily="18" charset="0"/>
                <a:ea typeface="Segoe UI" panose="020B0502040204020203" pitchFamily="34" charset="0"/>
                <a:cs typeface="Tahoma" panose="020B0604030504040204" pitchFamily="34" charset="0"/>
              </a:rPr>
              <a:t> силу особенностей геополитического положения и полиэтничности в Казахстане сложились благоприятные условия для развития идей, заложенных учеными русской и зарубежной лингвистики. На материале казахского язык </a:t>
            </a:r>
            <a:r>
              <a:rPr lang="ru-RU" sz="2000">
                <a:effectLst/>
                <a:latin typeface="Times New Roman" panose="02020603050405020304" pitchFamily="18" charset="0"/>
                <a:ea typeface="Segoe UI" panose="020B0502040204020203" pitchFamily="34" charset="0"/>
                <a:cs typeface="Tahoma" panose="020B0604030504040204" pitchFamily="34" charset="0"/>
              </a:rPr>
              <a:t>и языков других этносов, населяющих Казахстан, а также иностранных языков, </a:t>
            </a:r>
            <a:r>
              <a:rPr lang="kk-KZ" sz="2000">
                <a:effectLst/>
                <a:latin typeface="Times New Roman" panose="02020603050405020304" pitchFamily="18" charset="0"/>
                <a:ea typeface="Segoe UI" panose="020B0502040204020203" pitchFamily="34" charset="0"/>
                <a:cs typeface="Tahoma" panose="020B0604030504040204" pitchFamily="34" charset="0"/>
              </a:rPr>
              <a:t>наиболее интенсивно развиваются новые перспективные направления – контрастивная лингвистика, прагмалингвистика, этнолингвистика, когнитивная лингвистика </a:t>
            </a:r>
            <a:r>
              <a:rPr lang="ru-RU" sz="2000">
                <a:effectLst/>
                <a:latin typeface="Times New Roman" panose="02020603050405020304" pitchFamily="18" charset="0"/>
                <a:ea typeface="Segoe UI" panose="020B0502040204020203" pitchFamily="34" charset="0"/>
                <a:cs typeface="Tahoma" panose="020B0604030504040204" pitchFamily="34" charset="0"/>
              </a:rPr>
              <a:t>и когнитивная фразеология</a:t>
            </a:r>
            <a:r>
              <a:rPr lang="kk-KZ" sz="2000">
                <a:effectLst/>
                <a:latin typeface="Times New Roman" panose="02020603050405020304" pitchFamily="18" charset="0"/>
                <a:ea typeface="Segoe UI" panose="020B0502040204020203" pitchFamily="34" charset="0"/>
                <a:cs typeface="Tahoma" panose="020B0604030504040204" pitchFamily="34" charset="0"/>
              </a:rPr>
              <a:t>. </a:t>
            </a:r>
            <a:endParaRPr lang="ru-KZ" sz="2000">
              <a:effectLst/>
              <a:latin typeface="Calibri" panose="020F0502020204030204" pitchFamily="34" charset="0"/>
              <a:ea typeface="Segoe UI" panose="020B0502040204020203" pitchFamily="34" charset="0"/>
              <a:cs typeface="Tahoma" panose="020B0604030504040204" pitchFamily="34" charset="0"/>
            </a:endParaRPr>
          </a:p>
          <a:p>
            <a:endParaRPr lang="ru-KZ" sz="2000"/>
          </a:p>
        </p:txBody>
      </p:sp>
    </p:spTree>
    <p:extLst>
      <p:ext uri="{BB962C8B-B14F-4D97-AF65-F5344CB8AC3E}">
        <p14:creationId xmlns:p14="http://schemas.microsoft.com/office/powerpoint/2010/main" val="8003360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0A30C1D-3DAB-9534-07B4-7FEAEC57D6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ru-RU" sz="1900" b="1" kern="15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Andale Sans UI"/>
                <a:cs typeface="Times New Roman" panose="02020603050405020304" pitchFamily="18" charset="0"/>
              </a:rPr>
              <a:t>Язык - сложнейшее явление.</a:t>
            </a:r>
            <a:r>
              <a:rPr lang="ru-RU" sz="1900" kern="15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Andale Sans UI"/>
                <a:cs typeface="Times New Roman" panose="02020603050405020304" pitchFamily="18" charset="0"/>
              </a:rPr>
              <a:t> Чтобы отразить сложнейшую сущность языка, Ю. С. Степанов представил его в виде нескольких образов, ибо ни один из этих образов не способен полностью отразить все стороны языка: </a:t>
            </a:r>
            <a:br>
              <a:rPr lang="ru-KZ" sz="1900" kern="15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Andale Sans UI"/>
                <a:cs typeface="Tahoma" panose="020B0604030504040204" pitchFamily="34" charset="0"/>
              </a:rPr>
            </a:br>
            <a:endParaRPr lang="ru-KZ" sz="1900">
              <a:solidFill>
                <a:srgbClr val="FFFFFF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E82025C-4FE4-9261-C952-0C9076C544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/>
          </a:bodyPr>
          <a:lstStyle/>
          <a:p>
            <a:pPr indent="448310">
              <a:spcAft>
                <a:spcPts val="600"/>
              </a:spcAft>
            </a:pPr>
            <a:r>
              <a:rPr lang="ru-RU" sz="2000" kern="150">
                <a:effectLst/>
                <a:latin typeface="Times New Roman" panose="02020603050405020304" pitchFamily="18" charset="0"/>
                <a:ea typeface="Andale Sans UI"/>
                <a:cs typeface="Times New Roman" panose="02020603050405020304" pitchFamily="18" charset="0"/>
              </a:rPr>
              <a:t>1) язык как язык индивида; </a:t>
            </a:r>
            <a:endParaRPr lang="ru-KZ" sz="2000" kern="150">
              <a:effectLst/>
              <a:latin typeface="Times New Roman" panose="02020603050405020304" pitchFamily="18" charset="0"/>
              <a:ea typeface="Andale Sans UI"/>
              <a:cs typeface="Tahoma" panose="020B0604030504040204" pitchFamily="34" charset="0"/>
            </a:endParaRPr>
          </a:p>
          <a:p>
            <a:pPr indent="448310">
              <a:spcAft>
                <a:spcPts val="600"/>
              </a:spcAft>
            </a:pPr>
            <a:r>
              <a:rPr lang="ru-RU" sz="2000" kern="150">
                <a:effectLst/>
                <a:latin typeface="Times New Roman" panose="02020603050405020304" pitchFamily="18" charset="0"/>
                <a:ea typeface="Andale Sans UI"/>
                <a:cs typeface="Times New Roman" panose="02020603050405020304" pitchFamily="18" charset="0"/>
              </a:rPr>
              <a:t>2) язык как член семьи языков; </a:t>
            </a:r>
            <a:endParaRPr lang="ru-KZ" sz="2000" kern="150">
              <a:effectLst/>
              <a:latin typeface="Times New Roman" panose="02020603050405020304" pitchFamily="18" charset="0"/>
              <a:ea typeface="Andale Sans UI"/>
              <a:cs typeface="Tahoma" panose="020B0604030504040204" pitchFamily="34" charset="0"/>
            </a:endParaRPr>
          </a:p>
          <a:p>
            <a:pPr indent="448310">
              <a:spcAft>
                <a:spcPts val="600"/>
              </a:spcAft>
            </a:pPr>
            <a:r>
              <a:rPr lang="ru-RU" sz="2000" kern="150">
                <a:effectLst/>
                <a:latin typeface="Times New Roman" panose="02020603050405020304" pitchFamily="18" charset="0"/>
                <a:ea typeface="Andale Sans UI"/>
                <a:cs typeface="Times New Roman" panose="02020603050405020304" pitchFamily="18" charset="0"/>
              </a:rPr>
              <a:t>3) язык как структура; </a:t>
            </a:r>
            <a:endParaRPr lang="ru-KZ" sz="2000" kern="150">
              <a:effectLst/>
              <a:latin typeface="Times New Roman" panose="02020603050405020304" pitchFamily="18" charset="0"/>
              <a:ea typeface="Andale Sans UI"/>
              <a:cs typeface="Tahoma" panose="020B0604030504040204" pitchFamily="34" charset="0"/>
            </a:endParaRPr>
          </a:p>
          <a:p>
            <a:pPr indent="448310">
              <a:spcAft>
                <a:spcPts val="600"/>
              </a:spcAft>
            </a:pPr>
            <a:r>
              <a:rPr lang="ru-RU" sz="2000" kern="150">
                <a:effectLst/>
                <a:latin typeface="Times New Roman" panose="02020603050405020304" pitchFamily="18" charset="0"/>
                <a:ea typeface="Andale Sans UI"/>
                <a:cs typeface="Times New Roman" panose="02020603050405020304" pitchFamily="18" charset="0"/>
              </a:rPr>
              <a:t>4) язык как система; </a:t>
            </a:r>
            <a:endParaRPr lang="ru-KZ" sz="2000" kern="150">
              <a:effectLst/>
              <a:latin typeface="Times New Roman" panose="02020603050405020304" pitchFamily="18" charset="0"/>
              <a:ea typeface="Andale Sans UI"/>
              <a:cs typeface="Tahoma" panose="020B0604030504040204" pitchFamily="34" charset="0"/>
            </a:endParaRPr>
          </a:p>
          <a:p>
            <a:pPr indent="448310">
              <a:spcAft>
                <a:spcPts val="600"/>
              </a:spcAft>
            </a:pPr>
            <a:r>
              <a:rPr lang="ru-RU" sz="2000" kern="150">
                <a:effectLst/>
                <a:latin typeface="Times New Roman" panose="02020603050405020304" pitchFamily="18" charset="0"/>
                <a:ea typeface="Andale Sans UI"/>
                <a:cs typeface="Times New Roman" panose="02020603050405020304" pitchFamily="18" charset="0"/>
              </a:rPr>
              <a:t>5) язык как тип и характер; </a:t>
            </a:r>
            <a:endParaRPr lang="ru-KZ" sz="2000" kern="150">
              <a:effectLst/>
              <a:latin typeface="Times New Roman" panose="02020603050405020304" pitchFamily="18" charset="0"/>
              <a:ea typeface="Andale Sans UI"/>
              <a:cs typeface="Tahoma" panose="020B0604030504040204" pitchFamily="34" charset="0"/>
            </a:endParaRPr>
          </a:p>
          <a:p>
            <a:pPr indent="448310">
              <a:spcAft>
                <a:spcPts val="600"/>
              </a:spcAft>
            </a:pPr>
            <a:r>
              <a:rPr lang="ru-RU" sz="2000" kern="150">
                <a:effectLst/>
                <a:latin typeface="Times New Roman" panose="02020603050405020304" pitchFamily="18" charset="0"/>
                <a:ea typeface="Andale Sans UI"/>
                <a:cs typeface="Times New Roman" panose="02020603050405020304" pitchFamily="18" charset="0"/>
              </a:rPr>
              <a:t>6) язык как компьютер; </a:t>
            </a:r>
            <a:endParaRPr lang="ru-KZ" sz="2000" kern="150">
              <a:effectLst/>
              <a:latin typeface="Times New Roman" panose="02020603050405020304" pitchFamily="18" charset="0"/>
              <a:ea typeface="Andale Sans UI"/>
              <a:cs typeface="Tahoma" panose="020B0604030504040204" pitchFamily="34" charset="0"/>
            </a:endParaRPr>
          </a:p>
          <a:p>
            <a:r>
              <a:rPr lang="ru-RU" sz="2000">
                <a:effectLst/>
                <a:latin typeface="Calibri" panose="020F0502020204030204" pitchFamily="34" charset="0"/>
                <a:ea typeface="Segoe UI" panose="020B0502040204020203" pitchFamily="34" charset="0"/>
                <a:cs typeface="Times New Roman" panose="02020603050405020304" pitchFamily="18" charset="0"/>
              </a:rPr>
              <a:t>7) язык как пространство мысли и как «дом духа»</a:t>
            </a:r>
            <a:endParaRPr lang="ru-KZ" sz="2000"/>
          </a:p>
        </p:txBody>
      </p:sp>
    </p:spTree>
    <p:extLst>
      <p:ext uri="{BB962C8B-B14F-4D97-AF65-F5344CB8AC3E}">
        <p14:creationId xmlns:p14="http://schemas.microsoft.com/office/powerpoint/2010/main" val="4796694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C9365A6-D770-7040-3F05-6F178DCC97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ctr">
            <a:normAutofit/>
          </a:bodyPr>
          <a:lstStyle/>
          <a:p>
            <a:r>
              <a:rPr lang="ru-RU" sz="20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Теоретические изыскания и эмпирические наработки, полученные в области взаимодействия языка и культуры, создали предпосылки для возникновения в первой половине </a:t>
            </a:r>
            <a:r>
              <a:rPr lang="fr-FR" sz="20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XXI</a:t>
            </a:r>
            <a:r>
              <a:rPr lang="ru-RU" sz="20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 века современной лингвокультурологии. Настоящая часть лекции посвящена одной из мало разработанных направлений современной лингвистики – когнитивной лингвокультурологии.  Проблема когнитивно-лингвокультурологического исследования фразеологической системы разноструктурных языков имеет относительно недолгую историю изучения. </a:t>
            </a:r>
            <a:endParaRPr lang="ru-KZ" sz="2000">
              <a:effectLst/>
              <a:latin typeface="Calibri" panose="020F0502020204030204" pitchFamily="34" charset="0"/>
              <a:ea typeface="Segoe UI" panose="020B0502040204020203" pitchFamily="34" charset="0"/>
              <a:cs typeface="Tahoma" panose="020B0604030504040204" pitchFamily="34" charset="0"/>
            </a:endParaRPr>
          </a:p>
          <a:p>
            <a:endParaRPr lang="ru-KZ" sz="2000"/>
          </a:p>
        </p:txBody>
      </p:sp>
    </p:spTree>
    <p:extLst>
      <p:ext uri="{BB962C8B-B14F-4D97-AF65-F5344CB8AC3E}">
        <p14:creationId xmlns:p14="http://schemas.microsoft.com/office/powerpoint/2010/main" val="2953523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60B0EFB-53ED-4F35-B05D-F658EA021C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Picture 4" descr="Закрытие панели управления в самолете полета на ночь">
            <a:extLst>
              <a:ext uri="{FF2B5EF4-FFF2-40B4-BE49-F238E27FC236}">
                <a16:creationId xmlns:a16="http://schemas.microsoft.com/office/drawing/2014/main" id="{CE0194A9-3D37-BFE7-9E10-EFE809244AC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434" r="36305" b="-1"/>
          <a:stretch/>
        </p:blipFill>
        <p:spPr>
          <a:xfrm>
            <a:off x="-7366" y="10"/>
            <a:ext cx="4855591" cy="6857990"/>
          </a:xfrm>
          <a:custGeom>
            <a:avLst/>
            <a:gdLst/>
            <a:ahLst/>
            <a:cxnLst/>
            <a:rect l="l" t="t" r="r" b="b"/>
            <a:pathLst>
              <a:path w="4636517" h="6858000">
                <a:moveTo>
                  <a:pt x="0" y="0"/>
                </a:moveTo>
                <a:lnTo>
                  <a:pt x="4636517" y="0"/>
                </a:lnTo>
                <a:lnTo>
                  <a:pt x="4636517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11" name="!!Arc">
            <a:extLst>
              <a:ext uri="{FF2B5EF4-FFF2-40B4-BE49-F238E27FC236}">
                <a16:creationId xmlns:a16="http://schemas.microsoft.com/office/drawing/2014/main" id="{835EF3DD-7D43-4A27-8967-A92FD8CC93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73531" y="407987"/>
            <a:ext cx="2987899" cy="2987899"/>
          </a:xfrm>
          <a:prstGeom prst="arc">
            <a:avLst>
              <a:gd name="adj1" fmla="val 16200000"/>
              <a:gd name="adj2" fmla="val 2563720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F96670A-FE05-CE01-8FD9-5E8243CEAA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27048" y="1868487"/>
            <a:ext cx="5721484" cy="4351338"/>
          </a:xfrm>
        </p:spPr>
        <p:txBody>
          <a:bodyPr>
            <a:normAutofit/>
          </a:bodyPr>
          <a:lstStyle/>
          <a:p>
            <a:r>
              <a:rPr lang="ru-RU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Фразеологические единицы существенно отличаются от лексики и репрезентируют особую форму концептуализации мира, его явлений. Соответственно и фразеологическая концептуализация мира существенно отличается от лексической.</a:t>
            </a:r>
            <a:endParaRPr lang="ru-KZ">
              <a:effectLst/>
              <a:latin typeface="Calibri" panose="020F0502020204030204" pitchFamily="34" charset="0"/>
              <a:ea typeface="Segoe UI" panose="020B0502040204020203" pitchFamily="34" charset="0"/>
              <a:cs typeface="Tahoma" panose="020B0604030504040204" pitchFamily="34" charset="0"/>
            </a:endParaRPr>
          </a:p>
          <a:p>
            <a:endParaRPr lang="ru-KZ" dirty="0"/>
          </a:p>
        </p:txBody>
      </p:sp>
    </p:spTree>
    <p:extLst>
      <p:ext uri="{BB962C8B-B14F-4D97-AF65-F5344CB8AC3E}">
        <p14:creationId xmlns:p14="http://schemas.microsoft.com/office/powerpoint/2010/main" val="23136915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60B0EFB-53ED-4F35-B05D-F658EA021C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Picture 4" descr="Сфера из сетки и узлов">
            <a:extLst>
              <a:ext uri="{FF2B5EF4-FFF2-40B4-BE49-F238E27FC236}">
                <a16:creationId xmlns:a16="http://schemas.microsoft.com/office/drawing/2014/main" id="{7E1937BE-B15A-3131-4291-DF0C72A702B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8944" r="7955"/>
          <a:stretch/>
        </p:blipFill>
        <p:spPr>
          <a:xfrm>
            <a:off x="-7366" y="10"/>
            <a:ext cx="4855591" cy="6857990"/>
          </a:xfrm>
          <a:custGeom>
            <a:avLst/>
            <a:gdLst/>
            <a:ahLst/>
            <a:cxnLst/>
            <a:rect l="l" t="t" r="r" b="b"/>
            <a:pathLst>
              <a:path w="4636517" h="6858000">
                <a:moveTo>
                  <a:pt x="0" y="0"/>
                </a:moveTo>
                <a:lnTo>
                  <a:pt x="4636517" y="0"/>
                </a:lnTo>
                <a:lnTo>
                  <a:pt x="4636517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11" name="!!Arc">
            <a:extLst>
              <a:ext uri="{FF2B5EF4-FFF2-40B4-BE49-F238E27FC236}">
                <a16:creationId xmlns:a16="http://schemas.microsoft.com/office/drawing/2014/main" id="{835EF3DD-7D43-4A27-8967-A92FD8CC93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73531" y="407987"/>
            <a:ext cx="2987899" cy="2987899"/>
          </a:xfrm>
          <a:prstGeom prst="arc">
            <a:avLst>
              <a:gd name="adj1" fmla="val 16200000"/>
              <a:gd name="adj2" fmla="val 2563720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5935CF0-FFE7-6A11-2E87-3D114B560F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27048" y="1868487"/>
            <a:ext cx="5721484" cy="4351338"/>
          </a:xfrm>
        </p:spPr>
        <p:txBody>
          <a:bodyPr>
            <a:normAutofit/>
          </a:bodyPr>
          <a:lstStyle/>
          <a:p>
            <a:r>
              <a:rPr lang="ru-RU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Рассматривая язык как многомерное понятие, В.Н. </a:t>
            </a:r>
            <a:r>
              <a:rPr lang="ru-RU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Манакин</a:t>
            </a:r>
            <a:r>
              <a:rPr lang="ru-RU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выделяет три основных начала: физическое (биологическое), психологическое (индивидуальное) и социальное (шире – космическое). </a:t>
            </a:r>
            <a:endParaRPr lang="ru-KZ" dirty="0"/>
          </a:p>
        </p:txBody>
      </p:sp>
    </p:spTree>
    <p:extLst>
      <p:ext uri="{BB962C8B-B14F-4D97-AF65-F5344CB8AC3E}">
        <p14:creationId xmlns:p14="http://schemas.microsoft.com/office/powerpoint/2010/main" val="40765716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EE2AD96-B495-4E06-9291-B71706F728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3CF6D67-C5A8-4ADD-9E8E-1E38CA1D31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638515" y="639280"/>
            <a:ext cx="6858000" cy="5579440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6909FA0-B515-4681-B7A8-FA281D133B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393206" y="395206"/>
            <a:ext cx="6346209" cy="557608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1C9FE86-FCC3-4A31-AA1C-C882262B7F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1528907" y="2818967"/>
            <a:ext cx="2501979" cy="5576080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D96243B-ECED-4B71-8E06-AE9A285EAD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425002" y="852793"/>
            <a:ext cx="6858001" cy="5152412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1100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A09989E4-EFDC-4A90-A633-E0525FB413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818753" y="1128497"/>
            <a:ext cx="4318303" cy="4318303"/>
          </a:xfrm>
          <a:prstGeom prst="ellipse">
            <a:avLst/>
          </a:prstGeom>
          <a:gradFill>
            <a:gsLst>
              <a:gs pos="39000">
                <a:schemeClr val="accent1">
                  <a:alpha val="0"/>
                </a:schemeClr>
              </a:gs>
              <a:gs pos="100000">
                <a:schemeClr val="accent1">
                  <a:lumMod val="60000"/>
                  <a:lumOff val="40000"/>
                  <a:alpha val="15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5A41E1E-C01C-CBA7-BD4B-156B920E91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03158" y="649480"/>
            <a:ext cx="4862447" cy="5546047"/>
          </a:xfrm>
        </p:spPr>
        <p:txBody>
          <a:bodyPr anchor="ctr">
            <a:normAutofit/>
          </a:bodyPr>
          <a:lstStyle/>
          <a:p>
            <a:r>
              <a:rPr lang="ru-RU" sz="20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своих исследованиях Е.В. Урысон предполагает наличие «долексемных семантических элементов», т.е. достаточно крупных семантических кварков, которые участвуют в формировании смысла высказывания и лишь затем получают языковое представление, иными словами инварианты научного знания </a:t>
            </a:r>
            <a:endParaRPr lang="ru-KZ" sz="2000"/>
          </a:p>
        </p:txBody>
      </p:sp>
    </p:spTree>
    <p:extLst>
      <p:ext uri="{BB962C8B-B14F-4D97-AF65-F5344CB8AC3E}">
        <p14:creationId xmlns:p14="http://schemas.microsoft.com/office/powerpoint/2010/main" val="2246433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2621F0A-D85F-D6ED-8711-DB642B844D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ctr">
            <a:normAutofit/>
          </a:bodyPr>
          <a:lstStyle/>
          <a:p>
            <a:r>
              <a:rPr lang="ru-RU" sz="20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Язык, в соответствии с вышеприведёнными концепциями, есть универсальная форма первичной концептуализации мира и рационализации человеческого опыта, выразитель и хранитель бессознательного стихийного знания о мире, историческая память о социально значимых событиях в человеческой жизни. Язык - зеркало культуры, отображающее лики прошедших культур, интуиции и категории миропредставления, их запечатления и последующего осмысления, переосмысления. Понять природу языка можно лишь на основе изучения человека и его особенностей лексикографического оформления лексики и фразеологии национального языка, понимаемой как картины мира в целом, и фразеологической картины мира в частности </a:t>
            </a:r>
            <a:endParaRPr lang="ru-KZ" sz="2000"/>
          </a:p>
        </p:txBody>
      </p:sp>
    </p:spTree>
    <p:extLst>
      <p:ext uri="{BB962C8B-B14F-4D97-AF65-F5344CB8AC3E}">
        <p14:creationId xmlns:p14="http://schemas.microsoft.com/office/powerpoint/2010/main" val="2572349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BE8A701-B8FB-D987-82CA-6C7A75025D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ctr">
            <a:normAutofit/>
          </a:bodyPr>
          <a:lstStyle/>
          <a:p>
            <a:r>
              <a:rPr lang="kk-KZ" sz="20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при когнитивно-лингвокультурологическом  исследовании фразеологии разноструктурных языков необходимо сопоставлять национальные точки зрения на мир с инвариантом научного знания. </a:t>
            </a:r>
            <a:endParaRPr lang="ru-KZ" sz="2000">
              <a:effectLst/>
              <a:latin typeface="Calibri" panose="020F0502020204030204" pitchFamily="34" charset="0"/>
              <a:ea typeface="Segoe UI" panose="020B0502040204020203" pitchFamily="34" charset="0"/>
              <a:cs typeface="Tahoma" panose="020B0604030504040204" pitchFamily="34" charset="0"/>
            </a:endParaRPr>
          </a:p>
          <a:p>
            <a:endParaRPr lang="ru-KZ" sz="2000"/>
          </a:p>
        </p:txBody>
      </p:sp>
    </p:spTree>
    <p:extLst>
      <p:ext uri="{BB962C8B-B14F-4D97-AF65-F5344CB8AC3E}">
        <p14:creationId xmlns:p14="http://schemas.microsoft.com/office/powerpoint/2010/main" val="11917533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EE2AD96-B495-4E06-9291-B71706F728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3CF6D67-C5A8-4ADD-9E8E-1E38CA1D31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638515" y="639280"/>
            <a:ext cx="6858000" cy="5579440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6909FA0-B515-4681-B7A8-FA281D133B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393206" y="395206"/>
            <a:ext cx="6346209" cy="557608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1C9FE86-FCC3-4A31-AA1C-C882262B7F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1528907" y="2818967"/>
            <a:ext cx="2501979" cy="5576080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D96243B-ECED-4B71-8E06-AE9A285EAD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425002" y="852793"/>
            <a:ext cx="6858001" cy="5152412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1100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A09989E4-EFDC-4A90-A633-E0525FB413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818753" y="1128497"/>
            <a:ext cx="4318303" cy="4318303"/>
          </a:xfrm>
          <a:prstGeom prst="ellipse">
            <a:avLst/>
          </a:prstGeom>
          <a:gradFill>
            <a:gsLst>
              <a:gs pos="39000">
                <a:schemeClr val="accent1">
                  <a:alpha val="0"/>
                </a:schemeClr>
              </a:gs>
              <a:gs pos="100000">
                <a:schemeClr val="accent1">
                  <a:lumMod val="60000"/>
                  <a:lumOff val="40000"/>
                  <a:alpha val="15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6644D95-7372-3FF2-39AD-39D52016A1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03158" y="649480"/>
            <a:ext cx="4862447" cy="5546047"/>
          </a:xfrm>
        </p:spPr>
        <p:txBody>
          <a:bodyPr anchor="ctr">
            <a:normAutofit/>
          </a:bodyPr>
          <a:lstStyle/>
          <a:p>
            <a:r>
              <a:rPr lang="kk-KZ" sz="20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Например, </a:t>
            </a:r>
            <a:r>
              <a:rPr lang="kk-KZ" sz="2000">
                <a:effectLst/>
                <a:latin typeface="Times New Roman" panose="02020603050405020304" pitchFamily="18" charset="0"/>
                <a:ea typeface="Segoe UI" panose="020B0502040204020203" pitchFamily="34" charset="0"/>
                <a:cs typeface="Tahoma" panose="020B0604030504040204" pitchFamily="34" charset="0"/>
              </a:rPr>
              <a:t>концепт </a:t>
            </a:r>
            <a:r>
              <a:rPr lang="ru-RU" sz="2000">
                <a:effectLst/>
                <a:latin typeface="Times New Roman" panose="02020603050405020304" pitchFamily="18" charset="0"/>
                <a:ea typeface="Segoe UI" panose="020B0502040204020203" pitchFamily="34" charset="0"/>
                <a:cs typeface="Tahoma" panose="020B0604030504040204" pitchFamily="34" charset="0"/>
              </a:rPr>
              <a:t>«</a:t>
            </a:r>
            <a:r>
              <a:rPr lang="kk-KZ" sz="2000">
                <a:effectLst/>
                <a:latin typeface="Times New Roman" panose="02020603050405020304" pitchFamily="18" charset="0"/>
                <a:ea typeface="Segoe UI" panose="020B0502040204020203" pitchFamily="34" charset="0"/>
                <a:cs typeface="Tahoma" panose="020B0604030504040204" pitchFamily="34" charset="0"/>
              </a:rPr>
              <a:t>меткость</a:t>
            </a:r>
            <a:r>
              <a:rPr lang="ru-RU" sz="2000">
                <a:effectLst/>
                <a:latin typeface="Times New Roman" panose="02020603050405020304" pitchFamily="18" charset="0"/>
                <a:ea typeface="Segoe UI" panose="020B0502040204020203" pitchFamily="34" charset="0"/>
                <a:cs typeface="Tahoma" panose="020B0604030504040204" pitchFamily="34" charset="0"/>
              </a:rPr>
              <a:t>» </a:t>
            </a:r>
            <a:r>
              <a:rPr lang="kk-KZ" sz="2000">
                <a:effectLst/>
                <a:latin typeface="Times New Roman" panose="02020603050405020304" pitchFamily="18" charset="0"/>
                <a:ea typeface="Segoe UI" panose="020B0502040204020203" pitchFamily="34" charset="0"/>
                <a:cs typeface="Tahoma" panose="020B0604030504040204" pitchFamily="34" charset="0"/>
              </a:rPr>
              <a:t>в казахском языке структурируется как попадание в быстро движущую мишень: </a:t>
            </a:r>
            <a:r>
              <a:rPr lang="kk-KZ" sz="2000" i="1">
                <a:effectLst/>
                <a:latin typeface="Times New Roman" panose="02020603050405020304" pitchFamily="18" charset="0"/>
                <a:ea typeface="Segoe UI" panose="020B0502040204020203" pitchFamily="34" charset="0"/>
                <a:cs typeface="Tahoma" panose="020B0604030504040204" pitchFamily="34" charset="0"/>
              </a:rPr>
              <a:t>Қ</a:t>
            </a:r>
            <a:r>
              <a:rPr lang="ru-RU" sz="2000" i="1">
                <a:effectLst/>
                <a:latin typeface="Times New Roman" panose="02020603050405020304" pitchFamily="18" charset="0"/>
                <a:ea typeface="Segoe UI" panose="020B0502040204020203" pitchFamily="34" charset="0"/>
                <a:cs typeface="Tahoma" panose="020B0604030504040204" pitchFamily="34" charset="0"/>
              </a:rPr>
              <a:t>ұ</a:t>
            </a:r>
            <a:r>
              <a:rPr lang="kk-KZ" sz="2000" i="1">
                <a:effectLst/>
                <a:latin typeface="Times New Roman" panose="02020603050405020304" pitchFamily="18" charset="0"/>
                <a:ea typeface="Segoe UI" panose="020B0502040204020203" pitchFamily="34" charset="0"/>
                <a:cs typeface="Tahoma" panose="020B0604030504040204" pitchFamily="34" charset="0"/>
              </a:rPr>
              <a:t>ралайды көзге атқан </a:t>
            </a:r>
            <a:r>
              <a:rPr lang="ru-RU" sz="2000" i="1">
                <a:effectLst/>
                <a:latin typeface="Times New Roman" panose="02020603050405020304" pitchFamily="18" charset="0"/>
                <a:ea typeface="Segoe UI" panose="020B0502040204020203" pitchFamily="34" charset="0"/>
                <a:cs typeface="Tahoma" panose="020B0604030504040204" pitchFamily="34" charset="0"/>
              </a:rPr>
              <a:t>(</a:t>
            </a:r>
            <a:r>
              <a:rPr lang="kk-KZ" sz="2000" i="1">
                <a:effectLst/>
                <a:latin typeface="Times New Roman" panose="02020603050405020304" pitchFamily="18" charset="0"/>
                <a:ea typeface="Segoe UI" panose="020B0502040204020203" pitchFamily="34" charset="0"/>
                <a:cs typeface="Tahoma" panose="020B0604030504040204" pitchFamily="34" charset="0"/>
              </a:rPr>
              <a:t>қаз.</a:t>
            </a:r>
            <a:r>
              <a:rPr lang="ru-RU" sz="2000" i="1">
                <a:effectLst/>
                <a:latin typeface="Times New Roman" panose="02020603050405020304" pitchFamily="18" charset="0"/>
                <a:ea typeface="Segoe UI" panose="020B0502040204020203" pitchFamily="34" charset="0"/>
                <a:cs typeface="Tahoma" panose="020B0604030504040204" pitchFamily="34" charset="0"/>
              </a:rPr>
              <a:t>). </a:t>
            </a:r>
            <a:r>
              <a:rPr lang="kk-KZ" sz="2000">
                <a:effectLst/>
                <a:latin typeface="Times New Roman" panose="02020603050405020304" pitchFamily="18" charset="0"/>
                <a:ea typeface="Segoe UI" panose="020B0502040204020203" pitchFamily="34" charset="0"/>
                <a:cs typeface="Tahoma" panose="020B0604030504040204" pitchFamily="34" charset="0"/>
              </a:rPr>
              <a:t>Французы же структурируют его иначе, попадание в маленькую мишень: </a:t>
            </a:r>
            <a:r>
              <a:rPr lang="fr-FR" sz="2000" i="1">
                <a:effectLst/>
                <a:latin typeface="Times New Roman" panose="02020603050405020304" pitchFamily="18" charset="0"/>
                <a:ea typeface="Segoe UI" panose="020B0502040204020203" pitchFamily="34" charset="0"/>
                <a:cs typeface="Tahoma" panose="020B0604030504040204" pitchFamily="34" charset="0"/>
              </a:rPr>
              <a:t>Mettre la balle dans l</a:t>
            </a:r>
            <a:r>
              <a:rPr lang="ru-RU" sz="2000" i="1">
                <a:effectLst/>
                <a:latin typeface="Times New Roman" panose="02020603050405020304" pitchFamily="18" charset="0"/>
                <a:ea typeface="Segoe UI" panose="020B0502040204020203" pitchFamily="34" charset="0"/>
                <a:cs typeface="Tahoma" panose="020B0604030504040204" pitchFamily="34" charset="0"/>
              </a:rPr>
              <a:t>’œ</a:t>
            </a:r>
            <a:r>
              <a:rPr lang="fr-FR" sz="2000" i="1">
                <a:effectLst/>
                <a:latin typeface="Times New Roman" panose="02020603050405020304" pitchFamily="18" charset="0"/>
                <a:ea typeface="Segoe UI" panose="020B0502040204020203" pitchFamily="34" charset="0"/>
                <a:cs typeface="Tahoma" panose="020B0604030504040204" pitchFamily="34" charset="0"/>
              </a:rPr>
              <a:t>il de l</a:t>
            </a:r>
            <a:r>
              <a:rPr lang="ru-RU" sz="2000" i="1">
                <a:effectLst/>
                <a:latin typeface="Times New Roman" panose="02020603050405020304" pitchFamily="18" charset="0"/>
                <a:ea typeface="Segoe UI" panose="020B0502040204020203" pitchFamily="34" charset="0"/>
                <a:cs typeface="Tahoma" panose="020B0604030504040204" pitchFamily="34" charset="0"/>
              </a:rPr>
              <a:t>’é</a:t>
            </a:r>
            <a:r>
              <a:rPr lang="fr-FR" sz="2000" i="1">
                <a:effectLst/>
                <a:latin typeface="Times New Roman" panose="02020603050405020304" pitchFamily="18" charset="0"/>
                <a:ea typeface="Segoe UI" panose="020B0502040204020203" pitchFamily="34" charset="0"/>
                <a:cs typeface="Tahoma" panose="020B0604030504040204" pitchFamily="34" charset="0"/>
              </a:rPr>
              <a:t>l</a:t>
            </a:r>
            <a:r>
              <a:rPr lang="ru-RU" sz="2000" i="1">
                <a:effectLst/>
                <a:latin typeface="Times New Roman" panose="02020603050405020304" pitchFamily="18" charset="0"/>
                <a:ea typeface="Segoe UI" panose="020B0502040204020203" pitchFamily="34" charset="0"/>
                <a:cs typeface="Tahoma" panose="020B0604030504040204" pitchFamily="34" charset="0"/>
              </a:rPr>
              <a:t>é</a:t>
            </a:r>
            <a:r>
              <a:rPr lang="fr-FR" sz="2000" i="1">
                <a:effectLst/>
                <a:latin typeface="Times New Roman" panose="02020603050405020304" pitchFamily="18" charset="0"/>
                <a:ea typeface="Segoe UI" panose="020B0502040204020203" pitchFamily="34" charset="0"/>
                <a:cs typeface="Tahoma" panose="020B0604030504040204" pitchFamily="34" charset="0"/>
              </a:rPr>
              <a:t>phant</a:t>
            </a:r>
            <a:r>
              <a:rPr lang="ru-RU" sz="2000" i="1">
                <a:effectLst/>
                <a:latin typeface="Times New Roman" panose="02020603050405020304" pitchFamily="18" charset="0"/>
                <a:ea typeface="Segoe UI" panose="020B0502040204020203" pitchFamily="34" charset="0"/>
                <a:cs typeface="Tahoma" panose="020B0604030504040204" pitchFamily="34" charset="0"/>
              </a:rPr>
              <a:t> (фр.) – </a:t>
            </a:r>
            <a:r>
              <a:rPr lang="kk-KZ" sz="2000" i="1">
                <a:effectLst/>
                <a:latin typeface="Times New Roman" panose="02020603050405020304" pitchFamily="18" charset="0"/>
                <a:ea typeface="Segoe UI" panose="020B0502040204020203" pitchFamily="34" charset="0"/>
                <a:cs typeface="Tahoma" panose="020B0604030504040204" pitchFamily="34" charset="0"/>
              </a:rPr>
              <a:t>Попасть в глаза слона</a:t>
            </a:r>
            <a:r>
              <a:rPr lang="kk-KZ" sz="2000">
                <a:effectLst/>
                <a:latin typeface="Times New Roman" panose="02020603050405020304" pitchFamily="18" charset="0"/>
                <a:ea typeface="Segoe UI" panose="020B0502040204020203" pitchFamily="34" charset="0"/>
                <a:cs typeface="Tahoma" panose="020B0604030504040204" pitchFamily="34" charset="0"/>
              </a:rPr>
              <a:t>, а они у него, как известно, очень узкие. Концепт не </a:t>
            </a:r>
            <a:r>
              <a:rPr lang="ru-RU" sz="2000">
                <a:effectLst/>
                <a:latin typeface="Times New Roman" panose="02020603050405020304" pitchFamily="18" charset="0"/>
                <a:ea typeface="Segoe UI" panose="020B0502040204020203" pitchFamily="34" charset="0"/>
                <a:cs typeface="Tahoma" panose="020B0604030504040204" pitchFamily="34" charset="0"/>
              </a:rPr>
              <a:t>«</a:t>
            </a:r>
            <a:r>
              <a:rPr lang="kk-KZ" sz="2000">
                <a:effectLst/>
                <a:latin typeface="Times New Roman" panose="02020603050405020304" pitchFamily="18" charset="0"/>
                <a:ea typeface="Segoe UI" panose="020B0502040204020203" pitchFamily="34" charset="0"/>
                <a:cs typeface="Tahoma" panose="020B0604030504040204" pitchFamily="34" charset="0"/>
              </a:rPr>
              <a:t>выводится</a:t>
            </a:r>
            <a:r>
              <a:rPr lang="ru-RU" sz="2000">
                <a:effectLst/>
                <a:latin typeface="Times New Roman" panose="02020603050405020304" pitchFamily="18" charset="0"/>
                <a:ea typeface="Segoe UI" panose="020B0502040204020203" pitchFamily="34" charset="0"/>
                <a:cs typeface="Tahoma" panose="020B0604030504040204" pitchFamily="34" charset="0"/>
              </a:rPr>
              <a:t>» </a:t>
            </a:r>
            <a:r>
              <a:rPr lang="kk-KZ" sz="2000">
                <a:effectLst/>
                <a:latin typeface="Times New Roman" panose="02020603050405020304" pitchFamily="18" charset="0"/>
                <a:ea typeface="Segoe UI" panose="020B0502040204020203" pitchFamily="34" charset="0"/>
                <a:cs typeface="Tahoma" panose="020B0604030504040204" pitchFamily="34" charset="0"/>
              </a:rPr>
              <a:t>непосредственно из значений слова, а  является результатом соотношения </a:t>
            </a:r>
            <a:r>
              <a:rPr lang="ru-RU" sz="2000">
                <a:effectLst/>
                <a:latin typeface="Times New Roman" panose="02020603050405020304" pitchFamily="18" charset="0"/>
                <a:ea typeface="Segoe UI" panose="020B0502040204020203" pitchFamily="34" charset="0"/>
                <a:cs typeface="Tahoma" panose="020B0604030504040204" pitchFamily="34" charset="0"/>
              </a:rPr>
              <a:t>лексико-фразеологического</a:t>
            </a:r>
            <a:r>
              <a:rPr lang="kk-KZ" sz="2000">
                <a:effectLst/>
                <a:latin typeface="Times New Roman" panose="02020603050405020304" pitchFamily="18" charset="0"/>
                <a:ea typeface="Segoe UI" panose="020B0502040204020203" pitchFamily="34" charset="0"/>
                <a:cs typeface="Tahoma" panose="020B0604030504040204" pitchFamily="34" charset="0"/>
              </a:rPr>
              <a:t> значения с личностным и народным опытом. </a:t>
            </a:r>
            <a:endParaRPr lang="ru-KZ" sz="2000">
              <a:effectLst/>
              <a:latin typeface="Calibri" panose="020F0502020204030204" pitchFamily="34" charset="0"/>
              <a:ea typeface="Segoe UI" panose="020B0502040204020203" pitchFamily="34" charset="0"/>
              <a:cs typeface="Tahoma" panose="020B0604030504040204" pitchFamily="34" charset="0"/>
            </a:endParaRPr>
          </a:p>
          <a:p>
            <a:endParaRPr lang="ru-KZ" sz="2000"/>
          </a:p>
        </p:txBody>
      </p:sp>
    </p:spTree>
    <p:extLst>
      <p:ext uri="{BB962C8B-B14F-4D97-AF65-F5344CB8AC3E}">
        <p14:creationId xmlns:p14="http://schemas.microsoft.com/office/powerpoint/2010/main" val="428396832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607</Words>
  <Application>Microsoft Macintosh PowerPoint</Application>
  <PresentationFormat>Широкоэкранный</PresentationFormat>
  <Paragraphs>19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Тема Office</vt:lpstr>
      <vt:lpstr>Когнитивно-лингвокультурологические исследования во фразеологии</vt:lpstr>
      <vt:lpstr>Язык - сложнейшее явление. Чтобы отразить сложнейшую сущность языка, Ю. С. Степанов представил его в виде нескольких образов, ибо ни один из этих образов не способен полностью отразить все стороны языка: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Когнитивно-лингвокультурологические исследования во фразеологии</dc:title>
  <dc:creator>Хамза Мадина Адебиетовна</dc:creator>
  <cp:lastModifiedBy>Хамза Мадина Адебиетовна</cp:lastModifiedBy>
  <cp:revision>2</cp:revision>
  <dcterms:created xsi:type="dcterms:W3CDTF">2022-11-10T15:40:30Z</dcterms:created>
  <dcterms:modified xsi:type="dcterms:W3CDTF">2022-11-10T15:46:08Z</dcterms:modified>
</cp:coreProperties>
</file>