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4" r:id="rId2"/>
    <p:sldId id="308" r:id="rId3"/>
    <p:sldId id="309" r:id="rId4"/>
    <p:sldId id="310" r:id="rId5"/>
    <p:sldId id="335" r:id="rId6"/>
    <p:sldId id="336" r:id="rId7"/>
    <p:sldId id="337" r:id="rId8"/>
    <p:sldId id="338" r:id="rId9"/>
    <p:sldId id="311" r:id="rId10"/>
    <p:sldId id="339" r:id="rId11"/>
    <p:sldId id="340" r:id="rId12"/>
    <p:sldId id="341" r:id="rId13"/>
    <p:sldId id="342" r:id="rId14"/>
    <p:sldId id="34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5"/>
  </p:normalViewPr>
  <p:slideViewPr>
    <p:cSldViewPr snapToGrid="0" snapToObjects="1">
      <p:cViewPr varScale="1">
        <p:scale>
          <a:sx n="51" d="100"/>
          <a:sy n="51" d="100"/>
        </p:scale>
        <p:origin x="208" y="1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6D3A9-5C84-B64B-B65F-AD1485924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0B3D57-C4C4-0344-9FE0-3CED8FC79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26222F-58D6-A347-A388-8D607724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970D6C-4653-D146-B993-A22D7386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846DD9-B491-6247-B407-5673A2EF6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15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E85C0B-0E9C-B84F-9C76-2DDC7436B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EFC3579-81C5-9648-AC50-3A048C0F5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E16E64-3D97-B64E-A832-E95634142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15E0A5-F0A2-B44B-ADCC-171D16C7B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35DC28-E34E-BD4B-850A-EA4D1EC03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88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51EC97-75CE-DB43-9D57-D204EA713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5D1ED3-C9CB-DA4D-864B-CBDA21241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59A6BB-08A5-884C-B4BF-ED352C73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E68179-2947-0A40-AE9C-ED0DE11A5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8703B5-16D1-B14B-AC19-A4E79A5E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34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3C5F8-FEB0-7342-BA17-7B1C38A8F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AF0A91-3BCA-334D-8785-1B1B870E6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D17109-196E-994C-83E2-86AFFC0F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418B7A-E5AA-AD43-BE00-59E6FF10B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E0C51F-7895-7647-B374-2FC12C13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30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77DF6-FFF6-5849-8433-2DD1E07D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EAB1E1-DE89-394E-8A52-F3EEE6E4B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84A9DF-1BEB-F54B-B3FC-247D613C4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BD2B60-38BE-6347-9CA5-A5454691C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039ADA-6FA6-2040-865B-D625CC38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75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AA7FA-66FF-FF4E-A3FC-84A76CAC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4493FB-E41A-9E43-86E4-6FA80E46E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015371-37F0-AC45-960F-DFC1A956C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56EFDB-B54F-CD48-BD4B-09C701C7A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436E36-85F1-4547-AFCE-34AE1D230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C44DE2-29D3-1044-B9E1-B3614F81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90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C96A1-D8D8-9845-AC5D-9C0B21FC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DA03-4D3F-9C45-B636-AE1AA617C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0AADD86-AB79-6643-A175-2D42D42B0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FFC3576-2298-554B-8821-FBC9F2FED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8AA7653-EBA8-8B40-AACF-8CD52C709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0026C61-DEC4-4749-AB8B-E1F295E9E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646E51C-7810-2F4D-BC87-602FA1FB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F67C9A-C317-F74A-B540-859681418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45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C4868-C053-634B-A544-0AB1F0814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07AA0AC-6818-9647-81E2-CA5E48F08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3979B56-9C0A-FD4F-AE08-74040F16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1D8686-6200-FF43-B64B-16AE9295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29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F80EA48-9A93-1049-96AA-104B2913A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4050219-FC10-3741-98AD-90E25C19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CD78F1-F7BE-3B40-9594-7138A78B4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25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A1573-128B-164C-93F0-637C399D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A99179-75C7-6742-B462-DDCA167B5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87760A-2F1D-114B-BD83-9C4629CC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90EB27-C68B-E54B-B468-36C8F1370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81D334-162D-8048-99DC-729D4AF4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69EE6C-D846-1A44-B167-21945708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18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E3B77B-DBA3-8E4B-82F8-EF088B100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BCA0ED2-49F2-E04C-A623-190BC3551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4A640D-D3BB-944B-9162-906FC2A32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ED6F1E-523B-4B4A-ACBB-70B43C53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CBCE80-CBDD-A248-BC94-0CB32833A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2F22AC-63F7-6C44-830B-3F5816262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E36F8A-B400-934C-B32B-9A43E515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1F73DB-E538-9E47-82DA-D90FF7868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794DDF-FCC9-E54E-A7FC-465D76903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A1C45-629C-4141-BC68-BC530A93EB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5F9549-58FB-0245-A4DB-DB22CEE40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269103-06AD-6E46-AB72-CB08DCA8C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69AA1-D0AE-9743-B92D-2AF1F2944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15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2D02B-CFC9-5747-B1E2-5266547A1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Лекция 8. </a:t>
            </a:r>
            <a:r>
              <a:rPr lang="ru-RU" sz="2800" b="1" dirty="0"/>
              <a:t>Математико-статистическая обработка 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E59873-7BAB-9640-91AC-E85FC311F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Вопросы лекции:</a:t>
            </a:r>
          </a:p>
          <a:p>
            <a:pPr marL="514350" indent="-514350">
              <a:buAutoNum type="arabicPeriod"/>
            </a:pPr>
            <a:r>
              <a:rPr lang="ru-RU" dirty="0"/>
              <a:t>Анализ первичных статистик.</a:t>
            </a:r>
          </a:p>
          <a:p>
            <a:pPr marL="514350" indent="-514350">
              <a:buAutoNum type="arabicPeriod"/>
            </a:pPr>
            <a:r>
              <a:rPr lang="ru-RU" dirty="0"/>
              <a:t>Оценка достоверности отличий.</a:t>
            </a:r>
          </a:p>
          <a:p>
            <a:pPr marL="514350" indent="-514350">
              <a:buAutoNum type="arabicPeriod"/>
            </a:pPr>
            <a:r>
              <a:rPr lang="ru-RU" dirty="0"/>
              <a:t>Нормирование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35285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D8EFEA-E9D3-8240-A74C-5EC64547D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279400"/>
            <a:ext cx="11938000" cy="6578600"/>
          </a:xfrm>
        </p:spPr>
        <p:txBody>
          <a:bodyPr>
            <a:normAutofit/>
          </a:bodyPr>
          <a:lstStyle/>
          <a:p>
            <a:r>
              <a:rPr lang="ru-RU" dirty="0"/>
              <a:t>Например, если вы исследуете личностную обусловленность желания принимать участие в экологическом движении, то признаком, по которому могут быть выделены полярные группы, могут выступить субъективные оценки испытуемых, экспертные оценки, некоторые поведенческие индикаторы, представленные в числовой форме. Если показатели интеллектуального развития имеют небольшую величину коэффициента корреляции (&lt;0.35) с числовыми показателями названного желания, то выделение полярных групп по интеллектуальным параметрам  вряд ли будет удачным. Скорее всего, значимых отличий между этими группами в выраженности желания участвовать в экологическом движении мы не обнаружим и не получим новых данных для выяснения закономерностей его личностного </a:t>
            </a:r>
            <a:r>
              <a:rPr lang="ru-RU" dirty="0" err="1"/>
              <a:t>обусловливания</a:t>
            </a:r>
            <a:r>
              <a:rPr lang="ru-RU" dirty="0"/>
              <a:t>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478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71090-7322-D544-8301-3E24D8806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Компьютерный вариант обработки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2E9115-781B-2740-8F93-540961740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Компьютерный  вариант обработки данных стал в настоящее время наиболее распространенным. Во многих прикладных статистических программах есть процедуры оценки различий между параметрами одной выборки или разных выборок. При полностью компьютеризованной обработке материала нетрудно в нужный момент использовать соответствующую процедуру и оценить интересующие различия. Однако большинство психологов не имеют свободного и неограниченного доступа к работе с компьютером — либо недостаточен парк ЭВМ, либо психолог как пользователь ЭВМ не подготовлен и может проводить обработку только с помощью квалифицированного персонала. И в том, и в другом случае типичный сеанс работы с компьютером заканчивается тем, что психолог получает принтерные распечатки, содержащие подсчитанные первичные статистики, результаты корреляционного анализа, иногда и факторного (компонентного).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998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57114D-8CE1-624F-A698-D040FCE74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Основной анализ осуществляется позже, не в диалоге с ЭВМ. Исходя из этих рассуждений, будем считать, что перед психологом часто встает задача оценки достоверности различий с использованием ранее вычисленных статистик. При сравнении средних значений признака говорят о достоверности (недостоверности) отличий средних арифметических, а при сравнении изменчивости показателей — о достоверности (недостоверности) отклонений сигм (дисперсии) и коэффициентов вариации.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010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20BA3-D328-344C-A024-0B082F71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О критерий Стьюдента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9072F9-E213-294B-B442-C06586AD9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3000"/>
            <a:ext cx="12192000" cy="5715000"/>
          </a:xfrm>
        </p:spPr>
        <p:txBody>
          <a:bodyPr/>
          <a:lstStyle/>
          <a:p>
            <a:r>
              <a:rPr lang="ru-RU" dirty="0"/>
              <a:t>Достоверность различий средних арифметических можно оценить по достаточно эффективному параметрическому </a:t>
            </a:r>
            <a:r>
              <a:rPr lang="ru-RU" b="1" dirty="0"/>
              <a:t>критерию Стьюдента</a:t>
            </a:r>
            <a:r>
              <a:rPr lang="ru-RU" dirty="0"/>
              <a:t>. Он вычисляется по формуле </a:t>
            </a:r>
            <a:endParaRPr lang="ru-RU" i="1" dirty="0"/>
          </a:p>
          <a:p>
            <a:endParaRPr lang="ru-RU" dirty="0"/>
          </a:p>
          <a:p>
            <a:r>
              <a:rPr lang="en-US" dirty="0"/>
              <a:t>    </a:t>
            </a:r>
            <a:r>
              <a:rPr lang="ru-RU" dirty="0"/>
              <a:t>    </a:t>
            </a:r>
            <a:r>
              <a:rPr lang="en-US" dirty="0"/>
              <a:t> </a:t>
            </a:r>
            <a:r>
              <a:rPr lang="ru-RU" dirty="0"/>
              <a:t>М1-М2</a:t>
            </a:r>
          </a:p>
          <a:p>
            <a:r>
              <a:rPr lang="en-US" dirty="0"/>
              <a:t>t=----------------</a:t>
            </a:r>
            <a:endParaRPr lang="ru-RU" dirty="0"/>
          </a:p>
          <a:p>
            <a:r>
              <a:rPr lang="ru-RU" dirty="0"/>
              <a:t>   </a:t>
            </a:r>
          </a:p>
          <a:p>
            <a:r>
              <a:rPr lang="ru-RU" dirty="0"/>
              <a:t>                  </a:t>
            </a:r>
            <a:r>
              <a:rPr lang="en-US" dirty="0"/>
              <a:t>m1+m1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67DD88BE-ED1B-2840-BB4F-D48FE6EBD1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302461"/>
              </p:ext>
            </p:extLst>
          </p:nvPr>
        </p:nvGraphicFramePr>
        <p:xfrm>
          <a:off x="482600" y="3814555"/>
          <a:ext cx="2057400" cy="919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3" imgW="5270500" imgH="5854700" progId="Equation.2">
                  <p:embed/>
                </p:oleObj>
              </mc:Choice>
              <mc:Fallback>
                <p:oleObj r:id="rId3" imgW="5270500" imgH="5854700" progId="Equation.2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33BE598F-CE65-CE4F-81C5-87B01FF35F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814555"/>
                        <a:ext cx="2057400" cy="919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6F2CBB1-4C1A-CD46-A498-CC0CB85AB304}"/>
              </a:ext>
            </a:extLst>
          </p:cNvPr>
          <p:cNvSpPr/>
          <p:nvPr/>
        </p:nvSpPr>
        <p:spPr>
          <a:xfrm>
            <a:off x="0" y="5137874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just"/>
            <a:r>
              <a:rPr lang="ru-RU" sz="24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где M1  и M2  — значения сравниваемых средних арифметических, m1 и m2 — соответствующие величины статистических ошибок средних арифметических. Знак вычисленной  разности средних арифметических можно не учитывать, поскольку имеет значение только абсолютная величина критерия </a:t>
            </a:r>
            <a:r>
              <a:rPr lang="ru-RU" sz="2400" kern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24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i="1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56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8046D8-6EEF-534E-BE1C-ED42695F8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55600"/>
            <a:ext cx="12014200" cy="6324600"/>
          </a:xfrm>
        </p:spPr>
        <p:txBody>
          <a:bodyPr>
            <a:normAutofit/>
          </a:bodyPr>
          <a:lstStyle/>
          <a:p>
            <a:r>
              <a:rPr lang="ru-RU" dirty="0"/>
              <a:t>Следует помнить, что при любом численном значении критерия достоверности различия между средними этот показатель оценивает не степень выявленного различия (она оценивается по самой разности между средними), а лишь статистическую достоверность его, т.е. право распространять полученный на основе сопоставления выборок вывод о наличии разницы на все явление (весь процесс) в целом. Низкий вычисленный критерий различия не может служить доказательством отсутствия различия между двумя признаками (явлениями), ибо его значимость (степень вероятности) зависит не только от величины средних, но и от численности сравниваемых выборок. Он говорит не об отсутствии различия, а о том, что при данной величине выборок оно статистически недостоверно: слишком велик шанс, что разница при данных условиях определения случайна, слишком мала вероятность ее достоверности.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5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03F1A0-639B-3644-9D67-B63900802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4.2. Математико-статистическая обработка 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73AEDF-5A54-C54F-8FFF-8F1E4555B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163782"/>
            <a:ext cx="11970327" cy="5514109"/>
          </a:xfrm>
        </p:spPr>
        <p:txBody>
          <a:bodyPr/>
          <a:lstStyle/>
          <a:p>
            <a:r>
              <a:rPr lang="ru-RU" b="1" dirty="0"/>
              <a:t>4.2.1. Анализ первичных статистик </a:t>
            </a:r>
            <a:endParaRPr lang="ru-RU" b="1" i="1" dirty="0"/>
          </a:p>
          <a:p>
            <a:r>
              <a:rPr lang="ru-RU" dirty="0"/>
              <a:t>Для определения способов математико-статистической обработки, прежде всего, необходимо оценить характер распределения по всем используемым параметрам. Для параметров, имеющих нормальное распределение или близкое к нормальному, можно использовать методы параметрической статистики, которые во многих случаях являются более мощными, чем методы непараметрической статистики. Достоинством последних является то, что они позволяют проверять статистические гипотезы независимо от формы распределения.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13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21C0C6-DA0D-AB4C-985C-823FDCBDC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Важнейшими первичными статистиками являются: </a:t>
            </a:r>
            <a:br>
              <a:rPr lang="ru-RU" sz="3200" i="1" dirty="0"/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F9E31B-9849-6549-A90A-82DC7BA59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1038"/>
            <a:ext cx="12192000" cy="606612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а) </a:t>
            </a:r>
            <a:r>
              <a:rPr lang="ru-RU" b="1" dirty="0"/>
              <a:t>средняя арифметическая </a:t>
            </a:r>
            <a:r>
              <a:rPr lang="ru-RU" dirty="0"/>
              <a:t>— это величина, сумма отрицательных и положительных отклонений от которой равна нулю. В статистике ее обозначают буквой </a:t>
            </a:r>
            <a:r>
              <a:rPr lang="ru-RU" dirty="0" err="1"/>
              <a:t>M</a:t>
            </a:r>
            <a:r>
              <a:rPr lang="ru-RU" dirty="0"/>
              <a:t> или </a:t>
            </a:r>
            <a:r>
              <a:rPr lang="ru-RU" dirty="0" err="1"/>
              <a:t>x</a:t>
            </a:r>
            <a:r>
              <a:rPr lang="ru-RU" dirty="0"/>
              <a:t>.  Чтобы ее подсчитать, надо суммировать все значения ряда и разделить сумму на количество суммированных значений. Если в ряду есть числа со знаком “минус”, то суммирование производят с учетом знаков.</a:t>
            </a:r>
            <a:endParaRPr lang="ru-RU" i="1" dirty="0"/>
          </a:p>
          <a:p>
            <a:r>
              <a:rPr lang="ru-RU" dirty="0"/>
              <a:t>б) </a:t>
            </a:r>
            <a:r>
              <a:rPr lang="ru-RU" b="1" dirty="0"/>
              <a:t>среднее квадратичное отклонение </a:t>
            </a:r>
            <a:r>
              <a:rPr lang="ru-RU" dirty="0"/>
              <a:t>(обозначаемое греческой буквой </a:t>
            </a:r>
            <a:r>
              <a:rPr lang="ru-RU" b="1" dirty="0"/>
              <a:t></a:t>
            </a:r>
            <a:r>
              <a:rPr lang="ru-RU" dirty="0"/>
              <a:t> (сигма) и называемое также основным, или стандартным, отклонением) - мера разнообразия входящих в группу объектов; она показывает, на сколько в среднем отклоняется каждая варианта (конкретное значение оцениваемого параметра) от средней арифметической. Чем сильнее разбросаны варианты относительно средней, тем большим оказывается и среднее квадратичное отклонение. Разброс значений характеризует и размах — разность между наибольшим и наименьшим значением в ряду. Однако сигма полнее характеризует разброс значений относительно средней арифметической.</a:t>
            </a:r>
            <a:endParaRPr lang="ru-RU" i="1" dirty="0"/>
          </a:p>
          <a:p>
            <a:r>
              <a:rPr lang="ru-RU" dirty="0"/>
              <a:t>в) </a:t>
            </a:r>
            <a:r>
              <a:rPr lang="ru-RU" b="1" dirty="0"/>
              <a:t>коэффициент вариации </a:t>
            </a:r>
            <a:r>
              <a:rPr lang="ru-RU" dirty="0"/>
              <a:t>- частное от деления сигмы на среднюю арифметическую, умноженное на 100%. Обозначается CV: </a:t>
            </a:r>
            <a:endParaRPr lang="ru-RU" i="1" dirty="0"/>
          </a:p>
          <a:p>
            <a:r>
              <a:rPr lang="ru-RU" dirty="0"/>
              <a:t>            </a:t>
            </a:r>
            <a:r>
              <a:rPr lang="ru-RU" b="1" dirty="0"/>
              <a:t></a:t>
            </a:r>
            <a:r>
              <a:rPr lang="ru-RU" dirty="0"/>
              <a:t> </a:t>
            </a:r>
            <a:endParaRPr lang="ru-RU" i="1" dirty="0"/>
          </a:p>
          <a:p>
            <a:r>
              <a:rPr lang="ru-RU" dirty="0"/>
              <a:t> CV = ---  100% </a:t>
            </a:r>
            <a:endParaRPr lang="ru-RU" i="1" dirty="0"/>
          </a:p>
          <a:p>
            <a:r>
              <a:rPr lang="ru-RU" dirty="0"/>
              <a:t>           </a:t>
            </a:r>
            <a:r>
              <a:rPr lang="ru-RU" dirty="0" err="1"/>
              <a:t>M</a:t>
            </a:r>
            <a:r>
              <a:rPr lang="ru-RU" dirty="0"/>
              <a:t> </a:t>
            </a:r>
            <a:endParaRPr lang="ru-RU" i="1" dirty="0"/>
          </a:p>
          <a:p>
            <a:r>
              <a:rPr lang="ru-RU" dirty="0"/>
              <a:t>Сигма - величина именованная и зависит не только от степени варьирования, но и от единиц измерения.</a:t>
            </a:r>
          </a:p>
        </p:txBody>
      </p:sp>
    </p:spTree>
    <p:extLst>
      <p:ext uri="{BB962C8B-B14F-4D97-AF65-F5344CB8AC3E}">
        <p14:creationId xmlns:p14="http://schemas.microsoft.com/office/powerpoint/2010/main" val="211281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EC564B-656A-5947-8071-C1375257D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443344"/>
            <a:ext cx="11914909" cy="6414655"/>
          </a:xfrm>
        </p:spPr>
        <p:txBody>
          <a:bodyPr>
            <a:normAutofit/>
          </a:bodyPr>
          <a:lstStyle/>
          <a:p>
            <a:r>
              <a:rPr lang="ru-RU" b="1" dirty="0"/>
              <a:t>Коэффициент асимметрии </a:t>
            </a:r>
            <a:r>
              <a:rPr lang="ru-RU" dirty="0"/>
              <a:t>- показатель </a:t>
            </a:r>
            <a:r>
              <a:rPr lang="ru-RU" dirty="0" err="1"/>
              <a:t>скошенности</a:t>
            </a:r>
            <a:r>
              <a:rPr lang="ru-RU" dirty="0"/>
              <a:t> распределения в левую или правую сторону по оси абсцисс. Если правая ветвь кривой длиннее левой - говорят о положительной асимметрии, в противоположном случае - об отрицательной. </a:t>
            </a:r>
            <a:r>
              <a:rPr lang="ru-RU" b="1" dirty="0"/>
              <a:t>Эксцесс</a:t>
            </a:r>
            <a:r>
              <a:rPr lang="ru-RU" dirty="0"/>
              <a:t> показатель </a:t>
            </a:r>
            <a:r>
              <a:rPr lang="ru-RU" dirty="0" err="1"/>
              <a:t>островершинности</a:t>
            </a:r>
            <a:r>
              <a:rPr lang="ru-RU" dirty="0"/>
              <a:t>. Кривые, более высокие в своей средней части - островершинные, называются </a:t>
            </a:r>
            <a:r>
              <a:rPr lang="ru-RU" dirty="0" err="1"/>
              <a:t>эксцессивными</a:t>
            </a:r>
            <a:r>
              <a:rPr lang="ru-RU" dirty="0"/>
              <a:t>, у них большая величина эксцесса. При уменьшении величины эксцесса кривая становится все более плоской, приобретая вид плато, а затем и седловины - с прогибом в средней части.</a:t>
            </a:r>
          </a:p>
          <a:p>
            <a:r>
              <a:rPr lang="ru-RU" b="1" dirty="0"/>
              <a:t>Репрезентативность</a:t>
            </a:r>
            <a:r>
              <a:rPr lang="ru-RU" dirty="0"/>
              <a:t> - степень соответствия выборочных показателей генеральным параметрам. </a:t>
            </a:r>
            <a:endParaRPr lang="ru-RU" i="1" dirty="0"/>
          </a:p>
          <a:p>
            <a:r>
              <a:rPr lang="ru-RU" dirty="0"/>
              <a:t>Статистические ошибки репрезентативности показывают, в каких пределах могут отклоняться от параметров генеральной совокупности (от математического ожидания или истинных значений) наши частные определения, полученные на основе конкретных выборок..</a:t>
            </a:r>
          </a:p>
        </p:txBody>
      </p:sp>
    </p:spTree>
    <p:extLst>
      <p:ext uri="{BB962C8B-B14F-4D97-AF65-F5344CB8AC3E}">
        <p14:creationId xmlns:p14="http://schemas.microsoft.com/office/powerpoint/2010/main" val="244069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4598D-BBAE-B242-89D9-894EF5209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Среднеквадратическое отклонение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F0C675-B397-9740-914C-0C10F1D0A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Сигма - величина именованная и зависит не только от степени варьирования, но и от единиц измерения. Поэтому по сигме можно сравнивать изменчивость лишь одних и тех же показателей, а сопоставлять сигмы разных признаков по абсолютной величине нельзя. Для того, чтобы сравнить по уровню изменчивости признаки любой размерности (выраженные в различных единицах измерения) и избежать влияния масштаба измерений средней арифметической на величину сигмы, применяют коэффициент вариации, который представляет собой по существу приведение к одинаковому масштабу величины </a:t>
            </a:r>
            <a:r>
              <a:rPr lang="ru-RU" b="1" dirty="0" err="1"/>
              <a:t>s</a:t>
            </a:r>
            <a:r>
              <a:rPr lang="ru-RU" dirty="0"/>
              <a:t> 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9478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F74A0-83CD-7848-BF1A-7D28EC19B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Оценка нормального распределения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85A1FF-B35C-3249-A77E-25ED48853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нормального распределения известны точные количественные зависимости частот и значений, позволяющие прогнозировать появление новых вариант: 1) слева и справа от средней арифметической лежит 50% вариант; 2) в интервале от M-1</a:t>
            </a:r>
            <a:r>
              <a:rPr lang="ru-RU" b="1" dirty="0"/>
              <a:t>s</a:t>
            </a:r>
            <a:r>
              <a:rPr lang="ru-RU" dirty="0"/>
              <a:t>  до M+1</a:t>
            </a:r>
            <a:r>
              <a:rPr lang="ru-RU" b="1" dirty="0"/>
              <a:t>s</a:t>
            </a:r>
            <a:r>
              <a:rPr lang="ru-RU" dirty="0"/>
              <a:t>  — 68.7% вариант; 3) в интервале от M-1.96</a:t>
            </a:r>
            <a:r>
              <a:rPr lang="ru-RU" b="1" dirty="0"/>
              <a:t>s</a:t>
            </a:r>
            <a:r>
              <a:rPr lang="ru-RU" dirty="0"/>
              <a:t>  до M+1.96</a:t>
            </a:r>
            <a:r>
              <a:rPr lang="ru-RU" b="1" dirty="0"/>
              <a:t>s</a:t>
            </a:r>
            <a:r>
              <a:rPr lang="ru-RU" dirty="0"/>
              <a:t>  — 95% вариант. </a:t>
            </a:r>
            <a:endParaRPr lang="ru-RU" i="1" dirty="0"/>
          </a:p>
          <a:p>
            <a:r>
              <a:rPr lang="ru-RU" dirty="0"/>
              <a:t>Таким образом, ориентируясь на эти характеристики нормального распределения, можно оценить степень близости к нему рассматриваемого распределения.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10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853620-C039-3D4A-B2EA-A4F2B3A12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609600"/>
            <a:ext cx="11760200" cy="5791200"/>
          </a:xfrm>
        </p:spPr>
        <p:txBody>
          <a:bodyPr>
            <a:normAutofit/>
          </a:bodyPr>
          <a:lstStyle/>
          <a:p>
            <a:r>
              <a:rPr lang="ru-RU" dirty="0"/>
              <a:t>Начать с анализа первичных статистик надо еще и по той причине, что они весьма чувствительны к наличию выпадающих вариант. Большие величины эксцесса и асимметрии часто являются индикатором ошибок при подсчетах вручную или ошибок при введении данных через клавиатуру для компьютерной обработки. Грубые промахи при введении данных в обработку можно обнаружить, если сравнить величины сигм у аналогичных параметров. Выделяющаяся величиной сигма может указывать на ошибки.</a:t>
            </a:r>
            <a:endParaRPr lang="ru-RU" i="1" dirty="0"/>
          </a:p>
          <a:p>
            <a:r>
              <a:rPr lang="ru-RU" dirty="0"/>
              <a:t>Существует правило, согласно которому все расчеты вручную должны выполняться дважды (особо ответственные - трижды), причем желательно разными способами, с вариацией последовательности обращения к числовому массиву.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30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A4C33-DFCF-EF49-8A49-FACD624B2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Ошибка среднего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ED4355-5EA1-9046-9000-6407293DA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число первичных статистик входит </a:t>
            </a:r>
            <a:r>
              <a:rPr lang="ru-RU" b="1" dirty="0"/>
              <a:t>статистическая ошибка</a:t>
            </a:r>
            <a:r>
              <a:rPr lang="ru-RU" dirty="0"/>
              <a:t> </a:t>
            </a:r>
            <a:r>
              <a:rPr lang="ru-RU" b="1" dirty="0"/>
              <a:t>средней арифметической</a:t>
            </a:r>
            <a:r>
              <a:rPr lang="ru-RU" dirty="0"/>
              <a:t>. Формула для ее вычисления такова: </a:t>
            </a:r>
            <a:endParaRPr lang="ru-RU" i="1" dirty="0"/>
          </a:p>
          <a:p>
            <a:r>
              <a:rPr lang="ru-RU" b="1" dirty="0"/>
              <a:t>                    </a:t>
            </a:r>
            <a:r>
              <a:rPr lang="ru-RU" b="1" dirty="0" err="1"/>
              <a:t>s</a:t>
            </a:r>
            <a:endParaRPr lang="en-US" dirty="0"/>
          </a:p>
          <a:p>
            <a:r>
              <a:rPr lang="en-US" dirty="0"/>
              <a:t>M=</a:t>
            </a:r>
            <a:r>
              <a:rPr lang="ru-RU" dirty="0"/>
              <a:t>(+-)--------------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n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где </a:t>
            </a:r>
            <a:r>
              <a:rPr lang="ru-RU" dirty="0" err="1"/>
              <a:t>m</a:t>
            </a:r>
            <a:r>
              <a:rPr lang="ru-RU" dirty="0"/>
              <a:t> - ошибка средней, </a:t>
            </a:r>
            <a:r>
              <a:rPr lang="ru-RU" b="1" dirty="0" err="1"/>
              <a:t>s</a:t>
            </a:r>
            <a:r>
              <a:rPr lang="ru-RU" dirty="0"/>
              <a:t> - сигма, </a:t>
            </a:r>
            <a:r>
              <a:rPr lang="ru-RU" dirty="0" err="1"/>
              <a:t>n</a:t>
            </a:r>
            <a:r>
              <a:rPr lang="ru-RU" dirty="0"/>
              <a:t> - число значений признака. Это основные первичные статистики, которые позволяют оценить характер распределения данных в экспериментальном массиве.</a:t>
            </a:r>
            <a:endParaRPr lang="ru-RU" i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2389E816-32DC-0A40-9069-3BF6480AE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33BE598F-CE65-CE4F-81C5-87B01FF35F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11381"/>
              </p:ext>
            </p:extLst>
          </p:nvPr>
        </p:nvGraphicFramePr>
        <p:xfrm>
          <a:off x="2501462" y="3541986"/>
          <a:ext cx="409904" cy="369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r:id="rId3" imgW="5270500" imgH="5854700" progId="Equation.2">
                  <p:embed/>
                </p:oleObj>
              </mc:Choice>
              <mc:Fallback>
                <p:oleObj r:id="rId3" imgW="5270500" imgH="5854700" progId="Equation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462" y="3541986"/>
                        <a:ext cx="409904" cy="369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>
            <a:extLst>
              <a:ext uri="{FF2B5EF4-FFF2-40B4-BE49-F238E27FC236}">
                <a16:creationId xmlns:a16="http://schemas.microsoft.com/office/drawing/2014/main" id="{A07A353A-E7E2-DF4D-A574-B9B1E23FE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4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726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988613-1497-6D4D-98A7-1A7E19B53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4.2.2. Оценка достоверности отличий </a:t>
            </a:r>
            <a:br>
              <a:rPr lang="ru-RU" sz="3200" b="1" i="1" dirty="0"/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4E026E-9E24-D742-8F9B-9F009C48E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Оценка часто необходима при сравнительном анализе полярных групп. Эти группы можно выделить, учитывая различную выраженность определенного целевого признака (характеристики) изучаемого явления. Обычно анализ начинают с подсчета первичных статистик выделенных групп, затем оценивают достоверность отличий. Очень часто количественный анализ одним сравнением не ограничивается, появляется необходимость провести дополнительные сопоставления и выявить новые свидетельства. Выбор новых критериев наугад — дело неблагодарное. Лучше для этого использовать результаты корреляционного анализа.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31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1328</Words>
  <Application>Microsoft Macintosh PowerPoint</Application>
  <PresentationFormat>Широкоэкранный</PresentationFormat>
  <Paragraphs>47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Equation.2</vt:lpstr>
      <vt:lpstr>Лекция 8. Математико-статистическая обработка </vt:lpstr>
      <vt:lpstr>4.2. Математико-статистическая обработка  </vt:lpstr>
      <vt:lpstr>Важнейшими первичными статистиками являются:  </vt:lpstr>
      <vt:lpstr>Презентация PowerPoint</vt:lpstr>
      <vt:lpstr>Среднеквадратическое отклонение</vt:lpstr>
      <vt:lpstr>Оценка нормального распределения</vt:lpstr>
      <vt:lpstr>Презентация PowerPoint</vt:lpstr>
      <vt:lpstr>Ошибка среднего</vt:lpstr>
      <vt:lpstr>4.2.2. Оценка достоверности отличий  </vt:lpstr>
      <vt:lpstr>Презентация PowerPoint</vt:lpstr>
      <vt:lpstr>Компьютерный вариант обработки данных</vt:lpstr>
      <vt:lpstr>Презентация PowerPoint</vt:lpstr>
      <vt:lpstr>О критерий Стьюдента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5</cp:revision>
  <dcterms:created xsi:type="dcterms:W3CDTF">2023-11-01T07:43:48Z</dcterms:created>
  <dcterms:modified xsi:type="dcterms:W3CDTF">2023-11-01T08:00:22Z</dcterms:modified>
</cp:coreProperties>
</file>