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56" r:id="rId3"/>
    <p:sldId id="257" r:id="rId4"/>
    <p:sldId id="25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84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3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41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1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7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5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236" y="773779"/>
            <a:ext cx="2889440" cy="12269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480" y="2375031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Транспортно-энергетический факультет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«Организация перевозок, движения и эксплуатация транспорта»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Нусупбекович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доктор технических наук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3224" y="404447"/>
            <a:ext cx="7551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Л.Н. Гумилева»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7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B425DE-ACD7-4712-99D4-D96A25206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исследователи отождествляют понятие «подход» и «метод». Однако подход отличается от метода тем, что:</a:t>
            </a:r>
            <a:b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: стрелка вверх 3">
            <a:extLst>
              <a:ext uri="{FF2B5EF4-FFF2-40B4-BE49-F238E27FC236}">
                <a16:creationId xmlns:a16="http://schemas.microsoft.com/office/drawing/2014/main" id="{AFE0BB34-72FE-4C07-A9E3-65EDD77E4623}"/>
              </a:ext>
            </a:extLst>
          </p:cNvPr>
          <p:cNvSpPr/>
          <p:nvPr/>
        </p:nvSpPr>
        <p:spPr>
          <a:xfrm>
            <a:off x="1260362" y="1481338"/>
            <a:ext cx="7546286" cy="4298025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он является более общим и менее определенным, чем метод;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он включает в себя лишь наиболее общие принципы и ориентации в следуемой системе, не доводя их до формализованных и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математизированных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теорий и концепций;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одному подходу, может соответствовать не один метод, а некоторое множество методов (так, например, системному подходу соответствуют развитые варианты теории систем).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76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65E8F06-8441-4065-8B90-5C62660B9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138" y="428670"/>
            <a:ext cx="7215572" cy="516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62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26A06C-116F-452E-B3F8-B48B81974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70" y="171991"/>
            <a:ext cx="7188283" cy="5198999"/>
          </a:xfrm>
        </p:spPr>
        <p:txBody>
          <a:bodyPr>
            <a:normAutofit fontScale="40000" lnSpcReduction="20000"/>
          </a:bodyPr>
          <a:lstStyle/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системного прохода можно более четко описать с помощью формализованной структуры, которая может быть применена в практике решения задач анализа, синтеза и проектирования: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 &lt;G, W, М, Q,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P, R, a, E, В, I, C&gt;,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S - совокупность методологических требований системного подхода;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- формулирование цели проектирования, синтеза системы или ее выявление при решении задачи анализа;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- определение интегративных качеств системы как целого и (или) методов их установления;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- членение системы на множество ее составляющих подсистем;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- установление цели функционирования свойств каждой подсистемы изучение образования механизма обеспечения цели системы как целого и интегративных свойств;</a:t>
            </a:r>
          </a:p>
          <a:p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анализ структуры (организации) системы, изучение ее влияния интегративные качества системы в целом;</a:t>
            </a:r>
          </a:p>
          <a:p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определение уровня иерархии данной системы и ее подсистем в и иерархической структуре систем, куда входит данная система;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Р, R, а - влияние свойств (Р) системы на другие системы; а также выявление отношений (R) связей ( а ) данной системы и ее подсистем с другими темами (внешней средой);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- изучение влияния внешней среды на систему;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- анализ процесса функционирования системы, в том числе, ее развита)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- анализ информационных потоков, циркулирующих в системе и поступающих из вне для целей управления ею;</a:t>
            </a:r>
          </a:p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- описание принципов управления и процесса управления системой.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5F449F-A65A-491D-A166-D6B610E60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0644" y="3003546"/>
            <a:ext cx="2963570" cy="315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83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711A7E-7BCE-4E28-AEAB-4B33621D2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233" y="236738"/>
            <a:ext cx="8596668" cy="1320800"/>
          </a:xfrm>
        </p:spPr>
        <p:txBody>
          <a:bodyPr>
            <a:noAutofit/>
          </a:bodyPr>
          <a:lstStyle/>
          <a:p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также отметить, что в практике использования алгоритма системного подхода возможен циклический, итерационный (итерация - повтор применение какой-либо математической операции) характер его применен как в целом, так и отдельных его этапов. По своим задачам системный под) общая теория систем и системный анализ выходят за рамки существующего сегодня дисциплинарного членения науки и техники, и получаемые в их </a:t>
            </a:r>
            <a:r>
              <a:rPr lang="ru-RU" sz="1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paw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 применимы к целым комплексам научных и технических дисциплин.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A2CC062-F33E-43AA-A696-FDD696B31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51945" y="1238686"/>
            <a:ext cx="4129796" cy="626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43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34ABC-0827-48B9-9689-E6A0C287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265" y="2902998"/>
            <a:ext cx="9246155" cy="2187853"/>
          </a:xfrm>
        </p:spPr>
        <p:txBody>
          <a:bodyPr>
            <a:norm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Semibold" panose="02040702050405020303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6747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164166" y="1903372"/>
            <a:ext cx="7883118" cy="2976360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дисциплине MND5307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«Методология научной деятельности»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8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8270" y="1925516"/>
            <a:ext cx="6726115" cy="22596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4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Системный подход в науке</a:t>
            </a:r>
          </a:p>
        </p:txBody>
      </p:sp>
    </p:spTree>
    <p:extLst>
      <p:ext uri="{BB962C8B-B14F-4D97-AF65-F5344CB8AC3E}">
        <p14:creationId xmlns:p14="http://schemas.microsoft.com/office/powerpoint/2010/main" val="193179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Термин «системный подход»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Методологическая природа системного подхода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Общенаучный междисциплинарный характер системного подхода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1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E308F0-FAE0-44F5-853D-AD04BAE85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00" y="3348640"/>
            <a:ext cx="3271421" cy="3271421"/>
          </a:xfrm>
          <a:prstGeom prst="rect">
            <a:avLst/>
          </a:prstGeom>
        </p:spPr>
      </p:pic>
      <p:sp>
        <p:nvSpPr>
          <p:cNvPr id="6" name="Облачко с текстом: прямоугольное 5">
            <a:extLst>
              <a:ext uri="{FF2B5EF4-FFF2-40B4-BE49-F238E27FC236}">
                <a16:creationId xmlns:a16="http://schemas.microsoft.com/office/drawing/2014/main" id="{438FEDF6-41A1-4B5C-9091-3C3957ADCF9F}"/>
              </a:ext>
            </a:extLst>
          </p:cNvPr>
          <p:cNvSpPr/>
          <p:nvPr/>
        </p:nvSpPr>
        <p:spPr>
          <a:xfrm>
            <a:off x="2877141" y="236181"/>
            <a:ext cx="5663177" cy="3606092"/>
          </a:xfrm>
          <a:prstGeom prst="wedge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«системный подход»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 применяться в тех первых работах, в которых подчеркивали необходимость исследования объекта с разных сторон, комплексно, в отличие от ранее принятого разделения исследований на физические, химические и др. Оказалось, что с помощью многоаспектных исследований можно получить более правильное представление о реальных объектах, выявить их новые свойства, лучше определить взаимоотношения объекта с внешней средой и другими объектами. Заимствованные при этом понятия теории систем вводились не строго, так как не исследовался вопрос, каким классом систем лучше отобразить объект, какие свойства и закономерности этого класс, следует учитывать при конкретных исследованиях и т.п. То есть, термин «системный подход» практически использовался вместо терминов «комплексный подход», «комплексные исследования».</a:t>
            </a:r>
          </a:p>
        </p:txBody>
      </p:sp>
    </p:spTree>
    <p:extLst>
      <p:ext uri="{BB962C8B-B14F-4D97-AF65-F5344CB8AC3E}">
        <p14:creationId xmlns:p14="http://schemas.microsoft.com/office/powerpoint/2010/main" val="18045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E25C1-A97D-43CF-8D61-EA4BFC91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94" y="48531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 системным подходом понимается эксплицитное (лат. </a:t>
            </a:r>
            <a:r>
              <a:rPr lang="ru-RU" sz="1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explicite</a:t>
            </a: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явно)</a:t>
            </a:r>
            <a:b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процедур представления объектов как систем и способов их системного исследования. В настоящее время различают два специфических для I поемного подхода момента:</a:t>
            </a:r>
            <a:br>
              <a:rPr lang="ru-RU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олна 4">
            <a:extLst>
              <a:ext uri="{FF2B5EF4-FFF2-40B4-BE49-F238E27FC236}">
                <a16:creationId xmlns:a16="http://schemas.microsoft.com/office/drawing/2014/main" id="{CFCB08AC-D3B5-4620-B3CE-68CB891B05C1}"/>
              </a:ext>
            </a:extLst>
          </p:cNvPr>
          <p:cNvSpPr/>
          <p:nvPr/>
        </p:nvSpPr>
        <p:spPr>
          <a:xfrm>
            <a:off x="375494" y="2301536"/>
            <a:ext cx="4356304" cy="2254928"/>
          </a:xfrm>
          <a:prstGeom prst="wav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I)	его принципиально методологическую природу;</a:t>
            </a:r>
          </a:p>
        </p:txBody>
      </p:sp>
      <p:sp>
        <p:nvSpPr>
          <p:cNvPr id="6" name="Волна 5">
            <a:extLst>
              <a:ext uri="{FF2B5EF4-FFF2-40B4-BE49-F238E27FC236}">
                <a16:creationId xmlns:a16="http://schemas.microsoft.com/office/drawing/2014/main" id="{3CEEC870-F9DF-4048-800C-F84050076765}"/>
              </a:ext>
            </a:extLst>
          </p:cNvPr>
          <p:cNvSpPr/>
          <p:nvPr/>
        </p:nvSpPr>
        <p:spPr>
          <a:xfrm>
            <a:off x="5037750" y="2301536"/>
            <a:ext cx="4356304" cy="2254928"/>
          </a:xfrm>
          <a:prstGeom prst="wav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II)	его общенаучный междисциплинарный характер</a:t>
            </a:r>
          </a:p>
        </p:txBody>
      </p:sp>
    </p:spTree>
    <p:extLst>
      <p:ext uri="{BB962C8B-B14F-4D97-AF65-F5344CB8AC3E}">
        <p14:creationId xmlns:p14="http://schemas.microsoft.com/office/powerpoint/2010/main" val="2726482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CDCBEE-E3DA-4E57-A951-64704A733415}"/>
              </a:ext>
            </a:extLst>
          </p:cNvPr>
          <p:cNvSpPr txBox="1"/>
          <p:nvPr/>
        </p:nvSpPr>
        <p:spPr>
          <a:xfrm>
            <a:off x="4239086" y="1260927"/>
            <a:ext cx="515348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подход - это методология исследования объектов природы, общества, науки и техники при рассмотрении их в виде сложных систем. Кроме этого, следует подчеркнуть, что системный подход - это еще и общенаучная методология, которая не содержит конкретных средств исследования систем, а обосновывает и разрабатывает принципы таких исследований.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347B3A-539E-43A7-830F-898FE87BE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668" y="843677"/>
            <a:ext cx="3840418" cy="382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9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2B5487-F92E-452F-A008-DECE856B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4291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связи рассмотрим принципы системного подхода:</a:t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1.Принцип системности. В этом принципе утверждается превалирование целого над частями, но при этом подчеркивается взаимозависимость целого и час гей. Существо принципа системности характеризуется следующими положениями:</a:t>
            </a:r>
            <a:b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F92CFDC-C57E-4702-92FF-09C69F78BFEA}"/>
              </a:ext>
            </a:extLst>
          </p:cNvPr>
          <p:cNvSpPr/>
          <p:nvPr/>
        </p:nvSpPr>
        <p:spPr>
          <a:xfrm>
            <a:off x="189063" y="1926454"/>
            <a:ext cx="4240895" cy="1320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540385" algn="ctr">
              <a:lnSpc>
                <a:spcPct val="115000"/>
              </a:lnSpc>
              <a:spcBef>
                <a:spcPts val="1200"/>
              </a:spcBef>
              <a:tabLst>
                <a:tab pos="415290" algn="l"/>
              </a:tabLst>
            </a:pP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	целостный характер объектов внешнего мира и объектов познания;</a:t>
            </a:r>
            <a:endParaRPr lang="ru-RU" sz="18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5189C98-C63A-47E0-8C33-AD990FAD5777}"/>
              </a:ext>
            </a:extLst>
          </p:cNvPr>
          <p:cNvSpPr/>
          <p:nvPr/>
        </p:nvSpPr>
        <p:spPr>
          <a:xfrm>
            <a:off x="5163844" y="3956975"/>
            <a:ext cx="4240895" cy="1320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540385" algn="ctr">
              <a:lnSpc>
                <a:spcPct val="115000"/>
              </a:lnSpc>
              <a:spcBef>
                <a:spcPts val="1200"/>
              </a:spcBef>
              <a:tabLst>
                <a:tab pos="443865" algn="l"/>
              </a:tabLst>
            </a:pPr>
            <a:r>
              <a:rPr lang="ru-RU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	динамическая природа любого объекта.</a:t>
            </a:r>
            <a:endParaRPr lang="ru-RU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2382A9-8255-4000-A9C2-CE018C01E26C}"/>
              </a:ext>
            </a:extLst>
          </p:cNvPr>
          <p:cNvSpPr/>
          <p:nvPr/>
        </p:nvSpPr>
        <p:spPr>
          <a:xfrm>
            <a:off x="189062" y="3956975"/>
            <a:ext cx="4240895" cy="1320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	исследование объекта как системы неотделимо от исследования его взаимодействия со средой. Иначе говоря, объект рассматривается как подсистема более сложной системы "объект-среда".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BE3D469-A523-4207-A659-C6FB7481E7CA}"/>
              </a:ext>
            </a:extLst>
          </p:cNvPr>
          <p:cNvSpPr/>
          <p:nvPr/>
        </p:nvSpPr>
        <p:spPr>
          <a:xfrm>
            <a:off x="5163845" y="1926453"/>
            <a:ext cx="4240895" cy="1320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R="114300" indent="540385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tabLst>
                <a:tab pos="436880" algn="l"/>
              </a:tabLst>
            </a:pPr>
            <a:r>
              <a:rPr lang="ru-RU" sz="1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	анализ и изучение новых свойств, которые возникают при объединении элементов в систему (свойство </a:t>
            </a:r>
            <a:r>
              <a:rPr lang="ru-RU" sz="1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эмерджентности</a:t>
            </a:r>
            <a:r>
              <a:rPr lang="ru-RU" sz="1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внезапно возникающее свой­ство);</a:t>
            </a:r>
            <a:endParaRPr lang="ru-RU" sz="1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37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7F9C2E4-1C65-4404-85A4-C7C0B4D9D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6577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76414254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28580462"/>
                    </a:ext>
                  </a:extLst>
                </a:gridCol>
                <a:gridCol w="2772526">
                  <a:extLst>
                    <a:ext uri="{9D8B030D-6E8A-4147-A177-3AD203B41FA5}">
                      <a16:colId xmlns:a16="http://schemas.microsoft.com/office/drawing/2014/main" val="2922638721"/>
                    </a:ext>
                  </a:extLst>
                </a:gridCol>
                <a:gridCol w="2402855">
                  <a:extLst>
                    <a:ext uri="{9D8B030D-6E8A-4147-A177-3AD203B41FA5}">
                      <a16:colId xmlns:a16="http://schemas.microsoft.com/office/drawing/2014/main" val="1600152278"/>
                    </a:ext>
                  </a:extLst>
                </a:gridCol>
                <a:gridCol w="2139819">
                  <a:extLst>
                    <a:ext uri="{9D8B030D-6E8A-4147-A177-3AD203B41FA5}">
                      <a16:colId xmlns:a16="http://schemas.microsoft.com/office/drawing/2014/main" val="1833623157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Принцип иерархического строения мира. Данный принцип отражает иерархию взаимозависимости целого и частей отдельно взятой системы. Методы декомпозиции и агрегирования являются средством реализации данного принципа в процессе исследования систем.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Принцип </a:t>
                      </a:r>
                      <a:r>
                        <a:rPr lang="ru-RU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многомодельности</a:t>
                      </a:r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Указанный принцип предполагает, что познание системы может быть достигнуто лишь путем привлечения необходимых моделей, каждая из которых отражает какой-то отдельный аспект функционирования системы.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Принцип диалектического сочетания детерминизма и </a:t>
                      </a:r>
                      <a:r>
                        <a:rPr lang="ru-RU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антидетерминизма</a:t>
                      </a:r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Детерминизм - направление в науке, которое базируется на принципе причинности, на предположении о полной определенности исследуемых явлений. </a:t>
                      </a:r>
                      <a:r>
                        <a:rPr lang="ru-RU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Антидетерминизм</a:t>
                      </a:r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-направление, в основе которого лежит учет возможной неопределенности, вероятностной природы исследуемых явлений.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	Принцип </a:t>
                      </a:r>
                      <a:r>
                        <a:rPr lang="ru-RU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антиинтуитивизма</a:t>
                      </a:r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Системный подход не отвергает использования интуитивных суждений отдельных людей, выдвижения гипотез, но требует их проверки методами экспертных оценок, проведением эксперимента. Иначе, данный принцип отвергает всеобъемлющий характер интуиции в ущерб объективной проверке интуитивных предположений.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	Принцип дополнительности (сформулирован Н. Бором) - принцип, </a:t>
                      </a:r>
                      <a:r>
                        <a:rPr lang="ru-RU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со¬ласно</a:t>
                      </a:r>
                      <a:r>
                        <a:rPr lang="ru-RU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которому при экспериментальном исследовании микрообъекта могут быть получены точные данные либо о его энергиях и импульсам, либо о поведении в пространстве и времени. 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810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63415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</TotalTime>
  <Words>1056</Words>
  <Application>Microsoft Office PowerPoint</Application>
  <PresentationFormat>Широкоэкранный</PresentationFormat>
  <Paragraphs>48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Georgia Pro Semibold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План:</vt:lpstr>
      <vt:lpstr>Презентация PowerPoint</vt:lpstr>
      <vt:lpstr>Под системным подходом понимается эксплицитное (лат. explicite - явно) выражение процедур представления объектов как систем и способов их системного исследования. В настоящее время различают два специфических для I поемного подхода момента: </vt:lpstr>
      <vt:lpstr>Презентация PowerPoint</vt:lpstr>
      <vt:lpstr>В этой связи рассмотрим принципы системного подхода: 1.Принцип системности. В этом принципе утверждается превалирование целого над частями, но при этом подчеркивается взаимозависимость целого и час гей. Существо принципа системности характеризуется следующими положениями: </vt:lpstr>
      <vt:lpstr>Презентация PowerPoint</vt:lpstr>
      <vt:lpstr>Многие исследователи отождествляют понятие «подход» и «метод». Однако подход отличается от метода тем, что: </vt:lpstr>
      <vt:lpstr>Презентация PowerPoint</vt:lpstr>
      <vt:lpstr>Презентация PowerPoint</vt:lpstr>
      <vt:lpstr>Следует также отметить, что в практике использования алгоритма системного подхода возможен циклический, итерационный (итерация - повтор применение какой-либо математической операции) характер его применен как в целом, так и отдельных его этапов. По своим задачам системный под) общая теория систем и системный анализ выходят за рамки существующего сегодня дисциплинарного членения науки и техники, и получаемые в их paw результаты применимы к целым комплексам научных и технических дисциплин.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2022-11-03T08:56:28Z</dcterms:created>
  <dcterms:modified xsi:type="dcterms:W3CDTF">2022-11-03T17:13:04Z</dcterms:modified>
</cp:coreProperties>
</file>