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64" r:id="rId5"/>
    <p:sldId id="259" r:id="rId6"/>
    <p:sldId id="260" r:id="rId7"/>
    <p:sldId id="261" r:id="rId8"/>
    <p:sldId id="262" r:id="rId9"/>
    <p:sldId id="263"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EFA7B2E8-3B8F-45E3-921B-3A332314E4B9}" type="datetimeFigureOut">
              <a:rPr lang="ru-RU" smtClean="0"/>
              <a:t>11.09.2019</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3DDD9A68-7C13-4CF6-97A0-5BAEF3C2721E}"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FA7B2E8-3B8F-45E3-921B-3A332314E4B9}" type="datetimeFigureOut">
              <a:rPr lang="ru-RU" smtClean="0"/>
              <a:t>11.09.2019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DDD9A68-7C13-4CF6-97A0-5BAEF3C2721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FA7B2E8-3B8F-45E3-921B-3A332314E4B9}" type="datetimeFigureOut">
              <a:rPr lang="ru-RU" smtClean="0"/>
              <a:t>11.09.2019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DDD9A68-7C13-4CF6-97A0-5BAEF3C2721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EFA7B2E8-3B8F-45E3-921B-3A332314E4B9}" type="datetimeFigureOut">
              <a:rPr lang="ru-RU" smtClean="0"/>
              <a:t>11.09.2019</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3DDD9A68-7C13-4CF6-97A0-5BAEF3C2721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EFA7B2E8-3B8F-45E3-921B-3A332314E4B9}" type="datetimeFigureOut">
              <a:rPr lang="ru-RU" smtClean="0"/>
              <a:t>11.09.2019</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3DDD9A68-7C13-4CF6-97A0-5BAEF3C2721E}"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EFA7B2E8-3B8F-45E3-921B-3A332314E4B9}" type="datetimeFigureOut">
              <a:rPr lang="ru-RU" smtClean="0"/>
              <a:t>11.09.2019</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3DDD9A68-7C13-4CF6-97A0-5BAEF3C2721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EFA7B2E8-3B8F-45E3-921B-3A332314E4B9}" type="datetimeFigureOut">
              <a:rPr lang="ru-RU" smtClean="0"/>
              <a:t>11.09.2019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3DDD9A68-7C13-4CF6-97A0-5BAEF3C2721E}"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EFA7B2E8-3B8F-45E3-921B-3A332314E4B9}" type="datetimeFigureOut">
              <a:rPr lang="ru-RU" smtClean="0"/>
              <a:t>11.09.2019</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DDD9A68-7C13-4CF6-97A0-5BAEF3C2721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EFA7B2E8-3B8F-45E3-921B-3A332314E4B9}" type="datetimeFigureOut">
              <a:rPr lang="ru-RU" smtClean="0"/>
              <a:t>11.09.2019</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DDD9A68-7C13-4CF6-97A0-5BAEF3C2721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EFA7B2E8-3B8F-45E3-921B-3A332314E4B9}" type="datetimeFigureOut">
              <a:rPr lang="ru-RU" smtClean="0"/>
              <a:t>11.09.2019</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DDD9A68-7C13-4CF6-97A0-5BAEF3C2721E}"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EFA7B2E8-3B8F-45E3-921B-3A332314E4B9}" type="datetimeFigureOut">
              <a:rPr lang="ru-RU" smtClean="0"/>
              <a:t>11.09.2019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3DDD9A68-7C13-4CF6-97A0-5BAEF3C2721E}"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FA7B2E8-3B8F-45E3-921B-3A332314E4B9}" type="datetimeFigureOut">
              <a:rPr lang="ru-RU" smtClean="0"/>
              <a:t>11.09.2019</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DDD9A68-7C13-4CF6-97A0-5BAEF3C2721E}"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2708920"/>
            <a:ext cx="9144000" cy="792088"/>
          </a:xfrm>
        </p:spPr>
        <p:txBody>
          <a:bodyPr>
            <a:noAutofit/>
          </a:bodyPr>
          <a:lstStyle/>
          <a:p>
            <a:pPr algn="ctr"/>
            <a:r>
              <a:rPr lang="kk-KZ" sz="3600" b="1" dirty="0" smtClean="0">
                <a:solidFill>
                  <a:srgbClr val="002060"/>
                </a:solidFill>
                <a:latin typeface="Times New Roman" pitchFamily="18" charset="0"/>
                <a:cs typeface="Times New Roman" pitchFamily="18" charset="0"/>
              </a:rPr>
              <a:t>Дәріс 2.</a:t>
            </a:r>
          </a:p>
          <a:p>
            <a:pPr algn="ctr"/>
            <a:r>
              <a:rPr lang="kk-KZ" sz="3600" b="1" dirty="0" smtClean="0">
                <a:solidFill>
                  <a:srgbClr val="002060"/>
                </a:solidFill>
                <a:latin typeface="Times New Roman" pitchFamily="18" charset="0"/>
                <a:cs typeface="Times New Roman" pitchFamily="18" charset="0"/>
              </a:rPr>
              <a:t>Бұлттық құрылымдар</a:t>
            </a:r>
            <a:endParaRPr lang="ru-RU" sz="3600" b="1" dirty="0">
              <a:solidFill>
                <a:srgbClr val="002060"/>
              </a:solidFill>
              <a:latin typeface="Times New Roman" pitchFamily="18" charset="0"/>
              <a:cs typeface="Times New Roman" pitchFamily="18" charset="0"/>
            </a:endParaRPr>
          </a:p>
        </p:txBody>
      </p:sp>
      <p:sp>
        <p:nvSpPr>
          <p:cNvPr id="4" name="TextBox 3"/>
          <p:cNvSpPr txBox="1"/>
          <p:nvPr/>
        </p:nvSpPr>
        <p:spPr>
          <a:xfrm>
            <a:off x="0" y="260649"/>
            <a:ext cx="9144000" cy="646331"/>
          </a:xfrm>
          <a:prstGeom prst="rect">
            <a:avLst/>
          </a:prstGeom>
          <a:noFill/>
        </p:spPr>
        <p:txBody>
          <a:bodyPr wrap="square" rtlCol="0">
            <a:spAutoFit/>
          </a:bodyPr>
          <a:lstStyle/>
          <a:p>
            <a:pPr algn="ctr"/>
            <a:r>
              <a:rPr lang="kk-KZ" dirty="0" smtClean="0">
                <a:latin typeface="Times New Roman" pitchFamily="18" charset="0"/>
                <a:cs typeface="Times New Roman" pitchFamily="18" charset="0"/>
              </a:rPr>
              <a:t>Қазақстан Республикасының Білім және ғылым министрлігі</a:t>
            </a:r>
          </a:p>
          <a:p>
            <a:pPr algn="ctr"/>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620688"/>
            <a:ext cx="8458200" cy="1222375"/>
          </a:xfrm>
        </p:spPr>
        <p:txBody>
          <a:bodyPr/>
          <a:lstStyle/>
          <a:p>
            <a:pPr algn="ctr"/>
            <a:r>
              <a:rPr lang="kk-KZ" b="1" dirty="0" smtClean="0">
                <a:latin typeface="Times New Roman" pitchFamily="18" charset="0"/>
                <a:cs typeface="Times New Roman" pitchFamily="18" charset="0"/>
              </a:rPr>
              <a:t>Жоспар:</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95536" y="5013176"/>
            <a:ext cx="8458200" cy="914400"/>
          </a:xfrm>
        </p:spPr>
        <p:txBody>
          <a:bodyPr>
            <a:noAutofit/>
          </a:bodyPr>
          <a:lstStyle/>
          <a:p>
            <a:r>
              <a:rPr lang="kk-KZ" sz="2600" dirty="0" smtClean="0">
                <a:latin typeface="Times New Roman" pitchFamily="18" charset="0"/>
                <a:cs typeface="Times New Roman" pitchFamily="18" charset="0"/>
              </a:rPr>
              <a:t>1.Бұлттық құрылымдар типтері</a:t>
            </a:r>
            <a:endParaRPr lang="ru-RU" sz="2600" dirty="0" smtClean="0">
              <a:latin typeface="Times New Roman" pitchFamily="18" charset="0"/>
              <a:cs typeface="Times New Roman" pitchFamily="18" charset="0"/>
            </a:endParaRPr>
          </a:p>
          <a:p>
            <a:r>
              <a:rPr lang="kk-KZ" sz="2600" dirty="0" smtClean="0">
                <a:latin typeface="Times New Roman" pitchFamily="18" charset="0"/>
                <a:cs typeface="Times New Roman" pitchFamily="18" charset="0"/>
              </a:rPr>
              <a:t>2.Бұлттық есептеулерді пайдалану</a:t>
            </a:r>
          </a:p>
          <a:p>
            <a:endParaRPr lang="ru-RU" sz="2600" dirty="0" smtClean="0">
              <a:latin typeface="Times New Roman" pitchFamily="18" charset="0"/>
              <a:cs typeface="Times New Roman" pitchFamily="18" charset="0"/>
            </a:endParaRPr>
          </a:p>
          <a:p>
            <a:pPr fontAlgn="base"/>
            <a:r>
              <a:rPr lang="kk-KZ" sz="2600" b="1" dirty="0" smtClean="0">
                <a:latin typeface="Times New Roman" pitchFamily="18" charset="0"/>
                <a:cs typeface="Times New Roman" pitchFamily="18" charset="0"/>
              </a:rPr>
              <a:t>Сабақ мақсаты:</a:t>
            </a:r>
            <a:r>
              <a:rPr lang="kk-KZ" sz="2600" dirty="0" smtClean="0">
                <a:latin typeface="Times New Roman" pitchFamily="18" charset="0"/>
                <a:cs typeface="Times New Roman" pitchFamily="18" charset="0"/>
              </a:rPr>
              <a:t> білім алушыларды бұлтты есептеулердің негізгі құрылымдарымен таныстыру</a:t>
            </a:r>
          </a:p>
          <a:p>
            <a:pPr fontAlgn="base"/>
            <a:endParaRPr lang="ru-RU" sz="2600" dirty="0" smtClean="0">
              <a:latin typeface="Times New Roman" pitchFamily="18" charset="0"/>
              <a:cs typeface="Times New Roman" pitchFamily="18" charset="0"/>
            </a:endParaRPr>
          </a:p>
          <a:p>
            <a:pPr fontAlgn="base"/>
            <a:r>
              <a:rPr lang="kk-KZ" sz="2600" b="1" dirty="0" smtClean="0">
                <a:latin typeface="Times New Roman" pitchFamily="18" charset="0"/>
                <a:cs typeface="Times New Roman" pitchFamily="18" charset="0"/>
              </a:rPr>
              <a:t>Негізгі түсініктер:</a:t>
            </a:r>
            <a:r>
              <a:rPr lang="kk-KZ" sz="2600" dirty="0" smtClean="0">
                <a:latin typeface="Times New Roman" pitchFamily="18" charset="0"/>
                <a:cs typeface="Times New Roman" pitchFamily="18" charset="0"/>
              </a:rPr>
              <a:t> бұлтты есептеу ресурстары, бұлты есептеу деңгейлері, бұлтты есептеу компоненттері, IaaS, SaaS, PaaS.</a:t>
            </a:r>
            <a:endParaRPr lang="ru-RU" sz="2600" dirty="0" smtClean="0">
              <a:latin typeface="Times New Roman" pitchFamily="18" charset="0"/>
              <a:cs typeface="Times New Roman" pitchFamily="18" charset="0"/>
            </a:endParaRPr>
          </a:p>
          <a:p>
            <a:endParaRPr lang="ru-RU" sz="2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600" b="1" dirty="0" smtClean="0">
                <a:latin typeface="Times New Roman" pitchFamily="18" charset="0"/>
                <a:cs typeface="Times New Roman" pitchFamily="18" charset="0"/>
              </a:rPr>
              <a:t>Бұлтты есептеу ресурстарының пайда болуы</a:t>
            </a:r>
            <a:endParaRPr lang="ru-RU" sz="2600" b="1" dirty="0">
              <a:latin typeface="Times New Roman" pitchFamily="18" charset="0"/>
              <a:cs typeface="Times New Roman" pitchFamily="18" charset="0"/>
            </a:endParaRPr>
          </a:p>
        </p:txBody>
      </p:sp>
      <p:sp>
        <p:nvSpPr>
          <p:cNvPr id="3" name="Содержимое 2"/>
          <p:cNvSpPr>
            <a:spLocks noGrp="1"/>
          </p:cNvSpPr>
          <p:nvPr>
            <p:ph idx="1"/>
          </p:nvPr>
        </p:nvSpPr>
        <p:spPr>
          <a:xfrm>
            <a:off x="467544" y="1484784"/>
            <a:ext cx="8136904" cy="4752528"/>
          </a:xfrm>
        </p:spPr>
        <p:txBody>
          <a:bodyPr>
            <a:normAutofit/>
          </a:bodyPr>
          <a:lstStyle/>
          <a:p>
            <a:pPr algn="just">
              <a:lnSpc>
                <a:spcPct val="110000"/>
              </a:lnSpc>
              <a:buFont typeface="Wingdings" pitchFamily="2" charset="2"/>
              <a:buChar char="q"/>
            </a:pPr>
            <a:r>
              <a:rPr lang="kk-KZ" sz="2600" dirty="0" smtClean="0">
                <a:latin typeface="Times New Roman" pitchFamily="18" charset="0"/>
                <a:cs typeface="Times New Roman" pitchFamily="18" charset="0"/>
              </a:rPr>
              <a:t>Бұлтты есептеу ресурстарының пайда болуы біріккен  виртуалды машиналар ретінде пайдалануымен ерекшеленеді. </a:t>
            </a:r>
          </a:p>
          <a:p>
            <a:pPr algn="just">
              <a:lnSpc>
                <a:spcPct val="110000"/>
              </a:lnSpc>
              <a:buFont typeface="Wingdings" pitchFamily="2" charset="2"/>
              <a:buChar char="q"/>
            </a:pPr>
            <a:r>
              <a:rPr lang="kk-KZ" sz="2600" dirty="0" smtClean="0">
                <a:latin typeface="Times New Roman" pitchFamily="18" charset="0"/>
                <a:cs typeface="Times New Roman" pitchFamily="18" charset="0"/>
              </a:rPr>
              <a:t>Бұлтты есептеу икемді болып саналады, өйткені, барлық есептеу процестері  талабы бойынша ресурстарды бөлу мүмкіндігіне тәуелді. </a:t>
            </a:r>
          </a:p>
          <a:p>
            <a:pPr algn="just">
              <a:lnSpc>
                <a:spcPct val="110000"/>
              </a:lnSpc>
              <a:buFont typeface="Wingdings" pitchFamily="2" charset="2"/>
              <a:buChar char="q"/>
            </a:pPr>
            <a:r>
              <a:rPr lang="kk-KZ" sz="2600" dirty="0" smtClean="0">
                <a:latin typeface="Times New Roman" pitchFamily="18" charset="0"/>
                <a:cs typeface="Times New Roman" pitchFamily="18" charset="0"/>
              </a:rPr>
              <a:t>Ал бұл өз кезегінде белгілі бір ортақ  анықталған тапсырмадағы  нақты аппараттық ресурстарды пайдалануға  мүмкіндік береді. </a:t>
            </a:r>
            <a:endParaRPr lang="ru-RU" sz="2600" dirty="0" smtClean="0">
              <a:latin typeface="Times New Roman" pitchFamily="18" charset="0"/>
              <a:cs typeface="Times New Roman" pitchFamily="18" charset="0"/>
            </a:endParaRPr>
          </a:p>
          <a:p>
            <a:pPr algn="just">
              <a:lnSpc>
                <a:spcPct val="110000"/>
              </a:lnSpc>
              <a:buFont typeface="Wingdings" pitchFamily="2" charset="2"/>
              <a:buChar char="q"/>
            </a:pPr>
            <a:endParaRPr lang="ru-RU" sz="2600" dirty="0">
              <a:latin typeface="Times New Roman" pitchFamily="18" charset="0"/>
              <a:cs typeface="Times New Roman" pitchFamily="18" charset="0"/>
            </a:endParaRPr>
          </a:p>
        </p:txBody>
      </p:sp>
      <p:sp>
        <p:nvSpPr>
          <p:cNvPr id="2057"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600" dirty="0" smtClean="0">
                <a:latin typeface="Times New Roman" pitchFamily="18" charset="0"/>
                <a:cs typeface="Times New Roman" pitchFamily="18" charset="0"/>
              </a:rPr>
              <a:t>Бұлттық есептеулер компоненттері (1-сурет)</a:t>
            </a:r>
            <a:endParaRPr lang="ru-RU" sz="2600" dirty="0"/>
          </a:p>
        </p:txBody>
      </p:sp>
      <p:grpSp>
        <p:nvGrpSpPr>
          <p:cNvPr id="5" name="Group 2"/>
          <p:cNvGrpSpPr>
            <a:grpSpLocks/>
          </p:cNvGrpSpPr>
          <p:nvPr/>
        </p:nvGrpSpPr>
        <p:grpSpPr bwMode="auto">
          <a:xfrm>
            <a:off x="755576" y="1556792"/>
            <a:ext cx="7704856" cy="4320480"/>
            <a:chOff x="3037" y="6567"/>
            <a:chExt cx="5899" cy="3935"/>
          </a:xfrm>
        </p:grpSpPr>
        <p:sp>
          <p:nvSpPr>
            <p:cNvPr id="6" name="Text Box 7"/>
            <p:cNvSpPr txBox="1">
              <a:spLocks noChangeArrowheads="1"/>
            </p:cNvSpPr>
            <p:nvPr/>
          </p:nvSpPr>
          <p:spPr bwMode="auto">
            <a:xfrm>
              <a:off x="3751" y="6567"/>
              <a:ext cx="4592" cy="676"/>
            </a:xfrm>
            <a:prstGeom prst="rect">
              <a:avLst/>
            </a:prstGeom>
            <a:gradFill rotWithShape="0">
              <a:gsLst>
                <a:gs pos="0">
                  <a:srgbClr val="92CDDC"/>
                </a:gs>
                <a:gs pos="50000">
                  <a:srgbClr val="4BACC6"/>
                </a:gs>
                <a:gs pos="100000">
                  <a:srgbClr val="92CDDC"/>
                </a:gs>
              </a:gsLst>
              <a:lin ang="5400000" scaled="1"/>
            </a:gradFill>
            <a:ln w="12700">
              <a:solidFill>
                <a:srgbClr val="4BACC6"/>
              </a:solidFill>
              <a:miter lim="800000"/>
              <a:headEnd/>
              <a:tailEnd/>
            </a:ln>
            <a:effectLst>
              <a:outerShdw dist="28398" dir="3806097" algn="ctr" rotWithShape="0">
                <a:srgbClr val="205867"/>
              </a:outerShdw>
            </a:effectLst>
          </p:spPr>
          <p:txBody>
            <a:bodyPr vert="horz" wrap="square" lIns="84271" tIns="42134" rIns="84271" bIns="42134"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4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Бұлтты есептеулер моделі  желі бойынша байланысқан келесі бөлімдерден тұрады:</a:t>
              </a:r>
              <a:endParaRPr kumimoji="0" lang="kk-KZ" sz="1800" b="0" i="0" u="none" strike="noStrike" cap="none" normalizeH="0" baseline="0" dirty="0" smtClean="0">
                <a:ln>
                  <a:noFill/>
                </a:ln>
                <a:solidFill>
                  <a:srgbClr val="002060"/>
                </a:solidFill>
                <a:effectLst/>
                <a:latin typeface="Arial" pitchFamily="34" charset="0"/>
                <a:cs typeface="Arial" pitchFamily="34" charset="0"/>
              </a:endParaRPr>
            </a:p>
          </p:txBody>
        </p:sp>
        <p:sp>
          <p:nvSpPr>
            <p:cNvPr id="7" name="Text Box 6"/>
            <p:cNvSpPr txBox="1">
              <a:spLocks noChangeArrowheads="1"/>
            </p:cNvSpPr>
            <p:nvPr/>
          </p:nvSpPr>
          <p:spPr bwMode="auto">
            <a:xfrm>
              <a:off x="3037" y="7731"/>
              <a:ext cx="2879" cy="2771"/>
            </a:xfrm>
            <a:prstGeom prst="rect">
              <a:avLst/>
            </a:prstGeom>
            <a:solidFill>
              <a:srgbClr val="FFFFFF"/>
            </a:solidFill>
            <a:ln w="63500" cmpd="thickThin">
              <a:solidFill>
                <a:srgbClr val="4BACC6"/>
              </a:solidFill>
              <a:miter lim="800000"/>
              <a:headEnd/>
              <a:tailEnd/>
            </a:ln>
            <a:effectLst/>
          </p:spPr>
          <p:txBody>
            <a:bodyPr vert="horz" wrap="square" lIns="84271" tIns="42134" rIns="84271" bIns="42134"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tab pos="180975" algn="l"/>
                  <a:tab pos="450850" algn="l"/>
                </a:tabLst>
              </a:pPr>
              <a:r>
                <a:rPr kumimoji="0" lang="kk-KZ"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Сыртқы</a:t>
              </a: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80975" algn="l"/>
                  <a:tab pos="450850" algn="l"/>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бұлтқа қол жеткізу үшін пайдаланылатын клиенттік компьютерден немесе компьютерлер мен қосымшалар желісінен тұрады.   </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Text Box 5"/>
            <p:cNvSpPr txBox="1">
              <a:spLocks noChangeArrowheads="1"/>
            </p:cNvSpPr>
            <p:nvPr/>
          </p:nvSpPr>
          <p:spPr bwMode="auto">
            <a:xfrm>
              <a:off x="6158" y="7731"/>
              <a:ext cx="2778" cy="2771"/>
            </a:xfrm>
            <a:prstGeom prst="rect">
              <a:avLst/>
            </a:prstGeom>
            <a:solidFill>
              <a:srgbClr val="FFFFFF"/>
            </a:solidFill>
            <a:ln w="63500" cmpd="thickThin">
              <a:solidFill>
                <a:srgbClr val="4BACC6"/>
              </a:solidFill>
              <a:miter lim="800000"/>
              <a:headEnd/>
              <a:tailEnd/>
            </a:ln>
            <a:effectLst/>
          </p:spPr>
          <p:txBody>
            <a:bodyPr vert="horz" wrap="square" lIns="84271" tIns="42134" rIns="84271" bIns="42134"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Ішкі:</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бұл бұлттың өзі;</a:t>
              </a:r>
              <a:b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қосымшаларды, компьютерлерді, сервистер бұлтын құрайтын деректер серверлері мен қоймаларды қамтиды.</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Line 4"/>
            <p:cNvSpPr>
              <a:spLocks noChangeShapeType="1"/>
            </p:cNvSpPr>
            <p:nvPr/>
          </p:nvSpPr>
          <p:spPr bwMode="auto">
            <a:xfrm flipH="1">
              <a:off x="5528" y="7243"/>
              <a:ext cx="456" cy="28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10" name="Line 3"/>
            <p:cNvSpPr>
              <a:spLocks noChangeShapeType="1"/>
            </p:cNvSpPr>
            <p:nvPr/>
          </p:nvSpPr>
          <p:spPr bwMode="auto">
            <a:xfrm>
              <a:off x="5952" y="7243"/>
              <a:ext cx="438" cy="28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r"/>
            <a:r>
              <a:rPr lang="kk-KZ" sz="1600" dirty="0" smtClean="0">
                <a:latin typeface="Times New Roman" pitchFamily="18" charset="0"/>
                <a:cs typeface="Times New Roman" pitchFamily="18" charset="0"/>
              </a:rPr>
              <a:t>1 кесте – Бұлттық есептеулер деңгейлері</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endParaRPr lang="ru-RU" sz="1600"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395536" y="1268760"/>
          <a:ext cx="8568952" cy="5279137"/>
        </p:xfrm>
        <a:graphic>
          <a:graphicData uri="http://schemas.openxmlformats.org/drawingml/2006/table">
            <a:tbl>
              <a:tblPr/>
              <a:tblGrid>
                <a:gridCol w="2163694"/>
                <a:gridCol w="1920674"/>
                <a:gridCol w="4484584"/>
              </a:tblGrid>
              <a:tr h="2014596">
                <a:tc>
                  <a:txBody>
                    <a:bodyPr/>
                    <a:lstStyle/>
                    <a:p>
                      <a:pPr algn="just">
                        <a:spcAft>
                          <a:spcPts val="0"/>
                        </a:spcAft>
                        <a:tabLst>
                          <a:tab pos="2969895" algn="ctr"/>
                          <a:tab pos="5940425" algn="r"/>
                        </a:tabLst>
                      </a:pPr>
                      <a:r>
                        <a:rPr lang="kk-KZ" sz="1400" b="1" dirty="0">
                          <a:solidFill>
                            <a:srgbClr val="0F243E"/>
                          </a:solidFill>
                          <a:latin typeface="Times New Roman"/>
                          <a:ea typeface="Calibri"/>
                          <a:cs typeface="Times New Roman"/>
                        </a:rPr>
                        <a:t>Инфрақұрылым</a:t>
                      </a:r>
                      <a:endParaRPr lang="ru-RU" sz="1400" dirty="0">
                        <a:latin typeface="Times New Roman"/>
                        <a:ea typeface="Times New Roman"/>
                        <a:cs typeface="Times New Roman"/>
                      </a:endParaRPr>
                    </a:p>
                    <a:p>
                      <a:pPr algn="just">
                        <a:spcAft>
                          <a:spcPts val="0"/>
                        </a:spcAft>
                        <a:tabLst>
                          <a:tab pos="2969895" algn="ctr"/>
                          <a:tab pos="5940425" algn="r"/>
                        </a:tabLst>
                      </a:pPr>
                      <a:r>
                        <a:rPr lang="kk-KZ" sz="1400" b="1" dirty="0">
                          <a:solidFill>
                            <a:srgbClr val="0F243E"/>
                          </a:solidFill>
                          <a:latin typeface="Times New Roman"/>
                          <a:ea typeface="Calibri"/>
                          <a:cs typeface="Times New Roman"/>
                        </a:rPr>
                        <a:t>деңгейі</a:t>
                      </a:r>
                      <a:endParaRPr lang="ru-RU" sz="1400" dirty="0">
                        <a:latin typeface="Times New Roman"/>
                        <a:ea typeface="Times New Roman"/>
                        <a:cs typeface="Times New Roman"/>
                      </a:endParaRPr>
                    </a:p>
                  </a:txBody>
                  <a:tcPr marL="55558" marR="5555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0"/>
                        </a:spcAft>
                        <a:tabLst>
                          <a:tab pos="2969895" algn="ctr"/>
                          <a:tab pos="5940425" algn="r"/>
                        </a:tabLst>
                      </a:pPr>
                      <a:r>
                        <a:rPr lang="kk-KZ" sz="1400">
                          <a:solidFill>
                            <a:srgbClr val="0F243E"/>
                          </a:solidFill>
                          <a:latin typeface="Times New Roman"/>
                          <a:ea typeface="Calibri"/>
                          <a:cs typeface="Times New Roman"/>
                        </a:rPr>
                        <a:t>Сервис сияқты инфрақұрылым </a:t>
                      </a:r>
                      <a:r>
                        <a:rPr lang="kk-KZ" sz="1400" b="1">
                          <a:solidFill>
                            <a:srgbClr val="0F243E"/>
                          </a:solidFill>
                          <a:latin typeface="Times New Roman"/>
                          <a:ea typeface="Calibri"/>
                          <a:cs typeface="Times New Roman"/>
                        </a:rPr>
                        <a:t> </a:t>
                      </a:r>
                      <a:r>
                        <a:rPr lang="kk-KZ" sz="1400">
                          <a:solidFill>
                            <a:srgbClr val="0F243E"/>
                          </a:solidFill>
                          <a:latin typeface="Times New Roman"/>
                          <a:ea typeface="Calibri"/>
                          <a:cs typeface="Times New Roman"/>
                        </a:rPr>
                        <a:t>(Infrastructure as a Service - IaaS):</a:t>
                      </a:r>
                      <a:endParaRPr lang="ru-RU" sz="1400">
                        <a:latin typeface="Times New Roman"/>
                        <a:ea typeface="Times New Roman"/>
                        <a:cs typeface="Times New Roman"/>
                      </a:endParaRPr>
                    </a:p>
                  </a:txBody>
                  <a:tcPr marL="55558" marR="5555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Aft>
                          <a:spcPts val="0"/>
                        </a:spcAft>
                        <a:tabLst>
                          <a:tab pos="2969895" algn="ctr"/>
                          <a:tab pos="5940425" algn="r"/>
                        </a:tabLst>
                      </a:pPr>
                      <a:r>
                        <a:rPr lang="kk-KZ" sz="1400" i="1" dirty="0">
                          <a:solidFill>
                            <a:srgbClr val="0F243E"/>
                          </a:solidFill>
                          <a:latin typeface="Times New Roman"/>
                          <a:ea typeface="Calibri"/>
                          <a:cs typeface="Times New Roman"/>
                        </a:rPr>
                        <a:t>–  бұлт негізі;</a:t>
                      </a:r>
                      <a:endParaRPr lang="ru-RU" sz="1400" dirty="0">
                        <a:latin typeface="Times New Roman"/>
                        <a:ea typeface="Times New Roman"/>
                        <a:cs typeface="Times New Roman"/>
                      </a:endParaRPr>
                    </a:p>
                    <a:p>
                      <a:pPr>
                        <a:spcAft>
                          <a:spcPts val="0"/>
                        </a:spcAft>
                        <a:tabLst>
                          <a:tab pos="2969895" algn="ctr"/>
                          <a:tab pos="5940425" algn="r"/>
                        </a:tabLst>
                      </a:pPr>
                      <a:r>
                        <a:rPr lang="kk-KZ" sz="1400" i="1" dirty="0">
                          <a:solidFill>
                            <a:srgbClr val="0F243E"/>
                          </a:solidFill>
                          <a:latin typeface="Times New Roman"/>
                          <a:ea typeface="Calibri"/>
                          <a:cs typeface="Times New Roman"/>
                        </a:rPr>
                        <a:t>- физикалық активтерден серверлерден, желілік жабдықтардан, дисктерден және т.б. тұрады;     </a:t>
                      </a:r>
                      <a:endParaRPr lang="ru-RU" sz="1400" dirty="0">
                        <a:latin typeface="Times New Roman"/>
                        <a:ea typeface="Times New Roman"/>
                        <a:cs typeface="Times New Roman"/>
                      </a:endParaRPr>
                    </a:p>
                    <a:p>
                      <a:pPr fontAlgn="base">
                        <a:spcAft>
                          <a:spcPts val="0"/>
                        </a:spcAft>
                      </a:pPr>
                      <a:r>
                        <a:rPr lang="kk-KZ" sz="1400" i="1" dirty="0">
                          <a:solidFill>
                            <a:srgbClr val="0F243E"/>
                          </a:solidFill>
                          <a:latin typeface="Times New Roman"/>
                          <a:ea typeface="Times New Roman"/>
                          <a:cs typeface="Times New Roman"/>
                        </a:rPr>
                        <a:t>- IaaS-пен өзара байланысу кезінде іс жүзінде базалық инфрақұрылымды басқармайсыз, алайда, операциялық жүйелерді, деректер қорларын, өрістелетін қосымшаларды, және, белгілі бір сатыға дейін таңдалған желілік құрамдауыштарды басқарасыз.</a:t>
                      </a:r>
                      <a:r>
                        <a:rPr lang="kk-KZ" sz="1400" dirty="0">
                          <a:latin typeface="Times New Roman"/>
                          <a:ea typeface="Times New Roman"/>
                          <a:cs typeface="Times New Roman"/>
                        </a:rPr>
                        <a:t>      </a:t>
                      </a:r>
                      <a:endParaRPr lang="ru-RU" sz="1400" dirty="0">
                        <a:latin typeface="Times New Roman"/>
                        <a:ea typeface="Times New Roman"/>
                        <a:cs typeface="Times New Roman"/>
                      </a:endParaRPr>
                    </a:p>
                  </a:txBody>
                  <a:tcPr marL="55558" marR="5555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2197741">
                <a:tc>
                  <a:txBody>
                    <a:bodyPr/>
                    <a:lstStyle/>
                    <a:p>
                      <a:pPr algn="just" fontAlgn="base">
                        <a:spcAft>
                          <a:spcPts val="0"/>
                        </a:spcAft>
                        <a:tabLst>
                          <a:tab pos="2969895" algn="ctr"/>
                          <a:tab pos="5940425" algn="r"/>
                        </a:tabLst>
                      </a:pPr>
                      <a:r>
                        <a:rPr lang="kk-KZ" sz="1400" b="1">
                          <a:solidFill>
                            <a:srgbClr val="0F243E"/>
                          </a:solidFill>
                          <a:latin typeface="Times New Roman"/>
                          <a:ea typeface="Times New Roman"/>
                          <a:cs typeface="Times New Roman"/>
                        </a:rPr>
                        <a:t>Аралық – платформа деңгейі</a:t>
                      </a:r>
                      <a:endParaRPr lang="ru-RU" sz="1400">
                        <a:latin typeface="Times New Roman"/>
                        <a:ea typeface="Times New Roman"/>
                        <a:cs typeface="Times New Roman"/>
                      </a:endParaRPr>
                    </a:p>
                  </a:txBody>
                  <a:tcPr marL="55558" marR="5555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0"/>
                        </a:spcAft>
                        <a:tabLst>
                          <a:tab pos="2969895" algn="ctr"/>
                          <a:tab pos="5940425" algn="r"/>
                        </a:tabLst>
                      </a:pPr>
                      <a:r>
                        <a:rPr lang="kk-KZ" sz="1400">
                          <a:solidFill>
                            <a:srgbClr val="0F243E"/>
                          </a:solidFill>
                          <a:latin typeface="Times New Roman"/>
                          <a:ea typeface="Calibri"/>
                          <a:cs typeface="Times New Roman"/>
                        </a:rPr>
                        <a:t>Сервис сияқты платформа (Platform as a Service - PaaS):</a:t>
                      </a:r>
                      <a:endParaRPr lang="ru-RU" sz="1400">
                        <a:latin typeface="Times New Roman"/>
                        <a:ea typeface="Times New Roman"/>
                        <a:cs typeface="Times New Roman"/>
                      </a:endParaRPr>
                    </a:p>
                  </a:txBody>
                  <a:tcPr marL="55558" marR="5555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0"/>
                        </a:spcAft>
                        <a:tabLst>
                          <a:tab pos="2969895" algn="ctr"/>
                          <a:tab pos="5940425" algn="r"/>
                        </a:tabLst>
                      </a:pPr>
                      <a:r>
                        <a:rPr lang="kk-KZ" sz="1400" i="1" dirty="0">
                          <a:solidFill>
                            <a:srgbClr val="0F243E"/>
                          </a:solidFill>
                          <a:latin typeface="Times New Roman"/>
                          <a:ea typeface="Calibri"/>
                          <a:cs typeface="Times New Roman"/>
                        </a:rPr>
                        <a:t>- операциялық жүйелер мен тиісті сервистерге қол жетімділік ұсынады; </a:t>
                      </a:r>
                      <a:endParaRPr lang="ru-RU" sz="1400" dirty="0">
                        <a:latin typeface="Times New Roman"/>
                        <a:ea typeface="Times New Roman"/>
                        <a:cs typeface="Times New Roman"/>
                      </a:endParaRPr>
                    </a:p>
                    <a:p>
                      <a:pPr algn="just">
                        <a:spcAft>
                          <a:spcPts val="0"/>
                        </a:spcAft>
                        <a:tabLst>
                          <a:tab pos="2969895" algn="ctr"/>
                          <a:tab pos="5940425" algn="r"/>
                        </a:tabLst>
                      </a:pPr>
                      <a:r>
                        <a:rPr lang="kk-KZ" sz="1400" i="1" dirty="0">
                          <a:solidFill>
                            <a:srgbClr val="0F243E"/>
                          </a:solidFill>
                          <a:latin typeface="Times New Roman"/>
                          <a:ea typeface="Calibri"/>
                          <a:cs typeface="Times New Roman"/>
                        </a:rPr>
                        <a:t>- бағдарламалау тілі мен жеткізуші қолдайтын инструменталды жабдықтардың көмегімен бұлтта қосымшаларды өрістету тәсілін береді;   </a:t>
                      </a:r>
                      <a:endParaRPr lang="ru-RU" sz="1400" dirty="0">
                        <a:latin typeface="Times New Roman"/>
                        <a:ea typeface="Times New Roman"/>
                        <a:cs typeface="Times New Roman"/>
                      </a:endParaRPr>
                    </a:p>
                    <a:p>
                      <a:pPr algn="just" fontAlgn="base">
                        <a:spcAft>
                          <a:spcPts val="0"/>
                        </a:spcAft>
                        <a:tabLst>
                          <a:tab pos="2969895" algn="ctr"/>
                          <a:tab pos="5940425" algn="r"/>
                        </a:tabLst>
                      </a:pPr>
                      <a:r>
                        <a:rPr lang="kk-KZ" sz="1400" i="1" dirty="0">
                          <a:solidFill>
                            <a:srgbClr val="0F243E"/>
                          </a:solidFill>
                          <a:latin typeface="Times New Roman"/>
                          <a:ea typeface="Times New Roman"/>
                          <a:cs typeface="Times New Roman"/>
                        </a:rPr>
                        <a:t>- Сізде пайдаланылатын инфрақұрылымды басқару немесе оны бақылау қажеттілігі туындамайды, бірақ сізде өрістетілген қосымшаларды және белгілі бір деңгейге дейін қосымшалар хостингі ортасында баптауларды басқару мүмкіндігіңіз бар.  </a:t>
                      </a:r>
                      <a:endParaRPr lang="ru-RU" sz="1400" dirty="0">
                        <a:latin typeface="Times New Roman"/>
                        <a:ea typeface="Times New Roman"/>
                        <a:cs typeface="Times New Roman"/>
                      </a:endParaRPr>
                    </a:p>
                  </a:txBody>
                  <a:tcPr marL="55558" marR="5555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966882">
                <a:tc>
                  <a:txBody>
                    <a:bodyPr/>
                    <a:lstStyle/>
                    <a:p>
                      <a:pPr algn="just" fontAlgn="base">
                        <a:spcAft>
                          <a:spcPts val="0"/>
                        </a:spcAft>
                        <a:tabLst>
                          <a:tab pos="2969895" algn="ctr"/>
                          <a:tab pos="5940425" algn="r"/>
                        </a:tabLst>
                      </a:pPr>
                      <a:r>
                        <a:rPr lang="kk-KZ" sz="1400" b="1">
                          <a:solidFill>
                            <a:srgbClr val="0F243E"/>
                          </a:solidFill>
                          <a:latin typeface="Times New Roman"/>
                          <a:ea typeface="Times New Roman"/>
                          <a:cs typeface="Times New Roman"/>
                        </a:rPr>
                        <a:t>Жоғары  –  қосымшалар деңгейі</a:t>
                      </a:r>
                      <a:endParaRPr lang="ru-RU" sz="1400">
                        <a:latin typeface="Times New Roman"/>
                        <a:ea typeface="Times New Roman"/>
                        <a:cs typeface="Times New Roman"/>
                      </a:endParaRPr>
                    </a:p>
                  </a:txBody>
                  <a:tcPr marL="55558" marR="5555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0"/>
                        </a:spcAft>
                        <a:tabLst>
                          <a:tab pos="2969895" algn="ctr"/>
                          <a:tab pos="5940425" algn="r"/>
                        </a:tabLst>
                      </a:pPr>
                      <a:r>
                        <a:rPr lang="kk-KZ" sz="1400">
                          <a:solidFill>
                            <a:srgbClr val="0F243E"/>
                          </a:solidFill>
                          <a:latin typeface="Times New Roman"/>
                          <a:ea typeface="Calibri"/>
                          <a:cs typeface="Times New Roman"/>
                        </a:rPr>
                        <a:t>Сервис сияқты бағдарламалық қамтамасыз ету</a:t>
                      </a:r>
                      <a:r>
                        <a:rPr lang="kk-KZ" sz="1400" b="1">
                          <a:solidFill>
                            <a:srgbClr val="0F243E"/>
                          </a:solidFill>
                          <a:latin typeface="Times New Roman"/>
                          <a:ea typeface="Calibri"/>
                          <a:cs typeface="Times New Roman"/>
                        </a:rPr>
                        <a:t> </a:t>
                      </a:r>
                      <a:r>
                        <a:rPr lang="kk-KZ" sz="1400">
                          <a:solidFill>
                            <a:srgbClr val="0F243E"/>
                          </a:solidFill>
                          <a:latin typeface="Times New Roman"/>
                          <a:ea typeface="Calibri"/>
                          <a:cs typeface="Times New Roman"/>
                        </a:rPr>
                        <a:t>(Software as a Service - SaaS)</a:t>
                      </a:r>
                      <a:endParaRPr lang="ru-RU" sz="1400">
                        <a:latin typeface="Times New Roman"/>
                        <a:ea typeface="Times New Roman"/>
                        <a:cs typeface="Times New Roman"/>
                      </a:endParaRPr>
                    </a:p>
                  </a:txBody>
                  <a:tcPr marL="55558" marR="5555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Aft>
                          <a:spcPts val="0"/>
                        </a:spcAft>
                        <a:tabLst>
                          <a:tab pos="2969895" algn="ctr"/>
                          <a:tab pos="5940425" algn="r"/>
                        </a:tabLst>
                      </a:pPr>
                      <a:r>
                        <a:rPr lang="kk-KZ" sz="1400" i="1" dirty="0">
                          <a:solidFill>
                            <a:srgbClr val="0F243E"/>
                          </a:solidFill>
                          <a:latin typeface="Times New Roman"/>
                          <a:ea typeface="Calibri"/>
                          <a:cs typeface="Times New Roman"/>
                        </a:rPr>
                        <a:t>- қосымшалар деңгейін әдетте бұлт түрінде көрсетеді;    </a:t>
                      </a:r>
                      <a:endParaRPr lang="ru-RU" sz="1400" dirty="0">
                        <a:latin typeface="Times New Roman"/>
                        <a:ea typeface="Times New Roman"/>
                        <a:cs typeface="Times New Roman"/>
                      </a:endParaRPr>
                    </a:p>
                    <a:p>
                      <a:pPr algn="just">
                        <a:spcAft>
                          <a:spcPts val="0"/>
                        </a:spcAft>
                        <a:tabLst>
                          <a:tab pos="2969895" algn="ctr"/>
                          <a:tab pos="5940425" algn="r"/>
                        </a:tabLst>
                      </a:pPr>
                      <a:r>
                        <a:rPr lang="kk-KZ" sz="1400" i="1" dirty="0">
                          <a:solidFill>
                            <a:srgbClr val="0F243E"/>
                          </a:solidFill>
                          <a:latin typeface="Times New Roman"/>
                          <a:ea typeface="Calibri"/>
                          <a:cs typeface="Times New Roman"/>
                        </a:rPr>
                        <a:t>- онда орындалатын қосымшалар тұтынушыларға сұраныс бойынша ұсынылады.</a:t>
                      </a:r>
                      <a:endParaRPr lang="ru-RU" sz="1400" dirty="0">
                        <a:latin typeface="Times New Roman"/>
                        <a:ea typeface="Times New Roman"/>
                        <a:cs typeface="Times New Roman"/>
                      </a:endParaRPr>
                    </a:p>
                  </a:txBody>
                  <a:tcPr marL="55558" marR="5555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1800" dirty="0" smtClean="0">
                <a:latin typeface="Times New Roman" pitchFamily="18" charset="0"/>
                <a:cs typeface="Times New Roman" pitchFamily="18" charset="0"/>
              </a:rPr>
              <a:t>Бұлттық құрылымдар.</a:t>
            </a:r>
            <a:r>
              <a:rPr lang="kk-KZ" sz="1800" b="1" dirty="0" smtClean="0">
                <a:latin typeface="Times New Roman" pitchFamily="18" charset="0"/>
                <a:cs typeface="Times New Roman" pitchFamily="18" charset="0"/>
              </a:rPr>
              <a:t> </a:t>
            </a:r>
            <a:r>
              <a:rPr lang="kk-KZ" sz="1800" dirty="0" smtClean="0">
                <a:latin typeface="Times New Roman" pitchFamily="18" charset="0"/>
                <a:cs typeface="Times New Roman" pitchFamily="18" charset="0"/>
              </a:rPr>
              <a:t>Иемдену сипаты бойынша бұлттық құрылымдар үш типке бөлінеді (2-сурет)</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pic>
        <p:nvPicPr>
          <p:cNvPr id="18434" name="Picture 2"/>
          <p:cNvPicPr>
            <a:picLocks noChangeAspect="1" noChangeArrowheads="1"/>
          </p:cNvPicPr>
          <p:nvPr/>
        </p:nvPicPr>
        <p:blipFill>
          <a:blip r:embed="rId2" cstate="print"/>
          <a:srcRect l="24624" t="34078" r="22800" b="15719"/>
          <a:stretch>
            <a:fillRect/>
          </a:stretch>
        </p:blipFill>
        <p:spPr bwMode="auto">
          <a:xfrm>
            <a:off x="251521" y="1340767"/>
            <a:ext cx="8758148" cy="4701743"/>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dirty="0" smtClean="0">
                <a:latin typeface="Times New Roman" pitchFamily="18" charset="0"/>
                <a:cs typeface="Times New Roman" pitchFamily="18" charset="0"/>
              </a:rPr>
              <a:t>Бұлттық құрылымдар мүмкінішіліктері</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algn="just" fontAlgn="base"/>
            <a:r>
              <a:rPr lang="kk-KZ" sz="2800" dirty="0" smtClean="0">
                <a:latin typeface="Times New Roman" pitchFamily="18" charset="0"/>
                <a:cs typeface="Times New Roman" pitchFamily="18" charset="0"/>
              </a:rPr>
              <a:t>Өсіп жатқан мобильді  жабдықтарды пайдалану, әлеуметтік желілердің атақтылығы және коммерциялық АТ-процестер мен жүйелердің эволюциясының басқа да аспектілері әзірлеушілер қоғамына жұмыстарды кепілдендіреді, алайда бұлтты конфигурациялау моделінің жүйелік және жүйелі процестері ұжымдық әзірлеушілерді кейбір дәстүрлі рольдерден айырады.                 </a:t>
            </a:r>
            <a:endParaRPr lang="ru-RU" sz="2800" dirty="0" smtClean="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2800" dirty="0" smtClean="0">
                <a:latin typeface="Times New Roman" pitchFamily="18" charset="0"/>
                <a:cs typeface="Times New Roman" pitchFamily="18" charset="0"/>
              </a:rPr>
              <a:t>Бұлттық құрылымдар мүмкінішіліктері</a:t>
            </a:r>
            <a:endParaRPr lang="ru-RU" sz="2800" dirty="0"/>
          </a:p>
        </p:txBody>
      </p:sp>
      <p:sp>
        <p:nvSpPr>
          <p:cNvPr id="3" name="Содержимое 2"/>
          <p:cNvSpPr>
            <a:spLocks noGrp="1"/>
          </p:cNvSpPr>
          <p:nvPr>
            <p:ph idx="1"/>
          </p:nvPr>
        </p:nvSpPr>
        <p:spPr/>
        <p:txBody>
          <a:bodyPr>
            <a:normAutofit/>
          </a:bodyPr>
          <a:lstStyle/>
          <a:p>
            <a:pPr algn="just"/>
            <a:r>
              <a:rPr lang="kk-KZ" sz="2800" dirty="0" smtClean="0">
                <a:latin typeface="Times New Roman" pitchFamily="18" charset="0"/>
                <a:cs typeface="Times New Roman" pitchFamily="18" charset="0"/>
              </a:rPr>
              <a:t>Бұлттық есептеулерді пайдалануды жоспарлап отырғандар үшін маңызды сұрақтар қауіпсіздік пен құпиялылық болып табылады. Бұлттық есептеулер сервистерін ұсынатын компаниялар оны біледі және сенімді қорғаныссыз олардың бизнестері бұзылатындығын түсінеді. Сол үшін қорғаныс пен құпиялылық бұлттық есептеулердің барлық субъектілері үшін ең үлкен басымдылыққа ие.</a:t>
            </a:r>
            <a:endParaRPr lang="ru-RU" sz="2800" dirty="0" smtClean="0">
              <a:latin typeface="Times New Roman" pitchFamily="18" charset="0"/>
              <a:cs typeface="Times New Roman" pitchFamily="18" charset="0"/>
            </a:endParaRPr>
          </a:p>
          <a:p>
            <a:pPr algn="just"/>
            <a:endParaRPr lang="ru-RU" sz="2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b="1" dirty="0" smtClean="0">
                <a:latin typeface="Times New Roman" pitchFamily="18" charset="0"/>
                <a:cs typeface="Times New Roman" pitchFamily="18" charset="0"/>
              </a:rPr>
              <a:t>Бақылау сұрақтары:</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p:txBody>
      </p:sp>
      <p:sp>
        <p:nvSpPr>
          <p:cNvPr id="3" name="Содержимое 2"/>
          <p:cNvSpPr>
            <a:spLocks noGrp="1"/>
          </p:cNvSpPr>
          <p:nvPr>
            <p:ph idx="1"/>
          </p:nvPr>
        </p:nvSpPr>
        <p:spPr/>
        <p:txBody>
          <a:bodyPr/>
          <a:lstStyle/>
          <a:p>
            <a:pPr>
              <a:buNone/>
            </a:pPr>
            <a:r>
              <a:rPr lang="kk-KZ" dirty="0" smtClean="0">
                <a:latin typeface="Times New Roman" pitchFamily="18" charset="0"/>
                <a:cs typeface="Times New Roman" pitchFamily="18" charset="0"/>
              </a:rPr>
              <a:t>1. Бұлтты есептеулер моделі  желі бойынша байланысқан қандай бөлімдерден тұрады?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2</a:t>
            </a:r>
            <a:r>
              <a:rPr lang="kk-KZ" b="1"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 Бұлттық есептеулер деңгейлерін атаңыз.</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3. Иемдену сипаты бойынша бұлттық құрылымдар қандай типтерге бөлінеді? </a:t>
            </a:r>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11</TotalTime>
  <Words>440</Words>
  <Application>Microsoft Office PowerPoint</Application>
  <PresentationFormat>Экран (4:3)</PresentationFormat>
  <Paragraphs>45</Paragraphs>
  <Slides>9</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9</vt:i4>
      </vt:variant>
    </vt:vector>
  </HeadingPairs>
  <TitlesOfParts>
    <vt:vector size="17" baseType="lpstr">
      <vt:lpstr>Arial</vt:lpstr>
      <vt:lpstr>Calibri</vt:lpstr>
      <vt:lpstr>Franklin Gothic Book</vt:lpstr>
      <vt:lpstr>Franklin Gothic Medium</vt:lpstr>
      <vt:lpstr>Times New Roman</vt:lpstr>
      <vt:lpstr>Wingdings</vt:lpstr>
      <vt:lpstr>Wingdings 2</vt:lpstr>
      <vt:lpstr>Трек</vt:lpstr>
      <vt:lpstr>Презентация PowerPoint</vt:lpstr>
      <vt:lpstr>Жоспар: </vt:lpstr>
      <vt:lpstr>Бұлтты есептеу ресурстарының пайда болуы</vt:lpstr>
      <vt:lpstr>Бұлттық есептеулер компоненттері (1-сурет)</vt:lpstr>
      <vt:lpstr>1 кесте – Бұлттық есептеулер деңгейлері </vt:lpstr>
      <vt:lpstr>Бұлттық құрылымдар. Иемдену сипаты бойынша бұлттық құрылымдар үш типке бөлінеді (2-сурет) </vt:lpstr>
      <vt:lpstr>Бұлттық құрылымдар мүмкінішіліктері</vt:lpstr>
      <vt:lpstr>Бұлттық құрылымдар мүмкінішіліктері</vt:lpstr>
      <vt:lpstr>Бақылау сұрақтары: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Мейрамгуль</dc:creator>
  <cp:lastModifiedBy>Aigul Sadvakassova</cp:lastModifiedBy>
  <cp:revision>8</cp:revision>
  <dcterms:created xsi:type="dcterms:W3CDTF">2018-04-06T06:58:41Z</dcterms:created>
  <dcterms:modified xsi:type="dcterms:W3CDTF">2019-09-11T07:16:13Z</dcterms:modified>
</cp:coreProperties>
</file>