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39" r:id="rId2"/>
    <p:sldId id="340" r:id="rId3"/>
    <p:sldId id="341" r:id="rId4"/>
    <p:sldId id="342" r:id="rId5"/>
    <p:sldId id="343" r:id="rId6"/>
    <p:sldId id="344" r:id="rId7"/>
    <p:sldId id="345" r:id="rId8"/>
    <p:sldId id="346" r:id="rId9"/>
    <p:sldId id="347" r:id="rId10"/>
    <p:sldId id="348" r:id="rId11"/>
    <p:sldId id="349" r:id="rId12"/>
    <p:sldId id="350"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75"/>
  </p:normalViewPr>
  <p:slideViewPr>
    <p:cSldViewPr snapToGrid="0" snapToObjects="1">
      <p:cViewPr varScale="1">
        <p:scale>
          <a:sx n="118" d="100"/>
          <a:sy n="118" d="100"/>
        </p:scale>
        <p:origin x="36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A1B5E2-F378-114F-8D85-4160E0039CF1}"/>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E77645BB-70E4-014E-9653-0B1EDE537D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76126B24-E776-D547-B14E-897DD38631D6}"/>
              </a:ext>
            </a:extLst>
          </p:cNvPr>
          <p:cNvSpPr>
            <a:spLocks noGrp="1"/>
          </p:cNvSpPr>
          <p:nvPr>
            <p:ph type="dt" sz="half" idx="10"/>
          </p:nvPr>
        </p:nvSpPr>
        <p:spPr/>
        <p:txBody>
          <a:bodyPr/>
          <a:lstStyle/>
          <a:p>
            <a:fld id="{34E9457B-8C92-A646-AC91-57477806D3C7}"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A5D83A33-B1B9-7647-8D35-34E0906ECE3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6E02424-A317-FE4E-8950-6A73D58CF22F}"/>
              </a:ext>
            </a:extLst>
          </p:cNvPr>
          <p:cNvSpPr>
            <a:spLocks noGrp="1"/>
          </p:cNvSpPr>
          <p:nvPr>
            <p:ph type="sldNum" sz="quarter" idx="12"/>
          </p:nvPr>
        </p:nvSpPr>
        <p:spPr/>
        <p:txBody>
          <a:bodyPr/>
          <a:lstStyle/>
          <a:p>
            <a:fld id="{0C112258-5E31-A64D-91CE-3E74A7C64CFB}" type="slidenum">
              <a:rPr lang="ru-RU" smtClean="0"/>
              <a:t>‹#›</a:t>
            </a:fld>
            <a:endParaRPr lang="ru-RU"/>
          </a:p>
        </p:txBody>
      </p:sp>
    </p:spTree>
    <p:extLst>
      <p:ext uri="{BB962C8B-B14F-4D97-AF65-F5344CB8AC3E}">
        <p14:creationId xmlns:p14="http://schemas.microsoft.com/office/powerpoint/2010/main" val="3920737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BFFB0C-2850-0C40-81FE-0BEF748FB547}"/>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46519F33-0716-904F-B7D9-2269A95F9EA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7D6E5E0-C727-544A-8540-23CF8C7DE61B}"/>
              </a:ext>
            </a:extLst>
          </p:cNvPr>
          <p:cNvSpPr>
            <a:spLocks noGrp="1"/>
          </p:cNvSpPr>
          <p:nvPr>
            <p:ph type="dt" sz="half" idx="10"/>
          </p:nvPr>
        </p:nvSpPr>
        <p:spPr/>
        <p:txBody>
          <a:bodyPr/>
          <a:lstStyle/>
          <a:p>
            <a:fld id="{34E9457B-8C92-A646-AC91-57477806D3C7}"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FE98575F-1B58-3C48-83CE-0EC770EEC85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C6F31B4-D221-784F-8155-54929D234936}"/>
              </a:ext>
            </a:extLst>
          </p:cNvPr>
          <p:cNvSpPr>
            <a:spLocks noGrp="1"/>
          </p:cNvSpPr>
          <p:nvPr>
            <p:ph type="sldNum" sz="quarter" idx="12"/>
          </p:nvPr>
        </p:nvSpPr>
        <p:spPr/>
        <p:txBody>
          <a:bodyPr/>
          <a:lstStyle/>
          <a:p>
            <a:fld id="{0C112258-5E31-A64D-91CE-3E74A7C64CFB}" type="slidenum">
              <a:rPr lang="ru-RU" smtClean="0"/>
              <a:t>‹#›</a:t>
            </a:fld>
            <a:endParaRPr lang="ru-RU"/>
          </a:p>
        </p:txBody>
      </p:sp>
    </p:spTree>
    <p:extLst>
      <p:ext uri="{BB962C8B-B14F-4D97-AF65-F5344CB8AC3E}">
        <p14:creationId xmlns:p14="http://schemas.microsoft.com/office/powerpoint/2010/main" val="4294919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10EAB53-CDE5-144E-A8B4-67D00B88D03F}"/>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C7B97158-01B9-8F4B-90D3-5746D4085185}"/>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FDCA75D-9AD3-714A-957A-3E6AFF19B236}"/>
              </a:ext>
            </a:extLst>
          </p:cNvPr>
          <p:cNvSpPr>
            <a:spLocks noGrp="1"/>
          </p:cNvSpPr>
          <p:nvPr>
            <p:ph type="dt" sz="half" idx="10"/>
          </p:nvPr>
        </p:nvSpPr>
        <p:spPr/>
        <p:txBody>
          <a:bodyPr/>
          <a:lstStyle/>
          <a:p>
            <a:fld id="{34E9457B-8C92-A646-AC91-57477806D3C7}"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66C947BE-E17F-7C4D-A209-0E733B88FA2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292E694-E305-ED49-8655-6F43ACF9E189}"/>
              </a:ext>
            </a:extLst>
          </p:cNvPr>
          <p:cNvSpPr>
            <a:spLocks noGrp="1"/>
          </p:cNvSpPr>
          <p:nvPr>
            <p:ph type="sldNum" sz="quarter" idx="12"/>
          </p:nvPr>
        </p:nvSpPr>
        <p:spPr/>
        <p:txBody>
          <a:bodyPr/>
          <a:lstStyle/>
          <a:p>
            <a:fld id="{0C112258-5E31-A64D-91CE-3E74A7C64CFB}" type="slidenum">
              <a:rPr lang="ru-RU" smtClean="0"/>
              <a:t>‹#›</a:t>
            </a:fld>
            <a:endParaRPr lang="ru-RU"/>
          </a:p>
        </p:txBody>
      </p:sp>
    </p:spTree>
    <p:extLst>
      <p:ext uri="{BB962C8B-B14F-4D97-AF65-F5344CB8AC3E}">
        <p14:creationId xmlns:p14="http://schemas.microsoft.com/office/powerpoint/2010/main" val="159850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D3DDAB-A330-AF43-86FA-1B508705C0F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E7BB2ED8-6AFE-374A-88CB-239679C6C56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A8D4E9B-E13D-7F46-8DBF-77670D4E7BC3}"/>
              </a:ext>
            </a:extLst>
          </p:cNvPr>
          <p:cNvSpPr>
            <a:spLocks noGrp="1"/>
          </p:cNvSpPr>
          <p:nvPr>
            <p:ph type="dt" sz="half" idx="10"/>
          </p:nvPr>
        </p:nvSpPr>
        <p:spPr/>
        <p:txBody>
          <a:bodyPr/>
          <a:lstStyle/>
          <a:p>
            <a:fld id="{34E9457B-8C92-A646-AC91-57477806D3C7}"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A79F7E53-7F37-5446-BF60-2DF1EE21E1A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12ED4F6-C86A-4043-BF1C-5FDC3D2E4C28}"/>
              </a:ext>
            </a:extLst>
          </p:cNvPr>
          <p:cNvSpPr>
            <a:spLocks noGrp="1"/>
          </p:cNvSpPr>
          <p:nvPr>
            <p:ph type="sldNum" sz="quarter" idx="12"/>
          </p:nvPr>
        </p:nvSpPr>
        <p:spPr/>
        <p:txBody>
          <a:bodyPr/>
          <a:lstStyle/>
          <a:p>
            <a:fld id="{0C112258-5E31-A64D-91CE-3E74A7C64CFB}" type="slidenum">
              <a:rPr lang="ru-RU" smtClean="0"/>
              <a:t>‹#›</a:t>
            </a:fld>
            <a:endParaRPr lang="ru-RU"/>
          </a:p>
        </p:txBody>
      </p:sp>
    </p:spTree>
    <p:extLst>
      <p:ext uri="{BB962C8B-B14F-4D97-AF65-F5344CB8AC3E}">
        <p14:creationId xmlns:p14="http://schemas.microsoft.com/office/powerpoint/2010/main" val="130493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C22A1C-099D-2E40-8CF3-ABB65364A3DA}"/>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061BC32F-E9FA-6E41-BC02-1F4999FED9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FC8C559D-C478-CF44-9F4F-C81870FB2548}"/>
              </a:ext>
            </a:extLst>
          </p:cNvPr>
          <p:cNvSpPr>
            <a:spLocks noGrp="1"/>
          </p:cNvSpPr>
          <p:nvPr>
            <p:ph type="dt" sz="half" idx="10"/>
          </p:nvPr>
        </p:nvSpPr>
        <p:spPr/>
        <p:txBody>
          <a:bodyPr/>
          <a:lstStyle/>
          <a:p>
            <a:fld id="{34E9457B-8C92-A646-AC91-57477806D3C7}"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2FE20351-47A9-7545-A994-E893B9C287D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64E407C-616F-9D45-90C8-E43EB869E582}"/>
              </a:ext>
            </a:extLst>
          </p:cNvPr>
          <p:cNvSpPr>
            <a:spLocks noGrp="1"/>
          </p:cNvSpPr>
          <p:nvPr>
            <p:ph type="sldNum" sz="quarter" idx="12"/>
          </p:nvPr>
        </p:nvSpPr>
        <p:spPr/>
        <p:txBody>
          <a:bodyPr/>
          <a:lstStyle/>
          <a:p>
            <a:fld id="{0C112258-5E31-A64D-91CE-3E74A7C64CFB}" type="slidenum">
              <a:rPr lang="ru-RU" smtClean="0"/>
              <a:t>‹#›</a:t>
            </a:fld>
            <a:endParaRPr lang="ru-RU"/>
          </a:p>
        </p:txBody>
      </p:sp>
    </p:spTree>
    <p:extLst>
      <p:ext uri="{BB962C8B-B14F-4D97-AF65-F5344CB8AC3E}">
        <p14:creationId xmlns:p14="http://schemas.microsoft.com/office/powerpoint/2010/main" val="589976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49E07E-2E64-FF4B-961A-E098F49CCB24}"/>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9393FE40-31F4-E34E-824D-734FA664ADAF}"/>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BB3B1DD2-CDC4-7941-A462-F81883DB9F7D}"/>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9A4281D6-DD1E-6843-8D21-1B971124EA30}"/>
              </a:ext>
            </a:extLst>
          </p:cNvPr>
          <p:cNvSpPr>
            <a:spLocks noGrp="1"/>
          </p:cNvSpPr>
          <p:nvPr>
            <p:ph type="dt" sz="half" idx="10"/>
          </p:nvPr>
        </p:nvSpPr>
        <p:spPr/>
        <p:txBody>
          <a:bodyPr/>
          <a:lstStyle/>
          <a:p>
            <a:fld id="{34E9457B-8C92-A646-AC91-57477806D3C7}"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81186584-176E-8C42-8AE0-3CFEAE5EB7C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5DBF967-D936-E74B-8169-36FF8594EF4C}"/>
              </a:ext>
            </a:extLst>
          </p:cNvPr>
          <p:cNvSpPr>
            <a:spLocks noGrp="1"/>
          </p:cNvSpPr>
          <p:nvPr>
            <p:ph type="sldNum" sz="quarter" idx="12"/>
          </p:nvPr>
        </p:nvSpPr>
        <p:spPr/>
        <p:txBody>
          <a:bodyPr/>
          <a:lstStyle/>
          <a:p>
            <a:fld id="{0C112258-5E31-A64D-91CE-3E74A7C64CFB}" type="slidenum">
              <a:rPr lang="ru-RU" smtClean="0"/>
              <a:t>‹#›</a:t>
            </a:fld>
            <a:endParaRPr lang="ru-RU"/>
          </a:p>
        </p:txBody>
      </p:sp>
    </p:spTree>
    <p:extLst>
      <p:ext uri="{BB962C8B-B14F-4D97-AF65-F5344CB8AC3E}">
        <p14:creationId xmlns:p14="http://schemas.microsoft.com/office/powerpoint/2010/main" val="3120304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9AE89B-96B6-6A46-B36D-2498DA063D0A}"/>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1DAB03F8-1A7E-8D44-B64E-F9C26B90E1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C8884E3E-6C1B-384D-9D23-459E3FC3C58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7500C773-9711-E646-97D5-24C9E0363B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D9978EC-7EA7-FD4D-8CB9-DFBB2186656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B5A1ED70-864E-A64E-A635-2763B8E01E79}"/>
              </a:ext>
            </a:extLst>
          </p:cNvPr>
          <p:cNvSpPr>
            <a:spLocks noGrp="1"/>
          </p:cNvSpPr>
          <p:nvPr>
            <p:ph type="dt" sz="half" idx="10"/>
          </p:nvPr>
        </p:nvSpPr>
        <p:spPr/>
        <p:txBody>
          <a:bodyPr/>
          <a:lstStyle/>
          <a:p>
            <a:fld id="{34E9457B-8C92-A646-AC91-57477806D3C7}" type="datetimeFigureOut">
              <a:rPr lang="ru-RU" smtClean="0"/>
              <a:t>03.11.2023</a:t>
            </a:fld>
            <a:endParaRPr lang="ru-RU"/>
          </a:p>
        </p:txBody>
      </p:sp>
      <p:sp>
        <p:nvSpPr>
          <p:cNvPr id="8" name="Нижний колонтитул 7">
            <a:extLst>
              <a:ext uri="{FF2B5EF4-FFF2-40B4-BE49-F238E27FC236}">
                <a16:creationId xmlns:a16="http://schemas.microsoft.com/office/drawing/2014/main" id="{C3612A72-822A-E343-9C5C-FA0E3720C23E}"/>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0D2AAA3B-AC58-304D-A953-DECBE2CBD497}"/>
              </a:ext>
            </a:extLst>
          </p:cNvPr>
          <p:cNvSpPr>
            <a:spLocks noGrp="1"/>
          </p:cNvSpPr>
          <p:nvPr>
            <p:ph type="sldNum" sz="quarter" idx="12"/>
          </p:nvPr>
        </p:nvSpPr>
        <p:spPr/>
        <p:txBody>
          <a:bodyPr/>
          <a:lstStyle/>
          <a:p>
            <a:fld id="{0C112258-5E31-A64D-91CE-3E74A7C64CFB}" type="slidenum">
              <a:rPr lang="ru-RU" smtClean="0"/>
              <a:t>‹#›</a:t>
            </a:fld>
            <a:endParaRPr lang="ru-RU"/>
          </a:p>
        </p:txBody>
      </p:sp>
    </p:spTree>
    <p:extLst>
      <p:ext uri="{BB962C8B-B14F-4D97-AF65-F5344CB8AC3E}">
        <p14:creationId xmlns:p14="http://schemas.microsoft.com/office/powerpoint/2010/main" val="3277195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6F378A-CCF9-7644-9051-360D684C4460}"/>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5350034-4E4E-8743-9E68-CD8C90165B9F}"/>
              </a:ext>
            </a:extLst>
          </p:cNvPr>
          <p:cNvSpPr>
            <a:spLocks noGrp="1"/>
          </p:cNvSpPr>
          <p:nvPr>
            <p:ph type="dt" sz="half" idx="10"/>
          </p:nvPr>
        </p:nvSpPr>
        <p:spPr/>
        <p:txBody>
          <a:bodyPr/>
          <a:lstStyle/>
          <a:p>
            <a:fld id="{34E9457B-8C92-A646-AC91-57477806D3C7}" type="datetimeFigureOut">
              <a:rPr lang="ru-RU" smtClean="0"/>
              <a:t>03.11.2023</a:t>
            </a:fld>
            <a:endParaRPr lang="ru-RU"/>
          </a:p>
        </p:txBody>
      </p:sp>
      <p:sp>
        <p:nvSpPr>
          <p:cNvPr id="4" name="Нижний колонтитул 3">
            <a:extLst>
              <a:ext uri="{FF2B5EF4-FFF2-40B4-BE49-F238E27FC236}">
                <a16:creationId xmlns:a16="http://schemas.microsoft.com/office/drawing/2014/main" id="{F3FFAF04-AC43-674D-80B2-D0F6FCA69C6C}"/>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C717754-923B-9C40-891B-E05BB50334C9}"/>
              </a:ext>
            </a:extLst>
          </p:cNvPr>
          <p:cNvSpPr>
            <a:spLocks noGrp="1"/>
          </p:cNvSpPr>
          <p:nvPr>
            <p:ph type="sldNum" sz="quarter" idx="12"/>
          </p:nvPr>
        </p:nvSpPr>
        <p:spPr/>
        <p:txBody>
          <a:bodyPr/>
          <a:lstStyle/>
          <a:p>
            <a:fld id="{0C112258-5E31-A64D-91CE-3E74A7C64CFB}" type="slidenum">
              <a:rPr lang="ru-RU" smtClean="0"/>
              <a:t>‹#›</a:t>
            </a:fld>
            <a:endParaRPr lang="ru-RU"/>
          </a:p>
        </p:txBody>
      </p:sp>
    </p:spTree>
    <p:extLst>
      <p:ext uri="{BB962C8B-B14F-4D97-AF65-F5344CB8AC3E}">
        <p14:creationId xmlns:p14="http://schemas.microsoft.com/office/powerpoint/2010/main" val="1009304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EC2EC38E-269A-C34F-8E00-70B7AD6E487E}"/>
              </a:ext>
            </a:extLst>
          </p:cNvPr>
          <p:cNvSpPr>
            <a:spLocks noGrp="1"/>
          </p:cNvSpPr>
          <p:nvPr>
            <p:ph type="dt" sz="half" idx="10"/>
          </p:nvPr>
        </p:nvSpPr>
        <p:spPr/>
        <p:txBody>
          <a:bodyPr/>
          <a:lstStyle/>
          <a:p>
            <a:fld id="{34E9457B-8C92-A646-AC91-57477806D3C7}" type="datetimeFigureOut">
              <a:rPr lang="ru-RU" smtClean="0"/>
              <a:t>03.11.2023</a:t>
            </a:fld>
            <a:endParaRPr lang="ru-RU"/>
          </a:p>
        </p:txBody>
      </p:sp>
      <p:sp>
        <p:nvSpPr>
          <p:cNvPr id="3" name="Нижний колонтитул 2">
            <a:extLst>
              <a:ext uri="{FF2B5EF4-FFF2-40B4-BE49-F238E27FC236}">
                <a16:creationId xmlns:a16="http://schemas.microsoft.com/office/drawing/2014/main" id="{EC529135-0555-EE4E-8520-80F6B7145E32}"/>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96DBF7B6-9BA6-684F-9E1D-4DFFC32580A4}"/>
              </a:ext>
            </a:extLst>
          </p:cNvPr>
          <p:cNvSpPr>
            <a:spLocks noGrp="1"/>
          </p:cNvSpPr>
          <p:nvPr>
            <p:ph type="sldNum" sz="quarter" idx="12"/>
          </p:nvPr>
        </p:nvSpPr>
        <p:spPr/>
        <p:txBody>
          <a:bodyPr/>
          <a:lstStyle/>
          <a:p>
            <a:fld id="{0C112258-5E31-A64D-91CE-3E74A7C64CFB}" type="slidenum">
              <a:rPr lang="ru-RU" smtClean="0"/>
              <a:t>‹#›</a:t>
            </a:fld>
            <a:endParaRPr lang="ru-RU"/>
          </a:p>
        </p:txBody>
      </p:sp>
    </p:spTree>
    <p:extLst>
      <p:ext uri="{BB962C8B-B14F-4D97-AF65-F5344CB8AC3E}">
        <p14:creationId xmlns:p14="http://schemas.microsoft.com/office/powerpoint/2010/main" val="862172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19CC16-A521-A348-87C4-4C31C61910F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DE9D72FB-7EFD-F543-8DF0-5A78B92190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16C9994-F08C-974B-88F9-4217192A8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FD68203-9AE8-564A-AD90-5BB3042B2FC3}"/>
              </a:ext>
            </a:extLst>
          </p:cNvPr>
          <p:cNvSpPr>
            <a:spLocks noGrp="1"/>
          </p:cNvSpPr>
          <p:nvPr>
            <p:ph type="dt" sz="half" idx="10"/>
          </p:nvPr>
        </p:nvSpPr>
        <p:spPr/>
        <p:txBody>
          <a:bodyPr/>
          <a:lstStyle/>
          <a:p>
            <a:fld id="{34E9457B-8C92-A646-AC91-57477806D3C7}"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F2B34332-B7E1-3545-AA43-842B427AAE0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3439176-5577-2B46-9472-E0D211831553}"/>
              </a:ext>
            </a:extLst>
          </p:cNvPr>
          <p:cNvSpPr>
            <a:spLocks noGrp="1"/>
          </p:cNvSpPr>
          <p:nvPr>
            <p:ph type="sldNum" sz="quarter" idx="12"/>
          </p:nvPr>
        </p:nvSpPr>
        <p:spPr/>
        <p:txBody>
          <a:bodyPr/>
          <a:lstStyle/>
          <a:p>
            <a:fld id="{0C112258-5E31-A64D-91CE-3E74A7C64CFB}" type="slidenum">
              <a:rPr lang="ru-RU" smtClean="0"/>
              <a:t>‹#›</a:t>
            </a:fld>
            <a:endParaRPr lang="ru-RU"/>
          </a:p>
        </p:txBody>
      </p:sp>
    </p:spTree>
    <p:extLst>
      <p:ext uri="{BB962C8B-B14F-4D97-AF65-F5344CB8AC3E}">
        <p14:creationId xmlns:p14="http://schemas.microsoft.com/office/powerpoint/2010/main" val="3404463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4616AF-4786-5D41-995A-B413C2D57E5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AB8E8031-205F-354E-BD64-3183F25146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64D55966-6388-284E-A192-471CABC66B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6CB44C19-5480-704F-8536-43D5EA5F9A02}"/>
              </a:ext>
            </a:extLst>
          </p:cNvPr>
          <p:cNvSpPr>
            <a:spLocks noGrp="1"/>
          </p:cNvSpPr>
          <p:nvPr>
            <p:ph type="dt" sz="half" idx="10"/>
          </p:nvPr>
        </p:nvSpPr>
        <p:spPr/>
        <p:txBody>
          <a:bodyPr/>
          <a:lstStyle/>
          <a:p>
            <a:fld id="{34E9457B-8C92-A646-AC91-57477806D3C7}"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6108C471-FCA2-B348-BD18-C60BDED7522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251F32C-D54B-874E-8C69-7237A8A945FD}"/>
              </a:ext>
            </a:extLst>
          </p:cNvPr>
          <p:cNvSpPr>
            <a:spLocks noGrp="1"/>
          </p:cNvSpPr>
          <p:nvPr>
            <p:ph type="sldNum" sz="quarter" idx="12"/>
          </p:nvPr>
        </p:nvSpPr>
        <p:spPr/>
        <p:txBody>
          <a:bodyPr/>
          <a:lstStyle/>
          <a:p>
            <a:fld id="{0C112258-5E31-A64D-91CE-3E74A7C64CFB}" type="slidenum">
              <a:rPr lang="ru-RU" smtClean="0"/>
              <a:t>‹#›</a:t>
            </a:fld>
            <a:endParaRPr lang="ru-RU"/>
          </a:p>
        </p:txBody>
      </p:sp>
    </p:spTree>
    <p:extLst>
      <p:ext uri="{BB962C8B-B14F-4D97-AF65-F5344CB8AC3E}">
        <p14:creationId xmlns:p14="http://schemas.microsoft.com/office/powerpoint/2010/main" val="2357266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D29855-044E-5142-8911-E84407F529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587CD61C-885A-7948-8257-17E0975648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5E04CB4-BC9F-114C-8CF7-04D8D9F995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E9457B-8C92-A646-AC91-57477806D3C7}"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6BE56328-77DE-CF4D-AA28-B507B40941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9FD47D86-2FEE-1C42-B8DF-0F958E6A2E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112258-5E31-A64D-91CE-3E74A7C64CFB}" type="slidenum">
              <a:rPr lang="ru-RU" smtClean="0"/>
              <a:t>‹#›</a:t>
            </a:fld>
            <a:endParaRPr lang="ru-RU"/>
          </a:p>
        </p:txBody>
      </p:sp>
    </p:spTree>
    <p:extLst>
      <p:ext uri="{BB962C8B-B14F-4D97-AF65-F5344CB8AC3E}">
        <p14:creationId xmlns:p14="http://schemas.microsoft.com/office/powerpoint/2010/main" val="397761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8F82DE-C70C-3246-A95D-F1AA2D7FF6DA}"/>
              </a:ext>
            </a:extLst>
          </p:cNvPr>
          <p:cNvSpPr>
            <a:spLocks noGrp="1"/>
          </p:cNvSpPr>
          <p:nvPr>
            <p:ph type="title"/>
          </p:nvPr>
        </p:nvSpPr>
        <p:spPr/>
        <p:txBody>
          <a:bodyPr>
            <a:normAutofit/>
          </a:bodyPr>
          <a:lstStyle/>
          <a:p>
            <a:r>
              <a:rPr lang="ru-RU" sz="2800" dirty="0"/>
              <a:t>Лекция 6. Проведение эмпирического исследования </a:t>
            </a:r>
          </a:p>
        </p:txBody>
      </p:sp>
      <p:sp>
        <p:nvSpPr>
          <p:cNvPr id="3" name="Объект 2">
            <a:extLst>
              <a:ext uri="{FF2B5EF4-FFF2-40B4-BE49-F238E27FC236}">
                <a16:creationId xmlns:a16="http://schemas.microsoft.com/office/drawing/2014/main" id="{788BDFC2-8100-DA40-9F76-630595D9F9DA}"/>
              </a:ext>
            </a:extLst>
          </p:cNvPr>
          <p:cNvSpPr>
            <a:spLocks noGrp="1"/>
          </p:cNvSpPr>
          <p:nvPr>
            <p:ph idx="1"/>
          </p:nvPr>
        </p:nvSpPr>
        <p:spPr/>
        <p:txBody>
          <a:bodyPr/>
          <a:lstStyle/>
          <a:p>
            <a:r>
              <a:rPr lang="ru-RU" dirty="0"/>
              <a:t>Вопросы лекции:</a:t>
            </a:r>
          </a:p>
          <a:p>
            <a:r>
              <a:rPr lang="ru-RU" dirty="0"/>
              <a:t>1. Психодиагностическое обследование. Подготовка обследования.</a:t>
            </a:r>
          </a:p>
          <a:p>
            <a:r>
              <a:rPr lang="ru-RU" dirty="0"/>
              <a:t>2. Организация обследования.</a:t>
            </a:r>
          </a:p>
          <a:p>
            <a:r>
              <a:rPr lang="ru-RU" dirty="0"/>
              <a:t>3. Процедура обследования.</a:t>
            </a:r>
          </a:p>
          <a:p>
            <a:r>
              <a:rPr lang="ru-RU" dirty="0"/>
              <a:t>4. Завершение эксперимента и обследования.</a:t>
            </a:r>
          </a:p>
        </p:txBody>
      </p:sp>
    </p:spTree>
    <p:extLst>
      <p:ext uri="{BB962C8B-B14F-4D97-AF65-F5344CB8AC3E}">
        <p14:creationId xmlns:p14="http://schemas.microsoft.com/office/powerpoint/2010/main" val="2500260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356BBD-C40B-B74B-83D5-96378991802F}"/>
              </a:ext>
            </a:extLst>
          </p:cNvPr>
          <p:cNvSpPr>
            <a:spLocks noGrp="1"/>
          </p:cNvSpPr>
          <p:nvPr>
            <p:ph type="title"/>
          </p:nvPr>
        </p:nvSpPr>
        <p:spPr>
          <a:xfrm>
            <a:off x="838200" y="-174096"/>
            <a:ext cx="10515600" cy="1325563"/>
          </a:xfrm>
        </p:spPr>
        <p:txBody>
          <a:bodyPr>
            <a:normAutofit/>
          </a:bodyPr>
          <a:lstStyle/>
          <a:p>
            <a:pPr algn="ctr"/>
            <a:r>
              <a:rPr lang="ru-RU" sz="2800" b="1" dirty="0"/>
              <a:t>Процедура обследования (продолжение)</a:t>
            </a:r>
            <a:endParaRPr lang="ru-RU" sz="2800" dirty="0"/>
          </a:p>
        </p:txBody>
      </p:sp>
      <p:sp>
        <p:nvSpPr>
          <p:cNvPr id="3" name="Объект 2">
            <a:extLst>
              <a:ext uri="{FF2B5EF4-FFF2-40B4-BE49-F238E27FC236}">
                <a16:creationId xmlns:a16="http://schemas.microsoft.com/office/drawing/2014/main" id="{74245385-00D5-F84C-BBE2-53D71F938303}"/>
              </a:ext>
            </a:extLst>
          </p:cNvPr>
          <p:cNvSpPr>
            <a:spLocks noGrp="1"/>
          </p:cNvSpPr>
          <p:nvPr>
            <p:ph idx="1"/>
          </p:nvPr>
        </p:nvSpPr>
        <p:spPr>
          <a:xfrm>
            <a:off x="237067" y="1151466"/>
            <a:ext cx="11954933" cy="5706533"/>
          </a:xfrm>
        </p:spPr>
        <p:txBody>
          <a:bodyPr>
            <a:normAutofit fontScale="77500" lnSpcReduction="20000"/>
          </a:bodyPr>
          <a:lstStyle/>
          <a:p>
            <a:pPr marL="0" indent="0">
              <a:buNone/>
            </a:pPr>
            <a:r>
              <a:rPr lang="ru-RU" dirty="0"/>
              <a:t>8) При выполнении заданий с фиксируемым временем дать команду записать время начала выполнения заданий и начать решение.</a:t>
            </a:r>
            <a:endParaRPr lang="ru-RU" i="1" dirty="0"/>
          </a:p>
          <a:p>
            <a:pPr marL="0" indent="0">
              <a:buNone/>
            </a:pPr>
            <a:r>
              <a:rPr lang="ru-RU" dirty="0"/>
              <a:t>9) По ходу обследования следить за соблюдением правил записей и запретов в общении. Проводящим обследование следует избегать перемещаться внутри помещения без необходимости — многих это может отвлекать или раздражать. Надо следить за тем, чтобы незаполненное работой время обследуемых было минимальным во избежание лишних разговоров, обмена мнениями, сравнения ответов и т.п.</a:t>
            </a:r>
            <a:endParaRPr lang="ru-RU" i="1" dirty="0"/>
          </a:p>
          <a:p>
            <a:pPr marL="0" indent="0">
              <a:buNone/>
            </a:pPr>
            <a:r>
              <a:rPr lang="ru-RU" dirty="0"/>
              <a:t>10) По окончании обследования немедленно собрать тестовые материалы и листы для ответов. Если обследование проводится более чем с несколькими людьми, то это можно осуществить следующим образом:</a:t>
            </a:r>
            <a:endParaRPr lang="ru-RU" i="1" dirty="0"/>
          </a:p>
          <a:p>
            <a:pPr marL="0" indent="0">
              <a:buNone/>
            </a:pPr>
            <a:r>
              <a:rPr lang="ru-RU" dirty="0"/>
              <a:t>а) попросить всех оставаться на своих местах;</a:t>
            </a:r>
            <a:endParaRPr lang="ru-RU" i="1" dirty="0"/>
          </a:p>
          <a:p>
            <a:pPr marL="0" indent="0">
              <a:buNone/>
            </a:pPr>
            <a:r>
              <a:rPr lang="ru-RU" dirty="0"/>
              <a:t>б) попросить передать в начало или конец колонки (ряда) тестовые материалы в следующем порядке: листы для ответов, тестовые брошюры и стимульный материал, черновики;</a:t>
            </a:r>
            <a:endParaRPr lang="ru-RU" i="1" dirty="0"/>
          </a:p>
          <a:p>
            <a:pPr marL="0" indent="0">
              <a:buNone/>
            </a:pPr>
            <a:r>
              <a:rPr lang="ru-RU" dirty="0"/>
              <a:t>в) проверить количество собранных материалов.</a:t>
            </a:r>
            <a:endParaRPr lang="ru-RU" i="1" dirty="0"/>
          </a:p>
          <a:p>
            <a:pPr marL="0" indent="0">
              <a:buNone/>
            </a:pPr>
            <a:r>
              <a:rPr lang="ru-RU" dirty="0"/>
              <a:t>Если обследование осуществляется без заранее ограниченного времени и допускается уход испытуемых сразу после выполнения всего тестового набора, то необходимо предупредить, что это можно сделать лишь после проверки диагностом возвращенных материалов.</a:t>
            </a:r>
            <a:endParaRPr lang="ru-RU" i="1" dirty="0"/>
          </a:p>
          <a:p>
            <a:endParaRPr lang="ru-RU" dirty="0"/>
          </a:p>
        </p:txBody>
      </p:sp>
    </p:spTree>
    <p:extLst>
      <p:ext uri="{BB962C8B-B14F-4D97-AF65-F5344CB8AC3E}">
        <p14:creationId xmlns:p14="http://schemas.microsoft.com/office/powerpoint/2010/main" val="2776144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3ABDEB-2E6B-DA47-A937-6FFDDD429655}"/>
              </a:ext>
            </a:extLst>
          </p:cNvPr>
          <p:cNvSpPr>
            <a:spLocks noGrp="1"/>
          </p:cNvSpPr>
          <p:nvPr>
            <p:ph type="title"/>
          </p:nvPr>
        </p:nvSpPr>
        <p:spPr>
          <a:xfrm>
            <a:off x="838200" y="365126"/>
            <a:ext cx="10515600" cy="315912"/>
          </a:xfrm>
        </p:spPr>
        <p:txBody>
          <a:bodyPr>
            <a:normAutofit fontScale="90000"/>
          </a:bodyPr>
          <a:lstStyle/>
          <a:p>
            <a:pPr algn="ctr"/>
            <a:r>
              <a:rPr lang="ru-RU" sz="2800" b="1" dirty="0"/>
              <a:t>Завершение эксперимента и обследования </a:t>
            </a:r>
          </a:p>
        </p:txBody>
      </p:sp>
      <p:sp>
        <p:nvSpPr>
          <p:cNvPr id="3" name="Объект 2">
            <a:extLst>
              <a:ext uri="{FF2B5EF4-FFF2-40B4-BE49-F238E27FC236}">
                <a16:creationId xmlns:a16="http://schemas.microsoft.com/office/drawing/2014/main" id="{293788E7-6A03-8047-BABB-248BDA2D1323}"/>
              </a:ext>
            </a:extLst>
          </p:cNvPr>
          <p:cNvSpPr>
            <a:spLocks noGrp="1"/>
          </p:cNvSpPr>
          <p:nvPr>
            <p:ph idx="1"/>
          </p:nvPr>
        </p:nvSpPr>
        <p:spPr>
          <a:xfrm>
            <a:off x="321733" y="1117600"/>
            <a:ext cx="11870267" cy="5375274"/>
          </a:xfrm>
        </p:spPr>
        <p:txBody>
          <a:bodyPr>
            <a:normAutofit/>
          </a:bodyPr>
          <a:lstStyle/>
          <a:p>
            <a:pPr marL="0" indent="0">
              <a:buNone/>
            </a:pPr>
            <a:r>
              <a:rPr lang="ru-RU" sz="2400" dirty="0"/>
              <a:t>Следует помнить, что очень часто психологический эксперимент или обследование таят в себе опасность нанести испытуемому </a:t>
            </a:r>
            <a:r>
              <a:rPr lang="ru-RU" sz="2400" dirty="0" err="1"/>
              <a:t>психотравму</a:t>
            </a:r>
            <a:r>
              <a:rPr lang="ru-RU" sz="2400" dirty="0"/>
              <a:t>, хотя бы и небольшую. Многие вопросы или суждения вопросников и анкет предполагают углубление рефлексии. Далеко не всегда  мы провоцируем это у обследуемого в тот момент его жизни, когда это ему полезно или, по крайней мере, не вредно. Даже вопросы, касающиеся простых анкетных данных, заставляют человека осознать свои возрастные, национальные характеристики, должностной статус и т.д. При обдумывании ответов у испытуемых могут увеличиваться тревога, озабоченность, переживания по поводу совершенных ошибок и неудач, неудовлетворенность жизненными обстоятельствами и проч. Велика опасность </a:t>
            </a:r>
            <a:r>
              <a:rPr lang="ru-RU" sz="2400" dirty="0" err="1"/>
              <a:t>травматизации</a:t>
            </a:r>
            <a:r>
              <a:rPr lang="ru-RU" sz="2400" dirty="0"/>
              <a:t> при изучении отношений в семье, в группе, других межличностных отношений.</a:t>
            </a:r>
            <a:endParaRPr lang="ru-RU" sz="2400" i="1" dirty="0"/>
          </a:p>
          <a:p>
            <a:pPr marL="0" indent="0">
              <a:buNone/>
            </a:pPr>
            <a:endParaRPr lang="ru-RU" sz="2400" dirty="0"/>
          </a:p>
        </p:txBody>
      </p:sp>
    </p:spTree>
    <p:extLst>
      <p:ext uri="{BB962C8B-B14F-4D97-AF65-F5344CB8AC3E}">
        <p14:creationId xmlns:p14="http://schemas.microsoft.com/office/powerpoint/2010/main" val="1179547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8F20A0-0C6D-5048-BDA7-77EEB8DB75CB}"/>
              </a:ext>
            </a:extLst>
          </p:cNvPr>
          <p:cNvSpPr>
            <a:spLocks noGrp="1"/>
          </p:cNvSpPr>
          <p:nvPr>
            <p:ph type="title"/>
          </p:nvPr>
        </p:nvSpPr>
        <p:spPr/>
        <p:txBody>
          <a:bodyPr>
            <a:normAutofit/>
          </a:bodyPr>
          <a:lstStyle/>
          <a:p>
            <a:r>
              <a:rPr lang="ru-RU" sz="2800" b="1" dirty="0"/>
              <a:t>Завершение эксперимента и обследования (продолжение)</a:t>
            </a:r>
            <a:endParaRPr lang="ru-RU" sz="2800" dirty="0"/>
          </a:p>
        </p:txBody>
      </p:sp>
      <p:sp>
        <p:nvSpPr>
          <p:cNvPr id="3" name="Объект 2">
            <a:extLst>
              <a:ext uri="{FF2B5EF4-FFF2-40B4-BE49-F238E27FC236}">
                <a16:creationId xmlns:a16="http://schemas.microsoft.com/office/drawing/2014/main" id="{AA0C45B9-ED2F-CD4F-BA2A-BAFBEEDC1566}"/>
              </a:ext>
            </a:extLst>
          </p:cNvPr>
          <p:cNvSpPr>
            <a:spLocks noGrp="1"/>
          </p:cNvSpPr>
          <p:nvPr>
            <p:ph idx="1"/>
          </p:nvPr>
        </p:nvSpPr>
        <p:spPr/>
        <p:txBody>
          <a:bodyPr>
            <a:normAutofit fontScale="92500" lnSpcReduction="20000"/>
          </a:bodyPr>
          <a:lstStyle/>
          <a:p>
            <a:r>
              <a:rPr lang="ru-RU" dirty="0"/>
              <a:t>Болезненно могут восприниматься, например, нерешенные в отведенный срок задания, ошибки, растерянность и т.д. Надо сообщить, что в экспериментах это обычное явление и примерно так же действуют другие испытуемые. </a:t>
            </a:r>
            <a:endParaRPr lang="ru-RU" i="1" dirty="0"/>
          </a:p>
          <a:p>
            <a:r>
              <a:rPr lang="ru-RU" dirty="0"/>
              <a:t>Если вы не умеете смягчать негативное влияние эксперимента какими-либо простыми психотерапевтическими приемами, то все-таки позвольте испытуемому высказаться после окончания эксперимента. Дайте ему возможность в такой форме освободиться от возможных отрицательных эмоций. Разумеется, при этом вы не должны отвечать ни критикой, ни оправданиями на его высказывания, поскольку это не диалог на научном собрании. Не забывайте благодарить ваших испытуемых за участие в эксперименте. Помните, что часто они, по существу, являются нашими соавторами, но, практически всегда, безымянными. </a:t>
            </a:r>
            <a:endParaRPr lang="ru-RU" i="1" dirty="0"/>
          </a:p>
          <a:p>
            <a:endParaRPr lang="ru-RU" dirty="0"/>
          </a:p>
        </p:txBody>
      </p:sp>
    </p:spTree>
    <p:extLst>
      <p:ext uri="{BB962C8B-B14F-4D97-AF65-F5344CB8AC3E}">
        <p14:creationId xmlns:p14="http://schemas.microsoft.com/office/powerpoint/2010/main" val="2015547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BE700A-DD5C-DC4F-9785-CDDABDCDBDE9}"/>
              </a:ext>
            </a:extLst>
          </p:cNvPr>
          <p:cNvSpPr>
            <a:spLocks noGrp="1"/>
          </p:cNvSpPr>
          <p:nvPr>
            <p:ph type="title"/>
          </p:nvPr>
        </p:nvSpPr>
        <p:spPr/>
        <p:txBody>
          <a:bodyPr>
            <a:normAutofit/>
          </a:bodyPr>
          <a:lstStyle/>
          <a:p>
            <a:pPr algn="ctr"/>
            <a:r>
              <a:rPr lang="ru-RU" sz="2800" b="1" dirty="0"/>
              <a:t>1.  Подготовка обследования</a:t>
            </a:r>
            <a:br>
              <a:rPr lang="ru-RU" sz="2800" b="1" i="1" dirty="0"/>
            </a:br>
            <a:endParaRPr lang="ru-RU" sz="2800" dirty="0"/>
          </a:p>
        </p:txBody>
      </p:sp>
      <p:sp>
        <p:nvSpPr>
          <p:cNvPr id="3" name="Объект 2">
            <a:extLst>
              <a:ext uri="{FF2B5EF4-FFF2-40B4-BE49-F238E27FC236}">
                <a16:creationId xmlns:a16="http://schemas.microsoft.com/office/drawing/2014/main" id="{8C3E4F81-59E3-EF44-9DE0-F409B44143A2}"/>
              </a:ext>
            </a:extLst>
          </p:cNvPr>
          <p:cNvSpPr>
            <a:spLocks noGrp="1"/>
          </p:cNvSpPr>
          <p:nvPr>
            <p:ph idx="1"/>
          </p:nvPr>
        </p:nvSpPr>
        <p:spPr>
          <a:xfrm>
            <a:off x="0" y="1117600"/>
            <a:ext cx="11734800" cy="5375275"/>
          </a:xfrm>
        </p:spPr>
        <p:txBody>
          <a:bodyPr>
            <a:normAutofit fontScale="92500"/>
          </a:bodyPr>
          <a:lstStyle/>
          <a:p>
            <a:r>
              <a:rPr lang="ru-RU" dirty="0"/>
              <a:t>Если вы проводите групповое обследование, то необходимо предстоящую работу согласовать с руководителем структурного подразделения, в котором вы будете проводить обследование, или с работником этого подразделения, принявшим ответственность за проведение обследования. Это целесообразно сделать по нескольким причинам. </a:t>
            </a:r>
            <a:endParaRPr lang="ru-RU" i="1" dirty="0"/>
          </a:p>
          <a:p>
            <a:r>
              <a:rPr lang="ru-RU" dirty="0"/>
              <a:t>Руководители подразделения имеют право знать, какого рода воздействие будет оказано исследователем, </a:t>
            </a:r>
            <a:r>
              <a:rPr lang="ru-RU" dirty="0" err="1"/>
              <a:t>психодиагностом</a:t>
            </a:r>
            <a:r>
              <a:rPr lang="ru-RU" dirty="0"/>
              <a:t> на их сотрудников, студентов, учащихся и т.д. Информация из "первых рук" снимет возможные неверные истолкования и искажения. </a:t>
            </a:r>
          </a:p>
          <a:p>
            <a:r>
              <a:rPr lang="ru-RU" dirty="0"/>
              <a:t>При групповых, тем более массовых, обследованиях всегда существует вероятность, что в группе обследуемых есть лица с нервно-психическими расстройствами. Спровоцировать обострение в ряде случаев может сам факт контакта с психологом. Необходимо быть готовым выйти из подобной ситуации, не начиная небезопасную психотерапию в "полевых" условиях. </a:t>
            </a:r>
            <a:endParaRPr lang="ru-RU" i="1" dirty="0"/>
          </a:p>
          <a:p>
            <a:endParaRPr lang="ru-RU" i="1" dirty="0"/>
          </a:p>
          <a:p>
            <a:endParaRPr lang="ru-RU" dirty="0"/>
          </a:p>
        </p:txBody>
      </p:sp>
    </p:spTree>
    <p:extLst>
      <p:ext uri="{BB962C8B-B14F-4D97-AF65-F5344CB8AC3E}">
        <p14:creationId xmlns:p14="http://schemas.microsoft.com/office/powerpoint/2010/main" val="1874550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3FE8B3A-A821-014F-84D0-6977A46D1E50}"/>
              </a:ext>
            </a:extLst>
          </p:cNvPr>
          <p:cNvSpPr>
            <a:spLocks noGrp="1"/>
          </p:cNvSpPr>
          <p:nvPr>
            <p:ph idx="1"/>
          </p:nvPr>
        </p:nvSpPr>
        <p:spPr>
          <a:xfrm>
            <a:off x="838200" y="626533"/>
            <a:ext cx="10515600" cy="5550430"/>
          </a:xfrm>
        </p:spPr>
        <p:txBody>
          <a:bodyPr>
            <a:normAutofit/>
          </a:bodyPr>
          <a:lstStyle/>
          <a:p>
            <a:r>
              <a:rPr lang="ru-RU" dirty="0"/>
              <a:t>Нежелательно допускать к обследованию лиц: </a:t>
            </a:r>
          </a:p>
          <a:p>
            <a:pPr marL="514350" indent="-514350">
              <a:buAutoNum type="arabicParenR"/>
            </a:pPr>
            <a:r>
              <a:rPr lang="ru-RU" dirty="0"/>
              <a:t>находящихся в состоянии возбуждения или депрессии, </a:t>
            </a:r>
          </a:p>
          <a:p>
            <a:pPr marL="514350" indent="-514350">
              <a:buAutoNum type="arabicParenR"/>
            </a:pPr>
            <a:r>
              <a:rPr lang="ru-RU" dirty="0"/>
              <a:t>только что подвергшихся воздействию стресс-факторов (психотравмирующие известия, разговор с выраженным конфликтным завершением и др.), </a:t>
            </a:r>
          </a:p>
          <a:p>
            <a:pPr marL="514350" indent="-514350">
              <a:buAutoNum type="arabicParenR"/>
            </a:pPr>
            <a:r>
              <a:rPr lang="ru-RU" dirty="0"/>
              <a:t>с любой степенью алкогольного опьянения, </a:t>
            </a:r>
          </a:p>
          <a:p>
            <a:pPr marL="514350" indent="-514350">
              <a:buAutoNum type="arabicParenR"/>
            </a:pPr>
            <a:r>
              <a:rPr lang="ru-RU" dirty="0"/>
              <a:t>решительно отказывающихся от участия.</a:t>
            </a:r>
            <a:endParaRPr lang="ru-RU" i="1" dirty="0"/>
          </a:p>
          <a:p>
            <a:r>
              <a:rPr lang="ru-RU" dirty="0"/>
              <a:t>Лучше набирать группу не более 20 человек, при условии, что вы используете вопросники или достаточно апробированные методики, не требующие вашего постоянного участия или подсказок и пояснений. В остальных случаях группа должна быть по объему еще меньше. </a:t>
            </a:r>
            <a:endParaRPr lang="ru-RU" i="1" dirty="0"/>
          </a:p>
          <a:p>
            <a:endParaRPr lang="ru-RU" dirty="0"/>
          </a:p>
        </p:txBody>
      </p:sp>
    </p:spTree>
    <p:extLst>
      <p:ext uri="{BB962C8B-B14F-4D97-AF65-F5344CB8AC3E}">
        <p14:creationId xmlns:p14="http://schemas.microsoft.com/office/powerpoint/2010/main" val="2035486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8576C3B-E50F-C340-8084-EB6E09FD202F}"/>
              </a:ext>
            </a:extLst>
          </p:cNvPr>
          <p:cNvSpPr>
            <a:spLocks noGrp="1"/>
          </p:cNvSpPr>
          <p:nvPr>
            <p:ph idx="1"/>
          </p:nvPr>
        </p:nvSpPr>
        <p:spPr>
          <a:xfrm>
            <a:off x="169333" y="491066"/>
            <a:ext cx="11751734" cy="6366933"/>
          </a:xfrm>
        </p:spPr>
        <p:txBody>
          <a:bodyPr>
            <a:normAutofit/>
          </a:bodyPr>
          <a:lstStyle/>
          <a:p>
            <a:r>
              <a:rPr lang="ru-RU" dirty="0"/>
              <a:t>Полезно до начала обследования иметь точный список лиц, которые в нем будут участвовать. Очень часто бывает полезной такая информация: фамилия, имя, отчество (полностью), год рождения, должность, стаж работы (класс, курс, отдел, цех и т.п.). Если группа большая, лучше составить алфавитный список. Обследование в большинстве случаев проводится с использованием одновременно нескольких методик. На обследовании надо иметь у себя под рукой таблицу, в которой перечислены все обследуемые и имеется столько столбцов, сколько вы используете методик. Столбцы должны получить названия методик. Когда обследуемые будут возвращать вам листы для ответов, делайте отметку в соответствующей клетке таблицы. Если этим пренебречь, то можно не получить  полного набора данных по каждому обследованному человеку. </a:t>
            </a:r>
            <a:endParaRPr lang="ru-RU" i="1" dirty="0"/>
          </a:p>
          <a:p>
            <a:endParaRPr lang="ru-RU" dirty="0"/>
          </a:p>
        </p:txBody>
      </p:sp>
    </p:spTree>
    <p:extLst>
      <p:ext uri="{BB962C8B-B14F-4D97-AF65-F5344CB8AC3E}">
        <p14:creationId xmlns:p14="http://schemas.microsoft.com/office/powerpoint/2010/main" val="4211752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9420F9-977D-C54A-BF62-990204A5D3F6}"/>
              </a:ext>
            </a:extLst>
          </p:cNvPr>
          <p:cNvSpPr>
            <a:spLocks noGrp="1"/>
          </p:cNvSpPr>
          <p:nvPr>
            <p:ph type="title"/>
          </p:nvPr>
        </p:nvSpPr>
        <p:spPr/>
        <p:txBody>
          <a:bodyPr>
            <a:normAutofit/>
          </a:bodyPr>
          <a:lstStyle/>
          <a:p>
            <a:pPr algn="ctr"/>
            <a:r>
              <a:rPr lang="ru-RU" sz="2800" dirty="0"/>
              <a:t>2. Организация обследования </a:t>
            </a:r>
          </a:p>
        </p:txBody>
      </p:sp>
      <p:sp>
        <p:nvSpPr>
          <p:cNvPr id="3" name="Объект 2">
            <a:extLst>
              <a:ext uri="{FF2B5EF4-FFF2-40B4-BE49-F238E27FC236}">
                <a16:creationId xmlns:a16="http://schemas.microsoft.com/office/drawing/2014/main" id="{B357143F-E1FF-EC4B-B89B-D88AA84E69A1}"/>
              </a:ext>
            </a:extLst>
          </p:cNvPr>
          <p:cNvSpPr>
            <a:spLocks noGrp="1"/>
          </p:cNvSpPr>
          <p:nvPr>
            <p:ph idx="1"/>
          </p:nvPr>
        </p:nvSpPr>
        <p:spPr/>
        <p:txBody>
          <a:bodyPr>
            <a:normAutofit fontScale="92500" lnSpcReduction="20000"/>
          </a:bodyPr>
          <a:lstStyle/>
          <a:p>
            <a:pPr marL="0" indent="0">
              <a:buNone/>
            </a:pPr>
            <a:r>
              <a:rPr lang="ru-RU" dirty="0"/>
              <a:t>При проведении обследования должно быть учтено следующее.</a:t>
            </a:r>
            <a:endParaRPr lang="ru-RU" i="1" dirty="0"/>
          </a:p>
          <a:p>
            <a:pPr marL="0" indent="0">
              <a:buNone/>
            </a:pPr>
            <a:r>
              <a:rPr lang="ru-RU" b="1" dirty="0"/>
              <a:t>Помещение</a:t>
            </a:r>
            <a:r>
              <a:rPr lang="ru-RU" dirty="0"/>
              <a:t>:</a:t>
            </a:r>
            <a:endParaRPr lang="ru-RU" i="1" dirty="0"/>
          </a:p>
          <a:p>
            <a:pPr marL="0" indent="0">
              <a:buNone/>
            </a:pPr>
            <a:r>
              <a:rPr lang="ru-RU" dirty="0"/>
              <a:t>— должно быть отдельным, с площадью не менее 2 </a:t>
            </a:r>
            <a:r>
              <a:rPr lang="ru-RU" dirty="0" err="1"/>
              <a:t>кв.м</a:t>
            </a:r>
            <a:r>
              <a:rPr lang="ru-RU" dirty="0"/>
              <a:t> на одного человека;</a:t>
            </a:r>
          </a:p>
          <a:p>
            <a:pPr marL="0" indent="0">
              <a:buNone/>
            </a:pPr>
            <a:r>
              <a:rPr lang="ru-RU" dirty="0"/>
              <a:t>— иметь достаточную освещенность (интенсивность не менее 500 люкс), без мигающего света, гудящих ламп;</a:t>
            </a:r>
            <a:endParaRPr lang="ru-RU" i="1" dirty="0"/>
          </a:p>
          <a:p>
            <a:pPr marL="0" indent="0">
              <a:buNone/>
            </a:pPr>
            <a:r>
              <a:rPr lang="ru-RU" dirty="0"/>
              <a:t>— находиться вдали от шумных частей здания (коридоров, цехов и т.п.);</a:t>
            </a:r>
            <a:endParaRPr lang="ru-RU" i="1" dirty="0"/>
          </a:p>
          <a:p>
            <a:pPr marL="0" indent="0">
              <a:buNone/>
            </a:pPr>
            <a:r>
              <a:rPr lang="ru-RU" dirty="0"/>
              <a:t>— должно проветриваться, не иметь отвлекающих запахов (пищи, краски и др.);</a:t>
            </a:r>
            <a:endParaRPr lang="ru-RU" i="1" dirty="0"/>
          </a:p>
          <a:p>
            <a:pPr marL="0" indent="0">
              <a:buNone/>
            </a:pPr>
            <a:r>
              <a:rPr lang="ru-RU" dirty="0"/>
              <a:t>Во время вашей работы не должны заходить  посторонние (поместите на дверях предупреждающее объявление). Должен быть для каждого человека отдельный стол, хотя бы небольшой (не менее 0.75х0.45 м).</a:t>
            </a:r>
            <a:endParaRPr lang="ru-RU" i="1" dirty="0"/>
          </a:p>
          <a:p>
            <a:pPr marL="0" indent="0">
              <a:buNone/>
            </a:pPr>
            <a:endParaRPr lang="ru-RU" i="1" dirty="0"/>
          </a:p>
          <a:p>
            <a:endParaRPr lang="ru-RU" dirty="0"/>
          </a:p>
        </p:txBody>
      </p:sp>
    </p:spTree>
    <p:extLst>
      <p:ext uri="{BB962C8B-B14F-4D97-AF65-F5344CB8AC3E}">
        <p14:creationId xmlns:p14="http://schemas.microsoft.com/office/powerpoint/2010/main" val="435044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BB99BB-134F-824C-81E8-135F0BBCD74A}"/>
              </a:ext>
            </a:extLst>
          </p:cNvPr>
          <p:cNvSpPr>
            <a:spLocks noGrp="1"/>
          </p:cNvSpPr>
          <p:nvPr>
            <p:ph type="title"/>
          </p:nvPr>
        </p:nvSpPr>
        <p:spPr/>
        <p:txBody>
          <a:bodyPr>
            <a:normAutofit/>
          </a:bodyPr>
          <a:lstStyle/>
          <a:p>
            <a:pPr algn="ctr"/>
            <a:r>
              <a:rPr lang="ru-RU" sz="2800" b="1" dirty="0"/>
              <a:t>Оборудование</a:t>
            </a:r>
            <a:br>
              <a:rPr lang="ru-RU" sz="2800" i="1" dirty="0"/>
            </a:br>
            <a:endParaRPr lang="ru-RU" sz="2800" dirty="0"/>
          </a:p>
        </p:txBody>
      </p:sp>
      <p:sp>
        <p:nvSpPr>
          <p:cNvPr id="3" name="Объект 2">
            <a:extLst>
              <a:ext uri="{FF2B5EF4-FFF2-40B4-BE49-F238E27FC236}">
                <a16:creationId xmlns:a16="http://schemas.microsoft.com/office/drawing/2014/main" id="{BDE247CA-0FAC-D148-AB4A-B9A80A0CD9D4}"/>
              </a:ext>
            </a:extLst>
          </p:cNvPr>
          <p:cNvSpPr>
            <a:spLocks noGrp="1"/>
          </p:cNvSpPr>
          <p:nvPr>
            <p:ph idx="1"/>
          </p:nvPr>
        </p:nvSpPr>
        <p:spPr/>
        <p:txBody>
          <a:bodyPr/>
          <a:lstStyle/>
          <a:p>
            <a:r>
              <a:rPr lang="ru-RU" dirty="0"/>
              <a:t>Помимо стимульного материала, текстов вопросников с инструкциями и другого инструментария, определяемого конкретными целями, всегда полезно иметь запас писчей бумаги, карандашей, авторучек, </a:t>
            </a:r>
            <a:r>
              <a:rPr lang="ru-RU" dirty="0" err="1"/>
              <a:t>стирательных</a:t>
            </a:r>
            <a:r>
              <a:rPr lang="ru-RU" dirty="0"/>
              <a:t> резинок. Удобнее карандаши мягкие (3-4М), заточенные с двух концов. Если порядок выполнения методик не имеет значения, то не обязательно иметь наборов стимульного материала, вопросников столько же, сколько обследуемых. Стимульный материал обследуемые могут передавать друг другу. </a:t>
            </a:r>
            <a:endParaRPr lang="ru-RU" i="1" dirty="0"/>
          </a:p>
          <a:p>
            <a:endParaRPr lang="ru-RU" dirty="0"/>
          </a:p>
        </p:txBody>
      </p:sp>
    </p:spTree>
    <p:extLst>
      <p:ext uri="{BB962C8B-B14F-4D97-AF65-F5344CB8AC3E}">
        <p14:creationId xmlns:p14="http://schemas.microsoft.com/office/powerpoint/2010/main" val="67821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8C4D2F-DE76-6148-ACEC-E580F1936C09}"/>
              </a:ext>
            </a:extLst>
          </p:cNvPr>
          <p:cNvSpPr>
            <a:spLocks noGrp="1"/>
          </p:cNvSpPr>
          <p:nvPr>
            <p:ph type="title"/>
          </p:nvPr>
        </p:nvSpPr>
        <p:spPr/>
        <p:txBody>
          <a:bodyPr>
            <a:normAutofit/>
          </a:bodyPr>
          <a:lstStyle/>
          <a:p>
            <a:pPr algn="ctr"/>
            <a:r>
              <a:rPr lang="ru-RU" sz="2800" b="1" dirty="0"/>
              <a:t>Продолжительность работы</a:t>
            </a:r>
            <a:r>
              <a:rPr lang="ru-RU" sz="2800" dirty="0"/>
              <a:t> </a:t>
            </a:r>
            <a:br>
              <a:rPr lang="ru-RU" sz="2800" i="1" dirty="0"/>
            </a:br>
            <a:endParaRPr lang="ru-RU" sz="2800" dirty="0"/>
          </a:p>
        </p:txBody>
      </p:sp>
      <p:sp>
        <p:nvSpPr>
          <p:cNvPr id="3" name="Объект 2">
            <a:extLst>
              <a:ext uri="{FF2B5EF4-FFF2-40B4-BE49-F238E27FC236}">
                <a16:creationId xmlns:a16="http://schemas.microsoft.com/office/drawing/2014/main" id="{15B491B2-28EC-B841-8AA3-340C21E112C3}"/>
              </a:ext>
            </a:extLst>
          </p:cNvPr>
          <p:cNvSpPr>
            <a:spLocks noGrp="1"/>
          </p:cNvSpPr>
          <p:nvPr>
            <p:ph idx="1"/>
          </p:nvPr>
        </p:nvSpPr>
        <p:spPr/>
        <p:txBody>
          <a:bodyPr/>
          <a:lstStyle/>
          <a:p>
            <a:r>
              <a:rPr lang="ru-RU" dirty="0"/>
              <a:t>Предельное время работы 6 часов. Вместе с тем, в большинстве случаев уже три-четыре часа работы приводят к немалому напряжению и утомлению, поскольку для многих обследуемых данный вид деятельности является весьма непривычным. Наиболее благоприятно дневное время от 9 до 17 часов. При возможности начало обследования надо планировать на утренние часы. </a:t>
            </a:r>
            <a:endParaRPr lang="ru-RU" i="1" dirty="0"/>
          </a:p>
          <a:p>
            <a:endParaRPr lang="ru-RU" dirty="0"/>
          </a:p>
        </p:txBody>
      </p:sp>
    </p:spTree>
    <p:extLst>
      <p:ext uri="{BB962C8B-B14F-4D97-AF65-F5344CB8AC3E}">
        <p14:creationId xmlns:p14="http://schemas.microsoft.com/office/powerpoint/2010/main" val="3451265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2CDA45-1055-D94A-92AE-FE46660EE837}"/>
              </a:ext>
            </a:extLst>
          </p:cNvPr>
          <p:cNvSpPr>
            <a:spLocks noGrp="1"/>
          </p:cNvSpPr>
          <p:nvPr>
            <p:ph type="title"/>
          </p:nvPr>
        </p:nvSpPr>
        <p:spPr/>
        <p:txBody>
          <a:bodyPr>
            <a:normAutofit/>
          </a:bodyPr>
          <a:lstStyle/>
          <a:p>
            <a:pPr algn="ctr"/>
            <a:r>
              <a:rPr lang="ru-RU" sz="2800" b="1" dirty="0"/>
              <a:t>Процедура обследования</a:t>
            </a:r>
          </a:p>
        </p:txBody>
      </p:sp>
      <p:sp>
        <p:nvSpPr>
          <p:cNvPr id="3" name="Объект 2">
            <a:extLst>
              <a:ext uri="{FF2B5EF4-FFF2-40B4-BE49-F238E27FC236}">
                <a16:creationId xmlns:a16="http://schemas.microsoft.com/office/drawing/2014/main" id="{842C6C78-7242-7645-8B81-8F49F7B6BD6F}"/>
              </a:ext>
            </a:extLst>
          </p:cNvPr>
          <p:cNvSpPr>
            <a:spLocks noGrp="1"/>
          </p:cNvSpPr>
          <p:nvPr>
            <p:ph idx="1"/>
          </p:nvPr>
        </p:nvSpPr>
        <p:spPr>
          <a:xfrm>
            <a:off x="135467" y="1270000"/>
            <a:ext cx="11218333" cy="4906963"/>
          </a:xfrm>
        </p:spPr>
        <p:txBody>
          <a:bodyPr>
            <a:normAutofit fontScale="92500"/>
          </a:bodyPr>
          <a:lstStyle/>
          <a:p>
            <a:pPr marL="0" indent="0">
              <a:buNone/>
            </a:pPr>
            <a:r>
              <a:rPr lang="ru-RU" dirty="0"/>
              <a:t>Процедура обследования должна как можно точнее соответствовать той, которая описана в руководстве используемой вами методики. Обычная последовательность проведения обследования примерно такова.</a:t>
            </a:r>
            <a:endParaRPr lang="ru-RU" i="1" dirty="0"/>
          </a:p>
          <a:p>
            <a:pPr marL="0" indent="0">
              <a:buNone/>
            </a:pPr>
            <a:r>
              <a:rPr lang="ru-RU" dirty="0"/>
              <a:t>1) Объяснить, зачем нужен тест (вопросник, набор задач...), избегая нежелательной коррекции мотивов; сообщить, какие результаты ожидаются.</a:t>
            </a:r>
            <a:endParaRPr lang="ru-RU" i="1" dirty="0"/>
          </a:p>
          <a:p>
            <a:pPr marL="0" indent="0">
              <a:buNone/>
            </a:pPr>
            <a:r>
              <a:rPr lang="ru-RU" dirty="0"/>
              <a:t>2) Гарантировать сохранение тайны отдельных ответов и результатов в целом.</a:t>
            </a:r>
            <a:endParaRPr lang="ru-RU" i="1" dirty="0"/>
          </a:p>
          <a:p>
            <a:pPr marL="0" indent="0">
              <a:buNone/>
            </a:pPr>
            <a:r>
              <a:rPr lang="ru-RU" dirty="0"/>
              <a:t>3) Медленно, громко, четко прочесть инструкцию или воспроизвести по памяти (если не запланировано инструктировать письменно).</a:t>
            </a:r>
            <a:endParaRPr lang="ru-RU" i="1" dirty="0"/>
          </a:p>
          <a:p>
            <a:pPr marL="0" indent="0">
              <a:buNone/>
            </a:pPr>
            <a:r>
              <a:rPr lang="ru-RU" dirty="0"/>
              <a:t>4) Привести примеры, дать возможность выполнить пробные задания при интеллектуальных тестах. Проверить правильно ли понята инструкция.</a:t>
            </a:r>
            <a:endParaRPr lang="ru-RU" i="1" dirty="0"/>
          </a:p>
          <a:p>
            <a:endParaRPr lang="ru-RU" dirty="0"/>
          </a:p>
        </p:txBody>
      </p:sp>
    </p:spTree>
    <p:extLst>
      <p:ext uri="{BB962C8B-B14F-4D97-AF65-F5344CB8AC3E}">
        <p14:creationId xmlns:p14="http://schemas.microsoft.com/office/powerpoint/2010/main" val="3705264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E38C42-84FB-B344-90E2-1589D895E97E}"/>
              </a:ext>
            </a:extLst>
          </p:cNvPr>
          <p:cNvSpPr>
            <a:spLocks noGrp="1"/>
          </p:cNvSpPr>
          <p:nvPr>
            <p:ph type="title"/>
          </p:nvPr>
        </p:nvSpPr>
        <p:spPr/>
        <p:txBody>
          <a:bodyPr>
            <a:normAutofit/>
          </a:bodyPr>
          <a:lstStyle/>
          <a:p>
            <a:pPr algn="ctr"/>
            <a:r>
              <a:rPr lang="ru-RU" sz="2800" b="1" dirty="0"/>
              <a:t>Процедура обследования (продолжение)</a:t>
            </a:r>
            <a:endParaRPr lang="ru-RU" sz="2800" dirty="0"/>
          </a:p>
        </p:txBody>
      </p:sp>
      <p:sp>
        <p:nvSpPr>
          <p:cNvPr id="3" name="Объект 2">
            <a:extLst>
              <a:ext uri="{FF2B5EF4-FFF2-40B4-BE49-F238E27FC236}">
                <a16:creationId xmlns:a16="http://schemas.microsoft.com/office/drawing/2014/main" id="{B85CE30C-A496-8941-923D-DD3ECB35A633}"/>
              </a:ext>
            </a:extLst>
          </p:cNvPr>
          <p:cNvSpPr>
            <a:spLocks noGrp="1"/>
          </p:cNvSpPr>
          <p:nvPr>
            <p:ph idx="1"/>
          </p:nvPr>
        </p:nvSpPr>
        <p:spPr/>
        <p:txBody>
          <a:bodyPr>
            <a:normAutofit fontScale="92500" lnSpcReduction="20000"/>
          </a:bodyPr>
          <a:lstStyle/>
          <a:p>
            <a:pPr marL="0" indent="0">
              <a:buNone/>
            </a:pPr>
            <a:r>
              <a:rPr lang="ru-RU" dirty="0"/>
              <a:t>5) Ознакомить с регламентом времени. Сообщить о правилах исправления ошибок, о запретах в общении, поведении на время обследования. Описать в какой форме должно закончено обследование.</a:t>
            </a:r>
            <a:endParaRPr lang="ru-RU" i="1" dirty="0"/>
          </a:p>
          <a:p>
            <a:pPr marL="0" indent="0">
              <a:buNone/>
            </a:pPr>
            <a:r>
              <a:rPr lang="ru-RU" dirty="0"/>
              <a:t>6) Попросить написать в листе для ответов перечисленные сведения о социально-демографических данных. Проследить за правильностью записей. Эти данные важны для психологов — описки же в них встречаются довольно часто. Весьма распространена следующая: число и месяц рождения обследуемый записывает верно, а вместо года рождения пишет текущий год. Если год рождения особо важен, лучше взять информацию от какого-либо официального лица. По-моему опыту, чем больше возраст женщины превышает 25 лет, тем чаще она “забывает” записать свой год рождения.</a:t>
            </a:r>
            <a:endParaRPr lang="ru-RU" i="1" dirty="0"/>
          </a:p>
          <a:p>
            <a:pPr marL="0" indent="0">
              <a:buNone/>
            </a:pPr>
            <a:r>
              <a:rPr lang="ru-RU" dirty="0"/>
              <a:t>7) Ответить на вопросы. Стараться отвечать лаконично — пространные ответы хуже запоминаются.</a:t>
            </a:r>
            <a:endParaRPr lang="ru-RU" i="1" dirty="0"/>
          </a:p>
          <a:p>
            <a:endParaRPr lang="ru-RU" dirty="0"/>
          </a:p>
        </p:txBody>
      </p:sp>
    </p:spTree>
    <p:extLst>
      <p:ext uri="{BB962C8B-B14F-4D97-AF65-F5344CB8AC3E}">
        <p14:creationId xmlns:p14="http://schemas.microsoft.com/office/powerpoint/2010/main" val="359778043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1328</Words>
  <Application>Microsoft Macintosh PowerPoint</Application>
  <PresentationFormat>Широкоэкранный</PresentationFormat>
  <Paragraphs>52</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Calibri Light</vt:lpstr>
      <vt:lpstr>Тема Office</vt:lpstr>
      <vt:lpstr>Лекция 6. Проведение эмпирического исследования </vt:lpstr>
      <vt:lpstr>1.  Подготовка обследования </vt:lpstr>
      <vt:lpstr>Презентация PowerPoint</vt:lpstr>
      <vt:lpstr>Презентация PowerPoint</vt:lpstr>
      <vt:lpstr>2. Организация обследования </vt:lpstr>
      <vt:lpstr>Оборудование </vt:lpstr>
      <vt:lpstr>Продолжительность работы  </vt:lpstr>
      <vt:lpstr>Процедура обследования</vt:lpstr>
      <vt:lpstr>Процедура обследования (продолжение)</vt:lpstr>
      <vt:lpstr>Процедура обследования (продолжение)</vt:lpstr>
      <vt:lpstr>Завершение эксперимента и обследования </vt:lpstr>
      <vt:lpstr>Завершение эксперимента и обследования (продолжение)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Microsoft Office User</dc:creator>
  <cp:lastModifiedBy>Microsoft Office User</cp:lastModifiedBy>
  <cp:revision>2</cp:revision>
  <dcterms:created xsi:type="dcterms:W3CDTF">2023-11-01T07:15:00Z</dcterms:created>
  <dcterms:modified xsi:type="dcterms:W3CDTF">2023-11-03T05:52:41Z</dcterms:modified>
</cp:coreProperties>
</file>