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25"/>
  </p:notesMasterIdLst>
  <p:sldIdLst>
    <p:sldId id="256" r:id="rId2"/>
    <p:sldId id="257" r:id="rId3"/>
    <p:sldId id="275" r:id="rId4"/>
    <p:sldId id="276" r:id="rId5"/>
    <p:sldId id="290" r:id="rId6"/>
    <p:sldId id="272" r:id="rId7"/>
    <p:sldId id="279" r:id="rId8"/>
    <p:sldId id="280" r:id="rId9"/>
    <p:sldId id="273" r:id="rId10"/>
    <p:sldId id="296" r:id="rId11"/>
    <p:sldId id="299" r:id="rId12"/>
    <p:sldId id="260" r:id="rId13"/>
    <p:sldId id="297" r:id="rId14"/>
    <p:sldId id="298" r:id="rId15"/>
    <p:sldId id="291" r:id="rId16"/>
    <p:sldId id="259" r:id="rId17"/>
    <p:sldId id="274" r:id="rId18"/>
    <p:sldId id="271" r:id="rId19"/>
    <p:sldId id="277" r:id="rId20"/>
    <p:sldId id="269" r:id="rId21"/>
    <p:sldId id="268" r:id="rId22"/>
    <p:sldId id="265" r:id="rId23"/>
    <p:sldId id="270" r:id="rId24"/>
  </p:sldIdLst>
  <p:sldSz cx="12192000" cy="685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амбеталина Алия Сактагановна" initials="МАС" lastIdx="30" clrIdx="0">
    <p:extLst>
      <p:ext uri="{19B8F6BF-5375-455C-9EA6-DF929625EA0E}">
        <p15:presenceInfo xmlns:p15="http://schemas.microsoft.com/office/powerpoint/2012/main" userId="S::750428400415@enu.kz::c77ab106-1082-4950-a6b3-8ad7f13036f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30" autoAdjust="0"/>
  </p:normalViewPr>
  <p:slideViewPr>
    <p:cSldViewPr snapToGrid="0">
      <p:cViewPr varScale="1">
        <p:scale>
          <a:sx n="81" d="100"/>
          <a:sy n="81" d="100"/>
        </p:scale>
        <p:origin x="725" y="6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8-23T05:29:00.977" idx="9">
    <p:pos x="10" y="10"/>
    <p:text>гуманистический подход: Человеческая природа: активная, с неограниченным потенциалом • Детерминанты поведения: саморазвитие • Акцент в изучении: человеческий потенциал • Основатели: К.Роджерс, А.Маслоу</p:text>
    <p:extLst>
      <p:ext uri="{C676402C-5697-4E1C-873F-D02D1690AC5C}">
        <p15:threadingInfo xmlns:p15="http://schemas.microsoft.com/office/powerpoint/2012/main" timeZoneBias="-180"/>
      </p:ext>
    </p:extLst>
  </p:cm>
  <p:cm authorId="1" dt="2020-08-23T05:29:43.641" idx="10">
    <p:pos x="10" y="146"/>
    <p:text>Когнитивная психология:</p:text>
    <p:extLst>
      <p:ext uri="{C676402C-5697-4E1C-873F-D02D1690AC5C}">
        <p15:threadingInfo xmlns:p15="http://schemas.microsoft.com/office/powerpoint/2012/main" timeZoneBias="-180">
          <p15:parentCm authorId="1" idx="9"/>
        </p15:threadingInfo>
      </p:ext>
    </p:extLst>
  </p:cm>
  <p:cm authorId="1" dt="2020-08-23T05:30:01.711" idx="11">
    <p:pos x="10" y="282"/>
    <p:text>Человеческая природа: творчески активная, реагирующая на стимулы • Детерминанты поведения: стимулы, психические процессы • Акцент в изучении: психические процессы, язык • Основатели: М.Вертхеймер (гештальтпсихология), Д.Брунер, У.Найссер</p:text>
    <p:extLst>
      <p:ext uri="{C676402C-5697-4E1C-873F-D02D1690AC5C}">
        <p15:threadingInfo xmlns:p15="http://schemas.microsoft.com/office/powerpoint/2012/main" timeZoneBias="-180">
          <p15:parentCm authorId="1" idx="9"/>
        </p15:threadingInfo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8-23T04:49:35.024" idx="1">
    <p:pos x="10" y="10"/>
    <p:text>Современные понятия:</p:text>
    <p:extLst>
      <p:ext uri="{C676402C-5697-4E1C-873F-D02D1690AC5C}">
        <p15:threadingInfo xmlns:p15="http://schemas.microsoft.com/office/powerpoint/2012/main" timeZoneBias="-180"/>
      </p:ext>
    </p:extLst>
  </p:cm>
  <p:cm authorId="1" dt="2020-08-23T04:50:11.624" idx="2">
    <p:pos x="10" y="146"/>
    <p:text>Психология – наука о  строении и закономерностях возникновения, развития и функционирования психики в различных ее формах
Психика - это особое свойство высокоорганизованной материи субъективно отражать объективную реальность, необходимое человеку (и животным) для ориентировки и активного взаимодействия с окружающей средой, а также  для управления своим поведением</p:text>
    <p:extLst>
      <p:ext uri="{C676402C-5697-4E1C-873F-D02D1690AC5C}">
        <p15:threadingInfo xmlns:p15="http://schemas.microsoft.com/office/powerpoint/2012/main" timeZoneBias="-180">
          <p15:parentCm authorId="1" idx="1"/>
        </p15:threadingInfo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3D6393-5516-4DAF-87DA-92871DE8B10B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789384A-F3DC-4D60-966A-53AEDFB75A6A}">
      <dgm:prSet/>
      <dgm:spPr/>
      <dgm:t>
        <a:bodyPr/>
        <a:lstStyle/>
        <a:p>
          <a:pPr rtl="0"/>
          <a:r>
            <a:rPr lang="ru-RU" dirty="0"/>
            <a:t>Управленческое решение – это результат конкретной управленческой деятельности менеджмента. Принятие решений является основой управления, является творческим процессом в деятельности руководителя.</a:t>
          </a:r>
        </a:p>
      </dgm:t>
    </dgm:pt>
    <dgm:pt modelId="{00ECDBA9-9401-43F1-B182-9D20683CE9FC}" type="parTrans" cxnId="{EDC535F4-CF62-47C3-8DC9-1270757C3ED3}">
      <dgm:prSet/>
      <dgm:spPr/>
      <dgm:t>
        <a:bodyPr/>
        <a:lstStyle/>
        <a:p>
          <a:endParaRPr lang="ru-RU"/>
        </a:p>
      </dgm:t>
    </dgm:pt>
    <dgm:pt modelId="{E8B96099-BFE4-42A3-9724-54B8EB78F8F1}" type="sibTrans" cxnId="{EDC535F4-CF62-47C3-8DC9-1270757C3ED3}">
      <dgm:prSet/>
      <dgm:spPr/>
      <dgm:t>
        <a:bodyPr/>
        <a:lstStyle/>
        <a:p>
          <a:endParaRPr lang="ru-RU"/>
        </a:p>
      </dgm:t>
    </dgm:pt>
    <dgm:pt modelId="{2A6480BC-AEC9-4265-A689-470D78B487FE}">
      <dgm:prSet custT="1"/>
      <dgm:spPr/>
      <dgm:t>
        <a:bodyPr/>
        <a:lstStyle/>
        <a:p>
          <a:pPr rtl="0"/>
          <a:r>
            <a:rPr lang="ru-RU" sz="1800" dirty="0"/>
            <a:t>Процесс подготовки и принятия решений включает:</a:t>
          </a:r>
        </a:p>
      </dgm:t>
    </dgm:pt>
    <dgm:pt modelId="{B85B2981-E368-44D9-96C0-02EED04E0C87}" type="parTrans" cxnId="{A0F6706F-BA87-4A68-A4F2-6893BF94F5D2}">
      <dgm:prSet/>
      <dgm:spPr/>
      <dgm:t>
        <a:bodyPr/>
        <a:lstStyle/>
        <a:p>
          <a:endParaRPr lang="ru-RU"/>
        </a:p>
      </dgm:t>
    </dgm:pt>
    <dgm:pt modelId="{7ABD6012-CB54-43A9-9DB4-89B2161D293A}" type="sibTrans" cxnId="{A0F6706F-BA87-4A68-A4F2-6893BF94F5D2}">
      <dgm:prSet/>
      <dgm:spPr/>
      <dgm:t>
        <a:bodyPr/>
        <a:lstStyle/>
        <a:p>
          <a:endParaRPr lang="ru-RU"/>
        </a:p>
      </dgm:t>
    </dgm:pt>
    <dgm:pt modelId="{35044C1D-DEB8-468E-89A2-694495F22BB4}">
      <dgm:prSet custT="1"/>
      <dgm:spPr/>
      <dgm:t>
        <a:bodyPr/>
        <a:lstStyle/>
        <a:p>
          <a:pPr rtl="0"/>
          <a:r>
            <a:rPr lang="ru-RU" sz="1400" dirty="0"/>
            <a:t>постановку цели;</a:t>
          </a:r>
        </a:p>
      </dgm:t>
    </dgm:pt>
    <dgm:pt modelId="{7EA0B20C-B567-43C7-8E97-9030C384E063}" type="parTrans" cxnId="{795FB01C-05AF-49EC-BB6D-A4990A6733A0}">
      <dgm:prSet/>
      <dgm:spPr/>
      <dgm:t>
        <a:bodyPr/>
        <a:lstStyle/>
        <a:p>
          <a:endParaRPr lang="ru-RU"/>
        </a:p>
      </dgm:t>
    </dgm:pt>
    <dgm:pt modelId="{4B4F22E8-B870-4E87-9A9C-8E9E5E5846BF}" type="sibTrans" cxnId="{795FB01C-05AF-49EC-BB6D-A4990A6733A0}">
      <dgm:prSet/>
      <dgm:spPr/>
      <dgm:t>
        <a:bodyPr/>
        <a:lstStyle/>
        <a:p>
          <a:endParaRPr lang="ru-RU"/>
        </a:p>
      </dgm:t>
    </dgm:pt>
    <dgm:pt modelId="{F9E53429-50ED-40D1-B1BA-19E340FD0D1C}">
      <dgm:prSet custT="1"/>
      <dgm:spPr/>
      <dgm:t>
        <a:bodyPr/>
        <a:lstStyle/>
        <a:p>
          <a:pPr rtl="0"/>
          <a:r>
            <a:rPr lang="ru-RU" sz="1400" dirty="0"/>
            <a:t>изучение проблемы;</a:t>
          </a:r>
        </a:p>
      </dgm:t>
    </dgm:pt>
    <dgm:pt modelId="{3C3D14B5-F82B-4FE6-A295-F76CD53E59BE}" type="parTrans" cxnId="{22DE9AC3-FF81-47E5-8528-6A2CD1D8E7FF}">
      <dgm:prSet/>
      <dgm:spPr/>
      <dgm:t>
        <a:bodyPr/>
        <a:lstStyle/>
        <a:p>
          <a:endParaRPr lang="ru-RU"/>
        </a:p>
      </dgm:t>
    </dgm:pt>
    <dgm:pt modelId="{139503E1-5F9C-4E6A-AD14-7D4A1B2FB49D}" type="sibTrans" cxnId="{22DE9AC3-FF81-47E5-8528-6A2CD1D8E7FF}">
      <dgm:prSet/>
      <dgm:spPr/>
      <dgm:t>
        <a:bodyPr/>
        <a:lstStyle/>
        <a:p>
          <a:endParaRPr lang="ru-RU"/>
        </a:p>
      </dgm:t>
    </dgm:pt>
    <dgm:pt modelId="{44946A10-1F46-4ED5-9AE9-68469E53D4A9}">
      <dgm:prSet custT="1"/>
      <dgm:spPr/>
      <dgm:t>
        <a:bodyPr/>
        <a:lstStyle/>
        <a:p>
          <a:pPr rtl="0"/>
          <a:r>
            <a:rPr lang="ru-RU" sz="1400" dirty="0"/>
            <a:t>выбор и обоснование критериев эффективности и возможных последствий решения;</a:t>
          </a:r>
        </a:p>
      </dgm:t>
    </dgm:pt>
    <dgm:pt modelId="{D31A0A30-6E06-446D-9DBF-FBDF9B3C8119}" type="parTrans" cxnId="{A56705D7-8CD1-4463-93A0-A127BB65F28E}">
      <dgm:prSet/>
      <dgm:spPr/>
      <dgm:t>
        <a:bodyPr/>
        <a:lstStyle/>
        <a:p>
          <a:endParaRPr lang="ru-RU"/>
        </a:p>
      </dgm:t>
    </dgm:pt>
    <dgm:pt modelId="{416B63AA-8474-46D0-B60A-6D418E313005}" type="sibTrans" cxnId="{A56705D7-8CD1-4463-93A0-A127BB65F28E}">
      <dgm:prSet/>
      <dgm:spPr/>
      <dgm:t>
        <a:bodyPr/>
        <a:lstStyle/>
        <a:p>
          <a:endParaRPr lang="ru-RU"/>
        </a:p>
      </dgm:t>
    </dgm:pt>
    <dgm:pt modelId="{8526E165-26BA-4D4F-AE3F-7C4D85D8619E}">
      <dgm:prSet custT="1"/>
      <dgm:spPr/>
      <dgm:t>
        <a:bodyPr/>
        <a:lstStyle/>
        <a:p>
          <a:pPr rtl="0"/>
          <a:r>
            <a:rPr lang="ru-RU" sz="1100" dirty="0"/>
            <a:t>обсуждение со специалистами различных вариантов решения проблемы (задачи); выбор и формулирование оптимального решения;</a:t>
          </a:r>
        </a:p>
      </dgm:t>
    </dgm:pt>
    <dgm:pt modelId="{014A1275-8E58-4117-ADA0-9C3C5E97B67D}" type="parTrans" cxnId="{C02DB8C8-E947-40D6-80C3-14B9073B5D5D}">
      <dgm:prSet/>
      <dgm:spPr/>
      <dgm:t>
        <a:bodyPr/>
        <a:lstStyle/>
        <a:p>
          <a:endParaRPr lang="ru-RU"/>
        </a:p>
      </dgm:t>
    </dgm:pt>
    <dgm:pt modelId="{AFEB1CF3-26AC-4FD6-9061-434CA51BC363}" type="sibTrans" cxnId="{C02DB8C8-E947-40D6-80C3-14B9073B5D5D}">
      <dgm:prSet/>
      <dgm:spPr/>
      <dgm:t>
        <a:bodyPr/>
        <a:lstStyle/>
        <a:p>
          <a:endParaRPr lang="ru-RU"/>
        </a:p>
      </dgm:t>
    </dgm:pt>
    <dgm:pt modelId="{6480BB3E-C346-4D8F-B238-BA1AE53CC627}">
      <dgm:prSet/>
      <dgm:spPr/>
      <dgm:t>
        <a:bodyPr/>
        <a:lstStyle/>
        <a:p>
          <a:pPr rtl="0"/>
          <a:r>
            <a:rPr lang="ru-RU" dirty="0"/>
            <a:t>принятие решения;</a:t>
          </a:r>
        </a:p>
      </dgm:t>
    </dgm:pt>
    <dgm:pt modelId="{DB3C83BA-942D-404B-92B4-A9CC1A1130DA}" type="parTrans" cxnId="{BDFD365E-15F4-4C1D-B0FD-BF9116442CE8}">
      <dgm:prSet/>
      <dgm:spPr/>
      <dgm:t>
        <a:bodyPr/>
        <a:lstStyle/>
        <a:p>
          <a:endParaRPr lang="ru-RU"/>
        </a:p>
      </dgm:t>
    </dgm:pt>
    <dgm:pt modelId="{248A0FED-D022-4F96-B13A-9153508FC6DC}" type="sibTrans" cxnId="{BDFD365E-15F4-4C1D-B0FD-BF9116442CE8}">
      <dgm:prSet/>
      <dgm:spPr/>
      <dgm:t>
        <a:bodyPr/>
        <a:lstStyle/>
        <a:p>
          <a:endParaRPr lang="ru-RU"/>
        </a:p>
      </dgm:t>
    </dgm:pt>
    <dgm:pt modelId="{ADAE532B-7673-4FF6-9AB9-2FE7F0988010}">
      <dgm:prSet/>
      <dgm:spPr/>
      <dgm:t>
        <a:bodyPr/>
        <a:lstStyle/>
        <a:p>
          <a:pPr rtl="0"/>
          <a:r>
            <a:rPr lang="ru-RU" dirty="0"/>
            <a:t>конкретизацию решения для его исполнителей.</a:t>
          </a:r>
        </a:p>
      </dgm:t>
    </dgm:pt>
    <dgm:pt modelId="{FEFB99C5-4174-4271-990F-7C1105983C6C}" type="parTrans" cxnId="{B4F35BF2-5DA9-4372-99C2-4E00D5FA8F7C}">
      <dgm:prSet/>
      <dgm:spPr/>
      <dgm:t>
        <a:bodyPr/>
        <a:lstStyle/>
        <a:p>
          <a:endParaRPr lang="ru-RU"/>
        </a:p>
      </dgm:t>
    </dgm:pt>
    <dgm:pt modelId="{D2195D25-6F61-4CC2-A160-20DAFA15C681}" type="sibTrans" cxnId="{B4F35BF2-5DA9-4372-99C2-4E00D5FA8F7C}">
      <dgm:prSet/>
      <dgm:spPr/>
      <dgm:t>
        <a:bodyPr/>
        <a:lstStyle/>
        <a:p>
          <a:endParaRPr lang="ru-RU"/>
        </a:p>
      </dgm:t>
    </dgm:pt>
    <dgm:pt modelId="{F0F0E39A-E2A1-4211-AB2E-7CA8A7BC4215}" type="pres">
      <dgm:prSet presAssocID="{F13D6393-5516-4DAF-87DA-92871DE8B10B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5D7B9F4A-F8E8-4DAC-952A-413BA72377E3}" type="pres">
      <dgm:prSet presAssocID="{F13D6393-5516-4DAF-87DA-92871DE8B10B}" presName="outerBox" presStyleCnt="0"/>
      <dgm:spPr/>
    </dgm:pt>
    <dgm:pt modelId="{DE225BBB-7792-4FB9-96CC-043C1F6E9652}" type="pres">
      <dgm:prSet presAssocID="{F13D6393-5516-4DAF-87DA-92871DE8B10B}" presName="outerBoxParent" presStyleLbl="node1" presStyleIdx="0" presStyleCnt="2" custLinFactNeighborX="7966" custLinFactNeighborY="-8702"/>
      <dgm:spPr/>
    </dgm:pt>
    <dgm:pt modelId="{E8BDAC8F-CE80-4731-AFAB-136788D0DD9F}" type="pres">
      <dgm:prSet presAssocID="{F13D6393-5516-4DAF-87DA-92871DE8B10B}" presName="outerBoxChildren" presStyleCnt="0"/>
      <dgm:spPr/>
    </dgm:pt>
    <dgm:pt modelId="{FB69C329-9C7E-4551-889A-5D921BCB46CE}" type="pres">
      <dgm:prSet presAssocID="{F13D6393-5516-4DAF-87DA-92871DE8B10B}" presName="middleBox" presStyleCnt="0"/>
      <dgm:spPr/>
    </dgm:pt>
    <dgm:pt modelId="{778BC186-7326-488A-9442-F11F69EE9499}" type="pres">
      <dgm:prSet presAssocID="{F13D6393-5516-4DAF-87DA-92871DE8B10B}" presName="middleBoxParent" presStyleLbl="node1" presStyleIdx="1" presStyleCnt="2"/>
      <dgm:spPr/>
    </dgm:pt>
    <dgm:pt modelId="{6576E321-D633-428D-8262-61727A48C447}" type="pres">
      <dgm:prSet presAssocID="{F13D6393-5516-4DAF-87DA-92871DE8B10B}" presName="middleBoxChildren" presStyleCnt="0"/>
      <dgm:spPr/>
    </dgm:pt>
    <dgm:pt modelId="{FBCC2842-8188-4B9C-95F8-BFD1AF968DB1}" type="pres">
      <dgm:prSet presAssocID="{35044C1D-DEB8-468E-89A2-694495F22BB4}" presName="mChild" presStyleLbl="fgAcc1" presStyleIdx="0" presStyleCnt="6">
        <dgm:presLayoutVars>
          <dgm:bulletEnabled val="1"/>
        </dgm:presLayoutVars>
      </dgm:prSet>
      <dgm:spPr/>
    </dgm:pt>
    <dgm:pt modelId="{94D62C36-0D29-441E-BDB4-5418039E78BF}" type="pres">
      <dgm:prSet presAssocID="{4B4F22E8-B870-4E87-9A9C-8E9E5E5846BF}" presName="middleSibTrans" presStyleCnt="0"/>
      <dgm:spPr/>
    </dgm:pt>
    <dgm:pt modelId="{7ACDC619-185D-4AEA-AE21-5A02976D2400}" type="pres">
      <dgm:prSet presAssocID="{F9E53429-50ED-40D1-B1BA-19E340FD0D1C}" presName="mChild" presStyleLbl="fgAcc1" presStyleIdx="1" presStyleCnt="6">
        <dgm:presLayoutVars>
          <dgm:bulletEnabled val="1"/>
        </dgm:presLayoutVars>
      </dgm:prSet>
      <dgm:spPr/>
    </dgm:pt>
    <dgm:pt modelId="{E281A34E-E568-4B44-8262-172B629052B3}" type="pres">
      <dgm:prSet presAssocID="{139503E1-5F9C-4E6A-AD14-7D4A1B2FB49D}" presName="middleSibTrans" presStyleCnt="0"/>
      <dgm:spPr/>
    </dgm:pt>
    <dgm:pt modelId="{0A1371CF-1F67-4488-87B2-6733002DA863}" type="pres">
      <dgm:prSet presAssocID="{44946A10-1F46-4ED5-9AE9-68469E53D4A9}" presName="mChild" presStyleLbl="fgAcc1" presStyleIdx="2" presStyleCnt="6">
        <dgm:presLayoutVars>
          <dgm:bulletEnabled val="1"/>
        </dgm:presLayoutVars>
      </dgm:prSet>
      <dgm:spPr/>
    </dgm:pt>
    <dgm:pt modelId="{9B90EEED-D584-4C3E-B224-504AD9AA5852}" type="pres">
      <dgm:prSet presAssocID="{416B63AA-8474-46D0-B60A-6D418E313005}" presName="middleSibTrans" presStyleCnt="0"/>
      <dgm:spPr/>
    </dgm:pt>
    <dgm:pt modelId="{34C6628E-4E59-4D2D-8644-FBD4091E1271}" type="pres">
      <dgm:prSet presAssocID="{8526E165-26BA-4D4F-AE3F-7C4D85D8619E}" presName="mChild" presStyleLbl="fgAcc1" presStyleIdx="3" presStyleCnt="6">
        <dgm:presLayoutVars>
          <dgm:bulletEnabled val="1"/>
        </dgm:presLayoutVars>
      </dgm:prSet>
      <dgm:spPr/>
    </dgm:pt>
    <dgm:pt modelId="{A57EF07B-FDE2-4977-88F4-FFC17C2493AE}" type="pres">
      <dgm:prSet presAssocID="{AFEB1CF3-26AC-4FD6-9061-434CA51BC363}" presName="middleSibTrans" presStyleCnt="0"/>
      <dgm:spPr/>
    </dgm:pt>
    <dgm:pt modelId="{17B50D98-CB67-40A6-94BD-5168693F2B9A}" type="pres">
      <dgm:prSet presAssocID="{6480BB3E-C346-4D8F-B238-BA1AE53CC627}" presName="mChild" presStyleLbl="fgAcc1" presStyleIdx="4" presStyleCnt="6">
        <dgm:presLayoutVars>
          <dgm:bulletEnabled val="1"/>
        </dgm:presLayoutVars>
      </dgm:prSet>
      <dgm:spPr/>
    </dgm:pt>
    <dgm:pt modelId="{5F9DB0E2-5DC0-46BC-95F5-61D86581E908}" type="pres">
      <dgm:prSet presAssocID="{248A0FED-D022-4F96-B13A-9153508FC6DC}" presName="middleSibTrans" presStyleCnt="0"/>
      <dgm:spPr/>
    </dgm:pt>
    <dgm:pt modelId="{7D0D40EA-7E27-42A9-87CF-AE3F9538845A}" type="pres">
      <dgm:prSet presAssocID="{ADAE532B-7673-4FF6-9AB9-2FE7F0988010}" presName="mChild" presStyleLbl="fgAcc1" presStyleIdx="5" presStyleCnt="6">
        <dgm:presLayoutVars>
          <dgm:bulletEnabled val="1"/>
        </dgm:presLayoutVars>
      </dgm:prSet>
      <dgm:spPr/>
    </dgm:pt>
  </dgm:ptLst>
  <dgm:cxnLst>
    <dgm:cxn modelId="{79908C12-291C-4973-990A-27BA9CC737D4}" type="presOf" srcId="{35044C1D-DEB8-468E-89A2-694495F22BB4}" destId="{FBCC2842-8188-4B9C-95F8-BFD1AF968DB1}" srcOrd="0" destOrd="0" presId="urn:microsoft.com/office/officeart/2005/8/layout/target2"/>
    <dgm:cxn modelId="{795FB01C-05AF-49EC-BB6D-A4990A6733A0}" srcId="{2A6480BC-AEC9-4265-A689-470D78B487FE}" destId="{35044C1D-DEB8-468E-89A2-694495F22BB4}" srcOrd="0" destOrd="0" parTransId="{7EA0B20C-B567-43C7-8E97-9030C384E063}" sibTransId="{4B4F22E8-B870-4E87-9A9C-8E9E5E5846BF}"/>
    <dgm:cxn modelId="{BDFD365E-15F4-4C1D-B0FD-BF9116442CE8}" srcId="{2A6480BC-AEC9-4265-A689-470D78B487FE}" destId="{6480BB3E-C346-4D8F-B238-BA1AE53CC627}" srcOrd="4" destOrd="0" parTransId="{DB3C83BA-942D-404B-92B4-A9CC1A1130DA}" sibTransId="{248A0FED-D022-4F96-B13A-9153508FC6DC}"/>
    <dgm:cxn modelId="{9AB52F41-814B-4AF2-963A-0753D7378F72}" type="presOf" srcId="{6480BB3E-C346-4D8F-B238-BA1AE53CC627}" destId="{17B50D98-CB67-40A6-94BD-5168693F2B9A}" srcOrd="0" destOrd="0" presId="urn:microsoft.com/office/officeart/2005/8/layout/target2"/>
    <dgm:cxn modelId="{4D077662-E18A-404F-8895-D69C46657065}" type="presOf" srcId="{F9E53429-50ED-40D1-B1BA-19E340FD0D1C}" destId="{7ACDC619-185D-4AEA-AE21-5A02976D2400}" srcOrd="0" destOrd="0" presId="urn:microsoft.com/office/officeart/2005/8/layout/target2"/>
    <dgm:cxn modelId="{025BF063-6DCF-4279-8AA0-297E6F15F401}" type="presOf" srcId="{44946A10-1F46-4ED5-9AE9-68469E53D4A9}" destId="{0A1371CF-1F67-4488-87B2-6733002DA863}" srcOrd="0" destOrd="0" presId="urn:microsoft.com/office/officeart/2005/8/layout/target2"/>
    <dgm:cxn modelId="{9E94426D-A650-443D-909C-427DBB26734B}" type="presOf" srcId="{2A6480BC-AEC9-4265-A689-470D78B487FE}" destId="{778BC186-7326-488A-9442-F11F69EE9499}" srcOrd="0" destOrd="0" presId="urn:microsoft.com/office/officeart/2005/8/layout/target2"/>
    <dgm:cxn modelId="{A0F6706F-BA87-4A68-A4F2-6893BF94F5D2}" srcId="{F13D6393-5516-4DAF-87DA-92871DE8B10B}" destId="{2A6480BC-AEC9-4265-A689-470D78B487FE}" srcOrd="1" destOrd="0" parTransId="{B85B2981-E368-44D9-96C0-02EED04E0C87}" sibTransId="{7ABD6012-CB54-43A9-9DB4-89B2161D293A}"/>
    <dgm:cxn modelId="{C79B7C84-C986-4C0E-8A1A-DCED95BC5E63}" type="presOf" srcId="{8526E165-26BA-4D4F-AE3F-7C4D85D8619E}" destId="{34C6628E-4E59-4D2D-8644-FBD4091E1271}" srcOrd="0" destOrd="0" presId="urn:microsoft.com/office/officeart/2005/8/layout/target2"/>
    <dgm:cxn modelId="{AD5B5790-5DD1-42EB-9B6B-DB42883FBE76}" type="presOf" srcId="{ADAE532B-7673-4FF6-9AB9-2FE7F0988010}" destId="{7D0D40EA-7E27-42A9-87CF-AE3F9538845A}" srcOrd="0" destOrd="0" presId="urn:microsoft.com/office/officeart/2005/8/layout/target2"/>
    <dgm:cxn modelId="{22DE9AC3-FF81-47E5-8528-6A2CD1D8E7FF}" srcId="{2A6480BC-AEC9-4265-A689-470D78B487FE}" destId="{F9E53429-50ED-40D1-B1BA-19E340FD0D1C}" srcOrd="1" destOrd="0" parTransId="{3C3D14B5-F82B-4FE6-A295-F76CD53E59BE}" sibTransId="{139503E1-5F9C-4E6A-AD14-7D4A1B2FB49D}"/>
    <dgm:cxn modelId="{C02DB8C8-E947-40D6-80C3-14B9073B5D5D}" srcId="{2A6480BC-AEC9-4265-A689-470D78B487FE}" destId="{8526E165-26BA-4D4F-AE3F-7C4D85D8619E}" srcOrd="3" destOrd="0" parTransId="{014A1275-8E58-4117-ADA0-9C3C5E97B67D}" sibTransId="{AFEB1CF3-26AC-4FD6-9061-434CA51BC363}"/>
    <dgm:cxn modelId="{A56705D7-8CD1-4463-93A0-A127BB65F28E}" srcId="{2A6480BC-AEC9-4265-A689-470D78B487FE}" destId="{44946A10-1F46-4ED5-9AE9-68469E53D4A9}" srcOrd="2" destOrd="0" parTransId="{D31A0A30-6E06-446D-9DBF-FBDF9B3C8119}" sibTransId="{416B63AA-8474-46D0-B60A-6D418E313005}"/>
    <dgm:cxn modelId="{384DB9EF-FBB9-4B4A-A8F1-2D73914950A7}" type="presOf" srcId="{F13D6393-5516-4DAF-87DA-92871DE8B10B}" destId="{F0F0E39A-E2A1-4211-AB2E-7CA8A7BC4215}" srcOrd="0" destOrd="0" presId="urn:microsoft.com/office/officeart/2005/8/layout/target2"/>
    <dgm:cxn modelId="{B4F35BF2-5DA9-4372-99C2-4E00D5FA8F7C}" srcId="{2A6480BC-AEC9-4265-A689-470D78B487FE}" destId="{ADAE532B-7673-4FF6-9AB9-2FE7F0988010}" srcOrd="5" destOrd="0" parTransId="{FEFB99C5-4174-4271-990F-7C1105983C6C}" sibTransId="{D2195D25-6F61-4CC2-A160-20DAFA15C681}"/>
    <dgm:cxn modelId="{EDC535F4-CF62-47C3-8DC9-1270757C3ED3}" srcId="{F13D6393-5516-4DAF-87DA-92871DE8B10B}" destId="{2789384A-F3DC-4D60-966A-53AEDFB75A6A}" srcOrd="0" destOrd="0" parTransId="{00ECDBA9-9401-43F1-B182-9D20683CE9FC}" sibTransId="{E8B96099-BFE4-42A3-9724-54B8EB78F8F1}"/>
    <dgm:cxn modelId="{CF5056FF-3CE8-4E49-952C-B264A338069B}" type="presOf" srcId="{2789384A-F3DC-4D60-966A-53AEDFB75A6A}" destId="{DE225BBB-7792-4FB9-96CC-043C1F6E9652}" srcOrd="0" destOrd="0" presId="urn:microsoft.com/office/officeart/2005/8/layout/target2"/>
    <dgm:cxn modelId="{19105C24-2244-4870-9BA8-0A5476FAE6C3}" type="presParOf" srcId="{F0F0E39A-E2A1-4211-AB2E-7CA8A7BC4215}" destId="{5D7B9F4A-F8E8-4DAC-952A-413BA72377E3}" srcOrd="0" destOrd="0" presId="urn:microsoft.com/office/officeart/2005/8/layout/target2"/>
    <dgm:cxn modelId="{DB78665B-130A-437C-8A96-5BC0399E0019}" type="presParOf" srcId="{5D7B9F4A-F8E8-4DAC-952A-413BA72377E3}" destId="{DE225BBB-7792-4FB9-96CC-043C1F6E9652}" srcOrd="0" destOrd="0" presId="urn:microsoft.com/office/officeart/2005/8/layout/target2"/>
    <dgm:cxn modelId="{7D5B18BB-7AE0-490B-9D11-0B5BEE62735C}" type="presParOf" srcId="{5D7B9F4A-F8E8-4DAC-952A-413BA72377E3}" destId="{E8BDAC8F-CE80-4731-AFAB-136788D0DD9F}" srcOrd="1" destOrd="0" presId="urn:microsoft.com/office/officeart/2005/8/layout/target2"/>
    <dgm:cxn modelId="{44A701A0-B143-4D0B-93B2-FAA38F5F65E1}" type="presParOf" srcId="{F0F0E39A-E2A1-4211-AB2E-7CA8A7BC4215}" destId="{FB69C329-9C7E-4551-889A-5D921BCB46CE}" srcOrd="1" destOrd="0" presId="urn:microsoft.com/office/officeart/2005/8/layout/target2"/>
    <dgm:cxn modelId="{01BC2F13-9A1E-4D6B-A973-E7F1C8830231}" type="presParOf" srcId="{FB69C329-9C7E-4551-889A-5D921BCB46CE}" destId="{778BC186-7326-488A-9442-F11F69EE9499}" srcOrd="0" destOrd="0" presId="urn:microsoft.com/office/officeart/2005/8/layout/target2"/>
    <dgm:cxn modelId="{03266FAA-E155-453C-8210-BC79D2D84D75}" type="presParOf" srcId="{FB69C329-9C7E-4551-889A-5D921BCB46CE}" destId="{6576E321-D633-428D-8262-61727A48C447}" srcOrd="1" destOrd="0" presId="urn:microsoft.com/office/officeart/2005/8/layout/target2"/>
    <dgm:cxn modelId="{4DD676FA-3CFD-4FB7-958C-EC61108EC9C0}" type="presParOf" srcId="{6576E321-D633-428D-8262-61727A48C447}" destId="{FBCC2842-8188-4B9C-95F8-BFD1AF968DB1}" srcOrd="0" destOrd="0" presId="urn:microsoft.com/office/officeart/2005/8/layout/target2"/>
    <dgm:cxn modelId="{97D2248C-74A5-45B2-AD95-E2BACA780A28}" type="presParOf" srcId="{6576E321-D633-428D-8262-61727A48C447}" destId="{94D62C36-0D29-441E-BDB4-5418039E78BF}" srcOrd="1" destOrd="0" presId="urn:microsoft.com/office/officeart/2005/8/layout/target2"/>
    <dgm:cxn modelId="{EE2CE9C9-BC9F-4486-9B6C-48BFE07D7F7F}" type="presParOf" srcId="{6576E321-D633-428D-8262-61727A48C447}" destId="{7ACDC619-185D-4AEA-AE21-5A02976D2400}" srcOrd="2" destOrd="0" presId="urn:microsoft.com/office/officeart/2005/8/layout/target2"/>
    <dgm:cxn modelId="{DE356C64-1000-40F6-A6C5-6F9FF79F9C0A}" type="presParOf" srcId="{6576E321-D633-428D-8262-61727A48C447}" destId="{E281A34E-E568-4B44-8262-172B629052B3}" srcOrd="3" destOrd="0" presId="urn:microsoft.com/office/officeart/2005/8/layout/target2"/>
    <dgm:cxn modelId="{6179730C-33B7-4F1E-AC42-5306D22DA990}" type="presParOf" srcId="{6576E321-D633-428D-8262-61727A48C447}" destId="{0A1371CF-1F67-4488-87B2-6733002DA863}" srcOrd="4" destOrd="0" presId="urn:microsoft.com/office/officeart/2005/8/layout/target2"/>
    <dgm:cxn modelId="{E0EF2D5F-6EEF-47DD-888E-5520A8FAD292}" type="presParOf" srcId="{6576E321-D633-428D-8262-61727A48C447}" destId="{9B90EEED-D584-4C3E-B224-504AD9AA5852}" srcOrd="5" destOrd="0" presId="urn:microsoft.com/office/officeart/2005/8/layout/target2"/>
    <dgm:cxn modelId="{D62FA0E5-466A-477F-8448-E4A9C009C90A}" type="presParOf" srcId="{6576E321-D633-428D-8262-61727A48C447}" destId="{34C6628E-4E59-4D2D-8644-FBD4091E1271}" srcOrd="6" destOrd="0" presId="urn:microsoft.com/office/officeart/2005/8/layout/target2"/>
    <dgm:cxn modelId="{ED59117D-4632-4F37-B053-15703C4BCBA8}" type="presParOf" srcId="{6576E321-D633-428D-8262-61727A48C447}" destId="{A57EF07B-FDE2-4977-88F4-FFC17C2493AE}" srcOrd="7" destOrd="0" presId="urn:microsoft.com/office/officeart/2005/8/layout/target2"/>
    <dgm:cxn modelId="{A3D3FF07-1D37-441A-AA90-7346CDCAF5B7}" type="presParOf" srcId="{6576E321-D633-428D-8262-61727A48C447}" destId="{17B50D98-CB67-40A6-94BD-5168693F2B9A}" srcOrd="8" destOrd="0" presId="urn:microsoft.com/office/officeart/2005/8/layout/target2"/>
    <dgm:cxn modelId="{55BCB217-BD70-43B6-B972-CAA0AD8E528D}" type="presParOf" srcId="{6576E321-D633-428D-8262-61727A48C447}" destId="{5F9DB0E2-5DC0-46BC-95F5-61D86581E908}" srcOrd="9" destOrd="0" presId="urn:microsoft.com/office/officeart/2005/8/layout/target2"/>
    <dgm:cxn modelId="{E0C4ED67-E649-4A81-90CA-E53E309A097D}" type="presParOf" srcId="{6576E321-D633-428D-8262-61727A48C447}" destId="{7D0D40EA-7E27-42A9-87CF-AE3F9538845A}" srcOrd="1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531267-0946-4882-B38E-AB6364DF752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1FDE28D-B20C-49D8-BE27-EB48D153E5BA}">
      <dgm:prSet custT="1"/>
      <dgm:spPr/>
      <dgm:t>
        <a:bodyPr/>
        <a:lstStyle/>
        <a:p>
          <a:pPr rtl="0"/>
          <a:r>
            <a:rPr lang="ru-RU" sz="2400" b="1" dirty="0"/>
            <a:t>Делегирование полномочий</a:t>
          </a:r>
          <a:r>
            <a:rPr lang="ru-RU" sz="2400" dirty="0"/>
            <a:t> — это процесс передачи части функций руководителя другим управляющим или сотрудникам для достижения конкретных целей организации. Используется для улучшения и оптимизации рабочей силы руководителя. </a:t>
          </a:r>
        </a:p>
      </dgm:t>
    </dgm:pt>
    <dgm:pt modelId="{207DA10B-87AB-4E92-875D-8BAF044B743E}" type="parTrans" cxnId="{0AB9A0EE-5CF3-493D-997D-ED6569F01CE4}">
      <dgm:prSet/>
      <dgm:spPr/>
      <dgm:t>
        <a:bodyPr/>
        <a:lstStyle/>
        <a:p>
          <a:endParaRPr lang="ru-RU"/>
        </a:p>
      </dgm:t>
    </dgm:pt>
    <dgm:pt modelId="{0D338842-3881-4C84-8A3C-3D63EA58BC38}" type="sibTrans" cxnId="{0AB9A0EE-5CF3-493D-997D-ED6569F01CE4}">
      <dgm:prSet/>
      <dgm:spPr/>
      <dgm:t>
        <a:bodyPr/>
        <a:lstStyle/>
        <a:p>
          <a:endParaRPr lang="ru-RU"/>
        </a:p>
      </dgm:t>
    </dgm:pt>
    <dgm:pt modelId="{C58E9C8F-DC2A-4FB2-93DD-7F0F193BC18E}">
      <dgm:prSet/>
      <dgm:spPr/>
      <dgm:t>
        <a:bodyPr/>
        <a:lstStyle/>
        <a:p>
          <a:pPr rtl="0"/>
          <a:r>
            <a:rPr lang="ru-RU" i="1" dirty="0"/>
            <a:t>временная передача подчиненному задачи или деятельности из сферы действий руководителя. </a:t>
          </a:r>
          <a:endParaRPr lang="ru-RU" dirty="0"/>
        </a:p>
      </dgm:t>
    </dgm:pt>
    <dgm:pt modelId="{D4B6E0C5-0C7B-455C-A0F4-F9F2D92C3527}" type="parTrans" cxnId="{5578F082-907A-4646-B023-23D87263052A}">
      <dgm:prSet/>
      <dgm:spPr/>
      <dgm:t>
        <a:bodyPr/>
        <a:lstStyle/>
        <a:p>
          <a:endParaRPr lang="ru-RU"/>
        </a:p>
      </dgm:t>
    </dgm:pt>
    <dgm:pt modelId="{48A985DC-94B9-4878-AE5B-630D0C587A1E}" type="sibTrans" cxnId="{5578F082-907A-4646-B023-23D87263052A}">
      <dgm:prSet/>
      <dgm:spPr/>
      <dgm:t>
        <a:bodyPr/>
        <a:lstStyle/>
        <a:p>
          <a:endParaRPr lang="ru-RU"/>
        </a:p>
      </dgm:t>
    </dgm:pt>
    <dgm:pt modelId="{ABA41C78-7106-44BC-BA31-729275164DE5}">
      <dgm:prSet/>
      <dgm:spPr/>
      <dgm:t>
        <a:bodyPr/>
        <a:lstStyle/>
        <a:p>
          <a:pPr rtl="0"/>
          <a:r>
            <a:rPr lang="ru-RU" dirty="0"/>
            <a:t>40-60% рабочего времени </a:t>
          </a:r>
        </a:p>
      </dgm:t>
    </dgm:pt>
    <dgm:pt modelId="{92512ACE-E5A1-44E0-9EE0-32120B099CBF}" type="parTrans" cxnId="{F42F3226-0226-47E7-857A-65670DA05D54}">
      <dgm:prSet/>
      <dgm:spPr/>
      <dgm:t>
        <a:bodyPr/>
        <a:lstStyle/>
        <a:p>
          <a:endParaRPr lang="ru-RU"/>
        </a:p>
      </dgm:t>
    </dgm:pt>
    <dgm:pt modelId="{699C79DE-FD94-4D2C-98EF-6DADAB582436}" type="sibTrans" cxnId="{F42F3226-0226-47E7-857A-65670DA05D54}">
      <dgm:prSet/>
      <dgm:spPr/>
      <dgm:t>
        <a:bodyPr/>
        <a:lstStyle/>
        <a:p>
          <a:endParaRPr lang="ru-RU"/>
        </a:p>
      </dgm:t>
    </dgm:pt>
    <dgm:pt modelId="{74559376-7799-4FD6-9B7D-ECCA1A121691}" type="pres">
      <dgm:prSet presAssocID="{08531267-0946-4882-B38E-AB6364DF7528}" presName="Name0" presStyleCnt="0">
        <dgm:presLayoutVars>
          <dgm:dir/>
          <dgm:animLvl val="lvl"/>
          <dgm:resizeHandles val="exact"/>
        </dgm:presLayoutVars>
      </dgm:prSet>
      <dgm:spPr/>
    </dgm:pt>
    <dgm:pt modelId="{128674CE-75D0-4091-8635-E70840985DBB}" type="pres">
      <dgm:prSet presAssocID="{E1FDE28D-B20C-49D8-BE27-EB48D153E5BA}" presName="linNode" presStyleCnt="0"/>
      <dgm:spPr/>
    </dgm:pt>
    <dgm:pt modelId="{D9B486CA-690D-42D9-854B-295B33A0B4CC}" type="pres">
      <dgm:prSet presAssocID="{E1FDE28D-B20C-49D8-BE27-EB48D153E5BA}" presName="parentText" presStyleLbl="node1" presStyleIdx="0" presStyleCnt="2" custScaleX="277778" custLinFactNeighborX="-1292" custLinFactNeighborY="-5727">
        <dgm:presLayoutVars>
          <dgm:chMax val="1"/>
          <dgm:bulletEnabled val="1"/>
        </dgm:presLayoutVars>
      </dgm:prSet>
      <dgm:spPr/>
    </dgm:pt>
    <dgm:pt modelId="{E9B25FA3-81DE-4589-B586-821EC7D5598B}" type="pres">
      <dgm:prSet presAssocID="{0D338842-3881-4C84-8A3C-3D63EA58BC38}" presName="sp" presStyleCnt="0"/>
      <dgm:spPr/>
    </dgm:pt>
    <dgm:pt modelId="{2E29B45C-53C8-486D-909E-5A1D1A96EC4D}" type="pres">
      <dgm:prSet presAssocID="{C58E9C8F-DC2A-4FB2-93DD-7F0F193BC18E}" presName="linNode" presStyleCnt="0"/>
      <dgm:spPr/>
    </dgm:pt>
    <dgm:pt modelId="{205BE069-1A5C-4415-8067-A3A2387A25A2}" type="pres">
      <dgm:prSet presAssocID="{C58E9C8F-DC2A-4FB2-93DD-7F0F193BC18E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6105D614-5CDC-42D4-AB3D-6611FF13C40A}" type="pres">
      <dgm:prSet presAssocID="{C58E9C8F-DC2A-4FB2-93DD-7F0F193BC18E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9A67611E-899C-4C63-9878-7AA1468623A2}" type="presOf" srcId="{ABA41C78-7106-44BC-BA31-729275164DE5}" destId="{6105D614-5CDC-42D4-AB3D-6611FF13C40A}" srcOrd="0" destOrd="0" presId="urn:microsoft.com/office/officeart/2005/8/layout/vList5"/>
    <dgm:cxn modelId="{F42F3226-0226-47E7-857A-65670DA05D54}" srcId="{C58E9C8F-DC2A-4FB2-93DD-7F0F193BC18E}" destId="{ABA41C78-7106-44BC-BA31-729275164DE5}" srcOrd="0" destOrd="0" parTransId="{92512ACE-E5A1-44E0-9EE0-32120B099CBF}" sibTransId="{699C79DE-FD94-4D2C-98EF-6DADAB582436}"/>
    <dgm:cxn modelId="{A61B2F34-EE69-4E26-B034-F48D703AE743}" type="presOf" srcId="{08531267-0946-4882-B38E-AB6364DF7528}" destId="{74559376-7799-4FD6-9B7D-ECCA1A121691}" srcOrd="0" destOrd="0" presId="urn:microsoft.com/office/officeart/2005/8/layout/vList5"/>
    <dgm:cxn modelId="{61F36E46-0651-443F-80EF-A162FB1C9A2F}" type="presOf" srcId="{C58E9C8F-DC2A-4FB2-93DD-7F0F193BC18E}" destId="{205BE069-1A5C-4415-8067-A3A2387A25A2}" srcOrd="0" destOrd="0" presId="urn:microsoft.com/office/officeart/2005/8/layout/vList5"/>
    <dgm:cxn modelId="{5578F082-907A-4646-B023-23D87263052A}" srcId="{08531267-0946-4882-B38E-AB6364DF7528}" destId="{C58E9C8F-DC2A-4FB2-93DD-7F0F193BC18E}" srcOrd="1" destOrd="0" parTransId="{D4B6E0C5-0C7B-455C-A0F4-F9F2D92C3527}" sibTransId="{48A985DC-94B9-4878-AE5B-630D0C587A1E}"/>
    <dgm:cxn modelId="{0AB9A0EE-5CF3-493D-997D-ED6569F01CE4}" srcId="{08531267-0946-4882-B38E-AB6364DF7528}" destId="{E1FDE28D-B20C-49D8-BE27-EB48D153E5BA}" srcOrd="0" destOrd="0" parTransId="{207DA10B-87AB-4E92-875D-8BAF044B743E}" sibTransId="{0D338842-3881-4C84-8A3C-3D63EA58BC38}"/>
    <dgm:cxn modelId="{21CE6DFA-49DF-4997-9183-A3369C64F7F0}" type="presOf" srcId="{E1FDE28D-B20C-49D8-BE27-EB48D153E5BA}" destId="{D9B486CA-690D-42D9-854B-295B33A0B4CC}" srcOrd="0" destOrd="0" presId="urn:microsoft.com/office/officeart/2005/8/layout/vList5"/>
    <dgm:cxn modelId="{21174863-EBC9-43FE-883F-826D18014349}" type="presParOf" srcId="{74559376-7799-4FD6-9B7D-ECCA1A121691}" destId="{128674CE-75D0-4091-8635-E70840985DBB}" srcOrd="0" destOrd="0" presId="urn:microsoft.com/office/officeart/2005/8/layout/vList5"/>
    <dgm:cxn modelId="{0B163AAD-06D6-40D0-ACB1-DB847545D758}" type="presParOf" srcId="{128674CE-75D0-4091-8635-E70840985DBB}" destId="{D9B486CA-690D-42D9-854B-295B33A0B4CC}" srcOrd="0" destOrd="0" presId="urn:microsoft.com/office/officeart/2005/8/layout/vList5"/>
    <dgm:cxn modelId="{6178A852-37DC-4D9B-BC71-EF0EB7134C49}" type="presParOf" srcId="{74559376-7799-4FD6-9B7D-ECCA1A121691}" destId="{E9B25FA3-81DE-4589-B586-821EC7D5598B}" srcOrd="1" destOrd="0" presId="urn:microsoft.com/office/officeart/2005/8/layout/vList5"/>
    <dgm:cxn modelId="{7E5B983C-EB6D-4323-B732-3072A772A377}" type="presParOf" srcId="{74559376-7799-4FD6-9B7D-ECCA1A121691}" destId="{2E29B45C-53C8-486D-909E-5A1D1A96EC4D}" srcOrd="2" destOrd="0" presId="urn:microsoft.com/office/officeart/2005/8/layout/vList5"/>
    <dgm:cxn modelId="{D0670F14-3A9B-41A6-BC25-61F7111F3A66}" type="presParOf" srcId="{2E29B45C-53C8-486D-909E-5A1D1A96EC4D}" destId="{205BE069-1A5C-4415-8067-A3A2387A25A2}" srcOrd="0" destOrd="0" presId="urn:microsoft.com/office/officeart/2005/8/layout/vList5"/>
    <dgm:cxn modelId="{D213080B-D395-457C-9411-72EC244F5E71}" type="presParOf" srcId="{2E29B45C-53C8-486D-909E-5A1D1A96EC4D}" destId="{6105D614-5CDC-42D4-AB3D-6611FF13C40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225BBB-7792-4FB9-96CC-043C1F6E9652}">
      <dsp:nvSpPr>
        <dsp:cNvPr id="0" name=""/>
        <dsp:cNvSpPr/>
      </dsp:nvSpPr>
      <dsp:spPr>
        <a:xfrm>
          <a:off x="0" y="0"/>
          <a:ext cx="10058399" cy="4835878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3753179" numCol="1" spcCol="1270" anchor="t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Управленческое решение – это результат конкретной управленческой деятельности менеджмента. Принятие решений является основой управления, является творческим процессом в деятельности руководителя.</a:t>
          </a:r>
        </a:p>
      </dsp:txBody>
      <dsp:txXfrm>
        <a:off x="120392" y="120392"/>
        <a:ext cx="9817615" cy="4595094"/>
      </dsp:txXfrm>
    </dsp:sp>
    <dsp:sp modelId="{778BC186-7326-488A-9442-F11F69EE9499}">
      <dsp:nvSpPr>
        <dsp:cNvPr id="0" name=""/>
        <dsp:cNvSpPr/>
      </dsp:nvSpPr>
      <dsp:spPr>
        <a:xfrm>
          <a:off x="251460" y="1208969"/>
          <a:ext cx="9555480" cy="3385114"/>
        </a:xfrm>
        <a:prstGeom prst="roundRect">
          <a:avLst>
            <a:gd name="adj" fmla="val 10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2149548" numCol="1" spcCol="1270" anchor="t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Процесс подготовки и принятия решений включает:</a:t>
          </a:r>
        </a:p>
      </dsp:txBody>
      <dsp:txXfrm>
        <a:off x="355564" y="1313073"/>
        <a:ext cx="9347272" cy="3176906"/>
      </dsp:txXfrm>
    </dsp:sp>
    <dsp:sp modelId="{FBCC2842-8188-4B9C-95F8-BFD1AF968DB1}">
      <dsp:nvSpPr>
        <dsp:cNvPr id="0" name=""/>
        <dsp:cNvSpPr/>
      </dsp:nvSpPr>
      <dsp:spPr>
        <a:xfrm>
          <a:off x="490347" y="2732271"/>
          <a:ext cx="1491527" cy="1523301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постановку цели;</a:t>
          </a:r>
        </a:p>
      </dsp:txBody>
      <dsp:txXfrm>
        <a:off x="536217" y="2778141"/>
        <a:ext cx="1399787" cy="1431561"/>
      </dsp:txXfrm>
    </dsp:sp>
    <dsp:sp modelId="{7ACDC619-185D-4AEA-AE21-5A02976D2400}">
      <dsp:nvSpPr>
        <dsp:cNvPr id="0" name=""/>
        <dsp:cNvSpPr/>
      </dsp:nvSpPr>
      <dsp:spPr>
        <a:xfrm>
          <a:off x="2006664" y="2732271"/>
          <a:ext cx="1491527" cy="1523301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изучение проблемы;</a:t>
          </a:r>
        </a:p>
      </dsp:txBody>
      <dsp:txXfrm>
        <a:off x="2052534" y="2778141"/>
        <a:ext cx="1399787" cy="1431561"/>
      </dsp:txXfrm>
    </dsp:sp>
    <dsp:sp modelId="{0A1371CF-1F67-4488-87B2-6733002DA863}">
      <dsp:nvSpPr>
        <dsp:cNvPr id="0" name=""/>
        <dsp:cNvSpPr/>
      </dsp:nvSpPr>
      <dsp:spPr>
        <a:xfrm>
          <a:off x="3522981" y="2732271"/>
          <a:ext cx="1491527" cy="1523301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выбор и обоснование критериев эффективности и возможных последствий решения;</a:t>
          </a:r>
        </a:p>
      </dsp:txBody>
      <dsp:txXfrm>
        <a:off x="3568851" y="2778141"/>
        <a:ext cx="1399787" cy="1431561"/>
      </dsp:txXfrm>
    </dsp:sp>
    <dsp:sp modelId="{34C6628E-4E59-4D2D-8644-FBD4091E1271}">
      <dsp:nvSpPr>
        <dsp:cNvPr id="0" name=""/>
        <dsp:cNvSpPr/>
      </dsp:nvSpPr>
      <dsp:spPr>
        <a:xfrm>
          <a:off x="5039298" y="2732271"/>
          <a:ext cx="1491527" cy="1523301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обсуждение со специалистами различных вариантов решения проблемы (задачи); выбор и формулирование оптимального решения;</a:t>
          </a:r>
        </a:p>
      </dsp:txBody>
      <dsp:txXfrm>
        <a:off x="5085168" y="2778141"/>
        <a:ext cx="1399787" cy="1431561"/>
      </dsp:txXfrm>
    </dsp:sp>
    <dsp:sp modelId="{17B50D98-CB67-40A6-94BD-5168693F2B9A}">
      <dsp:nvSpPr>
        <dsp:cNvPr id="0" name=""/>
        <dsp:cNvSpPr/>
      </dsp:nvSpPr>
      <dsp:spPr>
        <a:xfrm>
          <a:off x="6555616" y="2732271"/>
          <a:ext cx="1491527" cy="1523301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принятие решения;</a:t>
          </a:r>
        </a:p>
      </dsp:txBody>
      <dsp:txXfrm>
        <a:off x="6601486" y="2778141"/>
        <a:ext cx="1399787" cy="1431561"/>
      </dsp:txXfrm>
    </dsp:sp>
    <dsp:sp modelId="{7D0D40EA-7E27-42A9-87CF-AE3F9538845A}">
      <dsp:nvSpPr>
        <dsp:cNvPr id="0" name=""/>
        <dsp:cNvSpPr/>
      </dsp:nvSpPr>
      <dsp:spPr>
        <a:xfrm>
          <a:off x="8071933" y="2732271"/>
          <a:ext cx="1491527" cy="1523301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конкретизацию решения для его исполнителей.</a:t>
          </a:r>
        </a:p>
      </dsp:txBody>
      <dsp:txXfrm>
        <a:off x="8117803" y="2778141"/>
        <a:ext cx="1399787" cy="14315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B486CA-690D-42D9-854B-295B33A0B4CC}">
      <dsp:nvSpPr>
        <dsp:cNvPr id="0" name=""/>
        <dsp:cNvSpPr/>
      </dsp:nvSpPr>
      <dsp:spPr>
        <a:xfrm>
          <a:off x="0" y="0"/>
          <a:ext cx="10048585" cy="19759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/>
            <a:t>Делегирование полномочий</a:t>
          </a:r>
          <a:r>
            <a:rPr lang="ru-RU" sz="2400" kern="1200" dirty="0"/>
            <a:t> — это процесс передачи части функций руководителя другим управляющим или сотрудникам для достижения конкретных целей организации. Используется для улучшения и оптимизации рабочей силы руководителя. </a:t>
          </a:r>
        </a:p>
      </dsp:txBody>
      <dsp:txXfrm>
        <a:off x="96458" y="96458"/>
        <a:ext cx="9855669" cy="1783031"/>
      </dsp:txXfrm>
    </dsp:sp>
    <dsp:sp modelId="{6105D614-5CDC-42D4-AB3D-6611FF13C40A}">
      <dsp:nvSpPr>
        <dsp:cNvPr id="0" name=""/>
        <dsp:cNvSpPr/>
      </dsp:nvSpPr>
      <dsp:spPr>
        <a:xfrm rot="5400000">
          <a:off x="6049332" y="-155919"/>
          <a:ext cx="1580758" cy="64373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marL="285750" lvl="1" indent="-285750" algn="l" defTabSz="1955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4400" kern="1200" dirty="0"/>
            <a:t>40-60% рабочего времени </a:t>
          </a:r>
        </a:p>
      </dsp:txBody>
      <dsp:txXfrm rot="-5400000">
        <a:off x="3621023" y="2349556"/>
        <a:ext cx="6360210" cy="1426426"/>
      </dsp:txXfrm>
    </dsp:sp>
    <dsp:sp modelId="{205BE069-1A5C-4415-8067-A3A2387A25A2}">
      <dsp:nvSpPr>
        <dsp:cNvPr id="0" name=""/>
        <dsp:cNvSpPr/>
      </dsp:nvSpPr>
      <dsp:spPr>
        <a:xfrm>
          <a:off x="0" y="2074794"/>
          <a:ext cx="3621024" cy="19759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i="1" kern="1200" dirty="0"/>
            <a:t>временная передача подчиненному задачи или деятельности из сферы действий руководителя. </a:t>
          </a:r>
          <a:endParaRPr lang="ru-RU" sz="2400" kern="1200" dirty="0"/>
        </a:p>
      </dsp:txBody>
      <dsp:txXfrm>
        <a:off x="96458" y="2171252"/>
        <a:ext cx="3428108" cy="17830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8C145-CC57-4EAD-840A-ECF3693057E0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E43B6A-95BF-40F4-82A0-67817913DE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651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E43B6A-95BF-40F4-82A0-67817913DE5A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2154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C64-23B7-43FA-9D52-FF81CA35EA33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9107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C64-23B7-43FA-9D52-FF81CA35EA33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3477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C64-23B7-43FA-9D52-FF81CA35EA33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5573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C64-23B7-43FA-9D52-FF81CA35EA33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7782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C64-23B7-43FA-9D52-FF81CA35EA33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9056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C64-23B7-43FA-9D52-FF81CA35EA33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3218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C64-23B7-43FA-9D52-FF81CA35EA33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3734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C64-23B7-43FA-9D52-FF81CA35EA33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9765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C64-23B7-43FA-9D52-FF81CA35EA33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8625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C64-23B7-43FA-9D52-FF81CA35EA33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8385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85CAEC64-23B7-43FA-9D52-FF81CA35EA33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6210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AEC64-23B7-43FA-9D52-FF81CA35EA33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7258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ppt-online.org/500077" TargetMode="External"/><Relationship Id="rId2" Type="http://schemas.openxmlformats.org/officeDocument/2006/relationships/hyperlink" Target="https://www.litmir.me/br/?b=159356&amp;p=1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time_continue=189&amp;v=defkirtE-5U&amp;feature=emb_logo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0071" y="802298"/>
            <a:ext cx="9904782" cy="254143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Стили управления, делегирование и деловая карьера руководителя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1329" y="3840724"/>
            <a:ext cx="7177807" cy="866742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ru-RU" dirty="0"/>
              <a:t>Лекция 3. </a:t>
            </a:r>
          </a:p>
          <a:p>
            <a:pPr algn="r"/>
            <a:r>
              <a:rPr lang="ru-RU" dirty="0"/>
              <a:t>Мамбеталина А.С.- </a:t>
            </a:r>
            <a:r>
              <a:rPr lang="ru-RU" dirty="0" err="1"/>
              <a:t>к.пс.н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8448" y="1248174"/>
            <a:ext cx="1702804" cy="1969593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2FE2206-F9BF-4431-9A92-45A1C1229C70}"/>
              </a:ext>
            </a:extLst>
          </p:cNvPr>
          <p:cNvSpPr/>
          <p:nvPr/>
        </p:nvSpPr>
        <p:spPr>
          <a:xfrm>
            <a:off x="2010034" y="296562"/>
            <a:ext cx="91934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Евразийский национальный университет имени Л.Н. Гумилева </a:t>
            </a:r>
          </a:p>
        </p:txBody>
      </p:sp>
    </p:spTree>
    <p:extLst>
      <p:ext uri="{BB962C8B-B14F-4D97-AF65-F5344CB8AC3E}">
        <p14:creationId xmlns:p14="http://schemas.microsoft.com/office/powerpoint/2010/main" val="1450602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E2785C-D9C3-4BA9-AF90-B4FE5CA83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852" y="179109"/>
            <a:ext cx="11400147" cy="895547"/>
          </a:xfrm>
        </p:spPr>
        <p:txBody>
          <a:bodyPr>
            <a:normAutofit fontScale="90000"/>
          </a:bodyPr>
          <a:lstStyle/>
          <a:p>
            <a:r>
              <a:rPr lang="ru-RU" dirty="0"/>
              <a:t>2 . ПРИНЯТИЕ РЕШЕНИЙ И Делегирование руководителем своих полномочий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721CD6-E338-4D66-BDC4-04108B99C1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742" y="1404594"/>
            <a:ext cx="11274458" cy="4250287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dirty="0"/>
              <a:t>Решение принять решение— это уже решение.</a:t>
            </a:r>
          </a:p>
          <a:p>
            <a:r>
              <a:rPr lang="ru-RU" dirty="0"/>
              <a:t>Подготовка и принятие решения — психологический процесс.</a:t>
            </a:r>
          </a:p>
          <a:p>
            <a:r>
              <a:rPr lang="ru-RU" dirty="0"/>
              <a:t> Различают три подхода к принятию решений: интуитивный, основанный на суждениях и рациональный. </a:t>
            </a:r>
          </a:p>
          <a:p>
            <a:r>
              <a:rPr lang="ru-RU" b="1" dirty="0"/>
              <a:t>Интуитивное решение </a:t>
            </a:r>
            <a:r>
              <a:rPr lang="ru-RU" dirty="0"/>
              <a:t>принимается на основе ощущения его правильности, без анализа всех «за» и «против».</a:t>
            </a:r>
          </a:p>
          <a:p>
            <a:r>
              <a:rPr lang="ru-RU" b="1" i="1" dirty="0"/>
              <a:t>Решение, основанное на суждениях, </a:t>
            </a:r>
            <a:r>
              <a:rPr lang="ru-RU" i="1" dirty="0"/>
              <a:t>— </a:t>
            </a:r>
            <a:r>
              <a:rPr lang="ru-RU" dirty="0"/>
              <a:t>это выбор, обусловленный знаниями или накопленным опытом. Достоинством такого подхода к принятию решений является быстрота </a:t>
            </a:r>
            <a:r>
              <a:rPr lang="ru-RU" b="1" dirty="0"/>
              <a:t>и </a:t>
            </a:r>
            <a:r>
              <a:rPr lang="ru-RU" dirty="0"/>
              <a:t>дешевизна процесса выбора альтернатив. Недостаток его в том, что он не работает в ситуациях, не имевших аналогов в прошлом опыте руководителя. </a:t>
            </a:r>
          </a:p>
          <a:p>
            <a:r>
              <a:rPr lang="ru-RU" b="1" i="1" dirty="0"/>
              <a:t>Рациональное решение, </a:t>
            </a:r>
            <a:r>
              <a:rPr lang="ru-RU" b="1" dirty="0"/>
              <a:t>в </a:t>
            </a:r>
            <a:r>
              <a:rPr lang="ru-RU" dirty="0"/>
              <a:t>отличие от предыдущего, не зависит от прошлого опыта, оно обосновывается аналитически.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5485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0"/>
            <a:ext cx="11849493" cy="1609344"/>
          </a:xfrm>
        </p:spPr>
        <p:txBody>
          <a:bodyPr/>
          <a:lstStyle/>
          <a:p>
            <a:pPr algn="ctr"/>
            <a:r>
              <a:rPr lang="ru-RU" dirty="0"/>
              <a:t>Подготовка и принятие управленческих решений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7214596"/>
              </p:ext>
            </p:extLst>
          </p:nvPr>
        </p:nvGraphicFramePr>
        <p:xfrm>
          <a:off x="1135645" y="1011061"/>
          <a:ext cx="10058400" cy="48358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6788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265" y="161359"/>
            <a:ext cx="12082735" cy="1609344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Делегирование руководителем своих полномочий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0445914"/>
              </p:ext>
            </p:extLst>
          </p:nvPr>
        </p:nvGraphicFramePr>
        <p:xfrm>
          <a:off x="1516144" y="1403604"/>
          <a:ext cx="10058400" cy="4050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8497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9F91BA-62BA-46C4-8A65-E2AA99376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793" y="207391"/>
            <a:ext cx="10706062" cy="1646364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делегируется: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A3B0DA-5315-4E8F-8E05-B20012903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793" y="1102936"/>
            <a:ext cx="10706061" cy="4363409"/>
          </a:xfrm>
        </p:spPr>
        <p:txBody>
          <a:bodyPr>
            <a:normAutofit fontScale="85000" lnSpcReduction="20000"/>
          </a:bodyPr>
          <a:lstStyle/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*  рутинная, мелочная работа;</a:t>
            </a:r>
            <a:endParaRPr lang="ru-RU" dirty="0"/>
          </a:p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*  специализированная деятельность;</a:t>
            </a:r>
            <a:endParaRPr lang="ru-RU" dirty="0"/>
          </a:p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*  частные вопросы;</a:t>
            </a:r>
            <a:endParaRPr lang="ru-RU" dirty="0"/>
          </a:p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*  подготовительная работа (проекты и т.д.). Не подлежат делегированию:</a:t>
            </a:r>
            <a:endParaRPr lang="ru-RU" dirty="0"/>
          </a:p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*  важнейшие функции руководителя (выработка идей и политики по развитию организации, контроль результатов и др.);</a:t>
            </a:r>
            <a:endParaRPr lang="ru-RU" dirty="0"/>
          </a:p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*  руководство сотрудниками, их мотивация;</a:t>
            </a:r>
            <a:endParaRPr lang="ru-RU" dirty="0"/>
          </a:p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* задачи высокой степени риска и особой важности;</a:t>
            </a:r>
            <a:endParaRPr lang="ru-RU" dirty="0"/>
          </a:p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*  необычные, исключительные дела;</a:t>
            </a:r>
            <a:endParaRPr lang="ru-RU" dirty="0"/>
          </a:p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*  срочные дела, не оставляющие времени для объяснения и перепроверки;</a:t>
            </a:r>
            <a:endParaRPr lang="ru-RU" dirty="0"/>
          </a:p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*  задачи строго доверительного характера.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74139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8F32A9-D116-4EB4-A25B-7B1F3DC00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080" y="125789"/>
            <a:ext cx="10944668" cy="1049235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алгоритм процесса делегирования полномочий 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4E2322-400E-433F-9B6A-E5B9795626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952" y="876693"/>
            <a:ext cx="10790904" cy="4589653"/>
          </a:xfrm>
        </p:spPr>
        <p:txBody>
          <a:bodyPr>
            <a:normAutofit/>
          </a:bodyPr>
          <a:lstStyle/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* подготовить подчиненного;</a:t>
            </a:r>
            <a:endParaRPr lang="ru-RU" dirty="0"/>
          </a:p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*  объяснить задачу;</a:t>
            </a:r>
            <a:endParaRPr lang="ru-RU" dirty="0"/>
          </a:p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*  показать, как ее решать и что делать;</a:t>
            </a:r>
            <a:endParaRPr lang="ru-RU" dirty="0"/>
          </a:p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*  доверить дальнейшее ее решение под наблюдением, корректируя при этом подчиненного;</a:t>
            </a:r>
            <a:endParaRPr lang="ru-RU" dirty="0"/>
          </a:p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*  передать сотруднику работу целиком и в дальнейшем осуществлять только контроль над исполнением.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22564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AE1415-111D-4F03-9C86-DC9CBD898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812" y="342420"/>
            <a:ext cx="9603275" cy="1049235"/>
          </a:xfrm>
        </p:spPr>
        <p:txBody>
          <a:bodyPr/>
          <a:lstStyle/>
          <a:p>
            <a:pPr algn="ctr"/>
            <a:r>
              <a:rPr lang="ru-RU" dirty="0"/>
              <a:t>Правила делегирования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2F5383-C396-4A82-83D2-6F9FF7D21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999" y="1894788"/>
            <a:ext cx="10281856" cy="3571557"/>
          </a:xfrm>
        </p:spPr>
        <p:txBody>
          <a:bodyPr>
            <a:normAutofit/>
          </a:bodyPr>
          <a:lstStyle/>
          <a:p>
            <a:r>
              <a:rPr lang="ru-RU" dirty="0"/>
              <a:t>1. Делегируйте тому, кто может и хочет исполнять часть полномочий (если он не хочет, добейтесь, чтобы он захотел).</a:t>
            </a:r>
          </a:p>
          <a:p>
            <a:r>
              <a:rPr lang="ru-RU" dirty="0"/>
              <a:t>2. Делегируйте не только обязанности, но и права и полномочия.</a:t>
            </a:r>
          </a:p>
          <a:p>
            <a:r>
              <a:rPr lang="ru-RU" dirty="0"/>
              <a:t>3.  Без веских причин не вмешивайтесь в рабочий процесс.</a:t>
            </a:r>
          </a:p>
          <a:p>
            <a:r>
              <a:rPr lang="ru-RU" dirty="0"/>
              <a:t>4. Требуйте от подчиненного промежуточных отчетов о ходе реализации задачи и контролируйте лишь конечные результаты порученного дела.</a:t>
            </a:r>
          </a:p>
          <a:p>
            <a:r>
              <a:rPr lang="ru-RU" dirty="0"/>
              <a:t>5. Делегируйте задачу по возможности целиком, а не в виде частных изолированных заданий.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58430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8731" y="175784"/>
            <a:ext cx="11786647" cy="1830469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3. Деловая карьера руководителя: планирование и реализация</a:t>
            </a:r>
            <a:endParaRPr lang="ru-RU" b="1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DD207D8B-2EE2-4961-8E3A-4A98EEA24A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681732" y="2300140"/>
            <a:ext cx="3447423" cy="2366128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81BD84F-79DB-4340-A6A8-2AD4DC23A1FE}"/>
              </a:ext>
            </a:extLst>
          </p:cNvPr>
          <p:cNvSpPr/>
          <p:nvPr/>
        </p:nvSpPr>
        <p:spPr>
          <a:xfrm>
            <a:off x="575035" y="2300140"/>
            <a:ext cx="856896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Карьера руководителя — это индивидуально осознанные и изменяемые позиция и поведение, связанные с трудовым опытом и деятельностью на протяжении его жизни.</a:t>
            </a:r>
          </a:p>
        </p:txBody>
      </p:sp>
    </p:spTree>
    <p:extLst>
      <p:ext uri="{BB962C8B-B14F-4D97-AF65-F5344CB8AC3E}">
        <p14:creationId xmlns:p14="http://schemas.microsoft.com/office/powerpoint/2010/main" val="1014783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A6A062-AB0B-4B4E-9DF4-E6F6A1304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1385" y="257765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Виды карьеры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D676E1C-5ACB-4AD3-BCE2-787F4BDFD0A9}"/>
              </a:ext>
            </a:extLst>
          </p:cNvPr>
          <p:cNvSpPr/>
          <p:nvPr/>
        </p:nvSpPr>
        <p:spPr>
          <a:xfrm>
            <a:off x="4788816" y="1617898"/>
            <a:ext cx="694755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r>
              <a:rPr lang="ru-RU" sz="2800" dirty="0"/>
              <a:t>Горизонтальное продвижение предусматривает рост руководителя в квалификационном плане до признания его профессионалом в своем деле. </a:t>
            </a:r>
          </a:p>
          <a:p>
            <a:endParaRPr lang="ru-RU" sz="2800" dirty="0"/>
          </a:p>
          <a:p>
            <a:endParaRPr lang="ru-RU" sz="2800" dirty="0"/>
          </a:p>
          <a:p>
            <a:r>
              <a:rPr lang="ru-RU" sz="2800" dirty="0"/>
              <a:t>Вертикальное продвижение предусматривает перемещение руководителя на более высокие должности.</a:t>
            </a:r>
            <a:endParaRPr lang="ru-RU" sz="2800" dirty="0">
              <a:effectLst/>
            </a:endParaRP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1E175AED-26BD-471B-83BC-4625F019BC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920" y="1850402"/>
            <a:ext cx="4394374" cy="4145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004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3827" y="292231"/>
            <a:ext cx="10131025" cy="1464556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основные цели деловой карьеры руководителя</a:t>
            </a:r>
            <a:endParaRPr lang="ru-RU" b="1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F5473101-B739-471B-88F6-8BB8AACA63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0184" y="2161094"/>
            <a:ext cx="11371868" cy="3652888"/>
          </a:xfrm>
        </p:spPr>
        <p:txBody>
          <a:bodyPr>
            <a:normAutofit fontScale="77500" lnSpcReduction="20000"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*  соответствие профессии и занимаемой должности уровню самооценки руководителя;</a:t>
            </a:r>
          </a:p>
          <a:p>
            <a:r>
              <a:rPr lang="ru-RU" sz="2400" dirty="0">
                <a:solidFill>
                  <a:schemeClr val="tx1"/>
                </a:solidFill>
              </a:rPr>
              <a:t>*  получение морального удовлетворения;</a:t>
            </a:r>
          </a:p>
          <a:p>
            <a:r>
              <a:rPr lang="ru-RU" sz="2400" dirty="0">
                <a:solidFill>
                  <a:schemeClr val="tx1"/>
                </a:solidFill>
              </a:rPr>
              <a:t>*  уважение со стороны социального окружения (родных, близких, знакомых и др.);</a:t>
            </a:r>
          </a:p>
          <a:p>
            <a:r>
              <a:rPr lang="ru-RU" sz="2400" dirty="0">
                <a:solidFill>
                  <a:schemeClr val="tx1"/>
                </a:solidFill>
              </a:rPr>
              <a:t>* творческий характер деятельности, возможность достижения определенной степени независимости;</a:t>
            </a:r>
          </a:p>
          <a:p>
            <a:r>
              <a:rPr lang="ru-RU" sz="2400" dirty="0">
                <a:solidFill>
                  <a:schemeClr val="tx1"/>
                </a:solidFill>
              </a:rPr>
              <a:t>* достойная оплата управленческого труда;</a:t>
            </a:r>
          </a:p>
          <a:p>
            <a:r>
              <a:rPr lang="ru-RU" sz="2400" dirty="0">
                <a:solidFill>
                  <a:schemeClr val="tx1"/>
                </a:solidFill>
              </a:rPr>
              <a:t>* наличие свободного времени, позволяющего продолжать активное обучение и самосовершенствование, воспитание детей, отдых и др.;</a:t>
            </a:r>
          </a:p>
          <a:p>
            <a:r>
              <a:rPr lang="ru-RU" sz="2400" dirty="0">
                <a:solidFill>
                  <a:schemeClr val="tx1"/>
                </a:solidFill>
              </a:rPr>
              <a:t>* наличие различных льгот, составляющих дополнительный стимул целеустремленной деятельности;</a:t>
            </a:r>
          </a:p>
          <a:p>
            <a:r>
              <a:rPr lang="ru-RU" sz="2400" dirty="0">
                <a:solidFill>
                  <a:schemeClr val="tx1"/>
                </a:solidFill>
              </a:rPr>
              <a:t>*  потенциальная возможность достойной жизни после выхода на пенсию.</a:t>
            </a:r>
          </a:p>
          <a:p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12" name="Рисунок 11" descr="Лупа">
            <a:extLst>
              <a:ext uri="{FF2B5EF4-FFF2-40B4-BE49-F238E27FC236}">
                <a16:creationId xmlns:a16="http://schemas.microsoft.com/office/drawing/2014/main" id="{FEA0F86C-64E7-4C6A-98AA-6EF5DE426A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52063" y="84238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2541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C14CC-37F0-4BBC-9497-6592953ED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358219"/>
            <a:ext cx="9603275" cy="1495535"/>
          </a:xfrm>
        </p:spPr>
        <p:txBody>
          <a:bodyPr>
            <a:normAutofit/>
          </a:bodyPr>
          <a:lstStyle/>
          <a:p>
            <a:pPr algn="ctr"/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4C514F8E-2871-4EB6-B3AC-CE1DCB7C23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2776" y="216817"/>
            <a:ext cx="10420880" cy="5757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024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dirty="0"/>
              <a:t>План лекции</a:t>
            </a:r>
            <a:br>
              <a:rPr lang="kk-KZ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2063" y="1934972"/>
            <a:ext cx="10092792" cy="3531374"/>
          </a:xfrm>
        </p:spPr>
        <p:txBody>
          <a:bodyPr>
            <a:normAutofit/>
          </a:bodyPr>
          <a:lstStyle/>
          <a:p>
            <a:r>
              <a:rPr lang="ru-RU" dirty="0"/>
              <a:t> 1. Стили управления.</a:t>
            </a:r>
          </a:p>
          <a:p>
            <a:r>
              <a:rPr lang="ru-RU" dirty="0"/>
              <a:t>2 . Принятие решений и делегирование руководителем своих полномочий</a:t>
            </a:r>
          </a:p>
          <a:p>
            <a:r>
              <a:rPr lang="ru-RU" dirty="0"/>
              <a:t>3. Деловая карьера руководителя: планирование и реализация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5500484-DA34-4E71-8689-EE18887AFA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7459" y="352196"/>
            <a:ext cx="2078916" cy="2078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3976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6120" y="399252"/>
            <a:ext cx="9989625" cy="1665218"/>
          </a:xfrm>
        </p:spPr>
        <p:txBody>
          <a:bodyPr/>
          <a:lstStyle/>
          <a:p>
            <a:pPr algn="ctr"/>
            <a:r>
              <a:rPr lang="ru-RU" dirty="0"/>
              <a:t>Планирование карьеры работников</a:t>
            </a:r>
            <a:endParaRPr lang="ru-RU" b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D1B575B-82F6-4942-851D-BEAE3E5712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5890" y="30484"/>
            <a:ext cx="1443025" cy="1443025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29ECEE2-AE47-43DE-A304-95C2C1177A0C}"/>
              </a:ext>
            </a:extLst>
          </p:cNvPr>
          <p:cNvSpPr/>
          <p:nvPr/>
        </p:nvSpPr>
        <p:spPr>
          <a:xfrm>
            <a:off x="584461" y="1076360"/>
            <a:ext cx="10291283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– </a:t>
            </a:r>
            <a:r>
              <a:rPr lang="ru-RU" dirty="0"/>
              <a:t>это система форм, методов и средств организации планомерного и последовательного продвижения и перемещения работников с учетом их интересов, а также потребностей организации. </a:t>
            </a:r>
            <a:endParaRPr lang="ru-RU" sz="2000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7999D4C-B155-491E-8AC1-399A544B8DEF}"/>
              </a:ext>
            </a:extLst>
          </p:cNvPr>
          <p:cNvSpPr/>
          <p:nvPr/>
        </p:nvSpPr>
        <p:spPr>
          <a:xfrm>
            <a:off x="160256" y="2124671"/>
            <a:ext cx="115949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Главная цель  — наиболее рациональное использование творческого потенциала работника, создание условий для самореализации его как творческой личности. </a:t>
            </a:r>
            <a:endParaRPr lang="ru-RU" sz="1600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D0D357D-491B-445A-9139-826D1945DC62}"/>
              </a:ext>
            </a:extLst>
          </p:cNvPr>
          <p:cNvSpPr/>
          <p:nvPr/>
        </p:nvSpPr>
        <p:spPr>
          <a:xfrm>
            <a:off x="160257" y="2823528"/>
            <a:ext cx="115007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М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ероприятия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 по планированию карьеры :</a:t>
            </a:r>
            <a:endParaRPr lang="ru-RU" sz="1600" dirty="0"/>
          </a:p>
          <a:p>
            <a:pPr indent="457200"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* определение потребности в работниках как в текущем году, так и на перспективу;</a:t>
            </a:r>
            <a:endParaRPr lang="ru-RU" sz="1600" dirty="0"/>
          </a:p>
          <a:p>
            <a:pPr indent="457200"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*  прогнозирование перспективной потребности в работниках дефицитных профессий в связи с внедрением новой техники и технологий;</a:t>
            </a:r>
            <a:endParaRPr lang="ru-RU" sz="1600" dirty="0"/>
          </a:p>
          <a:p>
            <a:pPr indent="457200"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* определение источников удовлетворения потребности в работниках, в том числе за счет работников организации;</a:t>
            </a:r>
            <a:endParaRPr lang="ru-RU" sz="1600" dirty="0"/>
          </a:p>
          <a:p>
            <a:pPr indent="457200"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*  разработку плана (схемы) профессионального продвижения для каждого претендента;</a:t>
            </a:r>
            <a:endParaRPr lang="ru-RU" sz="1600" dirty="0"/>
          </a:p>
          <a:p>
            <a:pPr indent="457200"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* разработку плана повышения квалификации работников;</a:t>
            </a:r>
            <a:endParaRPr lang="ru-RU" sz="1600" dirty="0"/>
          </a:p>
          <a:p>
            <a:pPr indent="457200"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* разработку условий перемещения работников на следующие ступени карьеры (требования к кандидатам, сроки между перемещениями, стаж работы по специальности, уровень общего и профессионального образования, повышение квалификации и др.).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0477158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Контрольные вопросы лекции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Кто является автором трех стилей управления?</a:t>
            </a:r>
          </a:p>
          <a:p>
            <a:r>
              <a:rPr lang="ru-RU" dirty="0"/>
              <a:t>Перечислите три стиля управления.</a:t>
            </a:r>
          </a:p>
          <a:p>
            <a:r>
              <a:rPr lang="ru-RU" dirty="0"/>
              <a:t>Назовите основные характеристики авторитарного стиля управления.</a:t>
            </a:r>
          </a:p>
          <a:p>
            <a:r>
              <a:rPr lang="ru-RU" dirty="0"/>
              <a:t>Субъективные факторы выбора руководителем стиля руководства.</a:t>
            </a:r>
          </a:p>
          <a:p>
            <a:r>
              <a:rPr lang="ru-RU" dirty="0"/>
              <a:t> Какие вы знаете цели деловой карьеры руководителя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? 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Для чего необходимо планировать карьеру?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Какие мероприятия по планированию карьеры необходимы?</a:t>
            </a:r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E2242CF-9577-4A0A-A88C-3621339114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2511" y="2015732"/>
            <a:ext cx="2078916" cy="2078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8504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Источники и ссылки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16059" y="1853754"/>
            <a:ext cx="9838796" cy="3612591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О.А. Короткевич ЭУМК «Психология управления». Гомель, 2017, 173 с. </a:t>
            </a:r>
          </a:p>
          <a:p>
            <a:r>
              <a:rPr lang="ru-RU" dirty="0"/>
              <a:t>Урбанович А.А. Психология управления: Учебное пособие.— Мн.: </a:t>
            </a:r>
            <a:r>
              <a:rPr lang="ru-RU" dirty="0" err="1"/>
              <a:t>Харвест</a:t>
            </a:r>
            <a:r>
              <a:rPr lang="ru-RU" dirty="0"/>
              <a:t>, 2007. — 640 с. </a:t>
            </a:r>
          </a:p>
          <a:p>
            <a:r>
              <a:rPr lang="ru-RU" dirty="0"/>
              <a:t>Захарова, Л.Н. Психология управления: Учебное пособие / Л.Н. Захарова. - М.: Логос, 2013. - 376 c.</a:t>
            </a:r>
          </a:p>
          <a:p>
            <a:r>
              <a:rPr lang="ru-RU" dirty="0"/>
              <a:t>Ю. А. Мальцева, О. Ю. Яценко Психология управления. Екатеринбург : Изд-во Урал. ун-та, 2016.— 92 с</a:t>
            </a:r>
          </a:p>
          <a:p>
            <a:r>
              <a:rPr lang="ru-RU" dirty="0"/>
              <a:t>Коноваленко, В. А. Психология управления персоналом: учебник для академического бакалавриата / В. А. Коноваленко, М. Ю. Коноваленко, А. А. Соломатин. — М. : Издательство </a:t>
            </a:r>
            <a:r>
              <a:rPr lang="ru-RU" dirty="0" err="1"/>
              <a:t>Юрайт</a:t>
            </a:r>
            <a:r>
              <a:rPr lang="ru-RU" dirty="0"/>
              <a:t>, 2015. — 477 с. — (Серия : Бакалавр. Академический курс).</a:t>
            </a:r>
          </a:p>
          <a:p>
            <a:r>
              <a:rPr lang="ru-RU" dirty="0"/>
              <a:t>Психология управления персоналом: учебник и практикум для академического бакалавриата книга. Автор: Базаров Т.Ю. Год издания: 2015; Место издания: Издательство </a:t>
            </a:r>
            <a:r>
              <a:rPr lang="ru-RU" dirty="0" err="1"/>
              <a:t>Юрайт</a:t>
            </a:r>
            <a:r>
              <a:rPr lang="ru-RU" dirty="0"/>
              <a:t> М; Объём: 381 с.</a:t>
            </a:r>
          </a:p>
          <a:p>
            <a:r>
              <a:rPr lang="ru-RU" dirty="0"/>
              <a:t>Базаров Т.Ю. Психология управления персоналом. Теория и практика: учебник для бакалавров. — М.: </a:t>
            </a:r>
            <a:r>
              <a:rPr lang="ru-RU" dirty="0" err="1"/>
              <a:t>Юрайт</a:t>
            </a:r>
            <a:r>
              <a:rPr lang="ru-RU" dirty="0"/>
              <a:t>, 2014. — 381 с.</a:t>
            </a:r>
            <a:endParaRPr lang="ru-RU" u="sng" dirty="0">
              <a:hlinkClick r:id="rId2"/>
            </a:endParaRPr>
          </a:p>
          <a:p>
            <a:r>
              <a:rPr lang="en-US" u="sng" dirty="0">
                <a:hlinkClick r:id="rId3"/>
              </a:rPr>
              <a:t>https://en.ppt-online.org/500077</a:t>
            </a:r>
            <a:endParaRPr lang="ru-RU" u="sng" dirty="0"/>
          </a:p>
          <a:p>
            <a:r>
              <a:rPr lang="ru-RU" dirty="0"/>
              <a:t>Картинки из интернета</a:t>
            </a:r>
          </a:p>
          <a:p>
            <a:pPr lvl="0"/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04998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благодарю за внимание!</a:t>
            </a: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992178F8-5113-4D42-A1F0-2EDC8E6F7C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76277" y="3429000"/>
            <a:ext cx="2078916" cy="2078916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39996C6-40CC-4721-8B89-D440943ED45C}"/>
              </a:ext>
            </a:extLst>
          </p:cNvPr>
          <p:cNvSpPr/>
          <p:nvPr/>
        </p:nvSpPr>
        <p:spPr>
          <a:xfrm>
            <a:off x="1376165" y="2554665"/>
            <a:ext cx="924690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</a:rPr>
              <a:t>Мамбеталина Алия Сактагановна </a:t>
            </a:r>
            <a:r>
              <a:rPr lang="ru-RU" sz="2400" dirty="0" err="1">
                <a:solidFill>
                  <a:srgbClr val="FF0000"/>
                </a:solidFill>
              </a:rPr>
              <a:t>к.пс.н</a:t>
            </a:r>
            <a:r>
              <a:rPr lang="ru-RU" sz="2400" dirty="0">
                <a:solidFill>
                  <a:srgbClr val="FF0000"/>
                </a:solidFill>
              </a:rPr>
              <a:t>.,  доцент ЕНУ им. Л. Гумилева </a:t>
            </a:r>
          </a:p>
          <a:p>
            <a:r>
              <a:rPr lang="en-US" sz="2400" dirty="0">
                <a:solidFill>
                  <a:srgbClr val="FF0000"/>
                </a:solidFill>
              </a:rPr>
              <a:t>E</a:t>
            </a:r>
            <a:r>
              <a:rPr lang="ru-RU" sz="2400" dirty="0">
                <a:solidFill>
                  <a:srgbClr val="FF0000"/>
                </a:solidFill>
              </a:rPr>
              <a:t>-</a:t>
            </a:r>
            <a:r>
              <a:rPr lang="ru-RU" sz="2400" dirty="0" err="1">
                <a:solidFill>
                  <a:srgbClr val="FF0000"/>
                </a:solidFill>
              </a:rPr>
              <a:t>mail</a:t>
            </a:r>
            <a:r>
              <a:rPr lang="ru-RU" sz="2400" dirty="0">
                <a:solidFill>
                  <a:srgbClr val="FF0000"/>
                </a:solidFill>
              </a:rPr>
              <a:t>:     mambetalina@mail.ru</a:t>
            </a:r>
          </a:p>
          <a:p>
            <a:r>
              <a:rPr lang="ru-RU" sz="2400" dirty="0">
                <a:solidFill>
                  <a:srgbClr val="FF0000"/>
                </a:solidFill>
              </a:rPr>
              <a:t>m. </a:t>
            </a:r>
            <a:r>
              <a:rPr lang="ru-RU" sz="2400" dirty="0" err="1">
                <a:solidFill>
                  <a:srgbClr val="FF0000"/>
                </a:solidFill>
              </a:rPr>
              <a:t>phone</a:t>
            </a:r>
            <a:r>
              <a:rPr lang="ru-RU" sz="2400" dirty="0">
                <a:solidFill>
                  <a:srgbClr val="FF0000"/>
                </a:solidFill>
              </a:rPr>
              <a:t>: +77755502418</a:t>
            </a:r>
          </a:p>
        </p:txBody>
      </p:sp>
    </p:spTree>
    <p:extLst>
      <p:ext uri="{BB962C8B-B14F-4D97-AF65-F5344CB8AC3E}">
        <p14:creationId xmlns:p14="http://schemas.microsoft.com/office/powerpoint/2010/main" val="2086113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DD259F-6AE2-4FD4-AF2F-BE86563E1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43" y="172923"/>
            <a:ext cx="12072949" cy="104923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/>
              <a:t>2 .Стили управления</a:t>
            </a:r>
            <a:br>
              <a:rPr lang="ru-RU" sz="2400" dirty="0"/>
            </a:br>
            <a:br>
              <a:rPr lang="ru-RU" sz="2400" dirty="0"/>
            </a:br>
            <a:endParaRPr lang="ru-RU" sz="2400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7B1611D0-A639-4979-985C-D3EF57B9E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185" y="2163754"/>
            <a:ext cx="11123629" cy="3524423"/>
          </a:xfrm>
        </p:spPr>
        <p:txBody>
          <a:bodyPr/>
          <a:lstStyle/>
          <a:p>
            <a:r>
              <a:rPr lang="ru-RU" dirty="0"/>
              <a:t> </a:t>
            </a:r>
            <a:r>
              <a:rPr lang="ru-RU" i="1" dirty="0"/>
              <a:t>устойчивая система способов, методов и форм воздействия руководителя, создающая своеобразный почерк управленческого поведения. </a:t>
            </a: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A454D88-61CE-4C23-83D5-145319FA16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085013" cy="2085013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9E55144-E213-486F-8A64-C846036D921F}"/>
              </a:ext>
            </a:extLst>
          </p:cNvPr>
          <p:cNvSpPr/>
          <p:nvPr/>
        </p:nvSpPr>
        <p:spPr>
          <a:xfrm>
            <a:off x="5816337" y="1300899"/>
            <a:ext cx="55146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/>
              <a:t>Руководить — значит менять стиль.</a:t>
            </a:r>
            <a:br>
              <a:rPr lang="ru-RU" dirty="0"/>
            </a:b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4D74947-EB75-400F-ABA8-750D03B52B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3077" y="2558754"/>
            <a:ext cx="4177941" cy="3129423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2EC0F52-4A8A-4811-9A78-8594C5C25FBA}"/>
              </a:ext>
            </a:extLst>
          </p:cNvPr>
          <p:cNvSpPr/>
          <p:nvPr/>
        </p:nvSpPr>
        <p:spPr>
          <a:xfrm>
            <a:off x="348792" y="3105835"/>
            <a:ext cx="49584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https://www.youtube.com/watch?time_continue=189&amp;v=defkirtE-5U&amp;feature=emb_logo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5715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17E1C5-A255-4FC7-86BD-7233CC16C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449" y="141402"/>
            <a:ext cx="10952270" cy="1282045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1. Авторитарный стиль.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E8D2BD-1197-4D51-A700-3B000FC4D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632" y="2102176"/>
            <a:ext cx="11623249" cy="3182701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	Решение принимает руководитель единолично. Он действует по отношению к подчиненным властно, жестко закрепляет роли участников, осуществляет детальный контроль, сосредоточивает в своих руках все основные функции управления.</a:t>
            </a:r>
          </a:p>
          <a:p>
            <a:pPr marL="0" indent="0" algn="just">
              <a:buNone/>
            </a:pPr>
            <a:r>
              <a:rPr lang="ru-RU" dirty="0"/>
              <a:t>	Этот стиль наиболее эффективен в хорошо упорядоченных (структурированных) ситуациях, когда деятельность подчиненных носит </a:t>
            </a:r>
            <a:r>
              <a:rPr lang="ru-RU" dirty="0" err="1"/>
              <a:t>алгоритмизуемый</a:t>
            </a:r>
            <a:r>
              <a:rPr lang="ru-RU" dirty="0"/>
              <a:t> характер (по заданной системе правил). Ориентирован на решение </a:t>
            </a:r>
            <a:r>
              <a:rPr lang="ru-RU" dirty="0" err="1"/>
              <a:t>алгоритмизуемых</a:t>
            </a:r>
            <a:r>
              <a:rPr lang="ru-RU" dirty="0"/>
              <a:t> задач.</a:t>
            </a:r>
          </a:p>
          <a:p>
            <a:pPr marL="0" indent="0" algn="ctr">
              <a:buNone/>
            </a:pP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75025B7-2693-4D6E-B183-856C27F51E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9803" y="105462"/>
            <a:ext cx="2762250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274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0617DD-BD88-43F4-ACE8-E6DF52988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6121" y="122549"/>
            <a:ext cx="10168734" cy="1731206"/>
          </a:xfrm>
        </p:spPr>
        <p:txBody>
          <a:bodyPr/>
          <a:lstStyle/>
          <a:p>
            <a:pPr algn="ctr"/>
            <a:r>
              <a:rPr lang="ru-RU" b="1" dirty="0"/>
              <a:t>2.</a:t>
            </a:r>
            <a:r>
              <a:rPr lang="ru-RU" dirty="0"/>
              <a:t> </a:t>
            </a:r>
            <a:r>
              <a:rPr lang="ru-RU" b="1" dirty="0"/>
              <a:t>Демократический стиль.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44824A-4127-4CE4-970D-632A7B76D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537" y="1853756"/>
            <a:ext cx="11736370" cy="3612590"/>
          </a:xfrm>
        </p:spPr>
        <p:txBody>
          <a:bodyPr/>
          <a:lstStyle/>
          <a:p>
            <a:r>
              <a:rPr lang="ru-RU" dirty="0"/>
              <a:t>Решения принимаются руководителем совместно с подчиненными. При таком стиле лидер стремится управлять группой совместно с подчиненными, предоставляя им свободу действий, организуя обсуждение своих решений, поддерживая инициативу.</a:t>
            </a:r>
          </a:p>
          <a:p>
            <a:r>
              <a:rPr lang="ru-RU" dirty="0"/>
              <a:t>Этот стиль наиболее эффективен в слабо структурированных ситуациях и ориентирован на межличностные отношения, решение творческих задач.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5C5DEA6-A8F5-402A-A20E-93B212C057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2169" y="3650624"/>
            <a:ext cx="4489831" cy="2005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433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EEA52F-0651-4A43-A8AF-F333E9655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133" y="804890"/>
            <a:ext cx="10234720" cy="593638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3.</a:t>
            </a:r>
            <a:r>
              <a:rPr lang="ru-RU" dirty="0"/>
              <a:t> </a:t>
            </a:r>
            <a:r>
              <a:rPr lang="ru-RU" b="1" dirty="0"/>
              <a:t>Либеральный стиль. 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23D4AD3-3C44-4633-95E5-CFA732EEFA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2804" y="1866508"/>
            <a:ext cx="10510887" cy="3592966"/>
          </a:xfrm>
        </p:spPr>
        <p:txBody>
          <a:bodyPr>
            <a:normAutofit/>
          </a:bodyPr>
          <a:lstStyle/>
          <a:p>
            <a:r>
              <a:rPr lang="ru-RU" dirty="0"/>
              <a:t>Решения навязываются подчиненными руководителю. Он практически устраняется от активного управления группой, ведет себя, как рядовой участник, предоставляет участникам группы полную свободу. Участники группы ведут себя в соответствии со своими желаниями, их активность носит спонтанный характер. Этот стиль наиболее эффективен в ситуациях поиска наиболее продуктивных направлений групповой деятельности.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B16A474-75AA-4E67-B922-0D9D86BCB2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8074" y="3429000"/>
            <a:ext cx="3161122" cy="2634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279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4A94B469-41F4-4BCD-8320-AC10765C6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085" y="160257"/>
            <a:ext cx="11510126" cy="1693498"/>
          </a:xfrm>
        </p:spPr>
        <p:txBody>
          <a:bodyPr/>
          <a:lstStyle/>
          <a:p>
            <a:r>
              <a:rPr lang="ru-RU" dirty="0"/>
              <a:t>Сравнительная характеристика трех стилей управления</a:t>
            </a:r>
          </a:p>
        </p:txBody>
      </p:sp>
      <p:graphicFrame>
        <p:nvGraphicFramePr>
          <p:cNvPr id="2" name="Таблица 5">
            <a:extLst>
              <a:ext uri="{FF2B5EF4-FFF2-40B4-BE49-F238E27FC236}">
                <a16:creationId xmlns:a16="http://schemas.microsoft.com/office/drawing/2014/main" id="{8294EF88-0EBE-4066-B6E2-501869715B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7720227"/>
              </p:ext>
            </p:extLst>
          </p:nvPr>
        </p:nvGraphicFramePr>
        <p:xfrm>
          <a:off x="669303" y="763571"/>
          <a:ext cx="10386046" cy="45657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3023">
                  <a:extLst>
                    <a:ext uri="{9D8B030D-6E8A-4147-A177-3AD203B41FA5}">
                      <a16:colId xmlns:a16="http://schemas.microsoft.com/office/drawing/2014/main" val="2129857033"/>
                    </a:ext>
                  </a:extLst>
                </a:gridCol>
                <a:gridCol w="5193023">
                  <a:extLst>
                    <a:ext uri="{9D8B030D-6E8A-4147-A177-3AD203B41FA5}">
                      <a16:colId xmlns:a16="http://schemas.microsoft.com/office/drawing/2014/main" val="2688883777"/>
                    </a:ext>
                  </a:extLst>
                </a:gridCol>
              </a:tblGrid>
              <a:tr h="490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Формальная сторона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Содержательная сторона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679202781"/>
                  </a:ext>
                </a:extLst>
              </a:tr>
              <a:tr h="301735">
                <a:tc gridSpan="2">
                  <a:txBody>
                    <a:bodyPr/>
                    <a:lstStyle/>
                    <a:p>
                      <a:pPr algn="ctr"/>
                      <a:r>
                        <a:rPr lang="ru-RU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Авторитарный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5391184"/>
                  </a:ext>
                </a:extLst>
              </a:tr>
              <a:tr h="12840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Деловые, краткие распоряжения.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Запреты без снисхождения, с угрозой.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Четкий язык, неприветливый тон.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Похвала и порицание субъективны.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Эмоции не принимаются в расчет.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Позиция лидера — вне группы.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Дела группе планируются заранее (во всем объеме).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Определяются лишь непосредственные цели,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дальние — неизвестны.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Голос руководителя — решающий.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3017148769"/>
                  </a:ext>
                </a:extLst>
              </a:tr>
              <a:tr h="490117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Демократический стиль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6987898"/>
                  </a:ext>
                </a:extLst>
              </a:tr>
              <a:tr h="49011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Распоряжения и запреты — с советами.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Позиция лидера — внутри группы.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 планируются не заранее, а в группе.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реализацию предложений отвечают все.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 разделы работы не только предлагаются, но и собираются.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5675061"/>
                  </a:ext>
                </a:extLst>
              </a:tr>
              <a:tr h="490117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Либеральный стиль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3444539"/>
                  </a:ext>
                </a:extLst>
              </a:tr>
              <a:tr h="3331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Тон — конвенциальный.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Отсутствие похвалы, порицаний.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Никакого сотрудничества.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Позиция лидера — незаметно в стороне от группы.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Дела в группе идут сами собой.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Лидер не дает указаний.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Разделы работы складываются из отдельных интервалов или исходят от нового лидера.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3915238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0879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08059D-6489-4C5C-AF9E-78105140C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975" y="452487"/>
            <a:ext cx="11777220" cy="1401267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объективные и субъективные факторы</a:t>
            </a:r>
            <a:br>
              <a:rPr lang="ru-RU" dirty="0"/>
            </a:br>
            <a:r>
              <a:rPr lang="ru-RU" dirty="0"/>
              <a:t> Выбора руководителем стиля руководства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5A81D9-1EE3-446D-96FF-2B0E74025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805" y="1762812"/>
            <a:ext cx="10772050" cy="3703533"/>
          </a:xfrm>
        </p:spPr>
        <p:txBody>
          <a:bodyPr/>
          <a:lstStyle/>
          <a:p>
            <a:r>
              <a:rPr lang="ru-RU" b="1" i="1" dirty="0"/>
              <a:t>Объективные факторы:</a:t>
            </a:r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C378DB6-5D89-465E-9755-FD0432C64585}"/>
              </a:ext>
            </a:extLst>
          </p:cNvPr>
          <p:cNvSpPr/>
          <p:nvPr/>
        </p:nvSpPr>
        <p:spPr>
          <a:xfrm>
            <a:off x="131975" y="2441541"/>
            <a:ext cx="1177722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*тип организации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(производственная, снабженческо-сбытовая, научная и др.);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 </a:t>
            </a: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специфика основной деятельности организации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(производственная, снабженческо-сбытовая, учебная, научная и др.);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специфика решаемых задач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(простые и сложные; новые и привычные; очередные и срочные; стандартные и нестандартные; текущие и внезапные и др.);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выполнения задач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(благоприятные, неблагоприятные, экстремальные и др.);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и средства деятельности организации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(индивидуальные, групповые и др.);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развития организации;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стиль руководства, формы и методы работы вышестоящего руководителя;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ступень управленческой иерархии, на которой находится руководитель.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* </a:t>
            </a: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совпадение стиля руководства руководителя с теми ожиданиями, которые выказывают подчиненные.</a:t>
            </a:r>
            <a:r>
              <a:rPr lang="ru-RU" sz="1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3305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68DC2C-3A3D-4202-A1A8-E1D5F2322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i="1" dirty="0"/>
              <a:t>Субъективные ФАКТОРЫ: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F99F82-3AEB-4499-8C20-8ABFB7500D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i="1" dirty="0"/>
              <a:t>* индивидуально-психические особенности личности руководителя </a:t>
            </a:r>
            <a:r>
              <a:rPr lang="ru-RU" dirty="0"/>
              <a:t>(характер, темперамент, способности, волевые качества и др.);</a:t>
            </a:r>
          </a:p>
          <a:p>
            <a:r>
              <a:rPr lang="ru-RU" dirty="0"/>
              <a:t>* </a:t>
            </a:r>
            <a:r>
              <a:rPr lang="ru-RU" i="1" dirty="0"/>
              <a:t>наличие у руководителя авторитета. </a:t>
            </a:r>
            <a:r>
              <a:rPr lang="ru-RU" dirty="0"/>
              <a:t>Авторитетный руководитель, как правило, более демократичен, потому что авторитет является той силой, которая воздействует на подчиненных кроме прямого управленческого воздействия. И наоборот, отсутствие авторитета руководитель пытается компенсировать жесткими, директивными действиями;</a:t>
            </a:r>
          </a:p>
          <a:p>
            <a:r>
              <a:rPr lang="ru-RU" i="1" dirty="0"/>
              <a:t>* уровень общей и управленческой культуры, образования </a:t>
            </a:r>
            <a:r>
              <a:rPr lang="ru-RU" dirty="0"/>
              <a:t>(в частности, знание основ теории управления);</a:t>
            </a:r>
          </a:p>
          <a:p>
            <a:r>
              <a:rPr lang="ru-RU" dirty="0"/>
              <a:t>* </a:t>
            </a:r>
            <a:r>
              <a:rPr lang="ru-RU" i="1" dirty="0"/>
              <a:t>имеющийся общий и управленческий опыт.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6DAB084-01FF-43A0-A4D1-52DEC90590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3084" y="0"/>
            <a:ext cx="2078916" cy="2078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249759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803</TotalTime>
  <Words>1533</Words>
  <Application>Microsoft Office PowerPoint</Application>
  <PresentationFormat>Широкоэкранный</PresentationFormat>
  <Paragraphs>159</Paragraphs>
  <Slides>23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Calibri</vt:lpstr>
      <vt:lpstr>Gill Sans MT</vt:lpstr>
      <vt:lpstr>Times New Roman</vt:lpstr>
      <vt:lpstr>Галерея</vt:lpstr>
      <vt:lpstr>Стили управления, делегирование и деловая карьера руководителя</vt:lpstr>
      <vt:lpstr>План лекции </vt:lpstr>
      <vt:lpstr>2 .Стили управления  </vt:lpstr>
      <vt:lpstr>1. Авторитарный стиль. </vt:lpstr>
      <vt:lpstr>2. Демократический стиль.</vt:lpstr>
      <vt:lpstr>3. Либеральный стиль. </vt:lpstr>
      <vt:lpstr>Сравнительная характеристика трех стилей управления</vt:lpstr>
      <vt:lpstr>объективные и субъективные факторы  Выбора руководителем стиля руководства </vt:lpstr>
      <vt:lpstr>Субъективные ФАКТОРЫ:</vt:lpstr>
      <vt:lpstr>2 . ПРИНЯТИЕ РЕШЕНИЙ И Делегирование руководителем своих полномочий </vt:lpstr>
      <vt:lpstr>Подготовка и принятие управленческих решений</vt:lpstr>
      <vt:lpstr>Делегирование руководителем своих полномочий</vt:lpstr>
      <vt:lpstr>делегируется: </vt:lpstr>
      <vt:lpstr>алгоритм процесса делегирования полномочий </vt:lpstr>
      <vt:lpstr>Правила делегирования</vt:lpstr>
      <vt:lpstr>3. Деловая карьера руководителя: планирование и реализация</vt:lpstr>
      <vt:lpstr>Виды карьеры</vt:lpstr>
      <vt:lpstr>основные цели деловой карьеры руководителя</vt:lpstr>
      <vt:lpstr>Презентация PowerPoint</vt:lpstr>
      <vt:lpstr>Планирование карьеры работников</vt:lpstr>
      <vt:lpstr>Контрольные вопросы лекции</vt:lpstr>
      <vt:lpstr>Источники и ссылки</vt:lpstr>
      <vt:lpstr>благодарю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 в психологию</dc:title>
  <dc:creator>User</dc:creator>
  <cp:lastModifiedBy>Мамбеталина Алия Сактагановна</cp:lastModifiedBy>
  <cp:revision>91</cp:revision>
  <dcterms:created xsi:type="dcterms:W3CDTF">2020-08-21T14:43:09Z</dcterms:created>
  <dcterms:modified xsi:type="dcterms:W3CDTF">2020-09-15T18:08:29Z</dcterms:modified>
</cp:coreProperties>
</file>