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57" r:id="rId4"/>
    <p:sldId id="264" r:id="rId5"/>
    <p:sldId id="269" r:id="rId6"/>
    <p:sldId id="270" r:id="rId7"/>
    <p:sldId id="271" r:id="rId8"/>
    <p:sldId id="272" r:id="rId9"/>
    <p:sldId id="273" r:id="rId10"/>
    <p:sldId id="274" r:id="rId11"/>
    <p:sldId id="265" r:id="rId12"/>
    <p:sldId id="266" r:id="rId13"/>
    <p:sldId id="267" r:id="rId14"/>
    <p:sldId id="268" r:id="rId15"/>
    <p:sldId id="277" r:id="rId16"/>
    <p:sldId id="275" r:id="rId17"/>
    <p:sldId id="276" r:id="rId18"/>
    <p:sldId id="282" r:id="rId19"/>
    <p:sldId id="281" r:id="rId20"/>
    <p:sldId id="284" r:id="rId21"/>
    <p:sldId id="260" r:id="rId22"/>
    <p:sldId id="261" r:id="rId23"/>
    <p:sldId id="262" r:id="rId24"/>
    <p:sldId id="263" r:id="rId25"/>
    <p:sldId id="285" r:id="rId26"/>
    <p:sldId id="286" r:id="rId27"/>
    <p:sldId id="287" r:id="rId28"/>
    <p:sldId id="280" r:id="rId29"/>
    <p:sldId id="283" r:id="rId30"/>
    <p:sldId id="27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9" autoAdjust="0"/>
    <p:restoredTop sz="94660"/>
  </p:normalViewPr>
  <p:slideViewPr>
    <p:cSldViewPr>
      <p:cViewPr>
        <p:scale>
          <a:sx n="65" d="100"/>
          <a:sy n="65" d="100"/>
        </p:scale>
        <p:origin x="-18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16" name="Номер слайда 15"/>
          <p:cNvSpPr>
            <a:spLocks noGrp="1"/>
          </p:cNvSpPr>
          <p:nvPr>
            <p:ph type="sldNum" sz="quarter" idx="11"/>
          </p:nvPr>
        </p:nvSpPr>
        <p:spPr/>
        <p:txBody>
          <a:bodyPr/>
          <a:lstStyle/>
          <a:p>
            <a:fld id="{DEE690B1-9FEA-4951-B3AB-3511719AFE0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E690B1-9FEA-4951-B3AB-3511719AFE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E690B1-9FEA-4951-B3AB-3511719AFE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4DEBD68-8BE1-4CB4-BE16-C72BE8F1C7DB}" type="datetimeFigureOut">
              <a:rPr lang="ru-RU" smtClean="0"/>
              <a:pPr/>
              <a:t>04.09.2023</a:t>
            </a:fld>
            <a:endParaRPr lang="ru-RU"/>
          </a:p>
        </p:txBody>
      </p:sp>
      <p:sp>
        <p:nvSpPr>
          <p:cNvPr id="15" name="Номер слайда 14"/>
          <p:cNvSpPr>
            <a:spLocks noGrp="1"/>
          </p:cNvSpPr>
          <p:nvPr>
            <p:ph type="sldNum" sz="quarter" idx="15"/>
          </p:nvPr>
        </p:nvSpPr>
        <p:spPr/>
        <p:txBody>
          <a:bodyPr/>
          <a:lstStyle>
            <a:lvl1pPr algn="ctr">
              <a:defRPr/>
            </a:lvl1pPr>
          </a:lstStyle>
          <a:p>
            <a:fld id="{DEE690B1-9FEA-4951-B3AB-3511719AFE0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E690B1-9FEA-4951-B3AB-3511719AFE0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E690B1-9FEA-4951-B3AB-3511719AFE0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EE690B1-9FEA-4951-B3AB-3511719AFE0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E690B1-9FEA-4951-B3AB-3511719AFE0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E690B1-9FEA-4951-B3AB-3511719AFE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4DEBD68-8BE1-4CB4-BE16-C72BE8F1C7DB}" type="datetimeFigureOut">
              <a:rPr lang="ru-RU" smtClean="0"/>
              <a:pPr/>
              <a:t>04.09.2023</a:t>
            </a:fld>
            <a:endParaRPr lang="ru-RU"/>
          </a:p>
        </p:txBody>
      </p:sp>
      <p:sp>
        <p:nvSpPr>
          <p:cNvPr id="9" name="Номер слайда 8"/>
          <p:cNvSpPr>
            <a:spLocks noGrp="1"/>
          </p:cNvSpPr>
          <p:nvPr>
            <p:ph type="sldNum" sz="quarter" idx="15"/>
          </p:nvPr>
        </p:nvSpPr>
        <p:spPr/>
        <p:txBody>
          <a:bodyPr/>
          <a:lstStyle/>
          <a:p>
            <a:fld id="{DEE690B1-9FEA-4951-B3AB-3511719AFE0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4DEBD68-8BE1-4CB4-BE16-C72BE8F1C7DB}" type="datetimeFigureOut">
              <a:rPr lang="ru-RU" smtClean="0"/>
              <a:pPr/>
              <a:t>04.09.2023</a:t>
            </a:fld>
            <a:endParaRPr lang="ru-RU"/>
          </a:p>
        </p:txBody>
      </p:sp>
      <p:sp>
        <p:nvSpPr>
          <p:cNvPr id="9" name="Номер слайда 8"/>
          <p:cNvSpPr>
            <a:spLocks noGrp="1"/>
          </p:cNvSpPr>
          <p:nvPr>
            <p:ph type="sldNum" sz="quarter" idx="11"/>
          </p:nvPr>
        </p:nvSpPr>
        <p:spPr/>
        <p:txBody>
          <a:bodyPr/>
          <a:lstStyle/>
          <a:p>
            <a:fld id="{DEE690B1-9FEA-4951-B3AB-3511719AFE0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4DEBD68-8BE1-4CB4-BE16-C72BE8F1C7DB}" type="datetimeFigureOut">
              <a:rPr lang="ru-RU" smtClean="0"/>
              <a:pPr/>
              <a:t>04.09.2023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EE690B1-9FEA-4951-B3AB-3511719AFE0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19872" y="5301208"/>
            <a:ext cx="5114778" cy="1101248"/>
          </a:xfrm>
        </p:spPr>
        <p:txBody>
          <a:bodyPr/>
          <a:lstStyle/>
          <a:p>
            <a:r>
              <a:rPr lang="kk-KZ" dirty="0" smtClean="0"/>
              <a:t>Рымбек Айзат Абзалқызы</a:t>
            </a:r>
            <a:endParaRPr lang="ru-RU" dirty="0"/>
          </a:p>
        </p:txBody>
      </p:sp>
      <p:sp>
        <p:nvSpPr>
          <p:cNvPr id="2" name="Заголовок 1"/>
          <p:cNvSpPr>
            <a:spLocks noGrp="1"/>
          </p:cNvSpPr>
          <p:nvPr>
            <p:ph type="ctrTitle"/>
          </p:nvPr>
        </p:nvSpPr>
        <p:spPr>
          <a:xfrm>
            <a:off x="899592" y="1340768"/>
            <a:ext cx="7344816" cy="2868168"/>
          </a:xfrm>
        </p:spPr>
        <p:txBody>
          <a:bodyPr>
            <a:noAutofit/>
          </a:bodyPr>
          <a:lstStyle/>
          <a:p>
            <a:r>
              <a:rPr lang="kk-KZ" sz="4400" b="1" dirty="0">
                <a:solidFill>
                  <a:schemeClr val="tx1"/>
                </a:solidFill>
                <a:latin typeface="Times New Roman" pitchFamily="18" charset="0"/>
                <a:cs typeface="Times New Roman" pitchFamily="18" charset="0"/>
              </a:rPr>
              <a:t>Педaгогикaлық іс-әрекеттегі көшбасшылық сaпaлaрдың  жiктелуi</a:t>
            </a:r>
            <a:r>
              <a:rPr lang="kk-KZ" sz="4400" b="1" dirty="0" smtClean="0">
                <a:solidFill>
                  <a:schemeClr val="tx1"/>
                </a:solidFill>
                <a:latin typeface="Times New Roman" pitchFamily="18" charset="0"/>
                <a:cs typeface="Times New Roman" pitchFamily="18" charset="0"/>
              </a:rPr>
              <a:t>.</a:t>
            </a:r>
            <a:br>
              <a:rPr lang="kk-KZ" sz="4400" b="1" dirty="0" smtClean="0">
                <a:solidFill>
                  <a:schemeClr val="tx1"/>
                </a:solidFill>
                <a:latin typeface="Times New Roman" pitchFamily="18" charset="0"/>
                <a:cs typeface="Times New Roman" pitchFamily="18" charset="0"/>
              </a:rPr>
            </a:br>
            <a:r>
              <a:rPr lang="kk-KZ" sz="4400" b="1" dirty="0" smtClean="0">
                <a:solidFill>
                  <a:schemeClr val="tx1"/>
                </a:solidFill>
                <a:latin typeface="Times New Roman" pitchFamily="18" charset="0"/>
                <a:cs typeface="Times New Roman" pitchFamily="18" charset="0"/>
              </a:rPr>
              <a:t/>
            </a:r>
            <a:br>
              <a:rPr lang="kk-KZ" sz="4400" b="1" dirty="0" smtClean="0">
                <a:solidFill>
                  <a:schemeClr val="tx1"/>
                </a:solidFill>
                <a:latin typeface="Times New Roman" pitchFamily="18" charset="0"/>
                <a:cs typeface="Times New Roman" pitchFamily="18" charset="0"/>
              </a:rPr>
            </a:br>
            <a:r>
              <a:rPr lang="kk-KZ" sz="4400" b="1" smtClean="0">
                <a:solidFill>
                  <a:schemeClr val="tx1"/>
                </a:solidFill>
                <a:latin typeface="Times New Roman" pitchFamily="18" charset="0"/>
                <a:cs typeface="Times New Roman" pitchFamily="18" charset="0"/>
              </a:rPr>
              <a:t>П.ғ.д., профессор Шалғынбаева Қ.Қ.</a:t>
            </a:r>
            <a:r>
              <a:rPr lang="ru-RU" sz="4400" dirty="0">
                <a:solidFill>
                  <a:schemeClr val="tx1"/>
                </a:solidFill>
                <a:latin typeface="Times New Roman" pitchFamily="18" charset="0"/>
                <a:cs typeface="Times New Roman" pitchFamily="18" charset="0"/>
              </a:rPr>
              <a:t/>
            </a:r>
            <a:br>
              <a:rPr lang="ru-RU" sz="4400" dirty="0">
                <a:solidFill>
                  <a:schemeClr val="tx1"/>
                </a:solidFill>
                <a:latin typeface="Times New Roman" pitchFamily="18" charset="0"/>
                <a:cs typeface="Times New Roman" pitchFamily="18" charset="0"/>
              </a:rPr>
            </a:br>
            <a:endParaRPr lang="ru-RU" sz="44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одним вырезанным скругленным углом 1"/>
          <p:cNvSpPr/>
          <p:nvPr/>
        </p:nvSpPr>
        <p:spPr>
          <a:xfrm>
            <a:off x="971600" y="980728"/>
            <a:ext cx="7416824" cy="5256584"/>
          </a:xfrm>
          <a:prstGeom prst="snip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800" dirty="0" smtClean="0">
                <a:solidFill>
                  <a:schemeClr val="tx1"/>
                </a:solidFill>
                <a:latin typeface="Times New Roman" pitchFamily="18" charset="0"/>
                <a:cs typeface="Times New Roman" pitchFamily="18" charset="0"/>
              </a:rPr>
              <a:t>Көшбасшылық  қабілеттер адамның іс-әрекетінің белгілі түрлерін табысты орнындауға дайындығын көрсететін жеке-психологиялық ерекшеліктері деп түсіндіріледі. Осыған байланысты </a:t>
            </a:r>
            <a:r>
              <a:rPr lang="kk-KZ" sz="2800" i="1" dirty="0" smtClean="0">
                <a:solidFill>
                  <a:schemeClr val="tx1"/>
                </a:solidFill>
                <a:latin typeface="Times New Roman" pitchFamily="18" charset="0"/>
                <a:cs typeface="Times New Roman" pitchFamily="18" charset="0"/>
              </a:rPr>
              <a:t>тұлғаның лидерлік сапаларын</a:t>
            </a:r>
            <a:r>
              <a:rPr lang="kk-KZ" sz="2800" dirty="0" smtClean="0">
                <a:solidFill>
                  <a:schemeClr val="tx1"/>
                </a:solidFill>
                <a:latin typeface="Times New Roman" pitchFamily="18" charset="0"/>
                <a:cs typeface="Times New Roman" pitchFamily="18" charset="0"/>
              </a:rPr>
              <a:t>  бөліп көрсетуге болады:</a:t>
            </a:r>
            <a:endParaRPr lang="ru-RU" sz="2800" dirty="0">
              <a:solidFill>
                <a:schemeClr val="tx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sz="4400" i="1" dirty="0" smtClean="0">
                <a:solidFill>
                  <a:schemeClr val="tx1"/>
                </a:solidFill>
                <a:latin typeface="Times New Roman" pitchFamily="18" charset="0"/>
                <a:cs typeface="Times New Roman" pitchFamily="18" charset="0"/>
              </a:rPr>
              <a:t>Жеке тұлғалық сапалар</a:t>
            </a:r>
            <a:endParaRPr lang="ru-RU" dirty="0"/>
          </a:p>
        </p:txBody>
      </p:sp>
      <p:pic>
        <p:nvPicPr>
          <p:cNvPr id="14338" name="Picture 2" descr="Проверенные способы избежать ответа на нежелательный вопрос"/>
          <p:cNvPicPr>
            <a:picLocks noChangeAspect="1" noChangeArrowheads="1"/>
          </p:cNvPicPr>
          <p:nvPr/>
        </p:nvPicPr>
        <p:blipFill>
          <a:blip r:embed="rId2" cstate="print"/>
          <a:srcRect/>
          <a:stretch>
            <a:fillRect/>
          </a:stretch>
        </p:blipFill>
        <p:spPr bwMode="auto">
          <a:xfrm>
            <a:off x="683568" y="1772816"/>
            <a:ext cx="7124700" cy="32129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683568" y="0"/>
            <a:ext cx="7924800" cy="939800"/>
          </a:xfrm>
        </p:spPr>
        <p:txBody>
          <a:bodyPr/>
          <a:lstStyle/>
          <a:p>
            <a:pPr algn="ctr"/>
            <a:r>
              <a:rPr lang="kk-KZ" sz="3600" i="1" dirty="0" smtClean="0">
                <a:solidFill>
                  <a:schemeClr val="tx1"/>
                </a:solidFill>
                <a:latin typeface="Times New Roman" pitchFamily="18" charset="0"/>
                <a:cs typeface="Times New Roman" pitchFamily="18" charset="0"/>
              </a:rPr>
              <a:t>Жеке тұлғалық сапалар</a:t>
            </a:r>
            <a:endParaRPr lang="ru-RU" sz="3600" dirty="0"/>
          </a:p>
        </p:txBody>
      </p:sp>
      <p:sp>
        <p:nvSpPr>
          <p:cNvPr id="5" name="Прямоугольник с двумя скругленными противолежащими углами 4"/>
          <p:cNvSpPr/>
          <p:nvPr/>
        </p:nvSpPr>
        <p:spPr>
          <a:xfrm>
            <a:off x="395536" y="1052736"/>
            <a:ext cx="4032448" cy="5616624"/>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dirty="0" smtClean="0">
                <a:solidFill>
                  <a:schemeClr val="tx1"/>
                </a:solidFill>
              </a:rPr>
              <a:t>дүниетаным, </a:t>
            </a:r>
          </a:p>
          <a:p>
            <a:pPr algn="ctr"/>
            <a:r>
              <a:rPr lang="kk-KZ" sz="2400" dirty="0" smtClean="0">
                <a:solidFill>
                  <a:schemeClr val="tx1"/>
                </a:solidFill>
              </a:rPr>
              <a:t>әлеуметтік белсенділік, </a:t>
            </a:r>
          </a:p>
          <a:p>
            <a:pPr algn="ctr"/>
            <a:r>
              <a:rPr lang="kk-KZ" sz="2400" dirty="0" smtClean="0">
                <a:solidFill>
                  <a:schemeClr val="tx1"/>
                </a:solidFill>
              </a:rPr>
              <a:t>демократизм,</a:t>
            </a:r>
          </a:p>
          <a:p>
            <a:pPr algn="ctr"/>
            <a:r>
              <a:rPr lang="kk-KZ" sz="2400" dirty="0" smtClean="0">
                <a:solidFill>
                  <a:schemeClr val="tx1"/>
                </a:solidFill>
              </a:rPr>
              <a:t> патриотизм,</a:t>
            </a:r>
          </a:p>
          <a:p>
            <a:pPr algn="ctr"/>
            <a:r>
              <a:rPr lang="kk-KZ" sz="2400" dirty="0" smtClean="0">
                <a:solidFill>
                  <a:schemeClr val="tx1"/>
                </a:solidFill>
              </a:rPr>
              <a:t> жауапкершілік, </a:t>
            </a:r>
          </a:p>
          <a:p>
            <a:pPr algn="ctr"/>
            <a:r>
              <a:rPr lang="kk-KZ" sz="2400" dirty="0" smtClean="0">
                <a:solidFill>
                  <a:schemeClr val="tx1"/>
                </a:solidFill>
              </a:rPr>
              <a:t>толеранттылық,</a:t>
            </a:r>
          </a:p>
          <a:p>
            <a:pPr algn="ctr"/>
            <a:r>
              <a:rPr lang="kk-KZ" sz="2400" dirty="0" smtClean="0">
                <a:solidFill>
                  <a:schemeClr val="tx1"/>
                </a:solidFill>
              </a:rPr>
              <a:t> сабырлылық,</a:t>
            </a:r>
          </a:p>
          <a:p>
            <a:pPr algn="ctr"/>
            <a:r>
              <a:rPr lang="kk-KZ" sz="2400" dirty="0" smtClean="0">
                <a:solidFill>
                  <a:schemeClr val="tx1"/>
                </a:solidFill>
              </a:rPr>
              <a:t> салауатты өмір салтына бағдарлық,</a:t>
            </a:r>
          </a:p>
          <a:p>
            <a:pPr algn="ctr"/>
            <a:r>
              <a:rPr lang="kk-KZ" sz="2400" dirty="0" smtClean="0">
                <a:solidFill>
                  <a:schemeClr val="tx1"/>
                </a:solidFill>
              </a:rPr>
              <a:t> батылдық, </a:t>
            </a:r>
          </a:p>
          <a:p>
            <a:pPr algn="ctr"/>
            <a:r>
              <a:rPr lang="kk-KZ" sz="2400" dirty="0" smtClean="0">
                <a:solidFill>
                  <a:schemeClr val="tx1"/>
                </a:solidFill>
              </a:rPr>
              <a:t>мақсаттылық, </a:t>
            </a:r>
          </a:p>
          <a:p>
            <a:pPr algn="ctr"/>
            <a:r>
              <a:rPr lang="kk-KZ" sz="2400" dirty="0" smtClean="0">
                <a:solidFill>
                  <a:schemeClr val="tx1"/>
                </a:solidFill>
              </a:rPr>
              <a:t>өзіне және өзінің күшіне сенімділік, </a:t>
            </a:r>
          </a:p>
          <a:p>
            <a:pPr algn="ctr"/>
            <a:r>
              <a:rPr lang="kk-KZ" sz="2400" dirty="0" smtClean="0">
                <a:solidFill>
                  <a:schemeClr val="tx1"/>
                </a:solidFill>
              </a:rPr>
              <a:t>оптимизм, </a:t>
            </a:r>
          </a:p>
          <a:p>
            <a:pPr algn="ctr"/>
            <a:r>
              <a:rPr lang="kk-KZ" sz="2400" dirty="0" smtClean="0">
                <a:solidFill>
                  <a:schemeClr val="tx1"/>
                </a:solidFill>
              </a:rPr>
              <a:t>мобилділік, </a:t>
            </a:r>
            <a:endParaRPr lang="ru-RU" sz="2400" dirty="0">
              <a:solidFill>
                <a:schemeClr val="tx1"/>
              </a:solidFill>
            </a:endParaRPr>
          </a:p>
        </p:txBody>
      </p:sp>
      <p:sp>
        <p:nvSpPr>
          <p:cNvPr id="7" name="Прямоугольник с двумя скругленными противолежащими углами 6"/>
          <p:cNvSpPr/>
          <p:nvPr/>
        </p:nvSpPr>
        <p:spPr>
          <a:xfrm>
            <a:off x="4716016" y="980728"/>
            <a:ext cx="4032448" cy="5688632"/>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8194" name="Rectangle 2"/>
          <p:cNvSpPr>
            <a:spLocks noChangeArrowheads="1"/>
          </p:cNvSpPr>
          <p:nvPr/>
        </p:nvSpPr>
        <p:spPr bwMode="auto">
          <a:xfrm>
            <a:off x="4716016" y="1525434"/>
            <a:ext cx="41044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табыстылық,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шешім қабылдаудағы    дербестік, субъектілік,</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шығармашылық,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үздіксіз өзін-өзі дамытуға және өздігінен білім алуға,</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өзін-өзі басқаруға,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шығармашылық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өзін-өзі танытуға, объективті өзін-өзі бағалауға,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өзін-өзі бақылауға қабілеттілік. </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kk-KZ" i="1" dirty="0" smtClean="0">
                <a:solidFill>
                  <a:schemeClr val="tx1"/>
                </a:solidFill>
              </a:rPr>
              <a:t>Әлеуметтік-психологиялық сапалар</a:t>
            </a:r>
            <a:r>
              <a:rPr lang="kk-KZ" dirty="0" smtClean="0">
                <a:solidFill>
                  <a:schemeClr val="tx1"/>
                </a:solidFill>
              </a:rPr>
              <a:t> </a:t>
            </a:r>
            <a:endParaRPr lang="ru-RU" dirty="0">
              <a:solidFill>
                <a:schemeClr val="tx1"/>
              </a:solidFill>
            </a:endParaRPr>
          </a:p>
        </p:txBody>
      </p:sp>
      <p:pic>
        <p:nvPicPr>
          <p:cNvPr id="25602" name="Picture 2" descr="Приём педагогической техники ЗАДАЙ ВОПРОС — Дидактор"/>
          <p:cNvPicPr>
            <a:picLocks noChangeAspect="1" noChangeArrowheads="1"/>
          </p:cNvPicPr>
          <p:nvPr/>
        </p:nvPicPr>
        <p:blipFill>
          <a:blip r:embed="rId2" cstate="print"/>
          <a:srcRect/>
          <a:stretch>
            <a:fillRect/>
          </a:stretch>
        </p:blipFill>
        <p:spPr bwMode="auto">
          <a:xfrm>
            <a:off x="755576" y="1844824"/>
            <a:ext cx="7632848" cy="32403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5085184"/>
            <a:ext cx="7924800" cy="1371600"/>
          </a:xfrm>
        </p:spPr>
        <p:txBody>
          <a:bodyPr>
            <a:noAutofit/>
          </a:bodyPr>
          <a:lstStyle/>
          <a:p>
            <a:pPr>
              <a:buFont typeface="Courier New" pitchFamily="49" charset="0"/>
              <a:buChar char="o"/>
            </a:pPr>
            <a:r>
              <a:rPr lang="kk-KZ" sz="2400" dirty="0" smtClean="0">
                <a:solidFill>
                  <a:schemeClr val="tx1"/>
                </a:solidFill>
                <a:latin typeface="Times New Roman" pitchFamily="18" charset="0"/>
                <a:cs typeface="Times New Roman" pitchFamily="18" charset="0"/>
              </a:rPr>
              <a:t>(басқа адаммен қарым-қатынаста көрінетін коммуникативтік қасиеттер):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коммуникабелділік,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басқа адамды түсіну қабілеті (эмпатия),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фрустрацияға қарсы тұру,</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 көпшілдік,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ашықтық,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мінез-құлықтың икемділігі,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зейіні,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қайырымдылық,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мәселені және кикілжіңді шешуге қабілеттілік, келісімге келуге бейімділік,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тұлғааралық қатынастың тиімді әдістері мен тәсілдерін меңгеру,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эмоциялық тартымдылық,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шешендік өнерге қабілеттілік.</a:t>
            </a:r>
            <a:endParaRPr lang="ru-RU" sz="2400" dirty="0">
              <a:solidFill>
                <a:schemeClr val="tx1"/>
              </a:solidFill>
              <a:latin typeface="Times New Roman" pitchFamily="18" charset="0"/>
              <a:cs typeface="Times New Roman" pitchFamily="18" charset="0"/>
            </a:endParaRPr>
          </a:p>
        </p:txBody>
      </p:sp>
      <p:sp>
        <p:nvSpPr>
          <p:cNvPr id="5" name="Текст 4"/>
          <p:cNvSpPr>
            <a:spLocks noGrp="1"/>
          </p:cNvSpPr>
          <p:nvPr>
            <p:ph type="body" idx="1"/>
          </p:nvPr>
        </p:nvSpPr>
        <p:spPr>
          <a:xfrm>
            <a:off x="683568" y="332656"/>
            <a:ext cx="7924800" cy="984736"/>
          </a:xfrm>
        </p:spPr>
        <p:txBody>
          <a:bodyPr>
            <a:normAutofit/>
          </a:bodyPr>
          <a:lstStyle/>
          <a:p>
            <a:r>
              <a:rPr lang="kk-KZ" sz="3200" b="1" i="1" dirty="0" smtClean="0">
                <a:solidFill>
                  <a:schemeClr val="tx1"/>
                </a:solidFill>
                <a:latin typeface="Times New Roman" pitchFamily="18" charset="0"/>
                <a:cs typeface="Times New Roman" pitchFamily="18" charset="0"/>
              </a:rPr>
              <a:t>Әлеуметтік-психологиялық сапалар</a:t>
            </a:r>
            <a:r>
              <a:rPr lang="kk-KZ" sz="3200" b="1" dirty="0" smtClean="0">
                <a:solidFill>
                  <a:schemeClr val="tx1"/>
                </a:solidFill>
                <a:latin typeface="Times New Roman" pitchFamily="18" charset="0"/>
                <a:cs typeface="Times New Roman" pitchFamily="18" charset="0"/>
              </a:rPr>
              <a:t> </a:t>
            </a:r>
            <a:endParaRPr lang="ru-RU" sz="3200" b="1" dirty="0">
              <a:solidFill>
                <a:schemeClr val="tx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684312"/>
          </a:xfrm>
        </p:spPr>
        <p:txBody>
          <a:bodyPr>
            <a:normAutofit/>
          </a:bodyPr>
          <a:lstStyle/>
          <a:p>
            <a:pPr algn="ctr"/>
            <a:r>
              <a:rPr lang="kk-KZ" sz="3600" i="1" dirty="0" smtClean="0">
                <a:solidFill>
                  <a:schemeClr val="tx1"/>
                </a:solidFill>
                <a:latin typeface="Times New Roman" pitchFamily="18" charset="0"/>
                <a:cs typeface="Times New Roman" pitchFamily="18" charset="0"/>
              </a:rPr>
              <a:t>3. Ұйымдастырушылық-іскерлік сапалар</a:t>
            </a:r>
            <a:endParaRPr lang="ru-RU" sz="3600" dirty="0">
              <a:latin typeface="Times New Roman" pitchFamily="18" charset="0"/>
              <a:cs typeface="Times New Roman" pitchFamily="18" charset="0"/>
            </a:endParaRPr>
          </a:p>
        </p:txBody>
      </p:sp>
      <p:pic>
        <p:nvPicPr>
          <p:cNvPr id="33794" name="Picture 2" descr="Волшебный вопрос &amp;quot;Зачем?&amp;quot; - Психологос"/>
          <p:cNvPicPr>
            <a:picLocks noChangeAspect="1" noChangeArrowheads="1"/>
          </p:cNvPicPr>
          <p:nvPr/>
        </p:nvPicPr>
        <p:blipFill>
          <a:blip r:embed="rId2" cstate="print"/>
          <a:srcRect/>
          <a:stretch>
            <a:fillRect/>
          </a:stretch>
        </p:blipFill>
        <p:spPr bwMode="auto">
          <a:xfrm>
            <a:off x="827584" y="1052736"/>
            <a:ext cx="7632848" cy="49685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0"/>
            <a:ext cx="8229600" cy="612304"/>
          </a:xfrm>
        </p:spPr>
        <p:txBody>
          <a:bodyPr>
            <a:normAutofit/>
          </a:bodyPr>
          <a:lstStyle/>
          <a:p>
            <a:r>
              <a:rPr lang="kk-KZ" sz="3200" i="1" dirty="0" smtClean="0">
                <a:solidFill>
                  <a:schemeClr val="tx1"/>
                </a:solidFill>
              </a:rPr>
              <a:t>3. Ұйымдастырушылық-іскерлік сапалар</a:t>
            </a:r>
            <a:endParaRPr lang="ru-RU" sz="3200" dirty="0">
              <a:solidFill>
                <a:schemeClr val="tx1"/>
              </a:solidFill>
            </a:endParaRPr>
          </a:p>
        </p:txBody>
      </p:sp>
      <p:sp>
        <p:nvSpPr>
          <p:cNvPr id="32769" name="Rectangle 1"/>
          <p:cNvSpPr>
            <a:spLocks noChangeArrowheads="1"/>
          </p:cNvSpPr>
          <p:nvPr/>
        </p:nvSpPr>
        <p:spPr bwMode="auto">
          <a:xfrm>
            <a:off x="179512" y="548680"/>
            <a:ext cx="8640960" cy="600164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-сыни ойлау,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-креативтілік,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-алдына мақсат қоюшылық,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-жігерлілік,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-жинақылық,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жағдаятқа сезімталдық,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-ұжымның мақсаты мен құндылығын қалыптастыру,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-серіктестік сезімі,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-қойылған мақсатты шешуге топты ұйымдастыруға қабілеттілік,</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топ мүшелері арасында қызметті бөлу біліктілігі,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-міндеттерді орындауға мотивациялау қабілеті және оларды міндеттерді орындауға шабыттандыру,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-жұмысты үйлестіру қабілеті,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-қиын сәттерде қолдау көрсете білу,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бірлескен іс-әрекеттің нәтижелерін бақылауға қабілеттілік</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4000" i="1" dirty="0" smtClean="0">
                <a:solidFill>
                  <a:schemeClr val="tx1"/>
                </a:solidFill>
              </a:rPr>
              <a:t>4. Статустық-көшбасшылық сапалар</a:t>
            </a:r>
            <a:endParaRPr lang="ru-RU" sz="4000" dirty="0">
              <a:solidFill>
                <a:schemeClr val="tx1"/>
              </a:solidFill>
            </a:endParaRPr>
          </a:p>
        </p:txBody>
      </p:sp>
      <p:sp>
        <p:nvSpPr>
          <p:cNvPr id="3" name="Прямоугольник с двумя скругленными противолежащими углами 2"/>
          <p:cNvSpPr/>
          <p:nvPr/>
        </p:nvSpPr>
        <p:spPr>
          <a:xfrm>
            <a:off x="395536" y="1700808"/>
            <a:ext cx="8424936" cy="4752528"/>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chemeClr val="tx1"/>
                </a:solidFill>
              </a:rPr>
              <a:t>- (көшбасшының мойындалған сапалары):</a:t>
            </a:r>
          </a:p>
          <a:p>
            <a:pPr algn="ctr"/>
            <a:r>
              <a:rPr lang="kk-KZ" sz="2400" dirty="0" smtClean="0">
                <a:solidFill>
                  <a:schemeClr val="tx1"/>
                </a:solidFill>
              </a:rPr>
              <a:t>-  индивидті топтың көшбасшы ретінде қабылдауы, </a:t>
            </a:r>
          </a:p>
          <a:p>
            <a:pPr algn="ctr"/>
            <a:r>
              <a:rPr lang="kk-KZ" sz="2400" dirty="0" smtClean="0">
                <a:solidFill>
                  <a:schemeClr val="tx1"/>
                </a:solidFill>
              </a:rPr>
              <a:t>- оның лидерлік статусы мен беделін мойындау, </a:t>
            </a:r>
          </a:p>
          <a:p>
            <a:pPr algn="ctr"/>
            <a:r>
              <a:rPr lang="kk-KZ" sz="2400" dirty="0" smtClean="0">
                <a:solidFill>
                  <a:schemeClr val="tx1"/>
                </a:solidFill>
              </a:rPr>
              <a:t>- Көшбасшының соңынан ерушілердің болуы,</a:t>
            </a:r>
          </a:p>
          <a:p>
            <a:pPr algn="ctr"/>
            <a:r>
              <a:rPr lang="kk-KZ" sz="2400" dirty="0" smtClean="0">
                <a:solidFill>
                  <a:schemeClr val="tx1"/>
                </a:solidFill>
              </a:rPr>
              <a:t> - көшбасшының идеясын тыңдаушылар мен -орындаушылардың болуы, </a:t>
            </a:r>
          </a:p>
          <a:p>
            <a:pPr algn="ctr"/>
            <a:r>
              <a:rPr lang="kk-KZ" sz="2400" dirty="0" smtClean="0">
                <a:solidFill>
                  <a:schemeClr val="tx1"/>
                </a:solidFill>
              </a:rPr>
              <a:t>-көшбасшынының іс-әрекетіне еліктеушілердің болуы, </a:t>
            </a:r>
          </a:p>
          <a:p>
            <a:pPr algn="ctr"/>
            <a:r>
              <a:rPr lang="kk-KZ" sz="2400" dirty="0" smtClean="0">
                <a:solidFill>
                  <a:schemeClr val="tx1"/>
                </a:solidFill>
              </a:rPr>
              <a:t>-соңынан ерушілердің өзін-өзі жүзеге асыруы үшін жағымды атмосфера жасай білуге қабілеттілік. </a:t>
            </a:r>
            <a:endParaRPr lang="ru-RU"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с двумя вырезанными соседними углами 2"/>
          <p:cNvSpPr/>
          <p:nvPr/>
        </p:nvSpPr>
        <p:spPr>
          <a:xfrm>
            <a:off x="395536" y="764704"/>
            <a:ext cx="8352928" cy="5976664"/>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400" dirty="0" err="1" smtClean="0">
                <a:solidFill>
                  <a:schemeClr val="tx1"/>
                </a:solidFill>
                <a:latin typeface="Times New Roman" pitchFamily="18" charset="0"/>
                <a:cs typeface="Times New Roman" pitchFamily="18" charset="0"/>
              </a:rPr>
              <a:t>Демек</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көшбасшылық кәсіби педагогтың ажырамас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бөлігі болып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табылады</a:t>
            </a:r>
            <a:r>
              <a:rPr lang="ru-RU" sz="2400" dirty="0" smtClean="0">
                <a:solidFill>
                  <a:schemeClr val="tx1"/>
                </a:solidFill>
                <a:latin typeface="Times New Roman" pitchFamily="18" charset="0"/>
                <a:cs typeface="Times New Roman" pitchFamily="18" charset="0"/>
              </a:rPr>
              <a:t>. А.В. Петровский </a:t>
            </a:r>
            <a:r>
              <a:rPr lang="ru-RU" sz="2400" dirty="0" err="1" smtClean="0">
                <a:solidFill>
                  <a:schemeClr val="tx1"/>
                </a:solidFill>
                <a:latin typeface="Times New Roman" pitchFamily="18" charset="0"/>
                <a:cs typeface="Times New Roman" pitchFamily="18" charset="0"/>
              </a:rPr>
              <a:t>әлеуметтік -психологиялық </a:t>
            </a:r>
            <a:r>
              <a:rPr lang="ru-RU" sz="2400" dirty="0" smtClean="0">
                <a:solidFill>
                  <a:schemeClr val="tx1"/>
                </a:solidFill>
                <a:latin typeface="Times New Roman" pitchFamily="18" charset="0"/>
                <a:cs typeface="Times New Roman" pitchFamily="18" charset="0"/>
              </a:rPr>
              <a:t>феномен </a:t>
            </a:r>
            <a:r>
              <a:rPr lang="ru-RU" sz="2400" dirty="0" err="1" smtClean="0">
                <a:solidFill>
                  <a:schemeClr val="tx1"/>
                </a:solidFill>
                <a:latin typeface="Times New Roman" pitchFamily="18" charset="0"/>
                <a:cs typeface="Times New Roman" pitchFamily="18" charset="0"/>
              </a:rPr>
              <a:t>ретінде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көшбасшылық адамдардың өзара әрекеттесуінің нәтижесінде және субъектінің өзі болып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табылатын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қызметтің нақты жағдайларының нәтижесінде пайда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болатынын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атап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өтті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Сонымен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қатар, </a:t>
            </a:r>
            <a:r>
              <a:rPr lang="ru-RU" sz="2400" dirty="0" smtClean="0">
                <a:solidFill>
                  <a:schemeClr val="tx1"/>
                </a:solidFill>
                <a:latin typeface="Times New Roman" pitchFamily="18" charset="0"/>
                <a:cs typeface="Times New Roman" pitchFamily="18" charset="0"/>
              </a:rPr>
              <a:t>осы топ </a:t>
            </a:r>
            <a:r>
              <a:rPr lang="ru-RU" sz="2400" dirty="0" err="1" smtClean="0">
                <a:solidFill>
                  <a:schemeClr val="tx1"/>
                </a:solidFill>
                <a:latin typeface="Times New Roman" pitchFamily="18" charset="0"/>
                <a:cs typeface="Times New Roman" pitchFamily="18" charset="0"/>
              </a:rPr>
              <a:t>қызметінің мазмұнына сәйкес келетін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көшбасшы қасиеттерінің жиынтығы бекітіледі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Педагогтың көшбасшылық қасиеттері көрінетін </a:t>
            </a:r>
            <a:r>
              <a:rPr lang="ru-RU" sz="2400" dirty="0" smtClean="0">
                <a:solidFill>
                  <a:schemeClr val="tx1"/>
                </a:solidFill>
                <a:latin typeface="Times New Roman" pitchFamily="18" charset="0"/>
                <a:cs typeface="Times New Roman" pitchFamily="18" charset="0"/>
              </a:rPr>
              <a:t>«</a:t>
            </a:r>
            <a:r>
              <a:rPr lang="ru-RU" sz="2400" dirty="0" err="1" smtClean="0">
                <a:solidFill>
                  <a:schemeClr val="tx1"/>
                </a:solidFill>
                <a:latin typeface="Times New Roman" pitchFamily="18" charset="0"/>
                <a:cs typeface="Times New Roman" pitchFamily="18" charset="0"/>
              </a:rPr>
              <a:t>іс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-әрекеттің нақты жағдайларын» анықтайтын негізді</a:t>
            </a:r>
            <a:r>
              <a:rPr lang="ru-RU" sz="2400" dirty="0" smtClean="0">
                <a:solidFill>
                  <a:schemeClr val="tx1"/>
                </a:solidFill>
                <a:latin typeface="Times New Roman" pitchFamily="18" charset="0"/>
                <a:cs typeface="Times New Roman" pitchFamily="18" charset="0"/>
              </a:rPr>
              <a:t> табу </a:t>
            </a:r>
            <a:r>
              <a:rPr lang="ru-RU" sz="2400" dirty="0" err="1" smtClean="0">
                <a:solidFill>
                  <a:schemeClr val="tx1"/>
                </a:solidFill>
                <a:latin typeface="Times New Roman" pitchFamily="18" charset="0"/>
                <a:cs typeface="Times New Roman" pitchFamily="18" charset="0"/>
              </a:rPr>
              <a:t>маңызды болды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Осындай</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негіз</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ретінде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біз</a:t>
            </a:r>
            <a:r>
              <a:rPr lang="ru-RU" sz="2400" dirty="0" smtClean="0">
                <a:solidFill>
                  <a:schemeClr val="tx1"/>
                </a:solidFill>
                <a:latin typeface="Times New Roman" pitchFamily="18" charset="0"/>
                <a:cs typeface="Times New Roman" pitchFamily="18" charset="0"/>
              </a:rPr>
              <a:t> Н.В. Кузьмина. </a:t>
            </a:r>
            <a:r>
              <a:rPr lang="ru-RU" sz="2400" dirty="0" err="1" smtClean="0">
                <a:solidFill>
                  <a:schemeClr val="tx1"/>
                </a:solidFill>
                <a:latin typeface="Times New Roman" pitchFamily="18" charset="0"/>
                <a:cs typeface="Times New Roman" pitchFamily="18" charset="0"/>
              </a:rPr>
              <a:t>Конструктивті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ұйымдастырушылық, коммуникативтік</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және гностикалық компоненттерді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анықтады.</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kk-KZ" sz="3100" b="1" dirty="0" smtClean="0">
                <a:ln>
                  <a:noFill/>
                </a:ln>
                <a:solidFill>
                  <a:schemeClr val="tx1"/>
                </a:solidFill>
                <a:effectLst/>
                <a:latin typeface="Times New Roman" pitchFamily="18" charset="0"/>
                <a:ea typeface="Times New Roman" pitchFamily="18" charset="0"/>
                <a:cs typeface="Times New Roman" pitchFamily="18" charset="0"/>
              </a:rPr>
              <a:t>Педагогтың көшбасшылық қасиеттері</a:t>
            </a:r>
            <a:r>
              <a:rPr lang="kk-KZ" sz="5400" dirty="0" smtClean="0">
                <a:ln>
                  <a:noFill/>
                </a:ln>
                <a:solidFill>
                  <a:schemeClr val="tx1"/>
                </a:solidFill>
                <a:effectLst/>
                <a:latin typeface="Times New Roman" pitchFamily="18" charset="0"/>
                <a:cs typeface="Times New Roman" pitchFamily="18" charset="0"/>
              </a:rPr>
              <a:t/>
            </a:r>
            <a:br>
              <a:rPr lang="kk-KZ" sz="5400" dirty="0" smtClean="0">
                <a:ln>
                  <a:noFill/>
                </a:ln>
                <a:solidFill>
                  <a:schemeClr val="tx1"/>
                </a:solidFill>
                <a:effectLst/>
                <a:latin typeface="Times New Roman" pitchFamily="18" charset="0"/>
                <a:cs typeface="Times New Roman" pitchFamily="18" charset="0"/>
              </a:rPr>
            </a:br>
            <a:endParaRPr lang="ru-RU" dirty="0"/>
          </a:p>
        </p:txBody>
      </p:sp>
      <p:sp>
        <p:nvSpPr>
          <p:cNvPr id="3" name="Прямоугольник с двумя скругленными противолежащими углами 2"/>
          <p:cNvSpPr/>
          <p:nvPr/>
        </p:nvSpPr>
        <p:spPr>
          <a:xfrm>
            <a:off x="395536" y="1196752"/>
            <a:ext cx="8352928" cy="51125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kk-KZ" sz="2400" dirty="0" smtClean="0">
                <a:solidFill>
                  <a:schemeClr val="tx1"/>
                </a:solidFill>
                <a:latin typeface="Times New Roman" pitchFamily="18" charset="0"/>
                <a:ea typeface="Times New Roman" pitchFamily="18" charset="0"/>
                <a:cs typeface="Times New Roman" pitchFamily="18" charset="0"/>
              </a:rPr>
              <a:t>Мектептердегі педагог-көшбасшылар басқаларды ынталандырып, оларды бағыттауы керек, тобының әрекет жауапкершілігін өзіне алуы және мақсат қоя білуі тиіс. Басқаларды ұйымдастыру мен ынталандыру және бастаманы өзіне алу өте маңызды. Ойыңдағыдай болмайтын сәттер болады. Мұндай жағдайда мұғалім-көшбасшы сәтсіздіктің өзінен тиімді жағын байқап, табандылық танытып, өзінің қателігін мойындап, алға жылжи алу керек, жағдайдың өзгеруіне байланысты өз мақсатттарын бейімдеуге дайын болғаны жөн. Осы аталған көшбасшылық қасиеттер мұғалімге табысты көшбасшы болуға көмектеседі</a:t>
            </a:r>
            <a:r>
              <a:rPr lang="kk-KZ" sz="2000" dirty="0" smtClean="0">
                <a:solidFill>
                  <a:schemeClr val="tx1"/>
                </a:solidFill>
                <a:latin typeface="Times New Roman" pitchFamily="18" charset="0"/>
                <a:ea typeface="Times New Roman" pitchFamily="18" charset="0"/>
                <a:cs typeface="Times New Roman" pitchFamily="18" charset="0"/>
              </a:rPr>
              <a:t>.</a:t>
            </a:r>
            <a:endParaRPr lang="kk-KZ" sz="2800" dirty="0" smtClean="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ГУ &amp;quot;Школа-гимназия №1&amp;quot; презентация, доклад, проект"/>
          <p:cNvPicPr>
            <a:picLocks noChangeAspect="1" noChangeArrowheads="1"/>
          </p:cNvPicPr>
          <p:nvPr/>
        </p:nvPicPr>
        <p:blipFill>
          <a:blip r:embed="rId2" cstate="print"/>
          <a:srcRect/>
          <a:stretch>
            <a:fillRect/>
          </a:stretch>
        </p:blipFill>
        <p:spPr bwMode="auto">
          <a:xfrm>
            <a:off x="899592" y="404664"/>
            <a:ext cx="7620000" cy="571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04864"/>
            <a:ext cx="8229600" cy="1219200"/>
          </a:xfrm>
        </p:spPr>
        <p:txBody>
          <a:bodyPr>
            <a:noAutofit/>
          </a:bodyPr>
          <a:lstStyle/>
          <a:p>
            <a:r>
              <a:rPr lang="ru-RU" sz="2800" dirty="0" err="1" smtClean="0">
                <a:solidFill>
                  <a:schemeClr val="tx1"/>
                </a:solidFill>
              </a:rPr>
              <a:t>Педагогтың  көшбасшылық қасиеттері өздігінен пайда</a:t>
            </a:r>
            <a:r>
              <a:rPr lang="ru-RU" sz="2800" dirty="0" smtClean="0">
                <a:solidFill>
                  <a:schemeClr val="tx1"/>
                </a:solidFill>
              </a:rPr>
              <a:t> </a:t>
            </a:r>
            <a:r>
              <a:rPr lang="ru-RU" sz="2800" dirty="0" err="1" smtClean="0">
                <a:solidFill>
                  <a:schemeClr val="tx1"/>
                </a:solidFill>
              </a:rPr>
              <a:t>болмайды</a:t>
            </a:r>
            <a:r>
              <a:rPr lang="ru-RU" sz="2800" dirty="0" smtClean="0">
                <a:solidFill>
                  <a:schemeClr val="tx1"/>
                </a:solidFill>
              </a:rPr>
              <a:t>, </a:t>
            </a:r>
            <a:r>
              <a:rPr lang="ru-RU" sz="2800" dirty="0" err="1" smtClean="0">
                <a:solidFill>
                  <a:schemeClr val="tx1"/>
                </a:solidFill>
              </a:rPr>
              <a:t>егер</a:t>
            </a:r>
            <a:r>
              <a:rPr lang="ru-RU" sz="2800" dirty="0" smtClean="0">
                <a:solidFill>
                  <a:schemeClr val="tx1"/>
                </a:solidFill>
              </a:rPr>
              <a:t> </a:t>
            </a:r>
            <a:r>
              <a:rPr lang="ru-RU" sz="2800" dirty="0" err="1" smtClean="0">
                <a:solidFill>
                  <a:schemeClr val="tx1"/>
                </a:solidFill>
              </a:rPr>
              <a:t>біз</a:t>
            </a:r>
            <a:r>
              <a:rPr lang="ru-RU" sz="2800" dirty="0" smtClean="0">
                <a:solidFill>
                  <a:schemeClr val="tx1"/>
                </a:solidFill>
              </a:rPr>
              <a:t> </a:t>
            </a:r>
            <a:r>
              <a:rPr lang="ru-RU" sz="2800" dirty="0" err="1" smtClean="0">
                <a:solidFill>
                  <a:schemeClr val="tx1"/>
                </a:solidFill>
              </a:rPr>
              <a:t>харизмасы</a:t>
            </a:r>
            <a:r>
              <a:rPr lang="ru-RU" sz="2800" dirty="0" smtClean="0">
                <a:solidFill>
                  <a:schemeClr val="tx1"/>
                </a:solidFill>
              </a:rPr>
              <a:t> </a:t>
            </a:r>
            <a:r>
              <a:rPr lang="ru-RU" sz="2800" dirty="0" err="1" smtClean="0">
                <a:solidFill>
                  <a:schemeClr val="tx1"/>
                </a:solidFill>
              </a:rPr>
              <a:t>айқын адам</a:t>
            </a:r>
            <a:r>
              <a:rPr lang="ru-RU" sz="2800" dirty="0" smtClean="0">
                <a:solidFill>
                  <a:schemeClr val="tx1"/>
                </a:solidFill>
              </a:rPr>
              <a:t> </a:t>
            </a:r>
            <a:r>
              <a:rPr lang="ru-RU" sz="2800" dirty="0" err="1" smtClean="0">
                <a:solidFill>
                  <a:schemeClr val="tx1"/>
                </a:solidFill>
              </a:rPr>
              <a:t>туралы</a:t>
            </a:r>
            <a:r>
              <a:rPr lang="ru-RU" sz="2800" dirty="0" smtClean="0">
                <a:solidFill>
                  <a:schemeClr val="tx1"/>
                </a:solidFill>
              </a:rPr>
              <a:t> </a:t>
            </a:r>
            <a:r>
              <a:rPr lang="ru-RU" sz="2800" dirty="0" err="1" smtClean="0">
                <a:solidFill>
                  <a:schemeClr val="tx1"/>
                </a:solidFill>
              </a:rPr>
              <a:t>айтпасақ.</a:t>
            </a:r>
            <a:r>
              <a:rPr lang="ru-RU" sz="2800" dirty="0" smtClean="0">
                <a:solidFill>
                  <a:schemeClr val="tx1"/>
                </a:solidFill>
              </a:rPr>
              <a:t> </a:t>
            </a:r>
            <a:r>
              <a:rPr lang="ru-RU" sz="2800" dirty="0" err="1" smtClean="0">
                <a:solidFill>
                  <a:schemeClr val="tx1"/>
                </a:solidFill>
              </a:rPr>
              <a:t>Олар</a:t>
            </a:r>
            <a:r>
              <a:rPr lang="ru-RU" sz="2800" dirty="0" smtClean="0">
                <a:solidFill>
                  <a:schemeClr val="tx1"/>
                </a:solidFill>
              </a:rPr>
              <a:t> </a:t>
            </a:r>
            <a:r>
              <a:rPr lang="ru-RU" sz="2800" dirty="0" err="1" smtClean="0">
                <a:solidFill>
                  <a:schemeClr val="tx1"/>
                </a:solidFill>
              </a:rPr>
              <a:t>колледждерде</a:t>
            </a:r>
            <a:r>
              <a:rPr lang="ru-RU" sz="2800" dirty="0" smtClean="0">
                <a:solidFill>
                  <a:schemeClr val="tx1"/>
                </a:solidFill>
              </a:rPr>
              <a:t>, </a:t>
            </a:r>
            <a:r>
              <a:rPr lang="ru-RU" sz="2800" dirty="0" err="1" smtClean="0">
                <a:solidFill>
                  <a:schemeClr val="tx1"/>
                </a:solidFill>
              </a:rPr>
              <a:t>жоғары оқу орындарында</a:t>
            </a:r>
            <a:r>
              <a:rPr lang="ru-RU" sz="2800" dirty="0" smtClean="0">
                <a:solidFill>
                  <a:schemeClr val="tx1"/>
                </a:solidFill>
              </a:rPr>
              <a:t> </a:t>
            </a:r>
            <a:r>
              <a:rPr lang="ru-RU" sz="2800" dirty="0" err="1" smtClean="0">
                <a:solidFill>
                  <a:schemeClr val="tx1"/>
                </a:solidFill>
              </a:rPr>
              <a:t>мұғалімдерді даярлау</a:t>
            </a:r>
            <a:r>
              <a:rPr lang="ru-RU" sz="2800" dirty="0" smtClean="0">
                <a:solidFill>
                  <a:schemeClr val="tx1"/>
                </a:solidFill>
              </a:rPr>
              <a:t> </a:t>
            </a:r>
            <a:r>
              <a:rPr lang="ru-RU" sz="2800" dirty="0" err="1" smtClean="0">
                <a:solidFill>
                  <a:schemeClr val="tx1"/>
                </a:solidFill>
              </a:rPr>
              <a:t>процесінде</a:t>
            </a:r>
            <a:r>
              <a:rPr lang="ru-RU" sz="2800" dirty="0" smtClean="0">
                <a:solidFill>
                  <a:schemeClr val="tx1"/>
                </a:solidFill>
              </a:rPr>
              <a:t> </a:t>
            </a:r>
            <a:r>
              <a:rPr lang="ru-RU" sz="2800" dirty="0" err="1" smtClean="0">
                <a:solidFill>
                  <a:schemeClr val="tx1"/>
                </a:solidFill>
              </a:rPr>
              <a:t>қалыптасуы мүмкін және тиіс</a:t>
            </a:r>
            <a:r>
              <a:rPr lang="ru-RU" sz="2800" dirty="0" smtClean="0">
                <a:solidFill>
                  <a:schemeClr val="tx1"/>
                </a:solidFill>
              </a:rPr>
              <a:t> , </a:t>
            </a:r>
            <a:r>
              <a:rPr lang="ru-RU" sz="2800" dirty="0" err="1" smtClean="0">
                <a:solidFill>
                  <a:schemeClr val="tx1"/>
                </a:solidFill>
              </a:rPr>
              <a:t>сондай-ақ мұғалімнің педагогикалық қызметі барысында</a:t>
            </a:r>
            <a:r>
              <a:rPr lang="ru-RU" sz="2800" dirty="0" smtClean="0">
                <a:solidFill>
                  <a:schemeClr val="tx1"/>
                </a:solidFill>
              </a:rPr>
              <a:t> </a:t>
            </a:r>
            <a:r>
              <a:rPr lang="ru-RU" sz="2800" dirty="0" err="1" smtClean="0">
                <a:solidFill>
                  <a:schemeClr val="tx1"/>
                </a:solidFill>
              </a:rPr>
              <a:t>одан</a:t>
            </a:r>
            <a:r>
              <a:rPr lang="ru-RU" sz="2800" dirty="0" smtClean="0">
                <a:solidFill>
                  <a:schemeClr val="tx1"/>
                </a:solidFill>
              </a:rPr>
              <a:t> </a:t>
            </a:r>
            <a:r>
              <a:rPr lang="ru-RU" sz="2800" dirty="0" err="1" smtClean="0">
                <a:solidFill>
                  <a:schemeClr val="tx1"/>
                </a:solidFill>
              </a:rPr>
              <a:t>әрі жетілдірілуі</a:t>
            </a:r>
            <a:r>
              <a:rPr lang="ru-RU" sz="2800" dirty="0" smtClean="0">
                <a:solidFill>
                  <a:schemeClr val="tx1"/>
                </a:solidFill>
              </a:rPr>
              <a:t> </a:t>
            </a:r>
            <a:r>
              <a:rPr lang="ru-RU" sz="2800" dirty="0" err="1" smtClean="0">
                <a:solidFill>
                  <a:schemeClr val="tx1"/>
                </a:solidFill>
              </a:rPr>
              <a:t>керек</a:t>
            </a:r>
            <a:r>
              <a:rPr lang="ru-RU" sz="2800" dirty="0" smtClean="0">
                <a:solidFill>
                  <a:schemeClr val="tx1"/>
                </a:solidFill>
              </a:rPr>
              <a:t>.</a:t>
            </a:r>
            <a:endParaRPr lang="ru-RU" sz="2800" dirty="0">
              <a:solidFill>
                <a:schemeClr val="tx1"/>
              </a:solidFill>
            </a:endParaRPr>
          </a:p>
        </p:txBody>
      </p:sp>
      <p:pic>
        <p:nvPicPr>
          <p:cNvPr id="38914" name="Picture 2" descr="Что такое лидерство, кто такой лидер и как им стать?"/>
          <p:cNvPicPr>
            <a:picLocks noChangeAspect="1" noChangeArrowheads="1"/>
          </p:cNvPicPr>
          <p:nvPr/>
        </p:nvPicPr>
        <p:blipFill>
          <a:blip r:embed="rId2" cstate="print"/>
          <a:srcRect/>
          <a:stretch>
            <a:fillRect/>
          </a:stretch>
        </p:blipFill>
        <p:spPr bwMode="auto">
          <a:xfrm>
            <a:off x="611560" y="3645024"/>
            <a:ext cx="7992888" cy="27363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8229600" cy="1143000"/>
          </a:xfrm>
        </p:spPr>
        <p:txBody>
          <a:bodyPr>
            <a:normAutofit fontScale="90000"/>
          </a:bodyPr>
          <a:lstStyle/>
          <a:p>
            <a:pPr algn="ctr"/>
            <a:r>
              <a:rPr lang="kk-KZ" dirty="0" smtClean="0">
                <a:solidFill>
                  <a:schemeClr val="tx1"/>
                </a:solidFill>
              </a:rPr>
              <a:t>Педагогикалық іс-әрекеттегі көшбасшылықпен байланысты жағдаяттар</a:t>
            </a:r>
            <a:endParaRPr lang="ru-RU"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kk-KZ" dirty="0" smtClean="0"/>
              <a:t>Сыныпта топтық жұмыс болып жатыр, топтық жұмысты әрдайым белсенді бір оқушы басқарады. Басқа оқушыларда топтық жұмысты басқарғысы келеді, бірақ белсенді оқушы оларды келемеждеп, кедергі жасап, оларға мүмкіндік бермейді.</a:t>
            </a:r>
          </a:p>
          <a:p>
            <a:r>
              <a:rPr lang="kk-KZ" dirty="0" smtClean="0"/>
              <a:t>Бұл жағдаятқа қалай әсер етуге болады? Сіз мұндай жағдайда қандай іс-әрекет жасар едіңіз? Өз іс-әрекетіңізді түсіндіріңіз.</a:t>
            </a:r>
            <a:endParaRPr lang="ru-RU" dirty="0"/>
          </a:p>
        </p:txBody>
      </p:sp>
      <p:sp>
        <p:nvSpPr>
          <p:cNvPr id="2" name="Заголовок 1"/>
          <p:cNvSpPr>
            <a:spLocks noGrp="1"/>
          </p:cNvSpPr>
          <p:nvPr>
            <p:ph type="title"/>
          </p:nvPr>
        </p:nvSpPr>
        <p:spPr/>
        <p:txBody>
          <a:bodyPr/>
          <a:lstStyle/>
          <a:p>
            <a:pPr algn="ctr"/>
            <a:r>
              <a:rPr lang="kk-KZ" dirty="0" smtClean="0">
                <a:solidFill>
                  <a:schemeClr val="tx1"/>
                </a:solidFill>
              </a:rPr>
              <a:t>1 топ</a:t>
            </a:r>
            <a:endParaRPr lang="ru-RU"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kk-KZ" dirty="0" smtClean="0"/>
              <a:t>Қазақ тілі сабағы мұғалім басқа топқа сабақ беруде. Оқушылар мұғалімді мүлде тыңдамайды: қатты сөйлеп, ұрсысып хат лақтырып, мұғалімге дөрекі сөйлеуде, мұғалімге ауыр тиетін сөздер айтуда.</a:t>
            </a:r>
          </a:p>
          <a:p>
            <a:r>
              <a:rPr lang="kk-KZ" dirty="0" smtClean="0"/>
              <a:t>Бұл жағдаятқа қалай әсер етуге болады? Сіз мұндай жағдайда қандай іс-әрекет жасар едіңіз? Өз іс-әрекетіңізді түсіндіріңіз.</a:t>
            </a:r>
            <a:endParaRPr lang="ru-RU" dirty="0" smtClean="0"/>
          </a:p>
          <a:p>
            <a:endParaRPr lang="kk-KZ" dirty="0" smtClean="0"/>
          </a:p>
          <a:p>
            <a:endParaRPr lang="ru-RU" dirty="0"/>
          </a:p>
        </p:txBody>
      </p:sp>
      <p:sp>
        <p:nvSpPr>
          <p:cNvPr id="2" name="Заголовок 1"/>
          <p:cNvSpPr>
            <a:spLocks noGrp="1"/>
          </p:cNvSpPr>
          <p:nvPr>
            <p:ph type="title"/>
          </p:nvPr>
        </p:nvSpPr>
        <p:spPr/>
        <p:txBody>
          <a:bodyPr/>
          <a:lstStyle/>
          <a:p>
            <a:pPr algn="ctr"/>
            <a:r>
              <a:rPr lang="kk-KZ" dirty="0" smtClean="0">
                <a:solidFill>
                  <a:schemeClr val="tx1"/>
                </a:solidFill>
              </a:rPr>
              <a:t>2 топ</a:t>
            </a:r>
            <a:endParaRPr lang="ru-RU"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kk-KZ" dirty="0" smtClean="0"/>
              <a:t>Сіз сынып жетекшілік атқарып жүрген сыныбыңыздағы оқушылардың тұрмыстық жағдайлары әр түрлі, сынып ішіндегі жағдайы жақсы балалар жағдайы төмен оқушыларды төмендетенің байқадыңыз</a:t>
            </a:r>
          </a:p>
          <a:p>
            <a:r>
              <a:rPr lang="kk-KZ" dirty="0" smtClean="0"/>
              <a:t>Сіз осындай жағдайда не істер едіңіз? </a:t>
            </a:r>
            <a:r>
              <a:rPr lang="ru-RU" dirty="0" smtClean="0"/>
              <a:t>(</a:t>
            </a:r>
            <a:r>
              <a:rPr lang="kk-KZ" dirty="0" smtClean="0"/>
              <a:t>қандай әрекет жасап, не айтар едіңіз?</a:t>
            </a:r>
            <a:r>
              <a:rPr lang="ru-RU" dirty="0" smtClean="0"/>
              <a:t>), </a:t>
            </a:r>
            <a:r>
              <a:rPr lang="ru-RU" dirty="0" err="1" smtClean="0"/>
              <a:t>Неліктен</a:t>
            </a:r>
            <a:r>
              <a:rPr lang="ru-RU" dirty="0" smtClean="0"/>
              <a:t>?</a:t>
            </a:r>
            <a:endParaRPr lang="ru-RU" dirty="0"/>
          </a:p>
        </p:txBody>
      </p:sp>
      <p:sp>
        <p:nvSpPr>
          <p:cNvPr id="2" name="Заголовок 1"/>
          <p:cNvSpPr>
            <a:spLocks noGrp="1"/>
          </p:cNvSpPr>
          <p:nvPr>
            <p:ph type="title"/>
          </p:nvPr>
        </p:nvSpPr>
        <p:spPr/>
        <p:txBody>
          <a:bodyPr/>
          <a:lstStyle/>
          <a:p>
            <a:pPr algn="ctr"/>
            <a:r>
              <a:rPr lang="kk-KZ" dirty="0" smtClean="0">
                <a:solidFill>
                  <a:schemeClr val="tx1"/>
                </a:solidFill>
              </a:rPr>
              <a:t>3-топ</a:t>
            </a:r>
            <a:endParaRPr lang="ru-RU"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1520" y="548680"/>
          <a:ext cx="8568952" cy="6059353"/>
        </p:xfrm>
        <a:graphic>
          <a:graphicData uri="http://schemas.openxmlformats.org/drawingml/2006/table">
            <a:tbl>
              <a:tblPr/>
              <a:tblGrid>
                <a:gridCol w="475407"/>
                <a:gridCol w="1778969"/>
                <a:gridCol w="6314576"/>
              </a:tblGrid>
              <a:tr h="0">
                <a:tc>
                  <a:txBody>
                    <a:bodyPr/>
                    <a:lstStyle/>
                    <a:p>
                      <a:pPr algn="just">
                        <a:lnSpc>
                          <a:spcPct val="115000"/>
                        </a:lnSpc>
                        <a:spcAft>
                          <a:spcPts val="0"/>
                        </a:spcAft>
                      </a:pPr>
                      <a:r>
                        <a:rPr lang="kk-KZ" sz="1600" dirty="0">
                          <a:latin typeface="Times New Roman"/>
                          <a:ea typeface="Times New Roman"/>
                          <a:cs typeface="Times New Roman"/>
                        </a:rPr>
                        <a:t>№</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600">
                          <a:latin typeface="Times New Roman"/>
                          <a:ea typeface="Times New Roman"/>
                          <a:cs typeface="Times New Roman"/>
                        </a:rPr>
                        <a:t>Зерттеушілер</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600" dirty="0">
                          <a:latin typeface="Times New Roman"/>
                          <a:ea typeface="Times New Roman"/>
                          <a:cs typeface="Times New Roman"/>
                        </a:rPr>
                        <a:t>Лидерлік сапалар</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78">
                <a:tc>
                  <a:txBody>
                    <a:bodyPr/>
                    <a:lstStyle/>
                    <a:p>
                      <a:pPr algn="just">
                        <a:lnSpc>
                          <a:spcPct val="115000"/>
                        </a:lnSpc>
                        <a:spcAft>
                          <a:spcPts val="0"/>
                        </a:spcAft>
                      </a:pPr>
                      <a:r>
                        <a:rPr lang="kk-KZ" sz="1600" dirty="0">
                          <a:latin typeface="Times New Roman"/>
                          <a:ea typeface="Times New Roman"/>
                          <a:cs typeface="Times New Roman"/>
                        </a:rPr>
                        <a:t>1</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2</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3</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281">
                <a:tc>
                  <a:txBody>
                    <a:bodyPr/>
                    <a:lstStyle/>
                    <a:p>
                      <a:pPr algn="just">
                        <a:lnSpc>
                          <a:spcPct val="115000"/>
                        </a:lnSpc>
                        <a:spcAft>
                          <a:spcPts val="0"/>
                        </a:spcAft>
                      </a:pPr>
                      <a:r>
                        <a:rPr lang="kk-KZ" sz="1600">
                          <a:latin typeface="Times New Roman"/>
                          <a:ea typeface="Times New Roman"/>
                          <a:cs typeface="Times New Roman"/>
                        </a:rPr>
                        <a:t>1</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Уманский А.Л және т.б.</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Жалпы сапалар (лидер әрекетінің тиімділігін арттыратын сапалар) және өзіндік ерекше сапалар (ұйымдастырушылық, қырағылық, адамды, оның жан дүниесін түсіну қабілеті, жеке ерекшеліктеріне қарай әрбір адамға орын табу; белсенді психологиялық ықпал ету қабілеті) т.б. </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281">
                <a:tc>
                  <a:txBody>
                    <a:bodyPr/>
                    <a:lstStyle/>
                    <a:p>
                      <a:pPr algn="just">
                        <a:lnSpc>
                          <a:spcPct val="115000"/>
                        </a:lnSpc>
                        <a:spcAft>
                          <a:spcPts val="0"/>
                        </a:spcAft>
                      </a:pPr>
                      <a:r>
                        <a:rPr lang="kk-KZ" sz="1600">
                          <a:latin typeface="Times New Roman"/>
                          <a:ea typeface="Times New Roman"/>
                          <a:cs typeface="Times New Roman"/>
                        </a:rPr>
                        <a:t>2</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Рожков М.И. және т.б..</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Өзін-өзі басқару қабілеті: айқын мақсаттың болуы, мәселені шеше білу, басқару міндеттерін шығармашылықпен шешу, ұйымдастыру әрекеті және ұйымдастырушылық ерекшеліктері, тұлғаның өзіндік ұйымдастырушылық  сапасының болуы т.б.</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56">
                <a:tc>
                  <a:txBody>
                    <a:bodyPr/>
                    <a:lstStyle/>
                    <a:p>
                      <a:pPr algn="just">
                        <a:lnSpc>
                          <a:spcPct val="115000"/>
                        </a:lnSpc>
                        <a:spcAft>
                          <a:spcPts val="0"/>
                        </a:spcAft>
                      </a:pPr>
                      <a:r>
                        <a:rPr lang="kk-KZ" sz="1600">
                          <a:latin typeface="Times New Roman"/>
                          <a:ea typeface="Times New Roman"/>
                          <a:cs typeface="Times New Roman"/>
                        </a:rPr>
                        <a:t>3</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Б.Д.Парыгин, Н.С.Жеребова, А.А.Ершов, Г.К.Ашин, Д.В.Беспалов және т.б.</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Шағын әлеуметтік топты ұйымдастыру және басқару біліктілігі, топ мүшелерін өзінің жанына ұйымдастыру қабілеті, топтық нормалар мен құндылықтарға сәйкестік, ұйымдастырушылық қабілеттері, лидердің тұлғаралық қарым-қатынасқа икемділігі  т.б.  </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54">
                <a:tc>
                  <a:txBody>
                    <a:bodyPr/>
                    <a:lstStyle/>
                    <a:p>
                      <a:pPr algn="just">
                        <a:lnSpc>
                          <a:spcPct val="115000"/>
                        </a:lnSpc>
                        <a:spcAft>
                          <a:spcPts val="0"/>
                        </a:spcAft>
                      </a:pPr>
                      <a:r>
                        <a:rPr lang="kk-KZ" sz="1600">
                          <a:latin typeface="Times New Roman"/>
                          <a:ea typeface="Times New Roman"/>
                          <a:cs typeface="Times New Roman"/>
                        </a:rPr>
                        <a:t>4</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У Беннис және т.б.</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Қиялдауға (елестету) бағыттау, ішкі құштарлық, тұлғаның тұтастығы, сенім, білуге құмарлық т.б.</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38">
                <a:tc>
                  <a:txBody>
                    <a:bodyPr/>
                    <a:lstStyle/>
                    <a:p>
                      <a:pPr algn="just">
                        <a:lnSpc>
                          <a:spcPct val="115000"/>
                        </a:lnSpc>
                        <a:spcAft>
                          <a:spcPts val="0"/>
                        </a:spcAft>
                      </a:pPr>
                      <a:r>
                        <a:rPr lang="kk-KZ" sz="1600">
                          <a:latin typeface="Times New Roman"/>
                          <a:ea typeface="Times New Roman"/>
                          <a:cs typeface="Times New Roman"/>
                        </a:rPr>
                        <a:t>5</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Р.Стогдилл және т.б.</a:t>
                      </a:r>
                      <a:endParaRPr lang="ru-RU" sz="120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Ақыл немесе интеллектуальдық қабілеттер, басқаға билік көрсету,  өзіне деген сенімділік, белсенділік, жігерлілік, істі білу т.б.</a:t>
                      </a:r>
                      <a:endParaRPr lang="ru-RU" sz="1200" dirty="0">
                        <a:latin typeface="Calibri"/>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с двумя вырезанными соседними углами 5"/>
          <p:cNvSpPr/>
          <p:nvPr/>
        </p:nvSpPr>
        <p:spPr>
          <a:xfrm>
            <a:off x="1475656" y="0"/>
            <a:ext cx="6120680" cy="47667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3010" name="Rectangle 2"/>
          <p:cNvSpPr>
            <a:spLocks noChangeArrowheads="1"/>
          </p:cNvSpPr>
          <p:nvPr/>
        </p:nvSpPr>
        <p:spPr bwMode="auto">
          <a:xfrm>
            <a:off x="2427727" y="59323"/>
            <a:ext cx="428854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Ғылыми айналымдағы  </a:t>
            </a:r>
            <a:r>
              <a:rPr lang="kk-KZ" sz="1600" dirty="0" smtClean="0">
                <a:latin typeface="Times New Roman" pitchFamily="18" charset="0"/>
                <a:ea typeface="Times New Roman" pitchFamily="18" charset="0"/>
                <a:cs typeface="Times New Roman" pitchFamily="18" charset="0"/>
              </a:rPr>
              <a:t>көшбасшылық</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сапалар</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404664"/>
          <a:ext cx="8064896" cy="6169152"/>
        </p:xfrm>
        <a:graphic>
          <a:graphicData uri="http://schemas.openxmlformats.org/drawingml/2006/table">
            <a:tbl>
              <a:tblPr/>
              <a:tblGrid>
                <a:gridCol w="504055"/>
                <a:gridCol w="1872208"/>
                <a:gridCol w="5688633"/>
              </a:tblGrid>
              <a:tr h="1161143">
                <a:tc>
                  <a:txBody>
                    <a:bodyPr/>
                    <a:lstStyle/>
                    <a:p>
                      <a:pPr algn="just">
                        <a:lnSpc>
                          <a:spcPct val="115000"/>
                        </a:lnSpc>
                        <a:spcAft>
                          <a:spcPts val="0"/>
                        </a:spcAft>
                      </a:pPr>
                      <a:r>
                        <a:rPr lang="kk-KZ" sz="1600" dirty="0">
                          <a:latin typeface="Times New Roman"/>
                          <a:ea typeface="Times New Roman"/>
                          <a:cs typeface="Times New Roman"/>
                        </a:rPr>
                        <a:t>6</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Д.Майерс және т.б.</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Өзіне деген сенімділік, қалаған ісінің талаптары туралы сенімді түсініктердің болуы және ол туралы айналадағыларға айта білу, қарапайым және түсінікті тілмен хабарлау қабілеті, өзінің адамдарына оларды шабыттандыру үшін сенімінің болуы, болашаққа үмітпен қарауы, адалдық, көнгіштік, бірегейлік, қайраттылық,  ұқыптылық, эмоциялық тұрақтылық т.б.</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3">
                <a:tc>
                  <a:txBody>
                    <a:bodyPr/>
                    <a:lstStyle/>
                    <a:p>
                      <a:pPr algn="just">
                        <a:lnSpc>
                          <a:spcPct val="115000"/>
                        </a:lnSpc>
                        <a:spcAft>
                          <a:spcPts val="0"/>
                        </a:spcAft>
                      </a:pPr>
                      <a:r>
                        <a:rPr lang="kk-KZ" sz="1600">
                          <a:latin typeface="Times New Roman"/>
                          <a:ea typeface="Times New Roman"/>
                          <a:cs typeface="Times New Roman"/>
                        </a:rPr>
                        <a:t>7</a:t>
                      </a:r>
                      <a:endParaRPr lang="ru-RU" sz="120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Е.В.Андриенко және т.б.</a:t>
                      </a:r>
                      <a:endParaRPr lang="ru-RU" sz="120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«Көпшілдік», басқаға бағытталушылық, ынтымақтастыққа икемділік, эмпатия, өнегелік, сабырлылық, эмоциялық тұрақтылық, жаңа рөлді меңгеруге икемділік, шеберлік, жоғары интеллектуальдық икемділік, сыншылдық және ойлаудың жылдамдығы, шешендік, суырып салмалық, өзіндік сын, дербестік, инициативтілік  т.б.</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619">
                <a:tc>
                  <a:txBody>
                    <a:bodyPr/>
                    <a:lstStyle/>
                    <a:p>
                      <a:pPr algn="just">
                        <a:lnSpc>
                          <a:spcPct val="115000"/>
                        </a:lnSpc>
                        <a:spcAft>
                          <a:spcPts val="0"/>
                        </a:spcAft>
                      </a:pPr>
                      <a:r>
                        <a:rPr lang="kk-KZ" sz="1600" dirty="0">
                          <a:latin typeface="Times New Roman"/>
                          <a:ea typeface="Times New Roman"/>
                          <a:cs typeface="Times New Roman"/>
                        </a:rPr>
                        <a:t>8</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Первин, Джон, Р.Хоган және т.б.</a:t>
                      </a:r>
                      <a:endParaRPr lang="ru-RU" sz="120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Экстраверсия (қайсарлық, қайраттылық, жігерлілік, белсенділік),  невротизм (эмоциялық тұрақтылық, сенімділік), саналылық (жинақылық, жауапкершілік, сенімділік, батылдық), ақкөңілділік, ізгіниеттілік (ынтымақтастыққа икемділік, өзімшіл еместік, мейірімділік)  т.б.</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095">
                <a:tc>
                  <a:txBody>
                    <a:bodyPr/>
                    <a:lstStyle/>
                    <a:p>
                      <a:pPr algn="just">
                        <a:lnSpc>
                          <a:spcPct val="115000"/>
                        </a:lnSpc>
                        <a:spcAft>
                          <a:spcPts val="0"/>
                        </a:spcAft>
                      </a:pPr>
                      <a:r>
                        <a:rPr lang="kk-KZ" sz="1600">
                          <a:latin typeface="Times New Roman"/>
                          <a:ea typeface="Times New Roman"/>
                          <a:cs typeface="Times New Roman"/>
                        </a:rPr>
                        <a:t>9</a:t>
                      </a:r>
                      <a:endParaRPr lang="ru-RU" sz="120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latin typeface="Times New Roman"/>
                          <a:ea typeface="Times New Roman"/>
                          <a:cs typeface="Times New Roman"/>
                        </a:rPr>
                        <a:t>Р.Л.Кричевский және т.б.</a:t>
                      </a:r>
                      <a:endParaRPr lang="ru-RU" sz="120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Интеллект, білімге талпыну, басымдылық, өзіне сенімділік, эмоциялық байсалдылық, сабырлылық, креативтілік, жетістікке талаптанушылық, іскерлік, сенімділік, жауапкершілік, тәуелсіздік,  көпшілдік  т.б. </a:t>
                      </a:r>
                      <a:endParaRPr lang="ru-RU" sz="1200" dirty="0">
                        <a:latin typeface="Calibri"/>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576" y="332656"/>
          <a:ext cx="8064896" cy="5608320"/>
        </p:xfrm>
        <a:graphic>
          <a:graphicData uri="http://schemas.openxmlformats.org/drawingml/2006/table">
            <a:tbl>
              <a:tblPr/>
              <a:tblGrid>
                <a:gridCol w="355199"/>
                <a:gridCol w="1329155"/>
                <a:gridCol w="6380542"/>
              </a:tblGrid>
              <a:tr h="1060174">
                <a:tc>
                  <a:txBody>
                    <a:bodyPr/>
                    <a:lstStyle/>
                    <a:p>
                      <a:pPr algn="just">
                        <a:lnSpc>
                          <a:spcPct val="115000"/>
                        </a:lnSpc>
                        <a:spcAft>
                          <a:spcPts val="0"/>
                        </a:spcAft>
                      </a:pPr>
                      <a:r>
                        <a:rPr lang="kk-KZ" sz="1600" dirty="0">
                          <a:latin typeface="Times New Roman"/>
                          <a:ea typeface="Times New Roman"/>
                          <a:cs typeface="Times New Roman"/>
                        </a:rPr>
                        <a:t>10</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А.В.Петровский және т.б.</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955" algn="just">
                        <a:lnSpc>
                          <a:spcPct val="115000"/>
                        </a:lnSpc>
                        <a:spcAft>
                          <a:spcPts val="0"/>
                        </a:spcAft>
                      </a:pPr>
                      <a:r>
                        <a:rPr lang="kk-KZ" sz="1600" dirty="0">
                          <a:latin typeface="Times New Roman"/>
                          <a:ea typeface="Times New Roman"/>
                          <a:cs typeface="Times New Roman"/>
                        </a:rPr>
                        <a:t>Интеллектуальдық қабілеттер: ақыл мен логика, парасаттылық пен пайымдылық, алғырлық пен зеректік, сонылық, концептуальдық, білімділік, істі білу, тілдің дамуы, әуестік, танымдылық, интуитивтілік, өз жауапкершілігін алу, ұйымдастырушылық біліктілігі, сендіру біліктілігі, өзін өзгерту біліктілігі, адамды тани білу біліктілігі т.б.</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869">
                <a:tc>
                  <a:txBody>
                    <a:bodyPr/>
                    <a:lstStyle/>
                    <a:p>
                      <a:pPr algn="just">
                        <a:lnSpc>
                          <a:spcPct val="115000"/>
                        </a:lnSpc>
                        <a:spcAft>
                          <a:spcPts val="0"/>
                        </a:spcAft>
                      </a:pPr>
                      <a:r>
                        <a:rPr lang="kk-KZ" sz="1600">
                          <a:latin typeface="Times New Roman"/>
                          <a:ea typeface="Times New Roman"/>
                          <a:cs typeface="Times New Roman"/>
                        </a:rPr>
                        <a:t>11</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А.Лукьянов және т.б.</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Өз өмірінде лидер болу, болашақты елестету, ашықтық, ерлік, табандылық, жігерлілік, заттарға позитивтік көзқарас, басқаны тыңдай білу біліктілігі, зерделік және сынилық, көңілділік, сенімділік және тыныштық, икемділік және сезімталдық, нәтижеге бағдарланушылық, өзінің қатесін мойындау және  түсіну,  үнемі үйренуге талпыну қабілеті, дұрыс өзіндік бағалау т.б.</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956">
                <a:tc>
                  <a:txBody>
                    <a:bodyPr/>
                    <a:lstStyle/>
                    <a:p>
                      <a:pPr algn="just">
                        <a:lnSpc>
                          <a:spcPct val="115000"/>
                        </a:lnSpc>
                        <a:spcAft>
                          <a:spcPts val="0"/>
                        </a:spcAft>
                      </a:pPr>
                      <a:r>
                        <a:rPr lang="kk-KZ" sz="1600">
                          <a:latin typeface="Times New Roman"/>
                          <a:ea typeface="Times New Roman"/>
                          <a:cs typeface="Times New Roman"/>
                        </a:rPr>
                        <a:t>12</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Робин Шарма және т.б.</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latin typeface="Times New Roman"/>
                          <a:ea typeface="Times New Roman"/>
                          <a:cs typeface="Times New Roman"/>
                        </a:rPr>
                        <a:t>Өзін, өзінің құндылықтарын білу; болашаққа сену, құштарлық, тәуекелге дайындық, дамуды қадағалау, нәтижені бағалау, қажырлылық, мақсатты қоя білу, кәсіби білім, өзіне сенімділік, табысқа жету тілегі, танысу біліктілігі, қажетті адамдармен тілдесу, қанағаттану сезімін алып келетін іспен айналысу, жағымды қатынас, мейірбандық, тілектестік, түйсікке сену, уәдені орындау біліктілігі,  әділдік және ашықтық, зейінділік, басқаны мотивациялау және шабыттандыру қабілеті, қамқорлық пен мейірімділік, өзгенің жетістігін құрметтеу біліктілігі,  ұстамдылық т.б.</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endParaRPr lang="ru-RU" sz="36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kk-KZ" sz="4400" dirty="0" smtClean="0">
                <a:solidFill>
                  <a:schemeClr val="tx1"/>
                </a:solidFill>
                <a:latin typeface="Times New Roman" pitchFamily="18" charset="0"/>
                <a:cs typeface="Times New Roman" pitchFamily="18" charset="0"/>
              </a:rPr>
              <a:t>Мен көшбасшы........</a:t>
            </a:r>
            <a:r>
              <a:rPr lang="ru-RU" sz="4400" dirty="0" smtClean="0">
                <a:solidFill>
                  <a:schemeClr val="tx1"/>
                </a:solidFill>
                <a:latin typeface="Times New Roman" pitchFamily="18" charset="0"/>
                <a:cs typeface="Times New Roman" pitchFamily="18" charset="0"/>
              </a:rPr>
              <a:t/>
            </a:r>
            <a:br>
              <a:rPr lang="ru-RU" sz="4400" dirty="0" smtClean="0">
                <a:solidFill>
                  <a:schemeClr val="tx1"/>
                </a:solidFill>
                <a:latin typeface="Times New Roman" pitchFamily="18" charset="0"/>
                <a:cs typeface="Times New Roman" pitchFamily="18" charset="0"/>
              </a:rPr>
            </a:br>
            <a:endParaRPr lang="ru-RU" dirty="0">
              <a:solidFill>
                <a:schemeClr val="tx1"/>
              </a:solidFill>
            </a:endParaRPr>
          </a:p>
        </p:txBody>
      </p:sp>
      <p:pic>
        <p:nvPicPr>
          <p:cNvPr id="35842" name="Picture 2" descr="Кто такой лидер - Курсы ораторского мастерства Спикерклуб-VIP"/>
          <p:cNvPicPr>
            <a:picLocks noChangeAspect="1" noChangeArrowheads="1"/>
          </p:cNvPicPr>
          <p:nvPr/>
        </p:nvPicPr>
        <p:blipFill>
          <a:blip r:embed="rId2" cstate="print"/>
          <a:srcRect/>
          <a:stretch>
            <a:fillRect/>
          </a:stretch>
        </p:blipFill>
        <p:spPr bwMode="auto">
          <a:xfrm>
            <a:off x="539552" y="1556792"/>
            <a:ext cx="8208912" cy="453650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err="1" smtClean="0"/>
              <a:t>«Күшті ұлт </a:t>
            </a:r>
            <a:r>
              <a:rPr lang="ru-RU" dirty="0" smtClean="0"/>
              <a:t>болу </a:t>
            </a:r>
            <a:r>
              <a:rPr lang="ru-RU" dirty="0" err="1" smtClean="0"/>
              <a:t>үшін алдымен</a:t>
            </a:r>
            <a:r>
              <a:rPr lang="ru-RU" dirty="0" smtClean="0"/>
              <a:t> </a:t>
            </a:r>
            <a:r>
              <a:rPr lang="ru-RU" dirty="0" err="1" smtClean="0"/>
              <a:t>ішкі</a:t>
            </a:r>
            <a:r>
              <a:rPr lang="ru-RU" dirty="0" smtClean="0"/>
              <a:t> </a:t>
            </a:r>
            <a:r>
              <a:rPr lang="ru-RU" dirty="0" err="1" smtClean="0"/>
              <a:t>бірлік</a:t>
            </a:r>
            <a:r>
              <a:rPr lang="ru-RU" dirty="0" smtClean="0"/>
              <a:t>, </a:t>
            </a:r>
            <a:r>
              <a:rPr lang="ru-RU" dirty="0" err="1" smtClean="0"/>
              <a:t>ұйымшылдық </a:t>
            </a:r>
            <a:r>
              <a:rPr lang="ru-RU" dirty="0" smtClean="0"/>
              <a:t>пен </a:t>
            </a:r>
            <a:r>
              <a:rPr lang="ru-RU" dirty="0" err="1" smtClean="0"/>
              <a:t>татулық қажет</a:t>
            </a:r>
            <a:r>
              <a:rPr lang="ru-RU" dirty="0" smtClean="0"/>
              <a:t>. Ал </a:t>
            </a:r>
            <a:r>
              <a:rPr lang="ru-RU" dirty="0" err="1" smtClean="0"/>
              <a:t>сондай</a:t>
            </a:r>
            <a:r>
              <a:rPr lang="ru-RU" dirty="0" smtClean="0"/>
              <a:t> </a:t>
            </a:r>
            <a:r>
              <a:rPr lang="ru-RU" dirty="0" err="1" smtClean="0"/>
              <a:t>ұлтты алға жетелейтін</a:t>
            </a:r>
            <a:r>
              <a:rPr lang="ru-RU" dirty="0" smtClean="0"/>
              <a:t> </a:t>
            </a:r>
            <a:r>
              <a:rPr lang="ru-RU" dirty="0" err="1" smtClean="0"/>
              <a:t>білімді</a:t>
            </a:r>
            <a:r>
              <a:rPr lang="ru-RU" dirty="0" smtClean="0"/>
              <a:t>, патриот, </a:t>
            </a:r>
            <a:r>
              <a:rPr lang="ru-RU" dirty="0" err="1" smtClean="0"/>
              <a:t>еңбекшіл, өз салт</a:t>
            </a:r>
            <a:r>
              <a:rPr lang="ru-RU" dirty="0" smtClean="0"/>
              <a:t>- </a:t>
            </a:r>
            <a:r>
              <a:rPr lang="ru-RU" dirty="0" err="1" smtClean="0"/>
              <a:t>дәстүрін, мәдениетін, тілін</a:t>
            </a:r>
            <a:r>
              <a:rPr lang="ru-RU" dirty="0" smtClean="0"/>
              <a:t>, </a:t>
            </a:r>
            <a:r>
              <a:rPr lang="ru-RU" dirty="0" err="1" smtClean="0"/>
              <a:t>дінін</a:t>
            </a:r>
            <a:r>
              <a:rPr lang="ru-RU" dirty="0" smtClean="0"/>
              <a:t>, </a:t>
            </a:r>
            <a:r>
              <a:rPr lang="ru-RU" dirty="0" err="1" smtClean="0"/>
              <a:t>ділін</a:t>
            </a:r>
            <a:r>
              <a:rPr lang="ru-RU" dirty="0" smtClean="0"/>
              <a:t> </a:t>
            </a:r>
            <a:r>
              <a:rPr lang="ru-RU" dirty="0" err="1" smtClean="0"/>
              <a:t>құрметтейтін азамат</a:t>
            </a:r>
            <a:r>
              <a:rPr lang="ru-RU" dirty="0" smtClean="0"/>
              <a:t> </a:t>
            </a:r>
            <a:r>
              <a:rPr lang="ru-RU" dirty="0" err="1" smtClean="0"/>
              <a:t>нағыз көшбасшы болуға лайық».Н.Ә.Назарбаев</a:t>
            </a:r>
            <a:r>
              <a:rPr lang="ru-RU" dirty="0" smtClean="0"/>
              <a:t> </a:t>
            </a:r>
          </a:p>
          <a:p>
            <a:r>
              <a:rPr lang="ru-RU" dirty="0" err="1" smtClean="0"/>
              <a:t>Көшбасшылық </a:t>
            </a:r>
            <a:r>
              <a:rPr lang="ru-RU" dirty="0" smtClean="0"/>
              <a:t>– </a:t>
            </a:r>
            <a:r>
              <a:rPr lang="ru-RU" dirty="0" err="1" smtClean="0"/>
              <a:t>екінің бірінде</a:t>
            </a:r>
            <a:r>
              <a:rPr lang="ru-RU" dirty="0" smtClean="0"/>
              <a:t> бола </a:t>
            </a:r>
            <a:r>
              <a:rPr lang="ru-RU" dirty="0" err="1" smtClean="0"/>
              <a:t>бермейтін</a:t>
            </a:r>
            <a:r>
              <a:rPr lang="ru-RU" dirty="0" smtClean="0"/>
              <a:t> </a:t>
            </a:r>
            <a:r>
              <a:rPr lang="ru-RU" dirty="0" err="1" smtClean="0"/>
              <a:t>қасиет</a:t>
            </a:r>
            <a:r>
              <a:rPr lang="ru-RU" dirty="0" smtClean="0"/>
              <a:t>. Оны </a:t>
            </a:r>
            <a:r>
              <a:rPr lang="ru-RU" dirty="0" err="1" smtClean="0"/>
              <a:t>дамытпасаң ол</a:t>
            </a:r>
            <a:r>
              <a:rPr lang="ru-RU" dirty="0" smtClean="0"/>
              <a:t> </a:t>
            </a:r>
            <a:r>
              <a:rPr lang="ru-RU" dirty="0" err="1" smtClean="0"/>
              <a:t>өшеді</a:t>
            </a:r>
            <a:r>
              <a:rPr lang="ru-RU" dirty="0" smtClean="0"/>
              <a:t>. </a:t>
            </a:r>
            <a:r>
              <a:rPr lang="ru-RU" dirty="0" err="1" smtClean="0"/>
              <a:t>Кез</a:t>
            </a:r>
            <a:r>
              <a:rPr lang="ru-RU" dirty="0" smtClean="0"/>
              <a:t> </a:t>
            </a:r>
            <a:r>
              <a:rPr lang="ru-RU" dirty="0" err="1" smtClean="0"/>
              <a:t>келген</a:t>
            </a:r>
            <a:r>
              <a:rPr lang="ru-RU" dirty="0" smtClean="0"/>
              <a:t> педагог </a:t>
            </a:r>
            <a:r>
              <a:rPr lang="ru-RU" dirty="0" err="1" smtClean="0"/>
              <a:t>алдымен</a:t>
            </a:r>
            <a:r>
              <a:rPr lang="ru-RU" dirty="0" smtClean="0"/>
              <a:t> </a:t>
            </a:r>
            <a:r>
              <a:rPr lang="ru-RU" dirty="0" err="1" smtClean="0"/>
              <a:t>өз көшбасшылығын жетілдіріп</a:t>
            </a:r>
            <a:r>
              <a:rPr lang="ru-RU" dirty="0" smtClean="0"/>
              <a:t>, </a:t>
            </a:r>
            <a:r>
              <a:rPr lang="ru-RU" dirty="0" err="1" smtClean="0"/>
              <a:t>үнемі ізденісте</a:t>
            </a:r>
            <a:r>
              <a:rPr lang="ru-RU" dirty="0" smtClean="0"/>
              <a:t> </a:t>
            </a:r>
            <a:r>
              <a:rPr lang="ru-RU" dirty="0" err="1" smtClean="0"/>
              <a:t>болуы</a:t>
            </a:r>
            <a:r>
              <a:rPr lang="ru-RU" dirty="0" smtClean="0"/>
              <a:t> </a:t>
            </a:r>
            <a:r>
              <a:rPr lang="ru-RU" dirty="0" err="1" smtClean="0"/>
              <a:t>керек</a:t>
            </a:r>
            <a:r>
              <a:rPr lang="ru-RU" dirty="0" smtClean="0"/>
              <a:t>. </a:t>
            </a:r>
            <a:r>
              <a:rPr lang="ru-RU" dirty="0" err="1" smtClean="0"/>
              <a:t>Көшбасшысы </a:t>
            </a:r>
            <a:r>
              <a:rPr lang="ru-RU" dirty="0" smtClean="0"/>
              <a:t>бар </a:t>
            </a:r>
            <a:r>
              <a:rPr lang="ru-RU" dirty="0" err="1" smtClean="0"/>
              <a:t>жерде</a:t>
            </a:r>
            <a:r>
              <a:rPr lang="ru-RU" dirty="0" smtClean="0"/>
              <a:t> </a:t>
            </a:r>
            <a:r>
              <a:rPr lang="ru-RU" dirty="0" err="1" smtClean="0"/>
              <a:t>істе</a:t>
            </a:r>
            <a:r>
              <a:rPr lang="ru-RU" dirty="0" smtClean="0"/>
              <a:t> </a:t>
            </a:r>
            <a:r>
              <a:rPr lang="ru-RU" dirty="0" err="1" smtClean="0"/>
              <a:t>нәтижесін береді</a:t>
            </a:r>
            <a:r>
              <a:rPr lang="ru-RU" dirty="0" smtClean="0"/>
              <a:t>.</a:t>
            </a:r>
            <a:endParaRPr lang="ru-RU" dirty="0"/>
          </a:p>
        </p:txBody>
      </p:sp>
      <p:sp>
        <p:nvSpPr>
          <p:cNvPr id="3" name="Заголовок 2"/>
          <p:cNvSpPr>
            <a:spLocks noGrp="1"/>
          </p:cNvSpPr>
          <p:nvPr>
            <p:ph type="title"/>
          </p:nvPr>
        </p:nvSpPr>
        <p:spPr/>
        <p:txBody>
          <a:bodyPr/>
          <a:lstStyle/>
          <a:p>
            <a:pPr algn="ctr"/>
            <a:r>
              <a:rPr lang="kk-KZ" dirty="0" smtClean="0">
                <a:solidFill>
                  <a:schemeClr val="tx1"/>
                </a:solidFill>
              </a:rPr>
              <a:t>Қорытынды</a:t>
            </a:r>
            <a:endParaRPr lang="ru-RU"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b="1" dirty="0" smtClean="0"/>
              <a:t>	</a:t>
            </a:r>
            <a:endParaRPr lang="ru-RU" dirty="0" smtClean="0"/>
          </a:p>
          <a:p>
            <a:pPr lvl="0" algn="ctr"/>
            <a:r>
              <a:rPr lang="kk-KZ" sz="3200" b="1" dirty="0" smtClean="0"/>
              <a:t>Көшбасшылық сaпaлaр түсінігі. </a:t>
            </a:r>
            <a:endParaRPr lang="ru-RU" sz="3200" dirty="0" smtClean="0"/>
          </a:p>
          <a:p>
            <a:pPr lvl="0" algn="ctr"/>
            <a:r>
              <a:rPr lang="kk-KZ" sz="3200" b="1" dirty="0" smtClean="0"/>
              <a:t>Aдaмгершілік қaсиеттер – көшбасшылық сaпaлaр жиынтығы.</a:t>
            </a:r>
            <a:endParaRPr lang="ru-RU" sz="3200" dirty="0" smtClean="0"/>
          </a:p>
          <a:p>
            <a:pPr lvl="0" algn="ctr"/>
            <a:r>
              <a:rPr lang="kk-KZ" sz="3200" b="1" dirty="0" smtClean="0"/>
              <a:t> Жеке тұлғaлық, кәсіби және көшбасшылық сaпaлaрдың жіктелуі.</a:t>
            </a:r>
            <a:endParaRPr lang="ru-RU" sz="3200" dirty="0" smtClean="0"/>
          </a:p>
          <a:p>
            <a:endParaRPr lang="ru-RU" sz="3200" dirty="0"/>
          </a:p>
        </p:txBody>
      </p:sp>
      <p:sp>
        <p:nvSpPr>
          <p:cNvPr id="2" name="Заголовок 1"/>
          <p:cNvSpPr>
            <a:spLocks noGrp="1"/>
          </p:cNvSpPr>
          <p:nvPr>
            <p:ph type="title"/>
          </p:nvPr>
        </p:nvSpPr>
        <p:spPr/>
        <p:txBody>
          <a:bodyPr/>
          <a:lstStyle/>
          <a:p>
            <a:pPr algn="ctr"/>
            <a:r>
              <a:rPr lang="kk-KZ" b="1" dirty="0" smtClean="0">
                <a:solidFill>
                  <a:schemeClr val="tx1"/>
                </a:solidFill>
                <a:latin typeface="Times New Roman" pitchFamily="18" charset="0"/>
                <a:cs typeface="Times New Roman" pitchFamily="18" charset="0"/>
              </a:rPr>
              <a:t>Жоспары:</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lideplayer.com/slide/15712038/88/images/13/%D0%A0%D0%95%D0%A4%D0%9B%D0%95%D0%9A%D0%A1%D0%98%D0%AF%3A+%D1%81%D1%96%D0%B7%D0%B4%D1%96%D2%A3+%D1%8D%D0%BC%D0%BE%D1%86%D0%B8%D1%8F%D0%BB%D1%8B%D2%9B+%D0%BA%D2%AF%D0%B9%D1%96%D2%A3%D1%96%D0%B7+%D2%9B%D0%B0%D0%B9+%D0%B0%D1%80%D0%B0%D0%BB%D2%93%D0%B0+%D1%81%D3%99%D0%B9%D0%BA%D0%B5%D1%81+%D0%BA%D0%B5%D0%BB%D0%B5%D0%B4%D1%96.jpg"/>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4664"/>
            <a:ext cx="8820150" cy="58324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972344"/>
          </a:xfrm>
        </p:spPr>
        <p:txBody>
          <a:bodyPr>
            <a:normAutofit/>
          </a:bodyPr>
          <a:lstStyle/>
          <a:p>
            <a:pPr algn="ctr"/>
            <a:r>
              <a:rPr lang="kk-KZ" sz="3200" dirty="0" smtClean="0">
                <a:solidFill>
                  <a:schemeClr val="tx1"/>
                </a:solidFill>
              </a:rPr>
              <a:t>К І Р І С П Е</a:t>
            </a:r>
            <a:endParaRPr lang="ru-RU" sz="3200" dirty="0">
              <a:solidFill>
                <a:schemeClr val="tx1"/>
              </a:solidFill>
            </a:endParaRPr>
          </a:p>
        </p:txBody>
      </p:sp>
      <p:sp>
        <p:nvSpPr>
          <p:cNvPr id="3" name="Содержимое 2"/>
          <p:cNvSpPr>
            <a:spLocks noGrp="1"/>
          </p:cNvSpPr>
          <p:nvPr>
            <p:ph idx="4294967295"/>
          </p:nvPr>
        </p:nvSpPr>
        <p:spPr>
          <a:xfrm>
            <a:off x="611560" y="1124744"/>
            <a:ext cx="8229600" cy="4525962"/>
          </a:xfrm>
        </p:spPr>
        <p:txBody>
          <a:bodyPr>
            <a:normAutofit fontScale="47500" lnSpcReduction="20000"/>
          </a:bodyPr>
          <a:lstStyle/>
          <a:p>
            <a:r>
              <a:rPr lang="kk-KZ" sz="4400" dirty="0" smtClean="0">
                <a:latin typeface="Times New Roman" pitchFamily="18" charset="0"/>
                <a:cs typeface="Times New Roman" pitchFamily="18" charset="0"/>
              </a:rPr>
              <a:t>XX ғасырдың соңы мен XXI ғасырдың басында әлемнің саяси-экономикалық саладағы өзгерістер нәтижесінде қоғамның дүниетанымы мен менталитетінде де өзгерістер пайда болды. Жалпы адамзаттық құндылықтардың  бағалануы арта түсті, авторитарлық педагогиканың орнына қоғамның ең жоғары құндылығы ретінде тұлға даралығын танитын ынтымақтастық педагогикасы келді. Қазіргі кезде барлық оқу орындарындағы оқу-тәрбие беру үдерісі жаңа білім беру парадигмасын басшылыққа ала отырып, әрбір білім алушыға гуманистік тұрғыдан келуге негізделеді. Елдің саяси құрылымындағы өзгерістер тұлғаның адамгершілік-әлеуметтік қасиеттерін дамытуға да әсер етті. Қазіргі таңда болашақ педагогтардың адамгершілік, белсенділік, жігерлілік, бәсекеге қабілеттілік, тапқырлық т.б. қасиеттері құрайтын көшбасшылық сапаларын дамытуға  баса назар аударылуда.</a:t>
            </a:r>
          </a:p>
          <a:p>
            <a:r>
              <a:rPr lang="kk-KZ" dirty="0" smtClean="0"/>
              <a:t>Видео корсету</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052736"/>
            <a:ext cx="8208912" cy="48965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kk-KZ" sz="2400" dirty="0" smtClean="0">
                <a:solidFill>
                  <a:schemeClr val="tx1"/>
                </a:solidFill>
                <a:latin typeface="Times New Roman" pitchFamily="18" charset="0"/>
                <a:cs typeface="Times New Roman" pitchFamily="18" charset="0"/>
              </a:rPr>
              <a:t>Көптеген ғылыми зерттеулерде қазіргі заманғы  көшбасшы алғашқылардың бірі болуға, үнемі өзін-өзі жетілдіруге, өзінің таланттары мен қабілеттерін ашуға, өзін-өзі белсендіруге,талпынуы тиіс екендігі баяндалады. Американдық психолог  Джим Рон белгілі іскер адамдардың (У.Дисней, Г.Форд, Б.Гейтс, М.Бауэр, Дж.Уэлч, М.Делли және т.б.) биографиясы мен табыстарын және жетістіктерін талқылай отырып, </a:t>
            </a:r>
            <a:r>
              <a:rPr lang="kk-KZ" sz="2400" i="1" dirty="0" smtClean="0">
                <a:solidFill>
                  <a:schemeClr val="tx1"/>
                </a:solidFill>
                <a:latin typeface="Times New Roman" pitchFamily="18" charset="0"/>
                <a:cs typeface="Times New Roman" pitchFamily="18" charset="0"/>
              </a:rPr>
              <a:t>«өзін-өзі танытқан</a:t>
            </a:r>
            <a:r>
              <a:rPr lang="kk-KZ" sz="2400" dirty="0" smtClean="0">
                <a:solidFill>
                  <a:schemeClr val="tx1"/>
                </a:solidFill>
                <a:latin typeface="Times New Roman" pitchFamily="18" charset="0"/>
                <a:cs typeface="Times New Roman" pitchFamily="18" charset="0"/>
              </a:rPr>
              <a:t>» адамды «лидер» көшбасшы деп есептейді. </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4680520" cy="60486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smtClean="0">
                <a:latin typeface="Times New Roman" pitchFamily="18" charset="0"/>
                <a:cs typeface="Times New Roman" pitchFamily="18" charset="0"/>
              </a:rPr>
              <a:t>Көшбасшылық – тұлғаға тән сапа, себебі адамның барлық өмірі әлеуметтік контексте өтеді және ол құрамы әртүрлі топтарда өмір сүреді сонымен қатар формальды немесе формальды емес көшбасшылардың әсерлерін (ересектердің, педагогтардың, тренерлердің, т.б.) басынан өткізеді. Лидерлік феноменін тек оның сапалары </a:t>
            </a:r>
            <a:r>
              <a:rPr lang="kk-KZ" sz="2000" i="1" dirty="0" smtClean="0">
                <a:latin typeface="Times New Roman" pitchFamily="18" charset="0"/>
                <a:cs typeface="Times New Roman" pitchFamily="18" charset="0"/>
              </a:rPr>
              <a:t>(өзіне деген сенімділік, батылдық, белсенділік, сендіре білу шеберлігі, ынта, эмоциялық өзіне тарту, инициативтілік, ұйымшылдық, мотивация, т.б.)</a:t>
            </a:r>
            <a:r>
              <a:rPr lang="kk-KZ" sz="2000" dirty="0" smtClean="0">
                <a:latin typeface="Times New Roman" pitchFamily="18" charset="0"/>
                <a:cs typeface="Times New Roman" pitchFamily="18" charset="0"/>
              </a:rPr>
              <a:t> анықталған жағдайда ғана жете ұғынуға болады. </a:t>
            </a:r>
            <a:endParaRPr lang="ru-RU" sz="2000" dirty="0">
              <a:latin typeface="Times New Roman" pitchFamily="18" charset="0"/>
              <a:cs typeface="Times New Roman" pitchFamily="18" charset="0"/>
            </a:endParaRPr>
          </a:p>
        </p:txBody>
      </p:sp>
      <p:pic>
        <p:nvPicPr>
          <p:cNvPr id="26626" name="Picture 2" descr="Лидер картинки, стоковые фото Лидер | Depositphotos"/>
          <p:cNvPicPr>
            <a:picLocks noChangeAspect="1" noChangeArrowheads="1"/>
          </p:cNvPicPr>
          <p:nvPr/>
        </p:nvPicPr>
        <p:blipFill>
          <a:blip r:embed="rId2" cstate="print"/>
          <a:srcRect/>
          <a:stretch>
            <a:fillRect/>
          </a:stretch>
        </p:blipFill>
        <p:spPr bwMode="auto">
          <a:xfrm>
            <a:off x="5292080" y="548680"/>
            <a:ext cx="3384376" cy="60486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43608" y="404664"/>
            <a:ext cx="6912768"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400" dirty="0" smtClean="0">
                <a:solidFill>
                  <a:schemeClr val="tx1"/>
                </a:solidFill>
                <a:latin typeface="Times New Roman" pitchFamily="18" charset="0"/>
                <a:cs typeface="Times New Roman" pitchFamily="18" charset="0"/>
              </a:rPr>
              <a:t>Болашақ педагогтардың жеке тұлғалық, көшбасшылық  және кәсіби көшбасшылық сапаларын жіктеуде:</a:t>
            </a:r>
            <a:endParaRPr lang="ru-RU" sz="2400" dirty="0">
              <a:solidFill>
                <a:schemeClr val="tx1"/>
              </a:solidFill>
              <a:latin typeface="Times New Roman" pitchFamily="18" charset="0"/>
              <a:cs typeface="Times New Roman" pitchFamily="18" charset="0"/>
            </a:endParaRPr>
          </a:p>
        </p:txBody>
      </p:sp>
      <p:sp>
        <p:nvSpPr>
          <p:cNvPr id="4" name="Прямоугольник 3"/>
          <p:cNvSpPr/>
          <p:nvPr/>
        </p:nvSpPr>
        <p:spPr>
          <a:xfrm>
            <a:off x="323528" y="2564904"/>
            <a:ext cx="2631426" cy="523220"/>
          </a:xfrm>
          <a:prstGeom prst="rect">
            <a:avLst/>
          </a:prstGeom>
        </p:spPr>
        <p:txBody>
          <a:bodyPr wrap="none">
            <a:spAutoFit/>
          </a:bodyPr>
          <a:lstStyle/>
          <a:p>
            <a:r>
              <a:rPr lang="kk-KZ" sz="2800" dirty="0" smtClean="0"/>
              <a:t>«белсенділік», </a:t>
            </a:r>
            <a:endParaRPr lang="ru-RU" sz="2800" dirty="0"/>
          </a:p>
        </p:txBody>
      </p:sp>
      <p:sp>
        <p:nvSpPr>
          <p:cNvPr id="5" name="Прямоугольник 4"/>
          <p:cNvSpPr/>
          <p:nvPr/>
        </p:nvSpPr>
        <p:spPr>
          <a:xfrm>
            <a:off x="3275856" y="3284984"/>
            <a:ext cx="1701876" cy="523220"/>
          </a:xfrm>
          <a:prstGeom prst="rect">
            <a:avLst/>
          </a:prstGeom>
        </p:spPr>
        <p:txBody>
          <a:bodyPr wrap="none">
            <a:spAutoFit/>
          </a:bodyPr>
          <a:lstStyle/>
          <a:p>
            <a:r>
              <a:rPr lang="kk-KZ" sz="2800" dirty="0" smtClean="0">
                <a:latin typeface="Times New Roman" pitchFamily="18" charset="0"/>
                <a:cs typeface="Times New Roman" pitchFamily="18" charset="0"/>
              </a:rPr>
              <a:t>«әлеует», </a:t>
            </a:r>
            <a:endParaRPr lang="ru-RU" sz="2800" dirty="0">
              <a:latin typeface="Times New Roman" pitchFamily="18" charset="0"/>
              <a:cs typeface="Times New Roman" pitchFamily="18" charset="0"/>
            </a:endParaRPr>
          </a:p>
        </p:txBody>
      </p:sp>
      <p:sp>
        <p:nvSpPr>
          <p:cNvPr id="6" name="Прямоугольник 5"/>
          <p:cNvSpPr/>
          <p:nvPr/>
        </p:nvSpPr>
        <p:spPr>
          <a:xfrm>
            <a:off x="6804248" y="2636912"/>
            <a:ext cx="1477840" cy="523220"/>
          </a:xfrm>
          <a:prstGeom prst="rect">
            <a:avLst/>
          </a:prstGeom>
        </p:spPr>
        <p:txBody>
          <a:bodyPr wrap="none">
            <a:spAutoFit/>
          </a:bodyPr>
          <a:lstStyle/>
          <a:p>
            <a:r>
              <a:rPr lang="kk-KZ" sz="2800" dirty="0" smtClean="0">
                <a:latin typeface="Times New Roman" pitchFamily="18" charset="0"/>
                <a:cs typeface="Times New Roman" pitchFamily="18" charset="0"/>
              </a:rPr>
              <a:t>«ынта», </a:t>
            </a:r>
            <a:endParaRPr lang="ru-RU" sz="2800" dirty="0">
              <a:latin typeface="Times New Roman" pitchFamily="18" charset="0"/>
              <a:cs typeface="Times New Roman" pitchFamily="18" charset="0"/>
            </a:endParaRPr>
          </a:p>
        </p:txBody>
      </p:sp>
      <p:sp>
        <p:nvSpPr>
          <p:cNvPr id="7" name="Прямоугольник 6"/>
          <p:cNvSpPr/>
          <p:nvPr/>
        </p:nvSpPr>
        <p:spPr>
          <a:xfrm>
            <a:off x="395536" y="4149080"/>
            <a:ext cx="2398798" cy="523220"/>
          </a:xfrm>
          <a:prstGeom prst="rect">
            <a:avLst/>
          </a:prstGeom>
        </p:spPr>
        <p:txBody>
          <a:bodyPr wrap="none">
            <a:spAutoFit/>
          </a:bodyPr>
          <a:lstStyle/>
          <a:p>
            <a:r>
              <a:rPr lang="kk-KZ" sz="2800" dirty="0" smtClean="0"/>
              <a:t>«жігерлілік», </a:t>
            </a:r>
            <a:endParaRPr lang="ru-RU" sz="2800" dirty="0"/>
          </a:p>
        </p:txBody>
      </p:sp>
      <p:sp>
        <p:nvSpPr>
          <p:cNvPr id="8" name="Прямоугольник 7"/>
          <p:cNvSpPr/>
          <p:nvPr/>
        </p:nvSpPr>
        <p:spPr>
          <a:xfrm>
            <a:off x="3203848" y="4653136"/>
            <a:ext cx="2528256" cy="523220"/>
          </a:xfrm>
          <a:prstGeom prst="rect">
            <a:avLst/>
          </a:prstGeom>
        </p:spPr>
        <p:txBody>
          <a:bodyPr wrap="none">
            <a:spAutoFit/>
          </a:bodyPr>
          <a:lstStyle/>
          <a:p>
            <a:r>
              <a:rPr lang="kk-KZ" sz="2800" dirty="0" smtClean="0"/>
              <a:t>«мотивация», </a:t>
            </a:r>
            <a:endParaRPr lang="ru-RU" sz="2800" dirty="0"/>
          </a:p>
        </p:txBody>
      </p:sp>
      <p:sp>
        <p:nvSpPr>
          <p:cNvPr id="9" name="Прямоугольник 8"/>
          <p:cNvSpPr/>
          <p:nvPr/>
        </p:nvSpPr>
        <p:spPr>
          <a:xfrm>
            <a:off x="5566867" y="3861048"/>
            <a:ext cx="3577133" cy="461665"/>
          </a:xfrm>
          <a:prstGeom prst="rect">
            <a:avLst/>
          </a:prstGeom>
        </p:spPr>
        <p:txBody>
          <a:bodyPr wrap="none">
            <a:spAutoFit/>
          </a:bodyPr>
          <a:lstStyle/>
          <a:p>
            <a:r>
              <a:rPr lang="kk-KZ" sz="2400" dirty="0" smtClean="0"/>
              <a:t>«көшбасшылық әлеует»,</a:t>
            </a:r>
            <a:endParaRPr lang="ru-RU" sz="2400" dirty="0"/>
          </a:p>
        </p:txBody>
      </p:sp>
      <p:sp>
        <p:nvSpPr>
          <p:cNvPr id="10" name="Прямоугольник 9"/>
          <p:cNvSpPr/>
          <p:nvPr/>
        </p:nvSpPr>
        <p:spPr>
          <a:xfrm>
            <a:off x="755576" y="5589240"/>
            <a:ext cx="1364476" cy="523220"/>
          </a:xfrm>
          <a:prstGeom prst="rect">
            <a:avLst/>
          </a:prstGeom>
        </p:spPr>
        <p:txBody>
          <a:bodyPr wrap="none">
            <a:spAutoFit/>
          </a:bodyPr>
          <a:lstStyle/>
          <a:p>
            <a:r>
              <a:rPr lang="kk-KZ" sz="2800" dirty="0" smtClean="0"/>
              <a:t>«сапа»,</a:t>
            </a:r>
            <a:endParaRPr lang="ru-RU" sz="2800" dirty="0"/>
          </a:p>
        </p:txBody>
      </p:sp>
      <p:sp>
        <p:nvSpPr>
          <p:cNvPr id="11" name="Прямоугольник 10"/>
          <p:cNvSpPr/>
          <p:nvPr/>
        </p:nvSpPr>
        <p:spPr>
          <a:xfrm>
            <a:off x="5076056" y="5517232"/>
            <a:ext cx="3904467" cy="523220"/>
          </a:xfrm>
          <a:prstGeom prst="rect">
            <a:avLst/>
          </a:prstGeom>
        </p:spPr>
        <p:txBody>
          <a:bodyPr wrap="none">
            <a:spAutoFit/>
          </a:bodyPr>
          <a:lstStyle/>
          <a:p>
            <a:r>
              <a:rPr lang="kk-KZ" sz="2800" dirty="0" smtClean="0"/>
              <a:t>«көшбасшылық сапа», </a:t>
            </a:r>
            <a:endParaRPr lang="ru-RU" sz="2800" dirty="0"/>
          </a:p>
        </p:txBody>
      </p:sp>
      <p:sp>
        <p:nvSpPr>
          <p:cNvPr id="12" name="Облако 11"/>
          <p:cNvSpPr/>
          <p:nvPr/>
        </p:nvSpPr>
        <p:spPr>
          <a:xfrm>
            <a:off x="539552" y="3140968"/>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3" name="Облако 12"/>
          <p:cNvSpPr/>
          <p:nvPr/>
        </p:nvSpPr>
        <p:spPr>
          <a:xfrm>
            <a:off x="3203848" y="3789040"/>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4" name="Облако 13"/>
          <p:cNvSpPr/>
          <p:nvPr/>
        </p:nvSpPr>
        <p:spPr>
          <a:xfrm>
            <a:off x="467544" y="4725144"/>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5" name="Облако 14"/>
          <p:cNvSpPr/>
          <p:nvPr/>
        </p:nvSpPr>
        <p:spPr>
          <a:xfrm>
            <a:off x="3707904" y="5157192"/>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6" name="Облако 15"/>
          <p:cNvSpPr/>
          <p:nvPr/>
        </p:nvSpPr>
        <p:spPr>
          <a:xfrm>
            <a:off x="6516216" y="6165304"/>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7" name="Облако 16"/>
          <p:cNvSpPr/>
          <p:nvPr/>
        </p:nvSpPr>
        <p:spPr>
          <a:xfrm>
            <a:off x="6732240" y="4437112"/>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8" name="Облако 17"/>
          <p:cNvSpPr/>
          <p:nvPr/>
        </p:nvSpPr>
        <p:spPr>
          <a:xfrm>
            <a:off x="6660232" y="3140968"/>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9" name="Облако 18"/>
          <p:cNvSpPr/>
          <p:nvPr/>
        </p:nvSpPr>
        <p:spPr>
          <a:xfrm>
            <a:off x="539552" y="6165304"/>
            <a:ext cx="1800200" cy="288032"/>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219200"/>
          </a:xfrm>
        </p:spPr>
        <p:txBody>
          <a:bodyPr>
            <a:noAutofit/>
          </a:bodyPr>
          <a:lstStyle/>
          <a:p>
            <a:r>
              <a:rPr lang="kk-KZ" sz="2800" dirty="0" smtClean="0">
                <a:solidFill>
                  <a:schemeClr val="tx1"/>
                </a:solidFill>
                <a:latin typeface="Times New Roman" pitchFamily="18" charset="0"/>
                <a:cs typeface="Times New Roman" pitchFamily="18" charset="0"/>
              </a:rPr>
              <a:t>Болашақ педагогтардың кәсіби маңызды сапаларын әртүрлі аспектіде қарастырған ғалымдардың еңбектерінде:</a:t>
            </a:r>
            <a:endParaRPr lang="ru-RU" sz="2800" dirty="0">
              <a:solidFill>
                <a:schemeClr val="tx1"/>
              </a:solidFill>
              <a:latin typeface="Times New Roman" pitchFamily="18" charset="0"/>
              <a:cs typeface="Times New Roman" pitchFamily="18" charset="0"/>
            </a:endParaRPr>
          </a:p>
        </p:txBody>
      </p:sp>
      <p:sp>
        <p:nvSpPr>
          <p:cNvPr id="3" name="Прямоугольник с двумя вырезанными противолежащими углами 2"/>
          <p:cNvSpPr/>
          <p:nvPr/>
        </p:nvSpPr>
        <p:spPr>
          <a:xfrm>
            <a:off x="683568" y="1916832"/>
            <a:ext cx="7992888" cy="4536504"/>
          </a:xfrm>
          <a:prstGeom prst="snip2DiagRect">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kk-KZ" sz="2400" b="1" i="1" dirty="0" smtClean="0">
                <a:solidFill>
                  <a:schemeClr val="tx1"/>
                </a:solidFill>
              </a:rPr>
              <a:t>кәсіби іс-әрекетті тиімді атқаруға қажетті психологиялық сапалар: (А.К.Маркова), </a:t>
            </a:r>
          </a:p>
          <a:p>
            <a:pPr algn="ctr"/>
            <a:r>
              <a:rPr lang="kk-KZ" sz="2400" b="1" i="1" dirty="0" smtClean="0">
                <a:solidFill>
                  <a:schemeClr val="tx1"/>
                </a:solidFill>
              </a:rPr>
              <a:t>қасиеттер жүйесі (А.К.Карельская), </a:t>
            </a:r>
          </a:p>
          <a:p>
            <a:pPr algn="ctr"/>
            <a:r>
              <a:rPr lang="kk-KZ" sz="2400" b="1" i="1" dirty="0" smtClean="0">
                <a:solidFill>
                  <a:schemeClr val="tx1"/>
                </a:solidFill>
              </a:rPr>
              <a:t>кәсіби біліктілік (И.В. Травин), </a:t>
            </a:r>
          </a:p>
          <a:p>
            <a:pPr algn="ctr"/>
            <a:r>
              <a:rPr lang="kk-KZ" sz="2400" b="1" i="1" dirty="0" smtClean="0">
                <a:solidFill>
                  <a:schemeClr val="tx1"/>
                </a:solidFill>
              </a:rPr>
              <a:t>жеке қасиет</a:t>
            </a:r>
            <a:r>
              <a:rPr lang="kk-KZ" sz="2400" dirty="0" smtClean="0">
                <a:solidFill>
                  <a:schemeClr val="tx1"/>
                </a:solidFill>
              </a:rPr>
              <a:t> </a:t>
            </a:r>
            <a:r>
              <a:rPr lang="kk-KZ" sz="2400" b="1" i="1" dirty="0" smtClean="0">
                <a:solidFill>
                  <a:schemeClr val="tx1"/>
                </a:solidFill>
              </a:rPr>
              <a:t>(В.Д.Щадриков),</a:t>
            </a:r>
          </a:p>
          <a:p>
            <a:pPr algn="ctr"/>
            <a:r>
              <a:rPr lang="kk-KZ" sz="2400" b="1" i="1" dirty="0" smtClean="0">
                <a:solidFill>
                  <a:schemeClr val="tx1"/>
                </a:solidFill>
              </a:rPr>
              <a:t> эмоциялық сапалар (О.П.Журавлев),  </a:t>
            </a:r>
          </a:p>
          <a:p>
            <a:pPr algn="ctr"/>
            <a:r>
              <a:rPr lang="kk-KZ" sz="2400" b="1" i="1" dirty="0" smtClean="0">
                <a:solidFill>
                  <a:schemeClr val="tx1"/>
                </a:solidFill>
              </a:rPr>
              <a:t>базалық сапалар (К.С.Успанов),</a:t>
            </a:r>
          </a:p>
          <a:p>
            <a:pPr algn="ctr"/>
            <a:r>
              <a:rPr lang="kk-KZ" sz="2400" b="1" i="1" dirty="0" smtClean="0">
                <a:solidFill>
                  <a:schemeClr val="tx1"/>
                </a:solidFill>
              </a:rPr>
              <a:t> шығармашылық сапалары Б.А. Тұрғынбаева., С. Нұржанова  және  т.б. анықталған.</a:t>
            </a:r>
            <a:r>
              <a:rPr lang="kk-KZ" sz="2400" dirty="0" smtClean="0">
                <a:solidFill>
                  <a:schemeClr val="tx1"/>
                </a:solidFill>
              </a:rPr>
              <a:t> </a:t>
            </a:r>
            <a:endParaRPr lang="ru-RU"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Шестиугольник 2"/>
          <p:cNvSpPr/>
          <p:nvPr/>
        </p:nvSpPr>
        <p:spPr>
          <a:xfrm>
            <a:off x="251520" y="764704"/>
            <a:ext cx="8496944" cy="554461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i="1" dirty="0" smtClean="0">
                <a:solidFill>
                  <a:schemeClr val="tx1"/>
                </a:solidFill>
                <a:latin typeface="Times New Roman" pitchFamily="18" charset="0"/>
                <a:cs typeface="Times New Roman" pitchFamily="18" charset="0"/>
              </a:rPr>
              <a:t>Сапа – құзіреттіліктің аса жоғары деңгейі ғана емес, сонымен бірге әлеуметтік әдепке бағытталған, сапаның талаптарына сәйкес келетін, эстетикалық құндылықтардан шығатын талпыныс пен қайраттылық</a:t>
            </a:r>
            <a:r>
              <a:rPr lang="kk-KZ" sz="3200" dirty="0" smtClean="0">
                <a:solidFill>
                  <a:schemeClr val="tx1"/>
                </a:solidFill>
                <a:latin typeface="Times New Roman" pitchFamily="18" charset="0"/>
                <a:cs typeface="Times New Roman" pitchFamily="18" charset="0"/>
              </a:rPr>
              <a:t>. </a:t>
            </a:r>
            <a:endParaRPr lang="ru-RU" sz="3200" dirty="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920</TotalTime>
  <Words>1701</Words>
  <Application>Microsoft Office PowerPoint</Application>
  <PresentationFormat>Экран (4:3)</PresentationFormat>
  <Paragraphs>142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Бумажная</vt:lpstr>
      <vt:lpstr>Педaгогикaлық іс-әрекеттегі көшбасшылық сaпaлaрдың  жiктелуi.  П.ғ.д., профессор Шалғынбаева Қ.Қ. </vt:lpstr>
      <vt:lpstr>Слайд 2</vt:lpstr>
      <vt:lpstr>Жоспары:</vt:lpstr>
      <vt:lpstr>К І Р І С П Е</vt:lpstr>
      <vt:lpstr>Слайд 5</vt:lpstr>
      <vt:lpstr>Слайд 6</vt:lpstr>
      <vt:lpstr>Слайд 7</vt:lpstr>
      <vt:lpstr>Болашақ педагогтардың кәсіби маңызды сапаларын әртүрлі аспектіде қарастырған ғалымдардың еңбектерінде:</vt:lpstr>
      <vt:lpstr>Слайд 9</vt:lpstr>
      <vt:lpstr>Слайд 10</vt:lpstr>
      <vt:lpstr>Жеке тұлғалық сапалар</vt:lpstr>
      <vt:lpstr>Жеке тұлғалық сапалар</vt:lpstr>
      <vt:lpstr>Әлеуметтік-психологиялық сапалар </vt:lpstr>
      <vt:lpstr>(басқа адаммен қарым-қатынаста көрінетін коммуникативтік қасиеттер):  коммуникабелділік,  басқа адамды түсіну қабілеті (эмпатия),  фрустрацияға қарсы тұру,  көпшілдік,  ашықтық,  мінез-құлықтың икемділігі,  зейіні,  қайырымдылық,  мәселені және кикілжіңді шешуге қабілеттілік, келісімге келуге бейімділік,  тұлғааралық қатынастың тиімді әдістері мен тәсілдерін меңгеру,  эмоциялық тартымдылық,  шешендік өнерге қабілеттілік.</vt:lpstr>
      <vt:lpstr>3. Ұйымдастырушылық-іскерлік сапалар</vt:lpstr>
      <vt:lpstr>3. Ұйымдастырушылық-іскерлік сапалар</vt:lpstr>
      <vt:lpstr>4. Статустық-көшбасшылық сапалар</vt:lpstr>
      <vt:lpstr>Слайд 18</vt:lpstr>
      <vt:lpstr>Педагогтың көшбасшылық қасиеттері </vt:lpstr>
      <vt:lpstr>Педагогтың  көшбасшылық қасиеттері өздігінен пайда болмайды, егер біз харизмасы айқын адам туралы айтпасақ. Олар колледждерде, жоғары оқу орындарында мұғалімдерді даярлау процесінде қалыптасуы мүмкін және тиіс , сондай-ақ мұғалімнің педагогикалық қызметі барысында одан әрі жетілдірілуі керек.</vt:lpstr>
      <vt:lpstr>Педагогикалық іс-әрекеттегі көшбасшылықпен байланысты жағдаяттар</vt:lpstr>
      <vt:lpstr>1 топ</vt:lpstr>
      <vt:lpstr>2 топ</vt:lpstr>
      <vt:lpstr>3-топ</vt:lpstr>
      <vt:lpstr>Слайд 25</vt:lpstr>
      <vt:lpstr>Слайд 26</vt:lpstr>
      <vt:lpstr>Слайд 27</vt:lpstr>
      <vt:lpstr>Мен көшбасшы........ </vt:lpstr>
      <vt:lpstr>Қорытынды</vt:lpstr>
      <vt:lpstr>Слайд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aizat</dc:creator>
  <cp:lastModifiedBy>Alima Saipova</cp:lastModifiedBy>
  <cp:revision>77</cp:revision>
  <dcterms:created xsi:type="dcterms:W3CDTF">2021-11-06T14:52:37Z</dcterms:created>
  <dcterms:modified xsi:type="dcterms:W3CDTF">2023-09-04T05:05:09Z</dcterms:modified>
</cp:coreProperties>
</file>