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29" r:id="rId4"/>
    <p:sldId id="331" r:id="rId5"/>
    <p:sldId id="330" r:id="rId6"/>
    <p:sldId id="328" r:id="rId7"/>
    <p:sldId id="332" r:id="rId8"/>
    <p:sldId id="333" r:id="rId9"/>
    <p:sldId id="334" r:id="rId10"/>
    <p:sldId id="335" r:id="rId11"/>
    <p:sldId id="336" r:id="rId12"/>
    <p:sldId id="337" r:id="rId13"/>
    <p:sldId id="25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7" y="1871489"/>
            <a:ext cx="8779778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Лекция 1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Вероятностное пространство, аксиоматика А.Н. Колмогорова, случайная величина и ее числовые характеристики, основные законы распределения случайной величины, закон больших чисел.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A2BDC8-3BB1-1451-ECF7-86155406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19" y="644189"/>
            <a:ext cx="10883528" cy="494018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5030694-F977-416C-0637-C35D3901E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08" y="645631"/>
            <a:ext cx="10849028" cy="546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4B0BD70C-054B-07C0-E642-C8B496072F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153" y="715455"/>
            <a:ext cx="10585042" cy="5520623"/>
          </a:xfrm>
        </p:spPr>
      </p:pic>
    </p:spTree>
    <p:extLst>
      <p:ext uri="{BB962C8B-B14F-4D97-AF65-F5344CB8AC3E}">
        <p14:creationId xmlns:p14="http://schemas.microsoft.com/office/powerpoint/2010/main" val="1743288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52937E1B-2E5D-DC9A-0118-021B14B996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236" y="644188"/>
            <a:ext cx="10183120" cy="5402435"/>
          </a:xfrm>
        </p:spPr>
      </p:pic>
    </p:spTree>
    <p:extLst>
      <p:ext uri="{BB962C8B-B14F-4D97-AF65-F5344CB8AC3E}">
        <p14:creationId xmlns:p14="http://schemas.microsoft.com/office/powerpoint/2010/main" val="1207124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96852" y="532993"/>
                <a:ext cx="10477499" cy="6281675"/>
              </a:xfrm>
            </p:spPr>
            <p:txBody>
              <a:bodyPr>
                <a:noAutofit/>
              </a:bodyPr>
              <a:lstStyle/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Вероятностное пространство определяется тройкой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ru-RU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ℱ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Здесь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-пространство элементарных событий, это множество элементарных событий 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таких, что выполняются два условия: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1) в результате реализации эксперимента всегда происходит одно из элементарных событий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2) все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взаимно исключают друг друга.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Пространство элементарных событий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считается заданным, если указаны все его элементы. Это пространство может быть конечным или счетным.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Любое подмножество пространства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элементарных событий, то есть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kk-KZ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является событием, если оно входит в класс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подмножеств множества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замкнутых относительно основных теоретико-множественных операций – объединение, пересечение и дополнение. При этом выполняются следующие три условия: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1)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ℱ</m:t>
                        </m:r>
                      </m:e>
                    </m:d>
                    <m: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⟹</m:t>
                    </m:r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</m:acc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ℱ</m:t>
                        </m:r>
                      </m:e>
                    </m:d>
                  </m:oMath>
                </a14:m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nary>
                          <m:naryPr>
                            <m:chr m:val="⋃"/>
                            <m:limLoc m:val="undOvr"/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nary>
                          <m:naryPr>
                            <m:chr m:val="⋂"/>
                            <m:limLoc m:val="undOvr"/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</m:oMath>
                </a14:m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6852" y="532993"/>
                <a:ext cx="10477499" cy="6281675"/>
              </a:xfrm>
              <a:blipFill>
                <a:blip r:embed="rId2"/>
                <a:stretch>
                  <a:fillRect t="-485" r="-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96852" y="532993"/>
                <a:ext cx="10477499" cy="6281675"/>
              </a:xfrm>
            </p:spPr>
            <p:txBody>
              <a:bodyPr>
                <a:noAutofit/>
              </a:bodyPr>
              <a:lstStyle/>
              <a:p>
                <a:pPr indent="467995"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Из первых двух условий следует, что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∅∈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Из условий 1)-3) следует, что класс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ℱ</m:t>
                    </m:r>
                  </m:oMath>
                </a14:m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представляет собой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-алгебру.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Вероятностная мера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определяется как числовая функция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Ω</m:t>
                    </m:r>
                    <m: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→</m:t>
                    </m:r>
                    <m:sSub>
                      <m:sSub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ru-RU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d>
                          <m:dPr>
                            <m:begChr m:val="["/>
                            <m:endChr m:val="]"/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0,1</m:t>
                            </m:r>
                          </m:e>
                        </m:d>
                      </m:sub>
                    </m:sSub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При этом справедливы аксиомы А.Н. Колмогорова: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ru-RU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Ω</m:t>
                        </m:r>
                      </m:e>
                    </m:d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=1,</m:t>
                    </m:r>
                  </m:oMath>
                </a14:m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0≤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ru-RU" sz="18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</m:d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≤1,</m:t>
                    </m:r>
                  </m:oMath>
                </a14:m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=∅</m:t>
                        </m:r>
                      </m:e>
                    </m:d>
                    <m:r>
                      <a:rPr lang="ru-RU" sz="18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⟹</m:t>
                    </m:r>
                    <m:d>
                      <m:dPr>
                        <m:ctrlP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⋃"/>
                                <m:limLoc m:val="undOvr"/>
                                <m:ctrlP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ru-RU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ru-RU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ru-RU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67995"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Случайная величина – измеримая функция, отображающая пространство элементарных событий во множество действительных чисел, для которой прообраз любого борелевского множества есть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-алгебра.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A36846F4-7899-4EB9-840A-3A4B55236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6852" y="532993"/>
                <a:ext cx="10477499" cy="6281675"/>
              </a:xfrm>
              <a:blipFill>
                <a:blip r:embed="rId2"/>
                <a:stretch>
                  <a:fillRect l="-407" t="-194" r="-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4208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852" y="532993"/>
            <a:ext cx="10477499" cy="6281675"/>
          </a:xfrm>
        </p:spPr>
        <p:txBody>
          <a:bodyPr>
            <a:noAutofit/>
          </a:bodyPr>
          <a:lstStyle/>
          <a:p>
            <a:pPr indent="46799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Законы распределения случайной величины определяются в соответствии со способами определения функции: для дискретной случайной величины в виде таблице, где каждому возможному значению случайной величины соответствует своя вероятность, а для непрерывной случайной величины вводится понятие функции распределения как вероятность того, что случайная величина принимает значения, меньше некоторого заданного.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6799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больших чисел описывается в виде теорем – неравенство Чебышева, теорема Чебышева и теорема Бернулли. Эти теоремы характеризуют сходимость по вероятности среднего арифметического случайных величин к среднему арифметическому их математических ожиданий. В случае теоремы Бернулли это выражается как сходимость по вероятности относительной частоты наступления события к вероятности наступления этого события при одном испытании Бернулли.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66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852" y="532993"/>
            <a:ext cx="10477499" cy="628167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больших чисел в форме Чебышева описывается следующим образом. Неравенство Чебышева.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6" name="Рисунок 155">
            <a:extLst>
              <a:ext uri="{FF2B5EF4-FFF2-40B4-BE49-F238E27FC236}">
                <a16:creationId xmlns:a16="http://schemas.microsoft.com/office/drawing/2014/main" id="{B862D008-E967-8745-6BA3-B97A9C7BD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18" y="1228741"/>
            <a:ext cx="11225751" cy="826524"/>
          </a:xfrm>
          <a:prstGeom prst="rect">
            <a:avLst/>
          </a:prstGeom>
        </p:spPr>
      </p:pic>
      <p:pic>
        <p:nvPicPr>
          <p:cNvPr id="157" name="Рисунок 156">
            <a:extLst>
              <a:ext uri="{FF2B5EF4-FFF2-40B4-BE49-F238E27FC236}">
                <a16:creationId xmlns:a16="http://schemas.microsoft.com/office/drawing/2014/main" id="{0385B992-141C-3229-F14D-A25A59211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10" y="1940543"/>
            <a:ext cx="9036012" cy="605028"/>
          </a:xfrm>
          <a:prstGeom prst="rect">
            <a:avLst/>
          </a:prstGeom>
        </p:spPr>
      </p:pic>
      <p:pic>
        <p:nvPicPr>
          <p:cNvPr id="158" name="Рисунок 157">
            <a:extLst>
              <a:ext uri="{FF2B5EF4-FFF2-40B4-BE49-F238E27FC236}">
                <a16:creationId xmlns:a16="http://schemas.microsoft.com/office/drawing/2014/main" id="{F15FDDF1-626E-8A99-048E-3B9F189C2D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778" y="2767797"/>
            <a:ext cx="9688288" cy="98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65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528C975-4676-6B2F-DD00-7029346356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9918" y="755386"/>
            <a:ext cx="10761480" cy="4328887"/>
          </a:xfrm>
        </p:spPr>
      </p:pic>
    </p:spTree>
    <p:extLst>
      <p:ext uri="{BB962C8B-B14F-4D97-AF65-F5344CB8AC3E}">
        <p14:creationId xmlns:p14="http://schemas.microsoft.com/office/powerpoint/2010/main" val="19202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7A2BDC8-3BB1-1451-ECF7-861554067B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3319" y="644189"/>
                <a:ext cx="10883528" cy="4940182"/>
              </a:xfrm>
            </p:spPr>
            <p:txBody>
              <a:bodyPr>
                <a:norm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Согласно закону больших чисел, при неограниченном увеличении числа наблюдений среднее арифметическое сходится по вероятности к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математи-ческому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ожиданию случайной величины </a:t>
                </a:r>
                <a:r>
                  <a:rPr lang="en-US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В качестве числовой характеристики выборки </a:t>
                </a:r>
                <a14:m>
                  <m:oMath xmlns:m="http://schemas.openxmlformats.org/officeDocument/2006/math">
                    <m:r>
                      <a:rPr lang="ru-RU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{</m:t>
                    </m:r>
                    <m:sSub>
                      <m:sSubPr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,…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ru-RU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применяется </a:t>
                </a:r>
                <a:r>
                  <a:rPr lang="ru-RU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медиана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Me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Чтобы вычислить ее, все наблюдения располагают в порядке возрастания или убывания. При этом, если число вариант нечетно, т.е. 2</a:t>
                </a:r>
                <a:r>
                  <a:rPr lang="en-US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то медианой является </a:t>
                </a:r>
                <a:r>
                  <a:rPr lang="en-US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sz="1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варианта        </a:t>
                </a:r>
                <a14:m>
                  <m:oMath xmlns:m="http://schemas.openxmlformats.org/officeDocument/2006/math">
                    <m:r>
                      <a:rPr lang="ru-RU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 </m:t>
                    </m:r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Me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+1</m:t>
                        </m:r>
                      </m:sub>
                    </m:sSub>
                    <m:r>
                      <a:rPr lang="ru-RU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); </a:t>
                </a:r>
                <a:r>
                  <a:rPr lang="ru-RU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еслти</a:t>
                </a: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же число вариант четное, то медиана равна среднему арифметическому двух средних значений: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Me</m:t>
                        </m:r>
                      </m:e>
                    </m:acc>
                    <m:r>
                      <a:rPr lang="ru-RU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1800" i="1" kern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  <m:r>
                              <a:rPr lang="ru-RU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Наблюдение выборки, имеющее наибольшую частоту, называется модой и обозначается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Mo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Среднее арифметическое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ru-RU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медиана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Me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мода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1800" i="1" kern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Mo</m:t>
                        </m:r>
                      </m:e>
                    </m:acc>
                  </m:oMath>
                </a14:m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— это средние значения выборки.</a:t>
                </a:r>
                <a:endParaRPr lang="ru-RU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Для описания рассеивания наблюденных значений случайной величины Х относительно среднего арифметического используются статистическая дисперсия и среднее квадратическое отклонение.</a:t>
                </a:r>
                <a:endParaRPr lang="ru-RU" dirty="0"/>
              </a:p>
            </p:txBody>
          </p:sp>
        </mc:Choice>
        <mc:Fallback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7A2BDC8-3BB1-1451-ECF7-861554067B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3319" y="644189"/>
                <a:ext cx="10883528" cy="4940182"/>
              </a:xfrm>
              <a:blipFill>
                <a:blip r:embed="rId2"/>
                <a:stretch>
                  <a:fillRect l="-336" t="-370" r="-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34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EF8930F8-D83B-3439-CB0F-3624E259F4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733" y="531389"/>
            <a:ext cx="10653841" cy="5542840"/>
          </a:xfrm>
        </p:spPr>
      </p:pic>
    </p:spTree>
    <p:extLst>
      <p:ext uri="{BB962C8B-B14F-4D97-AF65-F5344CB8AC3E}">
        <p14:creationId xmlns:p14="http://schemas.microsoft.com/office/powerpoint/2010/main" val="227711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A2BDC8-3BB1-1451-ECF7-86155406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19" y="1277783"/>
            <a:ext cx="9095661" cy="4573933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44878E-D6C2-F6E3-A9BE-CAAD65E23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421" y="1117094"/>
            <a:ext cx="10608592" cy="408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44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535</Words>
  <Application>Microsoft Office PowerPoint</Application>
  <PresentationFormat>Широкоэкранный</PresentationFormat>
  <Paragraphs>28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Тема Office</vt:lpstr>
      <vt:lpstr>Equation.3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18</cp:revision>
  <dcterms:created xsi:type="dcterms:W3CDTF">2021-11-16T03:16:23Z</dcterms:created>
  <dcterms:modified xsi:type="dcterms:W3CDTF">2022-11-06T07:13:46Z</dcterms:modified>
</cp:coreProperties>
</file>