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76" r:id="rId4"/>
    <p:sldId id="379" r:id="rId5"/>
    <p:sldId id="385" r:id="rId6"/>
    <p:sldId id="387" r:id="rId7"/>
    <p:sldId id="380" r:id="rId8"/>
    <p:sldId id="386" r:id="rId9"/>
    <p:sldId id="382" r:id="rId10"/>
    <p:sldId id="383" r:id="rId11"/>
    <p:sldId id="384" r:id="rId12"/>
    <p:sldId id="388" r:id="rId13"/>
    <p:sldId id="317" r:id="rId14"/>
    <p:sldId id="308" r:id="rId15"/>
    <p:sldId id="25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45E7CA4F-6E66-4FF6-B35A-5231B6F6C961}">
      <dgm:prSet custT="1"/>
      <dgm:spPr/>
      <dgm:t>
        <a:bodyPr/>
        <a:lstStyle/>
        <a:p>
          <a:r>
            <a:rPr lang="ru-RU" sz="1300" b="1" dirty="0" smtClean="0">
              <a:solidFill>
                <a:schemeClr val="bg1"/>
              </a:solidFill>
              <a:latin typeface="Times New Roman" panose="02020603050405020304" pitchFamily="18" charset="0"/>
            </a:rPr>
            <a:t>В подготовительный период определяются объем и программа исследований в зависимости от поставленных целей и задач. Перед выездом в поле изучаются все литературные, фондовые, картографические материалы, имеющие отношения к поставленной цели, производится </a:t>
          </a:r>
          <a:r>
            <a:rPr lang="ru-RU" sz="1300" b="1" dirty="0" err="1" smtClean="0">
              <a:solidFill>
                <a:schemeClr val="bg1"/>
              </a:solidFill>
              <a:latin typeface="Times New Roman" panose="02020603050405020304" pitchFamily="18" charset="0"/>
            </a:rPr>
            <a:t>выкопировка</a:t>
          </a:r>
          <a:r>
            <a:rPr lang="ru-RU" sz="1300" b="1" dirty="0" smtClean="0">
              <a:solidFill>
                <a:schemeClr val="bg1"/>
              </a:solidFill>
              <a:latin typeface="Times New Roman" panose="02020603050405020304" pitchFamily="18" charset="0"/>
            </a:rPr>
            <a:t> необходимого картографического, графического и табличного материала. Создается база данных по химическому составу компонентов ландшафта по исследуемому региону. Вся информация систематизируется с использованием ГИС-технологий.</a:t>
          </a:r>
          <a:endParaRPr lang="LID4096" sz="13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39AA5-5FE8-4D73-8440-C3B7B3B22A7C}" type="parTrans" cxnId="{2B34B4FA-26ED-425C-8EE5-F4BAD0EFFDC0}">
      <dgm:prSet/>
      <dgm:spPr/>
      <dgm:t>
        <a:bodyPr/>
        <a:lstStyle/>
        <a:p>
          <a:endParaRPr lang="LID4096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2CAE1-31EF-4A35-9241-AC886289B9AB}" type="sibTrans" cxnId="{2B34B4FA-26ED-425C-8EE5-F4BAD0EFFDC0}">
      <dgm:prSet/>
      <dgm:spPr/>
      <dgm:t>
        <a:bodyPr/>
        <a:lstStyle/>
        <a:p>
          <a:endParaRPr lang="LID4096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A1E1E-E80B-4E37-A47D-38706D258BA6}">
      <dgm:prSet custT="1"/>
      <dgm:spPr/>
      <dgm:t>
        <a:bodyPr/>
        <a:lstStyle/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полевой период исследуют площадки, выделенные по намеченным маршрутам и ключам. Производится комплексное описание ключей: рельеф, растительность, почвы, грунты, воды. Описания сопровождаются специальными зарисовками, фотографиями.</a:t>
          </a:r>
        </a:p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Общий принцип отбора образцов, за исключением их объема и веса, одинаков во всех видах полевых исследований. Для общей геохимической характеристики ландшафтов отбираются образцы почв, растений, пробы воды, воздуха, атмосферных осадков, осаждаемой пыли. </a:t>
          </a:r>
          <a:endParaRPr lang="ru-RU" sz="13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27676A1-4165-4C9D-937C-872FB8E5F15B}" type="parTrans" cxnId="{D343AE48-6EB2-4458-98B0-735838566055}">
      <dgm:prSet/>
      <dgm:spPr/>
      <dgm:t>
        <a:bodyPr/>
        <a:lstStyle/>
        <a:p>
          <a:endParaRPr lang="LID4096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029785-946E-4DFE-A6B9-9D349615E85B}" type="sibTrans" cxnId="{D343AE48-6EB2-4458-98B0-735838566055}">
      <dgm:prSet/>
      <dgm:spPr/>
      <dgm:t>
        <a:bodyPr/>
        <a:lstStyle/>
        <a:p>
          <a:endParaRPr lang="LID4096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057CDA-6826-4B43-953A-0E47F7865895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камеральный период они подготавливаются к анализу и в них определяется круг химических элементов, предусмотренных целью и задачами исследований. По результатам анализа составляются ландшафтно-геохимические карты.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71EB1-D91C-4411-A609-11388503341B}" type="parTrans" cxnId="{6B66E4AE-8654-46B9-9BAA-414B76D21ECE}">
      <dgm:prSet/>
      <dgm:spPr/>
      <dgm:t>
        <a:bodyPr/>
        <a:lstStyle/>
        <a:p>
          <a:endParaRPr lang="ru-RU"/>
        </a:p>
      </dgm:t>
    </dgm:pt>
    <dgm:pt modelId="{991FCA3C-F83B-4105-8504-AB639AA1A6A3}" type="sibTrans" cxnId="{6B66E4AE-8654-46B9-9BAA-414B76D21ECE}">
      <dgm:prSet/>
      <dgm:spPr/>
      <dgm:t>
        <a:bodyPr/>
        <a:lstStyle/>
        <a:p>
          <a:endParaRPr lang="ru-RU"/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3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3"/>
      <dgm:spPr/>
    </dgm:pt>
    <dgm:pt modelId="{E4F74AE8-9C88-40F9-BB71-6006DC25EEA9}" type="pres">
      <dgm:prSet presAssocID="{B2FB5B49-2F50-41F3-97D4-B549F75C2F0C}" presName="dstNode" presStyleLbl="node1" presStyleIdx="0" presStyleCnt="3"/>
      <dgm:spPr/>
    </dgm:pt>
    <dgm:pt modelId="{33E12F1F-A205-4E20-81B1-4D6A12525C2D}" type="pres">
      <dgm:prSet presAssocID="{45E7CA4F-6E66-4FF6-B35A-5231B6F6C961}" presName="text_1" presStyleLbl="node1" presStyleIdx="0" presStyleCnt="3" custScaleY="180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C4135-263C-4261-BD3C-5E5B4EB7B83F}" type="pres">
      <dgm:prSet presAssocID="{45E7CA4F-6E66-4FF6-B35A-5231B6F6C961}" presName="accent_1" presStyleCnt="0"/>
      <dgm:spPr/>
    </dgm:pt>
    <dgm:pt modelId="{FFDC6A27-3A54-4307-8646-A9503F0AFDB4}" type="pres">
      <dgm:prSet presAssocID="{45E7CA4F-6E66-4FF6-B35A-5231B6F6C961}" presName="accentRepeatNode" presStyleLbl="solidFgAcc1" presStyleIdx="0" presStyleCnt="3"/>
      <dgm:spPr/>
    </dgm:pt>
    <dgm:pt modelId="{37263D9D-AD71-43DC-9AD5-25B28A304B52}" type="pres">
      <dgm:prSet presAssocID="{862A1E1E-E80B-4E37-A47D-38706D258BA6}" presName="text_2" presStyleLbl="node1" presStyleIdx="1" presStyleCnt="3" custScaleY="145652" custLinFactNeighborY="175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3DBB3-634B-43CD-AD16-00EED973DC89}" type="pres">
      <dgm:prSet presAssocID="{862A1E1E-E80B-4E37-A47D-38706D258BA6}" presName="accent_2" presStyleCnt="0"/>
      <dgm:spPr/>
    </dgm:pt>
    <dgm:pt modelId="{9BB1F663-9DC9-4C72-9A97-95D17EF5404C}" type="pres">
      <dgm:prSet presAssocID="{862A1E1E-E80B-4E37-A47D-38706D258BA6}" presName="accentRepeatNode" presStyleLbl="solidFgAcc1" presStyleIdx="1" presStyleCnt="3"/>
      <dgm:spPr/>
    </dgm:pt>
    <dgm:pt modelId="{49F5B3E9-5AA4-48C0-87B0-B0888CF6ECC0}" type="pres">
      <dgm:prSet presAssocID="{A6057CDA-6826-4B43-953A-0E47F786589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81CBB-1C16-4E5C-94AF-DDFEC5F855C5}" type="pres">
      <dgm:prSet presAssocID="{A6057CDA-6826-4B43-953A-0E47F7865895}" presName="accent_3" presStyleCnt="0"/>
      <dgm:spPr/>
    </dgm:pt>
    <dgm:pt modelId="{ED578A1F-4827-49E9-8E71-1B7BCB7F2BC5}" type="pres">
      <dgm:prSet presAssocID="{A6057CDA-6826-4B43-953A-0E47F7865895}" presName="accentRepeatNode" presStyleLbl="solidFgAcc1" presStyleIdx="2" presStyleCnt="3"/>
      <dgm:spPr/>
    </dgm:pt>
  </dgm:ptLst>
  <dgm:cxnLst>
    <dgm:cxn modelId="{6B66E4AE-8654-46B9-9BAA-414B76D21ECE}" srcId="{B2FB5B49-2F50-41F3-97D4-B549F75C2F0C}" destId="{A6057CDA-6826-4B43-953A-0E47F7865895}" srcOrd="2" destOrd="0" parTransId="{2E871EB1-D91C-4411-A609-11388503341B}" sibTransId="{991FCA3C-F83B-4105-8504-AB639AA1A6A3}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18B367A0-C7F1-4F37-9982-BF7E220F7240}" type="presOf" srcId="{862A1E1E-E80B-4E37-A47D-38706D258BA6}" destId="{37263D9D-AD71-43DC-9AD5-25B28A304B52}" srcOrd="0" destOrd="0" presId="urn:microsoft.com/office/officeart/2008/layout/VerticalCurvedList"/>
    <dgm:cxn modelId="{AE7CC990-B15A-4249-9170-3CE57086AB2B}" type="presOf" srcId="{45E7CA4F-6E66-4FF6-B35A-5231B6F6C961}" destId="{33E12F1F-A205-4E20-81B1-4D6A12525C2D}" srcOrd="0" destOrd="0" presId="urn:microsoft.com/office/officeart/2008/layout/VerticalCurvedList"/>
    <dgm:cxn modelId="{594DA639-19BA-4531-AA3E-CD8181394CDD}" type="presOf" srcId="{A6057CDA-6826-4B43-953A-0E47F7865895}" destId="{49F5B3E9-5AA4-48C0-87B0-B0888CF6ECC0}" srcOrd="0" destOrd="0" presId="urn:microsoft.com/office/officeart/2008/layout/VerticalCurvedList"/>
    <dgm:cxn modelId="{2B34B4FA-26ED-425C-8EE5-F4BAD0EFFDC0}" srcId="{B2FB5B49-2F50-41F3-97D4-B549F75C2F0C}" destId="{45E7CA4F-6E66-4FF6-B35A-5231B6F6C961}" srcOrd="0" destOrd="0" parTransId="{4EF39AA5-5FE8-4D73-8440-C3B7B3B22A7C}" sibTransId="{8162CAE1-31EF-4A35-9241-AC886289B9AB}"/>
    <dgm:cxn modelId="{D343AE48-6EB2-4458-98B0-735838566055}" srcId="{B2FB5B49-2F50-41F3-97D4-B549F75C2F0C}" destId="{862A1E1E-E80B-4E37-A47D-38706D258BA6}" srcOrd="1" destOrd="0" parTransId="{027676A1-4165-4C9D-937C-872FB8E5F15B}" sibTransId="{B3029785-946E-4DFE-A6B9-9D349615E85B}"/>
    <dgm:cxn modelId="{A015964A-1B25-42F8-AD42-166C44C748BB}" type="presOf" srcId="{8162CAE1-31EF-4A35-9241-AC886289B9AB}" destId="{60F8A872-D9DD-434C-816C-D3B7CAE74D80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5E48E9D2-9644-48A3-B921-5A87292CA014}" type="presParOf" srcId="{D0D565A3-25C6-4AF0-B3AE-1BB85121FD46}" destId="{33E12F1F-A205-4E20-81B1-4D6A12525C2D}" srcOrd="1" destOrd="0" presId="urn:microsoft.com/office/officeart/2008/layout/VerticalCurvedList"/>
    <dgm:cxn modelId="{F7C7002C-42D2-4A6E-B95F-29731818A52F}" type="presParOf" srcId="{D0D565A3-25C6-4AF0-B3AE-1BB85121FD46}" destId="{5EDC4135-263C-4261-BD3C-5E5B4EB7B83F}" srcOrd="2" destOrd="0" presId="urn:microsoft.com/office/officeart/2008/layout/VerticalCurvedList"/>
    <dgm:cxn modelId="{2BB02331-5A17-4E34-816B-28D27CB5E541}" type="presParOf" srcId="{5EDC4135-263C-4261-BD3C-5E5B4EB7B83F}" destId="{FFDC6A27-3A54-4307-8646-A9503F0AFDB4}" srcOrd="0" destOrd="0" presId="urn:microsoft.com/office/officeart/2008/layout/VerticalCurvedList"/>
    <dgm:cxn modelId="{9F81B7FA-46D7-467F-A4B3-2A4E1A38158B}" type="presParOf" srcId="{D0D565A3-25C6-4AF0-B3AE-1BB85121FD46}" destId="{37263D9D-AD71-43DC-9AD5-25B28A304B52}" srcOrd="3" destOrd="0" presId="urn:microsoft.com/office/officeart/2008/layout/VerticalCurvedList"/>
    <dgm:cxn modelId="{512EA6C2-EDA0-4428-BCDB-E20CCC7C389D}" type="presParOf" srcId="{D0D565A3-25C6-4AF0-B3AE-1BB85121FD46}" destId="{8983DBB3-634B-43CD-AD16-00EED973DC89}" srcOrd="4" destOrd="0" presId="urn:microsoft.com/office/officeart/2008/layout/VerticalCurvedList"/>
    <dgm:cxn modelId="{366A6553-D1CA-4E29-AD85-96320D0B9817}" type="presParOf" srcId="{8983DBB3-634B-43CD-AD16-00EED973DC89}" destId="{9BB1F663-9DC9-4C72-9A97-95D17EF5404C}" srcOrd="0" destOrd="0" presId="urn:microsoft.com/office/officeart/2008/layout/VerticalCurvedList"/>
    <dgm:cxn modelId="{4953204F-0A6B-4B11-8710-3C8CA16A2DB1}" type="presParOf" srcId="{D0D565A3-25C6-4AF0-B3AE-1BB85121FD46}" destId="{49F5B3E9-5AA4-48C0-87B0-B0888CF6ECC0}" srcOrd="5" destOrd="0" presId="urn:microsoft.com/office/officeart/2008/layout/VerticalCurvedList"/>
    <dgm:cxn modelId="{B93C8AE0-DC3A-4DFD-AC33-1AFCF0F74869}" type="presParOf" srcId="{D0D565A3-25C6-4AF0-B3AE-1BB85121FD46}" destId="{80781CBB-1C16-4E5C-94AF-DDFEC5F855C5}" srcOrd="6" destOrd="0" presId="urn:microsoft.com/office/officeart/2008/layout/VerticalCurvedList"/>
    <dgm:cxn modelId="{D18378C9-FF4F-4B5C-A959-DCFFEE715B51}" type="presParOf" srcId="{80781CBB-1C16-4E5C-94AF-DDFEC5F855C5}" destId="{ED578A1F-4827-49E9-8E71-1B7BCB7F2BC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45E7CA4F-6E66-4FF6-B35A-5231B6F6C961}">
      <dgm:prSet custT="1"/>
      <dgm:spPr/>
      <dgm:t>
        <a:bodyPr/>
        <a:lstStyle/>
        <a:p>
          <a:pPr algn="just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загрязнения атмосферы (ИЗА) </a:t>
          </a:r>
          <a:endParaRPr lang="LID4096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39AA5-5FE8-4D73-8440-C3B7B3B22A7C}" type="parTrans" cxnId="{2B34B4FA-26ED-425C-8EE5-F4BAD0EFFDC0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62CAE1-31EF-4A35-9241-AC886289B9AB}" type="sibTrans" cxnId="{2B34B4FA-26ED-425C-8EE5-F4BAD0EFFDC0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2A1E1E-E80B-4E37-A47D-38706D258BA6}">
      <dgm:prSet custT="1"/>
      <dgm:spPr/>
      <dgm:t>
        <a:bodyPr/>
        <a:lstStyle/>
        <a:p>
          <a:pPr algn="just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загрязнения воды (ИЗВ)</a:t>
          </a:r>
          <a:endParaRPr lang="ru-RU" sz="2000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27676A1-4165-4C9D-937C-872FB8E5F15B}" type="parTrans" cxnId="{D343AE48-6EB2-4458-98B0-735838566055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029785-946E-4DFE-A6B9-9D349615E85B}" type="sibTrans" cxnId="{D343AE48-6EB2-4458-98B0-735838566055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F65F08-D202-4B1A-AD14-C38D168134FC}">
      <dgm:prSet custT="1"/>
      <dgm:spPr/>
      <dgm:t>
        <a:bodyPr/>
        <a:lstStyle/>
        <a:p>
          <a:pPr algn="just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суммарного показателя загрязнения почв (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Zc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sz="2000" b="1" dirty="0">
            <a:solidFill>
              <a:schemeClr val="bg1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A6082EB2-22F4-41E0-8A53-BBD62C80167B}" type="parTrans" cxnId="{D06393E2-BA7D-4BA3-9936-CA57BA924265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D2501A-DA70-42CC-A388-FD919A9AEC3F}" type="sibTrans" cxnId="{D06393E2-BA7D-4BA3-9936-CA57BA924265}">
      <dgm:prSet/>
      <dgm:spPr/>
      <dgm:t>
        <a:bodyPr/>
        <a:lstStyle/>
        <a:p>
          <a:pPr algn="just"/>
          <a:endParaRPr lang="LID4096" sz="14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3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3"/>
      <dgm:spPr/>
    </dgm:pt>
    <dgm:pt modelId="{E4F74AE8-9C88-40F9-BB71-6006DC25EEA9}" type="pres">
      <dgm:prSet presAssocID="{B2FB5B49-2F50-41F3-97D4-B549F75C2F0C}" presName="dstNode" presStyleLbl="node1" presStyleIdx="0" presStyleCnt="3"/>
      <dgm:spPr/>
    </dgm:pt>
    <dgm:pt modelId="{33E12F1F-A205-4E20-81B1-4D6A12525C2D}" type="pres">
      <dgm:prSet presAssocID="{45E7CA4F-6E66-4FF6-B35A-5231B6F6C961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C4135-263C-4261-BD3C-5E5B4EB7B83F}" type="pres">
      <dgm:prSet presAssocID="{45E7CA4F-6E66-4FF6-B35A-5231B6F6C961}" presName="accent_1" presStyleCnt="0"/>
      <dgm:spPr/>
    </dgm:pt>
    <dgm:pt modelId="{FFDC6A27-3A54-4307-8646-A9503F0AFDB4}" type="pres">
      <dgm:prSet presAssocID="{45E7CA4F-6E66-4FF6-B35A-5231B6F6C961}" presName="accentRepeatNode" presStyleLbl="solidFgAcc1" presStyleIdx="0" presStyleCnt="3"/>
      <dgm:spPr/>
    </dgm:pt>
    <dgm:pt modelId="{37263D9D-AD71-43DC-9AD5-25B28A304B52}" type="pres">
      <dgm:prSet presAssocID="{862A1E1E-E80B-4E37-A47D-38706D258BA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3DBB3-634B-43CD-AD16-00EED973DC89}" type="pres">
      <dgm:prSet presAssocID="{862A1E1E-E80B-4E37-A47D-38706D258BA6}" presName="accent_2" presStyleCnt="0"/>
      <dgm:spPr/>
    </dgm:pt>
    <dgm:pt modelId="{9BB1F663-9DC9-4C72-9A97-95D17EF5404C}" type="pres">
      <dgm:prSet presAssocID="{862A1E1E-E80B-4E37-A47D-38706D258BA6}" presName="accentRepeatNode" presStyleLbl="solidFgAcc1" presStyleIdx="1" presStyleCnt="3"/>
      <dgm:spPr/>
    </dgm:pt>
    <dgm:pt modelId="{5E20D425-0A5C-4486-858C-4017FB1B9BD2}" type="pres">
      <dgm:prSet presAssocID="{5AF65F08-D202-4B1A-AD14-C38D168134F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F6AFD-4093-4E93-912C-11653D006084}" type="pres">
      <dgm:prSet presAssocID="{5AF65F08-D202-4B1A-AD14-C38D168134FC}" presName="accent_3" presStyleCnt="0"/>
      <dgm:spPr/>
    </dgm:pt>
    <dgm:pt modelId="{C57A5521-006C-42B7-876A-4BD521E3B456}" type="pres">
      <dgm:prSet presAssocID="{5AF65F08-D202-4B1A-AD14-C38D168134FC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18B367A0-C7F1-4F37-9982-BF7E220F7240}" type="presOf" srcId="{862A1E1E-E80B-4E37-A47D-38706D258BA6}" destId="{37263D9D-AD71-43DC-9AD5-25B28A304B52}" srcOrd="0" destOrd="0" presId="urn:microsoft.com/office/officeart/2008/layout/VerticalCurvedList"/>
    <dgm:cxn modelId="{AE7CC990-B15A-4249-9170-3CE57086AB2B}" type="presOf" srcId="{45E7CA4F-6E66-4FF6-B35A-5231B6F6C961}" destId="{33E12F1F-A205-4E20-81B1-4D6A12525C2D}" srcOrd="0" destOrd="0" presId="urn:microsoft.com/office/officeart/2008/layout/VerticalCurvedList"/>
    <dgm:cxn modelId="{2B34B4FA-26ED-425C-8EE5-F4BAD0EFFDC0}" srcId="{B2FB5B49-2F50-41F3-97D4-B549F75C2F0C}" destId="{45E7CA4F-6E66-4FF6-B35A-5231B6F6C961}" srcOrd="0" destOrd="0" parTransId="{4EF39AA5-5FE8-4D73-8440-C3B7B3B22A7C}" sibTransId="{8162CAE1-31EF-4A35-9241-AC886289B9AB}"/>
    <dgm:cxn modelId="{D343AE48-6EB2-4458-98B0-735838566055}" srcId="{B2FB5B49-2F50-41F3-97D4-B549F75C2F0C}" destId="{862A1E1E-E80B-4E37-A47D-38706D258BA6}" srcOrd="1" destOrd="0" parTransId="{027676A1-4165-4C9D-937C-872FB8E5F15B}" sibTransId="{B3029785-946E-4DFE-A6B9-9D349615E85B}"/>
    <dgm:cxn modelId="{E5BF47A3-6F7C-4144-881C-D76B2EA1FEE3}" type="presOf" srcId="{5AF65F08-D202-4B1A-AD14-C38D168134FC}" destId="{5E20D425-0A5C-4486-858C-4017FB1B9BD2}" srcOrd="0" destOrd="0" presId="urn:microsoft.com/office/officeart/2008/layout/VerticalCurvedList"/>
    <dgm:cxn modelId="{A015964A-1B25-42F8-AD42-166C44C748BB}" type="presOf" srcId="{8162CAE1-31EF-4A35-9241-AC886289B9AB}" destId="{60F8A872-D9DD-434C-816C-D3B7CAE74D80}" srcOrd="0" destOrd="0" presId="urn:microsoft.com/office/officeart/2008/layout/VerticalCurvedList"/>
    <dgm:cxn modelId="{D06393E2-BA7D-4BA3-9936-CA57BA924265}" srcId="{B2FB5B49-2F50-41F3-97D4-B549F75C2F0C}" destId="{5AF65F08-D202-4B1A-AD14-C38D168134FC}" srcOrd="2" destOrd="0" parTransId="{A6082EB2-22F4-41E0-8A53-BBD62C80167B}" sibTransId="{2FD2501A-DA70-42CC-A388-FD919A9AEC3F}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5E48E9D2-9644-48A3-B921-5A87292CA014}" type="presParOf" srcId="{D0D565A3-25C6-4AF0-B3AE-1BB85121FD46}" destId="{33E12F1F-A205-4E20-81B1-4D6A12525C2D}" srcOrd="1" destOrd="0" presId="urn:microsoft.com/office/officeart/2008/layout/VerticalCurvedList"/>
    <dgm:cxn modelId="{F7C7002C-42D2-4A6E-B95F-29731818A52F}" type="presParOf" srcId="{D0D565A3-25C6-4AF0-B3AE-1BB85121FD46}" destId="{5EDC4135-263C-4261-BD3C-5E5B4EB7B83F}" srcOrd="2" destOrd="0" presId="urn:microsoft.com/office/officeart/2008/layout/VerticalCurvedList"/>
    <dgm:cxn modelId="{2BB02331-5A17-4E34-816B-28D27CB5E541}" type="presParOf" srcId="{5EDC4135-263C-4261-BD3C-5E5B4EB7B83F}" destId="{FFDC6A27-3A54-4307-8646-A9503F0AFDB4}" srcOrd="0" destOrd="0" presId="urn:microsoft.com/office/officeart/2008/layout/VerticalCurvedList"/>
    <dgm:cxn modelId="{9F81B7FA-46D7-467F-A4B3-2A4E1A38158B}" type="presParOf" srcId="{D0D565A3-25C6-4AF0-B3AE-1BB85121FD46}" destId="{37263D9D-AD71-43DC-9AD5-25B28A304B52}" srcOrd="3" destOrd="0" presId="urn:microsoft.com/office/officeart/2008/layout/VerticalCurvedList"/>
    <dgm:cxn modelId="{512EA6C2-EDA0-4428-BCDB-E20CCC7C389D}" type="presParOf" srcId="{D0D565A3-25C6-4AF0-B3AE-1BB85121FD46}" destId="{8983DBB3-634B-43CD-AD16-00EED973DC89}" srcOrd="4" destOrd="0" presId="urn:microsoft.com/office/officeart/2008/layout/VerticalCurvedList"/>
    <dgm:cxn modelId="{366A6553-D1CA-4E29-AD85-96320D0B9817}" type="presParOf" srcId="{8983DBB3-634B-43CD-AD16-00EED973DC89}" destId="{9BB1F663-9DC9-4C72-9A97-95D17EF5404C}" srcOrd="0" destOrd="0" presId="urn:microsoft.com/office/officeart/2008/layout/VerticalCurvedList"/>
    <dgm:cxn modelId="{78778486-A6AC-4F72-BAB1-7CFCA6071443}" type="presParOf" srcId="{D0D565A3-25C6-4AF0-B3AE-1BB85121FD46}" destId="{5E20D425-0A5C-4486-858C-4017FB1B9BD2}" srcOrd="5" destOrd="0" presId="urn:microsoft.com/office/officeart/2008/layout/VerticalCurvedList"/>
    <dgm:cxn modelId="{488E7B85-59F8-4DB2-9135-0602D89DA625}" type="presParOf" srcId="{D0D565A3-25C6-4AF0-B3AE-1BB85121FD46}" destId="{B8FF6AFD-4093-4E93-912C-11653D006084}" srcOrd="6" destOrd="0" presId="urn:microsoft.com/office/officeart/2008/layout/VerticalCurvedList"/>
    <dgm:cxn modelId="{9956F89A-3AE8-48C1-AF7B-F2E5B65C6CAC}" type="presParOf" srcId="{B8FF6AFD-4093-4E93-912C-11653D006084}" destId="{C57A5521-006C-42B7-876A-4BD521E3B45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F99448C-0E1E-49F9-9266-F1F113F32D0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171CB72-FC42-4C9F-BEF3-B80A4AC46B10}">
      <dgm:prSet/>
      <dgm:spPr/>
      <dgm:t>
        <a:bodyPr/>
        <a:lstStyle/>
        <a:p>
          <a:pPr algn="just" rtl="0"/>
          <a:r>
            <a:rPr lang="ru-RU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Каждый из индексов имеет собственную методику расчета. Общий методический подход состоит в том, что при расчете учитываются классы опасности загрязняющих веществ, стандарты качества (ПДК) и средние уровни фонового загрязнения.</a:t>
          </a:r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C795AD-2009-40A1-82A4-78FD0B7479D0}" type="parTrans" cxnId="{0F6FC6D8-E488-4EBD-B124-8F39F7EA1BD7}">
      <dgm:prSet/>
      <dgm:spPr/>
      <dgm:t>
        <a:bodyPr/>
        <a:lstStyle/>
        <a:p>
          <a:endParaRPr lang="ru-RU"/>
        </a:p>
      </dgm:t>
    </dgm:pt>
    <dgm:pt modelId="{26D734F5-C989-40D0-A359-6E51D8A81DB7}" type="sibTrans" cxnId="{0F6FC6D8-E488-4EBD-B124-8F39F7EA1BD7}">
      <dgm:prSet/>
      <dgm:spPr/>
      <dgm:t>
        <a:bodyPr/>
        <a:lstStyle/>
        <a:p>
          <a:endParaRPr lang="ru-RU"/>
        </a:p>
      </dgm:t>
    </dgm:pt>
    <dgm:pt modelId="{453F3CF1-28B2-4A43-B7FC-5FF4B3B377C9}" type="pres">
      <dgm:prSet presAssocID="{5F99448C-0E1E-49F9-9266-F1F113F32D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0365EA-3959-471D-8287-6BB4DAC16935}" type="pres">
      <dgm:prSet presAssocID="{1171CB72-FC42-4C9F-BEF3-B80A4AC46B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F24F3F-705F-4AC6-8753-667EA14F7C43}" type="presOf" srcId="{1171CB72-FC42-4C9F-BEF3-B80A4AC46B10}" destId="{2E0365EA-3959-471D-8287-6BB4DAC16935}" srcOrd="0" destOrd="0" presId="urn:microsoft.com/office/officeart/2005/8/layout/vList2"/>
    <dgm:cxn modelId="{0F6FC6D8-E488-4EBD-B124-8F39F7EA1BD7}" srcId="{5F99448C-0E1E-49F9-9266-F1F113F32D0B}" destId="{1171CB72-FC42-4C9F-BEF3-B80A4AC46B10}" srcOrd="0" destOrd="0" parTransId="{5CC795AD-2009-40A1-82A4-78FD0B7479D0}" sibTransId="{26D734F5-C989-40D0-A359-6E51D8A81DB7}"/>
    <dgm:cxn modelId="{0E6E4E7D-1501-4423-A60B-2175FE978043}" type="presOf" srcId="{5F99448C-0E1E-49F9-9266-F1F113F32D0B}" destId="{453F3CF1-28B2-4A43-B7FC-5FF4B3B377C9}" srcOrd="0" destOrd="0" presId="urn:microsoft.com/office/officeart/2005/8/layout/vList2"/>
    <dgm:cxn modelId="{EDB6BE8F-0FBD-40DE-9DCA-58DFD5AE04D2}" type="presParOf" srcId="{453F3CF1-28B2-4A43-B7FC-5FF4B3B377C9}" destId="{2E0365EA-3959-471D-8287-6BB4DAC169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3DC0A5A3-B69A-4F27-8730-6E54815DF0A7}">
      <dgm:prSet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анализа территории. На стадии подготовки к полевым работам составляется программа, выбираются методы исследований и оптимальный режим выполнения, анализируются общегеографические и отраслевые аналитические и картографические материалы.</a:t>
          </a:r>
        </a:p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проведения полевых ландшафтно-геохимических исследований зависит от целей, задач и масштабов работы. Однако независимо от этих вопросов в основе геохимического изучения ландшафтов лежит выделение и типология элементарных ландшафтов. Итогом  исследований является представление о радиальной геохимической структуре вертикального профиля элементарного ландшафта и анализ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катенарной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геохимической дифференциации каскадных систем.</a:t>
          </a:r>
        </a:p>
        <a:p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9CB344-490E-4E43-8616-E8A073D3C31F}" type="parTrans" cxnId="{66576526-92FB-43F2-B800-4F3876CF12A6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DB9CD2-62C2-43B9-84E6-3369CA3C345C}" type="sibTrans" cxnId="{66576526-92FB-43F2-B800-4F3876CF12A6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446DC-AB0C-43D5-900E-7E1CE0A42979}">
      <dgm:prSet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эколого-геохимической оценки современного геохимического состояния территории включает геохимическую индикацию состояния окружающей среды. </a:t>
          </a:r>
          <a:r>
            <a: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эколого-геохимической оценки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современного геохимического состояния территории включает геохимическую индикацию состояния окружающей среды. Здесь существуют два подхода. Один из них связан с выявлением и инвентаризацией антропогенных источников загрязнения: структуры, состава и количества загрязнителей. Эти данные получают путем анализа выбросов, стоков, твердых отходов (эмиссии). Другой подход заключается в оценке степени и характера реального распределения (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D6074D-3C59-4BF0-8563-3DC56FDFFC2B}" type="parTrans" cxnId="{D44C8E4E-181A-4A83-B2EC-E73FFA16F4B1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45F4CE-00D7-41DC-9F47-FCB0EC691EB6}" type="sibTrans" cxnId="{D44C8E4E-181A-4A83-B2EC-E73FFA16F4B1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924A5-63EA-4D0D-A774-A33BA7B322A1}">
      <dgm:prSet custT="1"/>
      <dgm:spPr/>
      <dgm:t>
        <a:bodyPr/>
        <a:lstStyle/>
        <a:p>
          <a:pPr algn="just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прогноза. Задача этого этапа заключается в предсказании развития изменения природной среды на основе изучения прошлых и современных природных и природно-антропогенных состояний. Подобные исследования базируются на представлениях об устойчивости природных систем к техногенным нагрузкам и анализе их ответных реакций на эти воздействия. Такой подход отражен в представлениях М. А.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технобиогеомах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территориальных системах со сходной ответной реакцией на однотипные антропогенные воздействия.</a:t>
          </a:r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BFD576-D8A6-47FB-B5A1-B21FE3E1545E}" type="parTrans" cxnId="{D65D0584-B7B1-40AA-9C27-C5E01A9AD93A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89FB98-489D-4EA3-A500-1AF297CD9ADF}" type="sibTrans" cxnId="{D65D0584-B7B1-40AA-9C27-C5E01A9AD93A}">
      <dgm:prSet/>
      <dgm:spPr/>
      <dgm:t>
        <a:bodyPr/>
        <a:lstStyle/>
        <a:p>
          <a:endParaRPr lang="LID4096" sz="12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3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3"/>
      <dgm:spPr/>
    </dgm:pt>
    <dgm:pt modelId="{E4F74AE8-9C88-40F9-BB71-6006DC25EEA9}" type="pres">
      <dgm:prSet presAssocID="{B2FB5B49-2F50-41F3-97D4-B549F75C2F0C}" presName="dstNode" presStyleLbl="node1" presStyleIdx="0" presStyleCnt="3"/>
      <dgm:spPr/>
    </dgm:pt>
    <dgm:pt modelId="{DA1401B6-27DF-47EE-8B43-AA814677C014}" type="pres">
      <dgm:prSet presAssocID="{3DC0A5A3-B69A-4F27-8730-6E54815DF0A7}" presName="text_1" presStyleLbl="node1" presStyleIdx="0" presStyleCnt="3" custScaleY="146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22E719-031D-4503-A546-427105DC90D4}" type="pres">
      <dgm:prSet presAssocID="{3DC0A5A3-B69A-4F27-8730-6E54815DF0A7}" presName="accent_1" presStyleCnt="0"/>
      <dgm:spPr/>
    </dgm:pt>
    <dgm:pt modelId="{3C958BC0-1F5C-4CFF-82CF-5F4B987835F5}" type="pres">
      <dgm:prSet presAssocID="{3DC0A5A3-B69A-4F27-8730-6E54815DF0A7}" presName="accentRepeatNode" presStyleLbl="solidFgAcc1" presStyleIdx="0" presStyleCnt="3"/>
      <dgm:spPr/>
    </dgm:pt>
    <dgm:pt modelId="{ABAB3CC8-4DA5-4DA6-A016-5440A62A6548}" type="pres">
      <dgm:prSet presAssocID="{AF7446DC-AB0C-43D5-900E-7E1CE0A42979}" presName="text_2" presStyleLbl="node1" presStyleIdx="1" presStyleCnt="3" custScaleY="169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D36484-4965-49F5-876D-1E9FD6CD23EC}" type="pres">
      <dgm:prSet presAssocID="{AF7446DC-AB0C-43D5-900E-7E1CE0A42979}" presName="accent_2" presStyleCnt="0"/>
      <dgm:spPr/>
    </dgm:pt>
    <dgm:pt modelId="{039C3EDB-9605-448B-AC21-10C999C3B1A8}" type="pres">
      <dgm:prSet presAssocID="{AF7446DC-AB0C-43D5-900E-7E1CE0A42979}" presName="accentRepeatNode" presStyleLbl="solidFgAcc1" presStyleIdx="1" presStyleCnt="3"/>
      <dgm:spPr/>
    </dgm:pt>
    <dgm:pt modelId="{40B818ED-0B92-4DC0-B6D3-532936937D52}" type="pres">
      <dgm:prSet presAssocID="{65B924A5-63EA-4D0D-A774-A33BA7B322A1}" presName="text_3" presStyleLbl="node1" presStyleIdx="2" presStyleCnt="3" custScaleY="1142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D80DD-B957-419F-9113-5C92FBC32019}" type="pres">
      <dgm:prSet presAssocID="{65B924A5-63EA-4D0D-A774-A33BA7B322A1}" presName="accent_3" presStyleCnt="0"/>
      <dgm:spPr/>
    </dgm:pt>
    <dgm:pt modelId="{DF2C74F0-DFA0-4CE8-8166-5E073B462C96}" type="pres">
      <dgm:prSet presAssocID="{65B924A5-63EA-4D0D-A774-A33BA7B322A1}" presName="accentRepeatNode" presStyleLbl="solidFgAcc1" presStyleIdx="2" presStyleCnt="3"/>
      <dgm:spPr/>
    </dgm:pt>
  </dgm:ptLst>
  <dgm:cxnLst>
    <dgm:cxn modelId="{AA68733D-2105-4389-AAA5-29C1C6639403}" type="presOf" srcId="{63DB9CD2-62C2-43B9-84E6-3369CA3C345C}" destId="{60F8A872-D9DD-434C-816C-D3B7CAE74D80}" srcOrd="0" destOrd="0" presId="urn:microsoft.com/office/officeart/2008/layout/VerticalCurvedList"/>
    <dgm:cxn modelId="{D65D0584-B7B1-40AA-9C27-C5E01A9AD93A}" srcId="{B2FB5B49-2F50-41F3-97D4-B549F75C2F0C}" destId="{65B924A5-63EA-4D0D-A774-A33BA7B322A1}" srcOrd="2" destOrd="0" parTransId="{B8BFD576-D8A6-47FB-B5A1-B21FE3E1545E}" sibTransId="{9189FB98-489D-4EA3-A500-1AF297CD9ADF}"/>
    <dgm:cxn modelId="{60252F12-73C9-485C-B9FF-6F33DC9BCBB3}" type="presOf" srcId="{AF7446DC-AB0C-43D5-900E-7E1CE0A42979}" destId="{ABAB3CC8-4DA5-4DA6-A016-5440A62A6548}" srcOrd="0" destOrd="0" presId="urn:microsoft.com/office/officeart/2008/layout/VerticalCurvedList"/>
    <dgm:cxn modelId="{D44C8E4E-181A-4A83-B2EC-E73FFA16F4B1}" srcId="{B2FB5B49-2F50-41F3-97D4-B549F75C2F0C}" destId="{AF7446DC-AB0C-43D5-900E-7E1CE0A42979}" srcOrd="1" destOrd="0" parTransId="{36D6074D-3C59-4BF0-8563-3DC56FDFFC2B}" sibTransId="{1D45F4CE-00D7-41DC-9F47-FCB0EC691EB6}"/>
    <dgm:cxn modelId="{6CAB6636-4B18-42C2-AAA2-7F7589878EF2}" type="presOf" srcId="{3DC0A5A3-B69A-4F27-8730-6E54815DF0A7}" destId="{DA1401B6-27DF-47EE-8B43-AA814677C014}" srcOrd="0" destOrd="0" presId="urn:microsoft.com/office/officeart/2008/layout/VerticalCurvedList"/>
    <dgm:cxn modelId="{66576526-92FB-43F2-B800-4F3876CF12A6}" srcId="{B2FB5B49-2F50-41F3-97D4-B549F75C2F0C}" destId="{3DC0A5A3-B69A-4F27-8730-6E54815DF0A7}" srcOrd="0" destOrd="0" parTransId="{329CB344-490E-4E43-8616-E8A073D3C31F}" sibTransId="{63DB9CD2-62C2-43B9-84E6-3369CA3C345C}"/>
    <dgm:cxn modelId="{7E516B38-3956-4999-AD1F-3E3A51188351}" type="presOf" srcId="{65B924A5-63EA-4D0D-A774-A33BA7B322A1}" destId="{40B818ED-0B92-4DC0-B6D3-532936937D52}" srcOrd="0" destOrd="0" presId="urn:microsoft.com/office/officeart/2008/layout/VerticalCurvedList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624B220D-BD54-4B8F-B192-2C2AE55ACBB7}" type="presParOf" srcId="{D0D565A3-25C6-4AF0-B3AE-1BB85121FD46}" destId="{DA1401B6-27DF-47EE-8B43-AA814677C014}" srcOrd="1" destOrd="0" presId="urn:microsoft.com/office/officeart/2008/layout/VerticalCurvedList"/>
    <dgm:cxn modelId="{9FC62EA0-D017-48C6-906A-7F184CFB86C6}" type="presParOf" srcId="{D0D565A3-25C6-4AF0-B3AE-1BB85121FD46}" destId="{0A22E719-031D-4503-A546-427105DC90D4}" srcOrd="2" destOrd="0" presId="urn:microsoft.com/office/officeart/2008/layout/VerticalCurvedList"/>
    <dgm:cxn modelId="{4440D02B-1739-4700-93F5-3F31C2BD1C2F}" type="presParOf" srcId="{0A22E719-031D-4503-A546-427105DC90D4}" destId="{3C958BC0-1F5C-4CFF-82CF-5F4B987835F5}" srcOrd="0" destOrd="0" presId="urn:microsoft.com/office/officeart/2008/layout/VerticalCurvedList"/>
    <dgm:cxn modelId="{E5A24F61-F83C-440F-A6AD-F91E04F139E8}" type="presParOf" srcId="{D0D565A3-25C6-4AF0-B3AE-1BB85121FD46}" destId="{ABAB3CC8-4DA5-4DA6-A016-5440A62A6548}" srcOrd="3" destOrd="0" presId="urn:microsoft.com/office/officeart/2008/layout/VerticalCurvedList"/>
    <dgm:cxn modelId="{2DEC32D5-A9E9-49F8-8C15-EC89B7F78004}" type="presParOf" srcId="{D0D565A3-25C6-4AF0-B3AE-1BB85121FD46}" destId="{5CD36484-4965-49F5-876D-1E9FD6CD23EC}" srcOrd="4" destOrd="0" presId="urn:microsoft.com/office/officeart/2008/layout/VerticalCurvedList"/>
    <dgm:cxn modelId="{32E54C0B-38D6-4B6E-B94B-57C63C7DAD6E}" type="presParOf" srcId="{5CD36484-4965-49F5-876D-1E9FD6CD23EC}" destId="{039C3EDB-9605-448B-AC21-10C999C3B1A8}" srcOrd="0" destOrd="0" presId="urn:microsoft.com/office/officeart/2008/layout/VerticalCurvedList"/>
    <dgm:cxn modelId="{33C72F6D-E5E5-4334-939C-E33BD23BF4DE}" type="presParOf" srcId="{D0D565A3-25C6-4AF0-B3AE-1BB85121FD46}" destId="{40B818ED-0B92-4DC0-B6D3-532936937D52}" srcOrd="5" destOrd="0" presId="urn:microsoft.com/office/officeart/2008/layout/VerticalCurvedList"/>
    <dgm:cxn modelId="{2CB038A6-9588-40A2-ADE9-6D221DB018D5}" type="presParOf" srcId="{D0D565A3-25C6-4AF0-B3AE-1BB85121FD46}" destId="{B79D80DD-B957-419F-9113-5C92FBC32019}" srcOrd="6" destOrd="0" presId="urn:microsoft.com/office/officeart/2008/layout/VerticalCurvedList"/>
    <dgm:cxn modelId="{F7E3CB10-93B1-41F7-ACC3-919A28F99CE8}" type="presParOf" srcId="{B79D80DD-B957-419F-9113-5C92FBC32019}" destId="{DF2C74F0-DFA0-4CE8-8166-5E073B462C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70B018A-4A28-4F29-ACF3-34B1BCE5DEF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EF66741-7F3D-46D3-977C-05F5FC693A7E}">
      <dgm:prSet/>
      <dgm:spPr/>
      <dgm:t>
        <a:bodyPr/>
        <a:lstStyle/>
        <a:p>
          <a:pPr algn="just" rtl="0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Эколого-геохимическое исследование состоит из периода подготовки к полевым работам, собственно полевого периода, важнейшую часть которого составляет сбор образцов на точках наблюдения, и камерального, включающего аналитическую, графико-математическую и картографическую обработку полевых материалов, их объяснение и написание отчета.Схема эколого-геохимического исследования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включает три этапа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E05FD4-5CBF-4347-870F-C76C32DFCF67}" type="parTrans" cxnId="{D7473A95-E900-43F9-85F4-D3A593C19E17}">
      <dgm:prSet/>
      <dgm:spPr/>
      <dgm:t>
        <a:bodyPr/>
        <a:lstStyle/>
        <a:p>
          <a:endParaRPr lang="ru-RU"/>
        </a:p>
      </dgm:t>
    </dgm:pt>
    <dgm:pt modelId="{47527E10-B002-45B6-8EB4-D8A210761D73}" type="sibTrans" cxnId="{D7473A95-E900-43F9-85F4-D3A593C19E17}">
      <dgm:prSet/>
      <dgm:spPr/>
      <dgm:t>
        <a:bodyPr/>
        <a:lstStyle/>
        <a:p>
          <a:endParaRPr lang="ru-RU"/>
        </a:p>
      </dgm:t>
    </dgm:pt>
    <dgm:pt modelId="{274A71AD-F338-4927-B3A7-CB411E63BBF8}" type="pres">
      <dgm:prSet presAssocID="{370B018A-4A28-4F29-ACF3-34B1BCE5DE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EE58F7-2836-4568-8048-71C485D2CDC9}" type="pres">
      <dgm:prSet presAssocID="{5EF66741-7F3D-46D3-977C-05F5FC693A7E}" presName="parentText" presStyleLbl="node1" presStyleIdx="0" presStyleCnt="1" custLinFactNeighborY="-87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866654-EA33-490E-8FC0-406FD433DF49}" type="presOf" srcId="{5EF66741-7F3D-46D3-977C-05F5FC693A7E}" destId="{4CEE58F7-2836-4568-8048-71C485D2CDC9}" srcOrd="0" destOrd="0" presId="urn:microsoft.com/office/officeart/2005/8/layout/vList2"/>
    <dgm:cxn modelId="{D7473A95-E900-43F9-85F4-D3A593C19E17}" srcId="{370B018A-4A28-4F29-ACF3-34B1BCE5DEF3}" destId="{5EF66741-7F3D-46D3-977C-05F5FC693A7E}" srcOrd="0" destOrd="0" parTransId="{C3E05FD4-5CBF-4347-870F-C76C32DFCF67}" sibTransId="{47527E10-B002-45B6-8EB4-D8A210761D73}"/>
    <dgm:cxn modelId="{85D2EEB9-257D-4F62-B46B-1A101DFDB3DD}" type="presOf" srcId="{370B018A-4A28-4F29-ACF3-34B1BCE5DEF3}" destId="{274A71AD-F338-4927-B3A7-CB411E63BBF8}" srcOrd="0" destOrd="0" presId="urn:microsoft.com/office/officeart/2005/8/layout/vList2"/>
    <dgm:cxn modelId="{4C26D818-398A-4C2C-BC1D-95467AE508C7}" type="presParOf" srcId="{274A71AD-F338-4927-B3A7-CB411E63BBF8}" destId="{4CEE58F7-2836-4568-8048-71C485D2CD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3DC0A5A3-B69A-4F27-8730-6E54815DF0A7}">
      <dgm:prSet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анализа территории. На стадии подготовки к полевым работам составляется программа, выбираются методы исследований и оптимальный режим выполнения, анализируются общегеографические и отраслевые аналитические и картографические материалы.</a:t>
          </a:r>
        </a:p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проведения полевых ландшафтно-геохимических исследований зависит от целей, задач и масштабов работы. Однако независимо от этих вопросов в основе геохимического изучения ландшафтов лежит выделение и типология элементарных ландшафтов. Итогом  исследований является представление о радиальной геохимической структуре вертикального профиля элементарного ландшафта и анализ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катенарной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геохимической дифференциации каскадных систем.</a:t>
          </a:r>
        </a:p>
        <a:p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9CB344-490E-4E43-8616-E8A073D3C31F}" type="parTrans" cxnId="{66576526-92FB-43F2-B800-4F3876CF12A6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DB9CD2-62C2-43B9-84E6-3369CA3C345C}" type="sibTrans" cxnId="{66576526-92FB-43F2-B800-4F3876CF12A6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446DC-AB0C-43D5-900E-7E1CE0A42979}">
      <dgm:prSet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эколого-геохимической оценки современного геохимического состояния территории включает геохимическую индикацию состояния окружающей среды. </a:t>
          </a:r>
          <a:r>
            <a: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эколого-геохимической оценки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современного геохимического состояния территории включает геохимическую индикацию состояния окружающей среды. Здесь существуют два подхода. Один из них связан с выявлением и инвентаризацией антропогенных источников загрязнения: структуры, состава и количества загрязнителей. Эти данные получают путем анализа выбросов, стоков, твердых отходов (эмиссии). Другой подход заключается в оценке степени и характера реального распределения (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средах.</a:t>
          </a:r>
        </a:p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геохимической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трансформированности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природных ландшафтов под влиянием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техногенеза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заключается в изучении перестройки радиальной и латеральной структур ландшафта, направленности и скорости геохимических процессов и связанных с ними геохимических барьеров. Результатом этих исследований обычно является оценка совместимости или несовместимости природных и техногенных геохимических потоков, степени изменчивости и устойчивости природных систем к 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техногенезу.характера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реального распределения (</a:t>
          </a:r>
          <a:r>
            <a:rPr lang="ru-RU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средах.</a:t>
          </a:r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D6074D-3C59-4BF0-8563-3DC56FDFFC2B}" type="parTrans" cxnId="{D44C8E4E-181A-4A83-B2EC-E73FFA16F4B1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45F4CE-00D7-41DC-9F47-FCB0EC691EB6}" type="sibTrans" cxnId="{D44C8E4E-181A-4A83-B2EC-E73FFA16F4B1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924A5-63EA-4D0D-A774-A33BA7B322A1}">
      <dgm:prSet custT="1"/>
      <dgm:spPr/>
      <dgm:t>
        <a:bodyPr/>
        <a:lstStyle/>
        <a:p>
          <a:pPr algn="just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прогноза. Задача этого этапа заключается в предсказании развития изменения природной среды на основе изучения прошлых и современных природных и природно-антропогенных состояний. Подобные исследования базируются на представлениях об устойчивости природных систем к техногенным нагрузкам и анализе их ответных реакций на эти воздействия. Такой подход отражен в представлениях М. А.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технобиогеомах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территориальных системах со сходной ответной реакцией на однотипные антропогенные воздействия.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BFD576-D8A6-47FB-B5A1-B21FE3E1545E}" type="parTrans" cxnId="{D65D0584-B7B1-40AA-9C27-C5E01A9AD93A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89FB98-489D-4EA3-A500-1AF297CD9ADF}" type="sibTrans" cxnId="{D65D0584-B7B1-40AA-9C27-C5E01A9AD93A}">
      <dgm:prSet/>
      <dgm:spPr/>
      <dgm:t>
        <a:bodyPr/>
        <a:lstStyle/>
        <a:p>
          <a:endParaRPr lang="LID4096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3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3"/>
      <dgm:spPr/>
    </dgm:pt>
    <dgm:pt modelId="{E4F74AE8-9C88-40F9-BB71-6006DC25EEA9}" type="pres">
      <dgm:prSet presAssocID="{B2FB5B49-2F50-41F3-97D4-B549F75C2F0C}" presName="dstNode" presStyleLbl="node1" presStyleIdx="0" presStyleCnt="3"/>
      <dgm:spPr/>
    </dgm:pt>
    <dgm:pt modelId="{DA1401B6-27DF-47EE-8B43-AA814677C014}" type="pres">
      <dgm:prSet presAssocID="{3DC0A5A3-B69A-4F27-8730-6E54815DF0A7}" presName="text_1" presStyleLbl="node1" presStyleIdx="0" presStyleCnt="3" custScaleY="146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22E719-031D-4503-A546-427105DC90D4}" type="pres">
      <dgm:prSet presAssocID="{3DC0A5A3-B69A-4F27-8730-6E54815DF0A7}" presName="accent_1" presStyleCnt="0"/>
      <dgm:spPr/>
    </dgm:pt>
    <dgm:pt modelId="{3C958BC0-1F5C-4CFF-82CF-5F4B987835F5}" type="pres">
      <dgm:prSet presAssocID="{3DC0A5A3-B69A-4F27-8730-6E54815DF0A7}" presName="accentRepeatNode" presStyleLbl="solidFgAcc1" presStyleIdx="0" presStyleCnt="3"/>
      <dgm:spPr/>
    </dgm:pt>
    <dgm:pt modelId="{ABAB3CC8-4DA5-4DA6-A016-5440A62A6548}" type="pres">
      <dgm:prSet presAssocID="{AF7446DC-AB0C-43D5-900E-7E1CE0A42979}" presName="text_2" presStyleLbl="node1" presStyleIdx="1" presStyleCnt="3" custScaleY="169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D36484-4965-49F5-876D-1E9FD6CD23EC}" type="pres">
      <dgm:prSet presAssocID="{AF7446DC-AB0C-43D5-900E-7E1CE0A42979}" presName="accent_2" presStyleCnt="0"/>
      <dgm:spPr/>
    </dgm:pt>
    <dgm:pt modelId="{039C3EDB-9605-448B-AC21-10C999C3B1A8}" type="pres">
      <dgm:prSet presAssocID="{AF7446DC-AB0C-43D5-900E-7E1CE0A42979}" presName="accentRepeatNode" presStyleLbl="solidFgAcc1" presStyleIdx="1" presStyleCnt="3"/>
      <dgm:spPr/>
    </dgm:pt>
    <dgm:pt modelId="{40B818ED-0B92-4DC0-B6D3-532936937D52}" type="pres">
      <dgm:prSet presAssocID="{65B924A5-63EA-4D0D-A774-A33BA7B322A1}" presName="text_3" presStyleLbl="node1" presStyleIdx="2" presStyleCnt="3" custScaleY="1142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D80DD-B957-419F-9113-5C92FBC32019}" type="pres">
      <dgm:prSet presAssocID="{65B924A5-63EA-4D0D-A774-A33BA7B322A1}" presName="accent_3" presStyleCnt="0"/>
      <dgm:spPr/>
    </dgm:pt>
    <dgm:pt modelId="{DF2C74F0-DFA0-4CE8-8166-5E073B462C96}" type="pres">
      <dgm:prSet presAssocID="{65B924A5-63EA-4D0D-A774-A33BA7B322A1}" presName="accentRepeatNode" presStyleLbl="solidFgAcc1" presStyleIdx="2" presStyleCnt="3"/>
      <dgm:spPr/>
    </dgm:pt>
  </dgm:ptLst>
  <dgm:cxnLst>
    <dgm:cxn modelId="{AA68733D-2105-4389-AAA5-29C1C6639403}" type="presOf" srcId="{63DB9CD2-62C2-43B9-84E6-3369CA3C345C}" destId="{60F8A872-D9DD-434C-816C-D3B7CAE74D80}" srcOrd="0" destOrd="0" presId="urn:microsoft.com/office/officeart/2008/layout/VerticalCurvedList"/>
    <dgm:cxn modelId="{D65D0584-B7B1-40AA-9C27-C5E01A9AD93A}" srcId="{B2FB5B49-2F50-41F3-97D4-B549F75C2F0C}" destId="{65B924A5-63EA-4D0D-A774-A33BA7B322A1}" srcOrd="2" destOrd="0" parTransId="{B8BFD576-D8A6-47FB-B5A1-B21FE3E1545E}" sibTransId="{9189FB98-489D-4EA3-A500-1AF297CD9ADF}"/>
    <dgm:cxn modelId="{60252F12-73C9-485C-B9FF-6F33DC9BCBB3}" type="presOf" srcId="{AF7446DC-AB0C-43D5-900E-7E1CE0A42979}" destId="{ABAB3CC8-4DA5-4DA6-A016-5440A62A6548}" srcOrd="0" destOrd="0" presId="urn:microsoft.com/office/officeart/2008/layout/VerticalCurvedList"/>
    <dgm:cxn modelId="{D44C8E4E-181A-4A83-B2EC-E73FFA16F4B1}" srcId="{B2FB5B49-2F50-41F3-97D4-B549F75C2F0C}" destId="{AF7446DC-AB0C-43D5-900E-7E1CE0A42979}" srcOrd="1" destOrd="0" parTransId="{36D6074D-3C59-4BF0-8563-3DC56FDFFC2B}" sibTransId="{1D45F4CE-00D7-41DC-9F47-FCB0EC691EB6}"/>
    <dgm:cxn modelId="{6CAB6636-4B18-42C2-AAA2-7F7589878EF2}" type="presOf" srcId="{3DC0A5A3-B69A-4F27-8730-6E54815DF0A7}" destId="{DA1401B6-27DF-47EE-8B43-AA814677C014}" srcOrd="0" destOrd="0" presId="urn:microsoft.com/office/officeart/2008/layout/VerticalCurvedList"/>
    <dgm:cxn modelId="{66576526-92FB-43F2-B800-4F3876CF12A6}" srcId="{B2FB5B49-2F50-41F3-97D4-B549F75C2F0C}" destId="{3DC0A5A3-B69A-4F27-8730-6E54815DF0A7}" srcOrd="0" destOrd="0" parTransId="{329CB344-490E-4E43-8616-E8A073D3C31F}" sibTransId="{63DB9CD2-62C2-43B9-84E6-3369CA3C345C}"/>
    <dgm:cxn modelId="{7E516B38-3956-4999-AD1F-3E3A51188351}" type="presOf" srcId="{65B924A5-63EA-4D0D-A774-A33BA7B322A1}" destId="{40B818ED-0B92-4DC0-B6D3-532936937D52}" srcOrd="0" destOrd="0" presId="urn:microsoft.com/office/officeart/2008/layout/VerticalCurvedList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624B220D-BD54-4B8F-B192-2C2AE55ACBB7}" type="presParOf" srcId="{D0D565A3-25C6-4AF0-B3AE-1BB85121FD46}" destId="{DA1401B6-27DF-47EE-8B43-AA814677C014}" srcOrd="1" destOrd="0" presId="urn:microsoft.com/office/officeart/2008/layout/VerticalCurvedList"/>
    <dgm:cxn modelId="{9FC62EA0-D017-48C6-906A-7F184CFB86C6}" type="presParOf" srcId="{D0D565A3-25C6-4AF0-B3AE-1BB85121FD46}" destId="{0A22E719-031D-4503-A546-427105DC90D4}" srcOrd="2" destOrd="0" presId="urn:microsoft.com/office/officeart/2008/layout/VerticalCurvedList"/>
    <dgm:cxn modelId="{4440D02B-1739-4700-93F5-3F31C2BD1C2F}" type="presParOf" srcId="{0A22E719-031D-4503-A546-427105DC90D4}" destId="{3C958BC0-1F5C-4CFF-82CF-5F4B987835F5}" srcOrd="0" destOrd="0" presId="urn:microsoft.com/office/officeart/2008/layout/VerticalCurvedList"/>
    <dgm:cxn modelId="{E5A24F61-F83C-440F-A6AD-F91E04F139E8}" type="presParOf" srcId="{D0D565A3-25C6-4AF0-B3AE-1BB85121FD46}" destId="{ABAB3CC8-4DA5-4DA6-A016-5440A62A6548}" srcOrd="3" destOrd="0" presId="urn:microsoft.com/office/officeart/2008/layout/VerticalCurvedList"/>
    <dgm:cxn modelId="{2DEC32D5-A9E9-49F8-8C15-EC89B7F78004}" type="presParOf" srcId="{D0D565A3-25C6-4AF0-B3AE-1BB85121FD46}" destId="{5CD36484-4965-49F5-876D-1E9FD6CD23EC}" srcOrd="4" destOrd="0" presId="urn:microsoft.com/office/officeart/2008/layout/VerticalCurvedList"/>
    <dgm:cxn modelId="{32E54C0B-38D6-4B6E-B94B-57C63C7DAD6E}" type="presParOf" srcId="{5CD36484-4965-49F5-876D-1E9FD6CD23EC}" destId="{039C3EDB-9605-448B-AC21-10C999C3B1A8}" srcOrd="0" destOrd="0" presId="urn:microsoft.com/office/officeart/2008/layout/VerticalCurvedList"/>
    <dgm:cxn modelId="{33C72F6D-E5E5-4334-939C-E33BD23BF4DE}" type="presParOf" srcId="{D0D565A3-25C6-4AF0-B3AE-1BB85121FD46}" destId="{40B818ED-0B92-4DC0-B6D3-532936937D52}" srcOrd="5" destOrd="0" presId="urn:microsoft.com/office/officeart/2008/layout/VerticalCurvedList"/>
    <dgm:cxn modelId="{2CB038A6-9588-40A2-ADE9-6D221DB018D5}" type="presParOf" srcId="{D0D565A3-25C6-4AF0-B3AE-1BB85121FD46}" destId="{B79D80DD-B957-419F-9113-5C92FBC32019}" srcOrd="6" destOrd="0" presId="urn:microsoft.com/office/officeart/2008/layout/VerticalCurvedList"/>
    <dgm:cxn modelId="{F7E3CB10-93B1-41F7-ACC3-919A28F99CE8}" type="presParOf" srcId="{B79D80DD-B957-419F-9113-5C92FBC32019}" destId="{DF2C74F0-DFA0-4CE8-8166-5E073B462C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70B018A-4A28-4F29-ACF3-34B1BCE5DEF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EF66741-7F3D-46D3-977C-05F5FC693A7E}">
      <dgm:prSet/>
      <dgm:spPr/>
      <dgm:t>
        <a:bodyPr/>
        <a:lstStyle/>
        <a:p>
          <a:pPr algn="just" rtl="0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Эколого-геохимическое исследование состоит из периода подготовки к полевым работам, собственно полевого периода, важнейшую часть которого составляет сбор образцов на точках наблюдения, и камерального, включающего аналитическую, графико-математическую и картографическую обработку полевых материалов, их объяснение и написание отчета.Схема эколого-геохимического исследования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включает три этапа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E05FD4-5CBF-4347-870F-C76C32DFCF67}" type="parTrans" cxnId="{D7473A95-E900-43F9-85F4-D3A593C19E17}">
      <dgm:prSet/>
      <dgm:spPr/>
      <dgm:t>
        <a:bodyPr/>
        <a:lstStyle/>
        <a:p>
          <a:endParaRPr lang="ru-RU"/>
        </a:p>
      </dgm:t>
    </dgm:pt>
    <dgm:pt modelId="{47527E10-B002-45B6-8EB4-D8A210761D73}" type="sibTrans" cxnId="{D7473A95-E900-43F9-85F4-D3A593C19E17}">
      <dgm:prSet/>
      <dgm:spPr/>
      <dgm:t>
        <a:bodyPr/>
        <a:lstStyle/>
        <a:p>
          <a:endParaRPr lang="ru-RU"/>
        </a:p>
      </dgm:t>
    </dgm:pt>
    <dgm:pt modelId="{274A71AD-F338-4927-B3A7-CB411E63BBF8}" type="pres">
      <dgm:prSet presAssocID="{370B018A-4A28-4F29-ACF3-34B1BCE5DE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EE58F7-2836-4568-8048-71C485D2CDC9}" type="pres">
      <dgm:prSet presAssocID="{5EF66741-7F3D-46D3-977C-05F5FC693A7E}" presName="parentText" presStyleLbl="node1" presStyleIdx="0" presStyleCnt="1" custLinFactNeighborY="-87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866654-EA33-490E-8FC0-406FD433DF49}" type="presOf" srcId="{5EF66741-7F3D-46D3-977C-05F5FC693A7E}" destId="{4CEE58F7-2836-4568-8048-71C485D2CDC9}" srcOrd="0" destOrd="0" presId="urn:microsoft.com/office/officeart/2005/8/layout/vList2"/>
    <dgm:cxn modelId="{D7473A95-E900-43F9-85F4-D3A593C19E17}" srcId="{370B018A-4A28-4F29-ACF3-34B1BCE5DEF3}" destId="{5EF66741-7F3D-46D3-977C-05F5FC693A7E}" srcOrd="0" destOrd="0" parTransId="{C3E05FD4-5CBF-4347-870F-C76C32DFCF67}" sibTransId="{47527E10-B002-45B6-8EB4-D8A210761D73}"/>
    <dgm:cxn modelId="{85D2EEB9-257D-4F62-B46B-1A101DFDB3DD}" type="presOf" srcId="{370B018A-4A28-4F29-ACF3-34B1BCE5DEF3}" destId="{274A71AD-F338-4927-B3A7-CB411E63BBF8}" srcOrd="0" destOrd="0" presId="urn:microsoft.com/office/officeart/2005/8/layout/vList2"/>
    <dgm:cxn modelId="{4C26D818-398A-4C2C-BC1D-95467AE508C7}" type="presParOf" srcId="{274A71AD-F338-4927-B3A7-CB411E63BBF8}" destId="{4CEE58F7-2836-4568-8048-71C485D2CD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85C106-62C5-4A21-9489-63E0432DFE3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1616C0B2-DC25-4608-9278-2DF03BF84D70}">
      <dgm:prSet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весовой и объемный химический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2E382DD9-941A-4838-8F8B-3B7A1381317A}" type="parTrans" cxnId="{2B1F1BA8-AE8D-49E1-9E0A-8CF7751DD2CC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FEA5BF-C78B-4C5C-8B30-F55ABA584DD6}" type="sibTrans" cxnId="{2B1F1BA8-AE8D-49E1-9E0A-8CF7751DD2CC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8CDDE-6838-47E8-B71C-2C325F4087E5}">
      <dgm:prSet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колориметрический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60719E78-2D18-4894-AB01-965BAB806AB7}" type="parTrans" cxnId="{CE2F0519-E1DB-4136-B67B-334E65273C8E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C2E219-BBE2-4926-9917-4AA6EC80D36F}" type="sibTrans" cxnId="{CE2F0519-E1DB-4136-B67B-334E65273C8E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5792D8-238B-4199-89D2-9D5CC0DCE803}">
      <dgm:prSet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потенциометрический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3BDDE9DD-0423-4253-ADD1-E9E60D9DBF94}" type="parTrans" cxnId="{CB6A4200-FF8B-407C-97B5-9643E980F1C0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E0AE5A-B3A8-4DDB-864E-B010A854DB16}" type="sibTrans" cxnId="{CB6A4200-FF8B-407C-97B5-9643E980F1C0}">
      <dgm:prSet/>
      <dgm:spPr/>
      <dgm:t>
        <a:bodyPr/>
        <a:lstStyle/>
        <a:p>
          <a:endParaRPr lang="LID4096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5474F3-DF78-4CD5-BC73-2D87288FB5A3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спектральный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A3CB5CB-0729-4937-9BB6-42600836AF79}" type="parTrans" cxnId="{F0C73814-61E4-4690-92E0-DD4A9A4A86C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51EAC5-3928-4A9B-9D7E-B520B1EBDFAC}" type="sibTrans" cxnId="{F0C73814-61E4-4690-92E0-DD4A9A4A86C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A0FB3-F7AE-4993-B247-82368C27E59F}">
      <dgm:prSet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полярографический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AED43042-2CD5-4D0D-B1C8-8D6F48C85C63}" type="parTrans" cxnId="{4509B6DE-B07C-4C8A-8D55-412CAA73A83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FF7C81-583D-413C-A31A-6F8C1882D07A}" type="sibTrans" cxnId="{4509B6DE-B07C-4C8A-8D55-412CAA73A83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58C381-B988-457C-ACA9-49CB1735B933}">
      <dgm:prSet/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хроматографический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CB9AEE6F-4AAA-4B6D-BDA7-60C9F52F3745}" type="parTrans" cxnId="{2226CEE6-F99F-4155-B7BB-51D4B26A031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EE879-201D-4129-9C06-75D5D1824263}" type="sibTrans" cxnId="{2226CEE6-F99F-4155-B7BB-51D4B26A031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05F256-2101-4AAE-A522-8B1F3EE866E1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люминесцентный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DE0C089D-6886-4D13-B8AE-B18953FD9A69}" type="parTrans" cxnId="{19B43AD1-8238-4B38-B792-975C4279B04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9A9041-5297-4D46-960B-EF2C0FB77B6C}" type="sibTrans" cxnId="{19B43AD1-8238-4B38-B792-975C4279B04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DA025D-B9A7-4769-93D4-A09DE637C4F0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атомно-абсорбционный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B9CA8A24-ED46-4435-BA8D-D150B5A043C7}" type="parTrans" cxnId="{C4717A5E-2CDD-4558-9048-E5459D76F81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C3DDAC-8DBC-47EB-A364-AD176598C9F2}" type="sibTrans" cxnId="{C4717A5E-2CDD-4558-9048-E5459D76F81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42B848-7F12-48BA-AD7E-3A7DE0462EEA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фотохимический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9B1D829-0229-4886-A27B-21824E6297F4}" type="parTrans" cxnId="{3C6E87E7-E48D-42EB-A132-5BD4E01D4E05}">
      <dgm:prSet/>
      <dgm:spPr/>
      <dgm:t>
        <a:bodyPr/>
        <a:lstStyle/>
        <a:p>
          <a:endParaRPr lang="ru-RU"/>
        </a:p>
      </dgm:t>
    </dgm:pt>
    <dgm:pt modelId="{076DDD08-A4BD-4BCE-A9E7-DF906A59D07C}" type="sibTrans" cxnId="{3C6E87E7-E48D-42EB-A132-5BD4E01D4E05}">
      <dgm:prSet/>
      <dgm:spPr/>
      <dgm:t>
        <a:bodyPr/>
        <a:lstStyle/>
        <a:p>
          <a:endParaRPr lang="ru-RU"/>
        </a:p>
      </dgm:t>
    </dgm:pt>
    <dgm:pt modelId="{493CE335-E088-4403-A2D2-47F3C285D8EF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нейтронно-активационный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14D66BD2-5AC7-4132-900E-14F727E12F6C}" type="parTrans" cxnId="{8F4B6747-2106-4E39-823D-9F0B226C9E0E}">
      <dgm:prSet/>
      <dgm:spPr/>
      <dgm:t>
        <a:bodyPr/>
        <a:lstStyle/>
        <a:p>
          <a:endParaRPr lang="ru-RU"/>
        </a:p>
      </dgm:t>
    </dgm:pt>
    <dgm:pt modelId="{74591103-4870-407A-8CE8-8BDD1E0DCE69}" type="sibTrans" cxnId="{8F4B6747-2106-4E39-823D-9F0B226C9E0E}">
      <dgm:prSet/>
      <dgm:spPr/>
      <dgm:t>
        <a:bodyPr/>
        <a:lstStyle/>
        <a:p>
          <a:endParaRPr lang="ru-RU"/>
        </a:p>
      </dgm:t>
    </dgm:pt>
    <dgm:pt modelId="{360A3838-CF2B-47EE-8D87-3A3DFE8BFF99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радиометрический</a:t>
          </a:r>
          <a:endParaRPr lang="ru-RU" b="1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8D0E45C0-FB7A-4C03-A86B-B1FA9C214CE1}" type="parTrans" cxnId="{B494F9E2-EAA0-4CA9-8B86-935102B26753}">
      <dgm:prSet/>
      <dgm:spPr/>
      <dgm:t>
        <a:bodyPr/>
        <a:lstStyle/>
        <a:p>
          <a:endParaRPr lang="ru-RU"/>
        </a:p>
      </dgm:t>
    </dgm:pt>
    <dgm:pt modelId="{602109CE-BC1A-4980-A771-3C789A9BFA86}" type="sibTrans" cxnId="{B494F9E2-EAA0-4CA9-8B86-935102B26753}">
      <dgm:prSet/>
      <dgm:spPr/>
      <dgm:t>
        <a:bodyPr/>
        <a:lstStyle/>
        <a:p>
          <a:endParaRPr lang="ru-RU"/>
        </a:p>
      </dgm:t>
    </dgm:pt>
    <dgm:pt modelId="{D61030BC-4BFF-4C9D-8D19-3E33214489B1}" type="pres">
      <dgm:prSet presAssocID="{4F85C106-62C5-4A21-9489-63E0432DFE3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5E57BCA-A572-417B-B682-82910FAC8FF8}" type="pres">
      <dgm:prSet presAssocID="{1616C0B2-DC25-4608-9278-2DF03BF84D70}" presName="composite" presStyleCnt="0"/>
      <dgm:spPr/>
    </dgm:pt>
    <dgm:pt modelId="{E13A588C-2B6E-482D-9A48-FE9534C8BCCC}" type="pres">
      <dgm:prSet presAssocID="{1616C0B2-DC25-4608-9278-2DF03BF84D70}" presName="bentUpArrow1" presStyleLbl="alignImgPlace1" presStyleIdx="0" presStyleCnt="10"/>
      <dgm:spPr/>
    </dgm:pt>
    <dgm:pt modelId="{95AE7633-C5FA-43D1-AB53-1E099FAF0BAD}" type="pres">
      <dgm:prSet presAssocID="{1616C0B2-DC25-4608-9278-2DF03BF84D70}" presName="ParentText" presStyleLbl="node1" presStyleIdx="0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0E665D-0D86-4B62-B66D-98F9F19AB719}" type="pres">
      <dgm:prSet presAssocID="{1616C0B2-DC25-4608-9278-2DF03BF84D70}" presName="ChildText" presStyleLbl="revTx" presStyleIdx="0" presStyleCnt="10">
        <dgm:presLayoutVars>
          <dgm:chMax val="0"/>
          <dgm:chPref val="0"/>
          <dgm:bulletEnabled val="1"/>
        </dgm:presLayoutVars>
      </dgm:prSet>
      <dgm:spPr/>
    </dgm:pt>
    <dgm:pt modelId="{ED3241D7-7868-435A-B115-AA5E5B591B5E}" type="pres">
      <dgm:prSet presAssocID="{52FEA5BF-C78B-4C5C-8B30-F55ABA584DD6}" presName="sibTrans" presStyleCnt="0"/>
      <dgm:spPr/>
    </dgm:pt>
    <dgm:pt modelId="{C8CE7F4D-CC1E-41F0-BD47-4CF9176D629D}" type="pres">
      <dgm:prSet presAssocID="{F078CDDE-6838-47E8-B71C-2C325F4087E5}" presName="composite" presStyleCnt="0"/>
      <dgm:spPr/>
    </dgm:pt>
    <dgm:pt modelId="{4CDDC527-61BC-4C7D-89ED-F84439FBFE6E}" type="pres">
      <dgm:prSet presAssocID="{F078CDDE-6838-47E8-B71C-2C325F4087E5}" presName="bentUpArrow1" presStyleLbl="alignImgPlace1" presStyleIdx="1" presStyleCnt="10"/>
      <dgm:spPr/>
    </dgm:pt>
    <dgm:pt modelId="{DC817C59-11DF-4595-9DCB-776C5C9EAA62}" type="pres">
      <dgm:prSet presAssocID="{F078CDDE-6838-47E8-B71C-2C325F4087E5}" presName="ParentText" presStyleLbl="node1" presStyleIdx="1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72AF7-8D72-432E-BBBF-99C18DA95956}" type="pres">
      <dgm:prSet presAssocID="{F078CDDE-6838-47E8-B71C-2C325F4087E5}" presName="ChildText" presStyleLbl="revTx" presStyleIdx="1" presStyleCnt="10">
        <dgm:presLayoutVars>
          <dgm:chMax val="0"/>
          <dgm:chPref val="0"/>
          <dgm:bulletEnabled val="1"/>
        </dgm:presLayoutVars>
      </dgm:prSet>
      <dgm:spPr/>
    </dgm:pt>
    <dgm:pt modelId="{68647C1F-FF75-4130-8B88-5465D6268B10}" type="pres">
      <dgm:prSet presAssocID="{52C2E219-BBE2-4926-9917-4AA6EC80D36F}" presName="sibTrans" presStyleCnt="0"/>
      <dgm:spPr/>
    </dgm:pt>
    <dgm:pt modelId="{E7E9E271-8F81-4D9F-BD80-0E695AF70145}" type="pres">
      <dgm:prSet presAssocID="{085792D8-238B-4199-89D2-9D5CC0DCE803}" presName="composite" presStyleCnt="0"/>
      <dgm:spPr/>
    </dgm:pt>
    <dgm:pt modelId="{63A19C57-86BF-4C0B-90F8-6ADF1B9C3767}" type="pres">
      <dgm:prSet presAssocID="{085792D8-238B-4199-89D2-9D5CC0DCE803}" presName="bentUpArrow1" presStyleLbl="alignImgPlace1" presStyleIdx="2" presStyleCnt="10"/>
      <dgm:spPr/>
    </dgm:pt>
    <dgm:pt modelId="{6DB740E6-9FE7-4976-A390-6C98652479DE}" type="pres">
      <dgm:prSet presAssocID="{085792D8-238B-4199-89D2-9D5CC0DCE803}" presName="ParentText" presStyleLbl="node1" presStyleIdx="2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41DACA-6C1A-41D0-AF39-5643821D9BCD}" type="pres">
      <dgm:prSet presAssocID="{085792D8-238B-4199-89D2-9D5CC0DCE803}" presName="ChildText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EA918A92-182F-4E69-ACC6-2EDED5797C36}" type="pres">
      <dgm:prSet presAssocID="{82E0AE5A-B3A8-4DDB-864E-B010A854DB16}" presName="sibTrans" presStyleCnt="0"/>
      <dgm:spPr/>
    </dgm:pt>
    <dgm:pt modelId="{8968B050-4F82-47EA-9943-E5AEDC29B516}" type="pres">
      <dgm:prSet presAssocID="{725474F3-DF78-4CD5-BC73-2D87288FB5A3}" presName="composite" presStyleCnt="0"/>
      <dgm:spPr/>
    </dgm:pt>
    <dgm:pt modelId="{26199843-A206-43FD-9966-6CAFCD856656}" type="pres">
      <dgm:prSet presAssocID="{725474F3-DF78-4CD5-BC73-2D87288FB5A3}" presName="bentUpArrow1" presStyleLbl="alignImgPlace1" presStyleIdx="3" presStyleCnt="10"/>
      <dgm:spPr/>
    </dgm:pt>
    <dgm:pt modelId="{EEF3A5AB-D4B8-4D65-BF9A-EB6BB4D7ECFD}" type="pres">
      <dgm:prSet presAssocID="{725474F3-DF78-4CD5-BC73-2D87288FB5A3}" presName="ParentText" presStyleLbl="node1" presStyleIdx="3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E2F02-F002-4BF0-A67D-9576AFE2C1F8}" type="pres">
      <dgm:prSet presAssocID="{725474F3-DF78-4CD5-BC73-2D87288FB5A3}" presName="ChildText" presStyleLbl="revTx" presStyleIdx="3" presStyleCnt="10">
        <dgm:presLayoutVars>
          <dgm:chMax val="0"/>
          <dgm:chPref val="0"/>
          <dgm:bulletEnabled val="1"/>
        </dgm:presLayoutVars>
      </dgm:prSet>
      <dgm:spPr/>
    </dgm:pt>
    <dgm:pt modelId="{A8F86DA1-6ED4-4464-8009-27FB0F9A8E3F}" type="pres">
      <dgm:prSet presAssocID="{7251EAC5-3928-4A9B-9D7E-B520B1EBDFAC}" presName="sibTrans" presStyleCnt="0"/>
      <dgm:spPr/>
    </dgm:pt>
    <dgm:pt modelId="{3DA74A5B-EDA3-4BD4-8E18-73E62BD0717F}" type="pres">
      <dgm:prSet presAssocID="{DC1A0FB3-F7AE-4993-B247-82368C27E59F}" presName="composite" presStyleCnt="0"/>
      <dgm:spPr/>
    </dgm:pt>
    <dgm:pt modelId="{CF728DD4-2AEC-4FA5-AF9E-D011C091DE71}" type="pres">
      <dgm:prSet presAssocID="{DC1A0FB3-F7AE-4993-B247-82368C27E59F}" presName="bentUpArrow1" presStyleLbl="alignImgPlace1" presStyleIdx="4" presStyleCnt="10"/>
      <dgm:spPr/>
    </dgm:pt>
    <dgm:pt modelId="{43CF6DD1-C7B9-4EEB-9BF2-D71C6397C95D}" type="pres">
      <dgm:prSet presAssocID="{DC1A0FB3-F7AE-4993-B247-82368C27E59F}" presName="ParentText" presStyleLbl="node1" presStyleIdx="4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3C6CC-DB04-4837-AD71-13820D8EC7CC}" type="pres">
      <dgm:prSet presAssocID="{DC1A0FB3-F7AE-4993-B247-82368C27E59F}" presName="ChildText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A9C9326B-DD43-4EDA-8A11-B2CDAEBA12BC}" type="pres">
      <dgm:prSet presAssocID="{16FF7C81-583D-413C-A31A-6F8C1882D07A}" presName="sibTrans" presStyleCnt="0"/>
      <dgm:spPr/>
    </dgm:pt>
    <dgm:pt modelId="{87E3B651-EDF7-4C1E-A484-16D842751BF8}" type="pres">
      <dgm:prSet presAssocID="{1058C381-B988-457C-ACA9-49CB1735B933}" presName="composite" presStyleCnt="0"/>
      <dgm:spPr/>
    </dgm:pt>
    <dgm:pt modelId="{DED32B53-C9A5-4FDB-AB79-2343D95212F4}" type="pres">
      <dgm:prSet presAssocID="{1058C381-B988-457C-ACA9-49CB1735B933}" presName="bentUpArrow1" presStyleLbl="alignImgPlace1" presStyleIdx="5" presStyleCnt="10"/>
      <dgm:spPr/>
    </dgm:pt>
    <dgm:pt modelId="{A0CAC9CD-AEFA-411B-BDAE-DF23C06F1C8E}" type="pres">
      <dgm:prSet presAssocID="{1058C381-B988-457C-ACA9-49CB1735B933}" presName="ParentText" presStyleLbl="node1" presStyleIdx="5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DFC858-7BE1-4300-9090-7EC92323AEBC}" type="pres">
      <dgm:prSet presAssocID="{1058C381-B988-457C-ACA9-49CB1735B933}" presName="ChildText" presStyleLbl="revTx" presStyleIdx="5" presStyleCnt="10">
        <dgm:presLayoutVars>
          <dgm:chMax val="0"/>
          <dgm:chPref val="0"/>
          <dgm:bulletEnabled val="1"/>
        </dgm:presLayoutVars>
      </dgm:prSet>
      <dgm:spPr/>
    </dgm:pt>
    <dgm:pt modelId="{13EF5D17-75E2-4E9E-8AF8-A31660956F41}" type="pres">
      <dgm:prSet presAssocID="{D0BEE879-201D-4129-9C06-75D5D1824263}" presName="sibTrans" presStyleCnt="0"/>
      <dgm:spPr/>
    </dgm:pt>
    <dgm:pt modelId="{C21844C2-57A8-45DF-8DC7-3AC9A040E03F}" type="pres">
      <dgm:prSet presAssocID="{A905F256-2101-4AAE-A522-8B1F3EE866E1}" presName="composite" presStyleCnt="0"/>
      <dgm:spPr/>
    </dgm:pt>
    <dgm:pt modelId="{4ED5C4EA-A887-4E6D-A000-9BCBE86E6046}" type="pres">
      <dgm:prSet presAssocID="{A905F256-2101-4AAE-A522-8B1F3EE866E1}" presName="bentUpArrow1" presStyleLbl="alignImgPlace1" presStyleIdx="6" presStyleCnt="10"/>
      <dgm:spPr/>
    </dgm:pt>
    <dgm:pt modelId="{5D1A9E40-5923-4E7D-A29C-909D5C524FEE}" type="pres">
      <dgm:prSet presAssocID="{A905F256-2101-4AAE-A522-8B1F3EE866E1}" presName="ParentText" presStyleLbl="node1" presStyleIdx="6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D91C5-0F57-47D2-B99C-E25F4C34686D}" type="pres">
      <dgm:prSet presAssocID="{A905F256-2101-4AAE-A522-8B1F3EE866E1}" presName="ChildText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08F65F38-2B12-447F-A4BE-B821053E2BF8}" type="pres">
      <dgm:prSet presAssocID="{409A9041-5297-4D46-960B-EF2C0FB77B6C}" presName="sibTrans" presStyleCnt="0"/>
      <dgm:spPr/>
    </dgm:pt>
    <dgm:pt modelId="{F4C51846-FBD9-4246-A334-05FBA742AA47}" type="pres">
      <dgm:prSet presAssocID="{1BDA025D-B9A7-4769-93D4-A09DE637C4F0}" presName="composite" presStyleCnt="0"/>
      <dgm:spPr/>
    </dgm:pt>
    <dgm:pt modelId="{A3488609-8B8B-4EFA-AE39-5600880544B3}" type="pres">
      <dgm:prSet presAssocID="{1BDA025D-B9A7-4769-93D4-A09DE637C4F0}" presName="bentUpArrow1" presStyleLbl="alignImgPlace1" presStyleIdx="7" presStyleCnt="10"/>
      <dgm:spPr/>
    </dgm:pt>
    <dgm:pt modelId="{AA8F43DC-0CFA-4F98-994C-819D8A7440CF}" type="pres">
      <dgm:prSet presAssocID="{1BDA025D-B9A7-4769-93D4-A09DE637C4F0}" presName="ParentText" presStyleLbl="node1" presStyleIdx="7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5BE480-A297-4BF5-AD1C-A52418BB449D}" type="pres">
      <dgm:prSet presAssocID="{1BDA025D-B9A7-4769-93D4-A09DE637C4F0}" presName="ChildText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B0F6AC71-3292-4558-8876-D962D850E723}" type="pres">
      <dgm:prSet presAssocID="{6CC3DDAC-8DBC-47EB-A364-AD176598C9F2}" presName="sibTrans" presStyleCnt="0"/>
      <dgm:spPr/>
    </dgm:pt>
    <dgm:pt modelId="{DEEDCD0F-DBB7-4F0D-BF0E-811D5ECBC12D}" type="pres">
      <dgm:prSet presAssocID="{5542B848-7F12-48BA-AD7E-3A7DE0462EEA}" presName="composite" presStyleCnt="0"/>
      <dgm:spPr/>
    </dgm:pt>
    <dgm:pt modelId="{9F1F7B05-76FF-4CEA-B711-CCC8BC9CF494}" type="pres">
      <dgm:prSet presAssocID="{5542B848-7F12-48BA-AD7E-3A7DE0462EEA}" presName="bentUpArrow1" presStyleLbl="alignImgPlace1" presStyleIdx="8" presStyleCnt="10"/>
      <dgm:spPr/>
    </dgm:pt>
    <dgm:pt modelId="{F6A39A55-5126-45C6-9FDF-660D632EF0AC}" type="pres">
      <dgm:prSet presAssocID="{5542B848-7F12-48BA-AD7E-3A7DE0462EEA}" presName="ParentText" presStyleLbl="node1" presStyleIdx="8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759267-6701-4A9C-BA61-35CD49C8B578}" type="pres">
      <dgm:prSet presAssocID="{5542B848-7F12-48BA-AD7E-3A7DE0462EEA}" presName="ChildText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176A8C78-6841-4B6E-B2CC-14030775B8EF}" type="pres">
      <dgm:prSet presAssocID="{076DDD08-A4BD-4BCE-A9E7-DF906A59D07C}" presName="sibTrans" presStyleCnt="0"/>
      <dgm:spPr/>
    </dgm:pt>
    <dgm:pt modelId="{62C36DE9-2C13-4590-88EA-61C6904D8069}" type="pres">
      <dgm:prSet presAssocID="{493CE335-E088-4403-A2D2-47F3C285D8EF}" presName="composite" presStyleCnt="0"/>
      <dgm:spPr/>
    </dgm:pt>
    <dgm:pt modelId="{7051ED72-4C28-4093-87DC-0C55170053E2}" type="pres">
      <dgm:prSet presAssocID="{493CE335-E088-4403-A2D2-47F3C285D8EF}" presName="bentUpArrow1" presStyleLbl="alignImgPlace1" presStyleIdx="9" presStyleCnt="10"/>
      <dgm:spPr/>
    </dgm:pt>
    <dgm:pt modelId="{9ED87836-9D29-4EDF-A0C3-6FD35D6BC107}" type="pres">
      <dgm:prSet presAssocID="{493CE335-E088-4403-A2D2-47F3C285D8EF}" presName="ParentText" presStyleLbl="node1" presStyleIdx="9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33F39-3C37-48DF-8384-BFA3980E5015}" type="pres">
      <dgm:prSet presAssocID="{493CE335-E088-4403-A2D2-47F3C285D8EF}" presName="ChildText" presStyleLbl="revTx" presStyleIdx="9" presStyleCnt="10">
        <dgm:presLayoutVars>
          <dgm:chMax val="0"/>
          <dgm:chPref val="0"/>
          <dgm:bulletEnabled val="1"/>
        </dgm:presLayoutVars>
      </dgm:prSet>
      <dgm:spPr/>
    </dgm:pt>
    <dgm:pt modelId="{0510852D-6963-4D4C-80F4-CC5951D10F6C}" type="pres">
      <dgm:prSet presAssocID="{74591103-4870-407A-8CE8-8BDD1E0DCE69}" presName="sibTrans" presStyleCnt="0"/>
      <dgm:spPr/>
    </dgm:pt>
    <dgm:pt modelId="{771ACE99-8AB4-4DFE-9E03-0F2AFA5B4874}" type="pres">
      <dgm:prSet presAssocID="{360A3838-CF2B-47EE-8D87-3A3DFE8BFF99}" presName="composite" presStyleCnt="0"/>
      <dgm:spPr/>
    </dgm:pt>
    <dgm:pt modelId="{23465E27-39C8-4948-807C-019FA8F2A5A6}" type="pres">
      <dgm:prSet presAssocID="{360A3838-CF2B-47EE-8D87-3A3DFE8BFF99}" presName="ParentText" presStyleLbl="node1" presStyleIdx="10" presStyleCnt="11" custScaleX="2454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717A5E-2CDD-4558-9048-E5459D76F816}" srcId="{4F85C106-62C5-4A21-9489-63E0432DFE31}" destId="{1BDA025D-B9A7-4769-93D4-A09DE637C4F0}" srcOrd="7" destOrd="0" parTransId="{B9CA8A24-ED46-4435-BA8D-D150B5A043C7}" sibTransId="{6CC3DDAC-8DBC-47EB-A364-AD176598C9F2}"/>
    <dgm:cxn modelId="{CE2F0519-E1DB-4136-B67B-334E65273C8E}" srcId="{4F85C106-62C5-4A21-9489-63E0432DFE31}" destId="{F078CDDE-6838-47E8-B71C-2C325F4087E5}" srcOrd="1" destOrd="0" parTransId="{60719E78-2D18-4894-AB01-965BAB806AB7}" sibTransId="{52C2E219-BBE2-4926-9917-4AA6EC80D36F}"/>
    <dgm:cxn modelId="{C29F61E4-148E-4355-BD66-BDA0BAD27287}" type="presOf" srcId="{DC1A0FB3-F7AE-4993-B247-82368C27E59F}" destId="{43CF6DD1-C7B9-4EEB-9BF2-D71C6397C95D}" srcOrd="0" destOrd="0" presId="urn:microsoft.com/office/officeart/2005/8/layout/StepDownProcess"/>
    <dgm:cxn modelId="{F0C73814-61E4-4690-92E0-DD4A9A4A86C6}" srcId="{4F85C106-62C5-4A21-9489-63E0432DFE31}" destId="{725474F3-DF78-4CD5-BC73-2D87288FB5A3}" srcOrd="3" destOrd="0" parTransId="{EA3CB5CB-0729-4937-9BB6-42600836AF79}" sibTransId="{7251EAC5-3928-4A9B-9D7E-B520B1EBDFAC}"/>
    <dgm:cxn modelId="{F72B47F4-5E98-4F9F-900A-BCC82F0A4AB1}" type="presOf" srcId="{1058C381-B988-457C-ACA9-49CB1735B933}" destId="{A0CAC9CD-AEFA-411B-BDAE-DF23C06F1C8E}" srcOrd="0" destOrd="0" presId="urn:microsoft.com/office/officeart/2005/8/layout/StepDownProcess"/>
    <dgm:cxn modelId="{CB6A4200-FF8B-407C-97B5-9643E980F1C0}" srcId="{4F85C106-62C5-4A21-9489-63E0432DFE31}" destId="{085792D8-238B-4199-89D2-9D5CC0DCE803}" srcOrd="2" destOrd="0" parTransId="{3BDDE9DD-0423-4253-ADD1-E9E60D9DBF94}" sibTransId="{82E0AE5A-B3A8-4DDB-864E-B010A854DB16}"/>
    <dgm:cxn modelId="{2226CEE6-F99F-4155-B7BB-51D4B26A0310}" srcId="{4F85C106-62C5-4A21-9489-63E0432DFE31}" destId="{1058C381-B988-457C-ACA9-49CB1735B933}" srcOrd="5" destOrd="0" parTransId="{CB9AEE6F-4AAA-4B6D-BDA7-60C9F52F3745}" sibTransId="{D0BEE879-201D-4129-9C06-75D5D1824263}"/>
    <dgm:cxn modelId="{3C6E87E7-E48D-42EB-A132-5BD4E01D4E05}" srcId="{4F85C106-62C5-4A21-9489-63E0432DFE31}" destId="{5542B848-7F12-48BA-AD7E-3A7DE0462EEA}" srcOrd="8" destOrd="0" parTransId="{09B1D829-0229-4886-A27B-21824E6297F4}" sibTransId="{076DDD08-A4BD-4BCE-A9E7-DF906A59D07C}"/>
    <dgm:cxn modelId="{19B43AD1-8238-4B38-B792-975C4279B043}" srcId="{4F85C106-62C5-4A21-9489-63E0432DFE31}" destId="{A905F256-2101-4AAE-A522-8B1F3EE866E1}" srcOrd="6" destOrd="0" parTransId="{DE0C089D-6886-4D13-B8AE-B18953FD9A69}" sibTransId="{409A9041-5297-4D46-960B-EF2C0FB77B6C}"/>
    <dgm:cxn modelId="{8BD2E859-19F5-4D33-8D7A-F6617348990A}" type="presOf" srcId="{A905F256-2101-4AAE-A522-8B1F3EE866E1}" destId="{5D1A9E40-5923-4E7D-A29C-909D5C524FEE}" srcOrd="0" destOrd="0" presId="urn:microsoft.com/office/officeart/2005/8/layout/StepDownProcess"/>
    <dgm:cxn modelId="{8F4B6747-2106-4E39-823D-9F0B226C9E0E}" srcId="{4F85C106-62C5-4A21-9489-63E0432DFE31}" destId="{493CE335-E088-4403-A2D2-47F3C285D8EF}" srcOrd="9" destOrd="0" parTransId="{14D66BD2-5AC7-4132-900E-14F727E12F6C}" sibTransId="{74591103-4870-407A-8CE8-8BDD1E0DCE69}"/>
    <dgm:cxn modelId="{4F398DDD-6DAA-4CF4-AA84-BBFC95A28995}" type="presOf" srcId="{493CE335-E088-4403-A2D2-47F3C285D8EF}" destId="{9ED87836-9D29-4EDF-A0C3-6FD35D6BC107}" srcOrd="0" destOrd="0" presId="urn:microsoft.com/office/officeart/2005/8/layout/StepDownProcess"/>
    <dgm:cxn modelId="{772B720E-588F-42B3-8832-A14DA2C40B6E}" type="presOf" srcId="{1BDA025D-B9A7-4769-93D4-A09DE637C4F0}" destId="{AA8F43DC-0CFA-4F98-994C-819D8A7440CF}" srcOrd="0" destOrd="0" presId="urn:microsoft.com/office/officeart/2005/8/layout/StepDownProcess"/>
    <dgm:cxn modelId="{1D8107E5-C866-4DDC-B2F5-46590D298448}" type="presOf" srcId="{5542B848-7F12-48BA-AD7E-3A7DE0462EEA}" destId="{F6A39A55-5126-45C6-9FDF-660D632EF0AC}" srcOrd="0" destOrd="0" presId="urn:microsoft.com/office/officeart/2005/8/layout/StepDownProcess"/>
    <dgm:cxn modelId="{0DBF4559-AE92-4656-B0ED-6121ACD508E8}" type="presOf" srcId="{725474F3-DF78-4CD5-BC73-2D87288FB5A3}" destId="{EEF3A5AB-D4B8-4D65-BF9A-EB6BB4D7ECFD}" srcOrd="0" destOrd="0" presId="urn:microsoft.com/office/officeart/2005/8/layout/StepDownProcess"/>
    <dgm:cxn modelId="{6CD44D92-90B9-48E1-9027-2A151CEFFCC8}" type="presOf" srcId="{360A3838-CF2B-47EE-8D87-3A3DFE8BFF99}" destId="{23465E27-39C8-4948-807C-019FA8F2A5A6}" srcOrd="0" destOrd="0" presId="urn:microsoft.com/office/officeart/2005/8/layout/StepDownProcess"/>
    <dgm:cxn modelId="{211EAB8E-1732-4465-8385-8656AF32998E}" type="presOf" srcId="{1616C0B2-DC25-4608-9278-2DF03BF84D70}" destId="{95AE7633-C5FA-43D1-AB53-1E099FAF0BAD}" srcOrd="0" destOrd="0" presId="urn:microsoft.com/office/officeart/2005/8/layout/StepDownProcess"/>
    <dgm:cxn modelId="{28B095C2-F751-4907-96F3-F0C77FEBD12F}" type="presOf" srcId="{4F85C106-62C5-4A21-9489-63E0432DFE31}" destId="{D61030BC-4BFF-4C9D-8D19-3E33214489B1}" srcOrd="0" destOrd="0" presId="urn:microsoft.com/office/officeart/2005/8/layout/StepDownProcess"/>
    <dgm:cxn modelId="{4509B6DE-B07C-4C8A-8D55-412CAA73A830}" srcId="{4F85C106-62C5-4A21-9489-63E0432DFE31}" destId="{DC1A0FB3-F7AE-4993-B247-82368C27E59F}" srcOrd="4" destOrd="0" parTransId="{AED43042-2CD5-4D0D-B1C8-8D6F48C85C63}" sibTransId="{16FF7C81-583D-413C-A31A-6F8C1882D07A}"/>
    <dgm:cxn modelId="{B494F9E2-EAA0-4CA9-8B86-935102B26753}" srcId="{4F85C106-62C5-4A21-9489-63E0432DFE31}" destId="{360A3838-CF2B-47EE-8D87-3A3DFE8BFF99}" srcOrd="10" destOrd="0" parTransId="{8D0E45C0-FB7A-4C03-A86B-B1FA9C214CE1}" sibTransId="{602109CE-BC1A-4980-A771-3C789A9BFA86}"/>
    <dgm:cxn modelId="{050EF4C9-F0A0-47E9-88CD-7A97B4369822}" type="presOf" srcId="{085792D8-238B-4199-89D2-9D5CC0DCE803}" destId="{6DB740E6-9FE7-4976-A390-6C98652479DE}" srcOrd="0" destOrd="0" presId="urn:microsoft.com/office/officeart/2005/8/layout/StepDownProcess"/>
    <dgm:cxn modelId="{B2692F03-3209-461D-9474-7B7234D49EC6}" type="presOf" srcId="{F078CDDE-6838-47E8-B71C-2C325F4087E5}" destId="{DC817C59-11DF-4595-9DCB-776C5C9EAA62}" srcOrd="0" destOrd="0" presId="urn:microsoft.com/office/officeart/2005/8/layout/StepDownProcess"/>
    <dgm:cxn modelId="{2B1F1BA8-AE8D-49E1-9E0A-8CF7751DD2CC}" srcId="{4F85C106-62C5-4A21-9489-63E0432DFE31}" destId="{1616C0B2-DC25-4608-9278-2DF03BF84D70}" srcOrd="0" destOrd="0" parTransId="{2E382DD9-941A-4838-8F8B-3B7A1381317A}" sibTransId="{52FEA5BF-C78B-4C5C-8B30-F55ABA584DD6}"/>
    <dgm:cxn modelId="{6C696878-A279-4A4E-B24F-945A8F1676B2}" type="presParOf" srcId="{D61030BC-4BFF-4C9D-8D19-3E33214489B1}" destId="{C5E57BCA-A572-417B-B682-82910FAC8FF8}" srcOrd="0" destOrd="0" presId="urn:microsoft.com/office/officeart/2005/8/layout/StepDownProcess"/>
    <dgm:cxn modelId="{C0747EF4-A4A7-4817-9261-A992DB1FD827}" type="presParOf" srcId="{C5E57BCA-A572-417B-B682-82910FAC8FF8}" destId="{E13A588C-2B6E-482D-9A48-FE9534C8BCCC}" srcOrd="0" destOrd="0" presId="urn:microsoft.com/office/officeart/2005/8/layout/StepDownProcess"/>
    <dgm:cxn modelId="{F09F2E1F-3973-44B7-AEAA-6A935197737B}" type="presParOf" srcId="{C5E57BCA-A572-417B-B682-82910FAC8FF8}" destId="{95AE7633-C5FA-43D1-AB53-1E099FAF0BAD}" srcOrd="1" destOrd="0" presId="urn:microsoft.com/office/officeart/2005/8/layout/StepDownProcess"/>
    <dgm:cxn modelId="{38CD56A9-3BD3-406E-9380-1C18E03F199A}" type="presParOf" srcId="{C5E57BCA-A572-417B-B682-82910FAC8FF8}" destId="{D20E665D-0D86-4B62-B66D-98F9F19AB719}" srcOrd="2" destOrd="0" presId="urn:microsoft.com/office/officeart/2005/8/layout/StepDownProcess"/>
    <dgm:cxn modelId="{BCECA2FC-6A48-449A-B5A7-FDA4215ACC66}" type="presParOf" srcId="{D61030BC-4BFF-4C9D-8D19-3E33214489B1}" destId="{ED3241D7-7868-435A-B115-AA5E5B591B5E}" srcOrd="1" destOrd="0" presId="urn:microsoft.com/office/officeart/2005/8/layout/StepDownProcess"/>
    <dgm:cxn modelId="{4827A726-A3E5-4056-8742-A14ADD948FCE}" type="presParOf" srcId="{D61030BC-4BFF-4C9D-8D19-3E33214489B1}" destId="{C8CE7F4D-CC1E-41F0-BD47-4CF9176D629D}" srcOrd="2" destOrd="0" presId="urn:microsoft.com/office/officeart/2005/8/layout/StepDownProcess"/>
    <dgm:cxn modelId="{8D64A987-9013-4617-9567-562E360E1762}" type="presParOf" srcId="{C8CE7F4D-CC1E-41F0-BD47-4CF9176D629D}" destId="{4CDDC527-61BC-4C7D-89ED-F84439FBFE6E}" srcOrd="0" destOrd="0" presId="urn:microsoft.com/office/officeart/2005/8/layout/StepDownProcess"/>
    <dgm:cxn modelId="{EBDEE1F9-8274-48AA-BCD3-7FA447A0A3FF}" type="presParOf" srcId="{C8CE7F4D-CC1E-41F0-BD47-4CF9176D629D}" destId="{DC817C59-11DF-4595-9DCB-776C5C9EAA62}" srcOrd="1" destOrd="0" presId="urn:microsoft.com/office/officeart/2005/8/layout/StepDownProcess"/>
    <dgm:cxn modelId="{B1ABD10E-B676-4ABB-8F9A-8984F86A37F3}" type="presParOf" srcId="{C8CE7F4D-CC1E-41F0-BD47-4CF9176D629D}" destId="{95072AF7-8D72-432E-BBBF-99C18DA95956}" srcOrd="2" destOrd="0" presId="urn:microsoft.com/office/officeart/2005/8/layout/StepDownProcess"/>
    <dgm:cxn modelId="{40F39CFF-7C80-4C62-98C0-181449DC5765}" type="presParOf" srcId="{D61030BC-4BFF-4C9D-8D19-3E33214489B1}" destId="{68647C1F-FF75-4130-8B88-5465D6268B10}" srcOrd="3" destOrd="0" presId="urn:microsoft.com/office/officeart/2005/8/layout/StepDownProcess"/>
    <dgm:cxn modelId="{50B2144E-317D-4C97-8AEE-2E856DA09DA7}" type="presParOf" srcId="{D61030BC-4BFF-4C9D-8D19-3E33214489B1}" destId="{E7E9E271-8F81-4D9F-BD80-0E695AF70145}" srcOrd="4" destOrd="0" presId="urn:microsoft.com/office/officeart/2005/8/layout/StepDownProcess"/>
    <dgm:cxn modelId="{FEB8A7F8-343F-40CF-AB49-B20432823562}" type="presParOf" srcId="{E7E9E271-8F81-4D9F-BD80-0E695AF70145}" destId="{63A19C57-86BF-4C0B-90F8-6ADF1B9C3767}" srcOrd="0" destOrd="0" presId="urn:microsoft.com/office/officeart/2005/8/layout/StepDownProcess"/>
    <dgm:cxn modelId="{D19A47CD-97B6-43D1-B84B-7C4F7B0292B9}" type="presParOf" srcId="{E7E9E271-8F81-4D9F-BD80-0E695AF70145}" destId="{6DB740E6-9FE7-4976-A390-6C98652479DE}" srcOrd="1" destOrd="0" presId="urn:microsoft.com/office/officeart/2005/8/layout/StepDownProcess"/>
    <dgm:cxn modelId="{188B977C-F02E-4A85-8404-F688E648444D}" type="presParOf" srcId="{E7E9E271-8F81-4D9F-BD80-0E695AF70145}" destId="{1E41DACA-6C1A-41D0-AF39-5643821D9BCD}" srcOrd="2" destOrd="0" presId="urn:microsoft.com/office/officeart/2005/8/layout/StepDownProcess"/>
    <dgm:cxn modelId="{3835D032-154F-4E17-8064-896DDAF0A2BB}" type="presParOf" srcId="{D61030BC-4BFF-4C9D-8D19-3E33214489B1}" destId="{EA918A92-182F-4E69-ACC6-2EDED5797C36}" srcOrd="5" destOrd="0" presId="urn:microsoft.com/office/officeart/2005/8/layout/StepDownProcess"/>
    <dgm:cxn modelId="{302DD17B-7D54-4442-86DE-55323F84FA00}" type="presParOf" srcId="{D61030BC-4BFF-4C9D-8D19-3E33214489B1}" destId="{8968B050-4F82-47EA-9943-E5AEDC29B516}" srcOrd="6" destOrd="0" presId="urn:microsoft.com/office/officeart/2005/8/layout/StepDownProcess"/>
    <dgm:cxn modelId="{B4C0DF21-0F6B-417F-9B66-DFDD3605B2C5}" type="presParOf" srcId="{8968B050-4F82-47EA-9943-E5AEDC29B516}" destId="{26199843-A206-43FD-9966-6CAFCD856656}" srcOrd="0" destOrd="0" presId="urn:microsoft.com/office/officeart/2005/8/layout/StepDownProcess"/>
    <dgm:cxn modelId="{74780719-6F2A-481E-A68A-F60B81E1F910}" type="presParOf" srcId="{8968B050-4F82-47EA-9943-E5AEDC29B516}" destId="{EEF3A5AB-D4B8-4D65-BF9A-EB6BB4D7ECFD}" srcOrd="1" destOrd="0" presId="urn:microsoft.com/office/officeart/2005/8/layout/StepDownProcess"/>
    <dgm:cxn modelId="{08590E79-DA6B-484A-9317-6E0CB35DBE99}" type="presParOf" srcId="{8968B050-4F82-47EA-9943-E5AEDC29B516}" destId="{C5CE2F02-F002-4BF0-A67D-9576AFE2C1F8}" srcOrd="2" destOrd="0" presId="urn:microsoft.com/office/officeart/2005/8/layout/StepDownProcess"/>
    <dgm:cxn modelId="{DD94B030-2B3C-445E-ADE8-CDF31C337206}" type="presParOf" srcId="{D61030BC-4BFF-4C9D-8D19-3E33214489B1}" destId="{A8F86DA1-6ED4-4464-8009-27FB0F9A8E3F}" srcOrd="7" destOrd="0" presId="urn:microsoft.com/office/officeart/2005/8/layout/StepDownProcess"/>
    <dgm:cxn modelId="{2AF3DD97-3D5F-4D20-9B6F-F5FB4D734994}" type="presParOf" srcId="{D61030BC-4BFF-4C9D-8D19-3E33214489B1}" destId="{3DA74A5B-EDA3-4BD4-8E18-73E62BD0717F}" srcOrd="8" destOrd="0" presId="urn:microsoft.com/office/officeart/2005/8/layout/StepDownProcess"/>
    <dgm:cxn modelId="{CE5DB227-9FB2-4ED5-99AA-94ED847AF193}" type="presParOf" srcId="{3DA74A5B-EDA3-4BD4-8E18-73E62BD0717F}" destId="{CF728DD4-2AEC-4FA5-AF9E-D011C091DE71}" srcOrd="0" destOrd="0" presId="urn:microsoft.com/office/officeart/2005/8/layout/StepDownProcess"/>
    <dgm:cxn modelId="{7D2CA23A-112F-4DE7-B9FD-13F21B7F5C69}" type="presParOf" srcId="{3DA74A5B-EDA3-4BD4-8E18-73E62BD0717F}" destId="{43CF6DD1-C7B9-4EEB-9BF2-D71C6397C95D}" srcOrd="1" destOrd="0" presId="urn:microsoft.com/office/officeart/2005/8/layout/StepDownProcess"/>
    <dgm:cxn modelId="{83CD8B36-3B64-47D6-A812-5FF6C69759E9}" type="presParOf" srcId="{3DA74A5B-EDA3-4BD4-8E18-73E62BD0717F}" destId="{2123C6CC-DB04-4837-AD71-13820D8EC7CC}" srcOrd="2" destOrd="0" presId="urn:microsoft.com/office/officeart/2005/8/layout/StepDownProcess"/>
    <dgm:cxn modelId="{6745014B-EAFC-4EB5-A96D-580DB8249271}" type="presParOf" srcId="{D61030BC-4BFF-4C9D-8D19-3E33214489B1}" destId="{A9C9326B-DD43-4EDA-8A11-B2CDAEBA12BC}" srcOrd="9" destOrd="0" presId="urn:microsoft.com/office/officeart/2005/8/layout/StepDownProcess"/>
    <dgm:cxn modelId="{9FD5B743-9BC1-4FCB-97EA-D2B12B6B2452}" type="presParOf" srcId="{D61030BC-4BFF-4C9D-8D19-3E33214489B1}" destId="{87E3B651-EDF7-4C1E-A484-16D842751BF8}" srcOrd="10" destOrd="0" presId="urn:microsoft.com/office/officeart/2005/8/layout/StepDownProcess"/>
    <dgm:cxn modelId="{E3CC4DAB-2D13-4C3B-81E0-99875C8ED45C}" type="presParOf" srcId="{87E3B651-EDF7-4C1E-A484-16D842751BF8}" destId="{DED32B53-C9A5-4FDB-AB79-2343D95212F4}" srcOrd="0" destOrd="0" presId="urn:microsoft.com/office/officeart/2005/8/layout/StepDownProcess"/>
    <dgm:cxn modelId="{16E59FCA-A90F-4309-B212-CDB20590AD51}" type="presParOf" srcId="{87E3B651-EDF7-4C1E-A484-16D842751BF8}" destId="{A0CAC9CD-AEFA-411B-BDAE-DF23C06F1C8E}" srcOrd="1" destOrd="0" presId="urn:microsoft.com/office/officeart/2005/8/layout/StepDownProcess"/>
    <dgm:cxn modelId="{830E2B49-38A3-4121-9CEB-F970E4D119F8}" type="presParOf" srcId="{87E3B651-EDF7-4C1E-A484-16D842751BF8}" destId="{73DFC858-7BE1-4300-9090-7EC92323AEBC}" srcOrd="2" destOrd="0" presId="urn:microsoft.com/office/officeart/2005/8/layout/StepDownProcess"/>
    <dgm:cxn modelId="{3C29A2F8-3436-4BC2-913F-EDD60A3F0094}" type="presParOf" srcId="{D61030BC-4BFF-4C9D-8D19-3E33214489B1}" destId="{13EF5D17-75E2-4E9E-8AF8-A31660956F41}" srcOrd="11" destOrd="0" presId="urn:microsoft.com/office/officeart/2005/8/layout/StepDownProcess"/>
    <dgm:cxn modelId="{7CDA7B4F-5E36-454B-9783-5D24CD69BFF5}" type="presParOf" srcId="{D61030BC-4BFF-4C9D-8D19-3E33214489B1}" destId="{C21844C2-57A8-45DF-8DC7-3AC9A040E03F}" srcOrd="12" destOrd="0" presId="urn:microsoft.com/office/officeart/2005/8/layout/StepDownProcess"/>
    <dgm:cxn modelId="{066A070D-F7B1-43F9-87A6-99B783A08A8B}" type="presParOf" srcId="{C21844C2-57A8-45DF-8DC7-3AC9A040E03F}" destId="{4ED5C4EA-A887-4E6D-A000-9BCBE86E6046}" srcOrd="0" destOrd="0" presId="urn:microsoft.com/office/officeart/2005/8/layout/StepDownProcess"/>
    <dgm:cxn modelId="{68989151-57B9-4817-8612-42787B53CB98}" type="presParOf" srcId="{C21844C2-57A8-45DF-8DC7-3AC9A040E03F}" destId="{5D1A9E40-5923-4E7D-A29C-909D5C524FEE}" srcOrd="1" destOrd="0" presId="urn:microsoft.com/office/officeart/2005/8/layout/StepDownProcess"/>
    <dgm:cxn modelId="{BAAB832B-EDFD-4F6F-9AD1-C539693D7961}" type="presParOf" srcId="{C21844C2-57A8-45DF-8DC7-3AC9A040E03F}" destId="{194D91C5-0F57-47D2-B99C-E25F4C34686D}" srcOrd="2" destOrd="0" presId="urn:microsoft.com/office/officeart/2005/8/layout/StepDownProcess"/>
    <dgm:cxn modelId="{F5152DFC-D482-44BE-A51D-19A05FEE3DEA}" type="presParOf" srcId="{D61030BC-4BFF-4C9D-8D19-3E33214489B1}" destId="{08F65F38-2B12-447F-A4BE-B821053E2BF8}" srcOrd="13" destOrd="0" presId="urn:microsoft.com/office/officeart/2005/8/layout/StepDownProcess"/>
    <dgm:cxn modelId="{147481B4-58C7-41CF-B794-E3925912646A}" type="presParOf" srcId="{D61030BC-4BFF-4C9D-8D19-3E33214489B1}" destId="{F4C51846-FBD9-4246-A334-05FBA742AA47}" srcOrd="14" destOrd="0" presId="urn:microsoft.com/office/officeart/2005/8/layout/StepDownProcess"/>
    <dgm:cxn modelId="{6696DC16-F414-48C2-80D5-3DAAB6D509B5}" type="presParOf" srcId="{F4C51846-FBD9-4246-A334-05FBA742AA47}" destId="{A3488609-8B8B-4EFA-AE39-5600880544B3}" srcOrd="0" destOrd="0" presId="urn:microsoft.com/office/officeart/2005/8/layout/StepDownProcess"/>
    <dgm:cxn modelId="{6F71A774-081B-463A-BA9E-7082EAB0D323}" type="presParOf" srcId="{F4C51846-FBD9-4246-A334-05FBA742AA47}" destId="{AA8F43DC-0CFA-4F98-994C-819D8A7440CF}" srcOrd="1" destOrd="0" presId="urn:microsoft.com/office/officeart/2005/8/layout/StepDownProcess"/>
    <dgm:cxn modelId="{A34B3A69-F742-4A74-A849-3D8369F974F4}" type="presParOf" srcId="{F4C51846-FBD9-4246-A334-05FBA742AA47}" destId="{F35BE480-A297-4BF5-AD1C-A52418BB449D}" srcOrd="2" destOrd="0" presId="urn:microsoft.com/office/officeart/2005/8/layout/StepDownProcess"/>
    <dgm:cxn modelId="{264B15B0-E8C2-4176-857F-55165E4AC365}" type="presParOf" srcId="{D61030BC-4BFF-4C9D-8D19-3E33214489B1}" destId="{B0F6AC71-3292-4558-8876-D962D850E723}" srcOrd="15" destOrd="0" presId="urn:microsoft.com/office/officeart/2005/8/layout/StepDownProcess"/>
    <dgm:cxn modelId="{FBB078F0-D16F-4594-83B6-62BD6AE581F2}" type="presParOf" srcId="{D61030BC-4BFF-4C9D-8D19-3E33214489B1}" destId="{DEEDCD0F-DBB7-4F0D-BF0E-811D5ECBC12D}" srcOrd="16" destOrd="0" presId="urn:microsoft.com/office/officeart/2005/8/layout/StepDownProcess"/>
    <dgm:cxn modelId="{E88A2115-AD2C-45E0-BC85-D3C68ABC4862}" type="presParOf" srcId="{DEEDCD0F-DBB7-4F0D-BF0E-811D5ECBC12D}" destId="{9F1F7B05-76FF-4CEA-B711-CCC8BC9CF494}" srcOrd="0" destOrd="0" presId="urn:microsoft.com/office/officeart/2005/8/layout/StepDownProcess"/>
    <dgm:cxn modelId="{2CCC53BF-6319-47D0-830B-3F9C68FCB412}" type="presParOf" srcId="{DEEDCD0F-DBB7-4F0D-BF0E-811D5ECBC12D}" destId="{F6A39A55-5126-45C6-9FDF-660D632EF0AC}" srcOrd="1" destOrd="0" presId="urn:microsoft.com/office/officeart/2005/8/layout/StepDownProcess"/>
    <dgm:cxn modelId="{2DA7CAFD-3EEF-4404-8ADD-B9F8109545BD}" type="presParOf" srcId="{DEEDCD0F-DBB7-4F0D-BF0E-811D5ECBC12D}" destId="{2A759267-6701-4A9C-BA61-35CD49C8B578}" srcOrd="2" destOrd="0" presId="urn:microsoft.com/office/officeart/2005/8/layout/StepDownProcess"/>
    <dgm:cxn modelId="{3B3D8FBD-9DE9-42E7-AD7B-722A027B27A7}" type="presParOf" srcId="{D61030BC-4BFF-4C9D-8D19-3E33214489B1}" destId="{176A8C78-6841-4B6E-B2CC-14030775B8EF}" srcOrd="17" destOrd="0" presId="urn:microsoft.com/office/officeart/2005/8/layout/StepDownProcess"/>
    <dgm:cxn modelId="{6F5A9B8D-4D08-4890-BD91-1B490DC43CFD}" type="presParOf" srcId="{D61030BC-4BFF-4C9D-8D19-3E33214489B1}" destId="{62C36DE9-2C13-4590-88EA-61C6904D8069}" srcOrd="18" destOrd="0" presId="urn:microsoft.com/office/officeart/2005/8/layout/StepDownProcess"/>
    <dgm:cxn modelId="{627E76A0-9336-4F61-AE24-601B1E5A8419}" type="presParOf" srcId="{62C36DE9-2C13-4590-88EA-61C6904D8069}" destId="{7051ED72-4C28-4093-87DC-0C55170053E2}" srcOrd="0" destOrd="0" presId="urn:microsoft.com/office/officeart/2005/8/layout/StepDownProcess"/>
    <dgm:cxn modelId="{90296373-C8C9-4B58-8975-B76FBD10B0F3}" type="presParOf" srcId="{62C36DE9-2C13-4590-88EA-61C6904D8069}" destId="{9ED87836-9D29-4EDF-A0C3-6FD35D6BC107}" srcOrd="1" destOrd="0" presId="urn:microsoft.com/office/officeart/2005/8/layout/StepDownProcess"/>
    <dgm:cxn modelId="{EE25FB7C-3E60-42E2-9241-A581ED92A6BB}" type="presParOf" srcId="{62C36DE9-2C13-4590-88EA-61C6904D8069}" destId="{AE633F39-3C37-48DF-8384-BFA3980E5015}" srcOrd="2" destOrd="0" presId="urn:microsoft.com/office/officeart/2005/8/layout/StepDownProcess"/>
    <dgm:cxn modelId="{230B6301-6D37-4204-A8F9-3DCA129250D7}" type="presParOf" srcId="{D61030BC-4BFF-4C9D-8D19-3E33214489B1}" destId="{0510852D-6963-4D4C-80F4-CC5951D10F6C}" srcOrd="19" destOrd="0" presId="urn:microsoft.com/office/officeart/2005/8/layout/StepDownProcess"/>
    <dgm:cxn modelId="{6973FB2F-FF74-43A2-B274-326A4921B035}" type="presParOf" srcId="{D61030BC-4BFF-4C9D-8D19-3E33214489B1}" destId="{771ACE99-8AB4-4DFE-9E03-0F2AFA5B4874}" srcOrd="20" destOrd="0" presId="urn:microsoft.com/office/officeart/2005/8/layout/StepDownProcess"/>
    <dgm:cxn modelId="{06C0ABEE-4ADD-4C6E-B861-4576B112FA26}" type="presParOf" srcId="{771ACE99-8AB4-4DFE-9E03-0F2AFA5B4874}" destId="{23465E27-39C8-4948-807C-019FA8F2A5A6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67FFE5-6E8E-4D1A-89BE-7FD79277F3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E9C48F-C0D6-4046-A14E-D1A6E396ACB3}" type="pres">
      <dgm:prSet presAssocID="{CF67FFE5-6E8E-4D1A-89BE-7FD79277F3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6607DC6-A4AF-403C-9BA0-E9CF0A64E585}" type="presOf" srcId="{CF67FFE5-6E8E-4D1A-89BE-7FD79277F32B}" destId="{D5E9C48F-C0D6-4046-A14E-D1A6E396AC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AF0C52-E493-4F13-836A-EFC2AD6B7B6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2785816-0F42-4922-BF0D-076BDA2FF560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Используемые геохимические методы должны иметь высокую чувствительность, точность и производительность. Высокой чувствительностью обладает радиометрический метод (10“</a:t>
          </a:r>
          <a:r>
            <a:rPr lang="ru-RU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%), нейтронно-активационный (10"</a:t>
          </a:r>
          <a:r>
            <a:rPr lang="ru-RU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), ниже чувствительность широко используемого спектрального метода (10 </a:t>
          </a:r>
          <a:r>
            <a:rPr lang="ru-RU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%). Наиболее производительные атомно-абсорбционный и спектральный методы. Точность рекомендуемых методов не одинакова: химического до 20%, спектрального до 15 и радиометрического до 1-3%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021AFF-CBC6-4651-8640-8AD4CA185CF4}" type="parTrans" cxnId="{ECC65EF2-1607-4B10-A12D-6D390F0AEFDD}">
      <dgm:prSet/>
      <dgm:spPr/>
      <dgm:t>
        <a:bodyPr/>
        <a:lstStyle/>
        <a:p>
          <a:endParaRPr lang="ru-RU"/>
        </a:p>
      </dgm:t>
    </dgm:pt>
    <dgm:pt modelId="{3BB2FDD4-B1D7-4A32-A4A4-F7DAB07E24E0}" type="sibTrans" cxnId="{ECC65EF2-1607-4B10-A12D-6D390F0AEFDD}">
      <dgm:prSet/>
      <dgm:spPr/>
      <dgm:t>
        <a:bodyPr/>
        <a:lstStyle/>
        <a:p>
          <a:endParaRPr lang="ru-RU"/>
        </a:p>
      </dgm:t>
    </dgm:pt>
    <dgm:pt modelId="{B926BFE4-6278-4867-A695-E9368E9D773D}" type="pres">
      <dgm:prSet presAssocID="{C2AF0C52-E493-4F13-836A-EFC2AD6B7B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6464F2-03FF-4FFE-92C9-4AD446C058CD}" type="pres">
      <dgm:prSet presAssocID="{82785816-0F42-4922-BF0D-076BDA2FF56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686C5C-1C03-40F4-9F37-8A1A6CC43712}" type="presOf" srcId="{C2AF0C52-E493-4F13-836A-EFC2AD6B7B67}" destId="{B926BFE4-6278-4867-A695-E9368E9D773D}" srcOrd="0" destOrd="0" presId="urn:microsoft.com/office/officeart/2005/8/layout/vList2"/>
    <dgm:cxn modelId="{0912B550-0123-4C1D-83D8-BD941F7C9D3D}" type="presOf" srcId="{82785816-0F42-4922-BF0D-076BDA2FF560}" destId="{746464F2-03FF-4FFE-92C9-4AD446C058CD}" srcOrd="0" destOrd="0" presId="urn:microsoft.com/office/officeart/2005/8/layout/vList2"/>
    <dgm:cxn modelId="{ECC65EF2-1607-4B10-A12D-6D390F0AEFDD}" srcId="{C2AF0C52-E493-4F13-836A-EFC2AD6B7B67}" destId="{82785816-0F42-4922-BF0D-076BDA2FF560}" srcOrd="0" destOrd="0" parTransId="{C6021AFF-CBC6-4651-8640-8AD4CA185CF4}" sibTransId="{3BB2FDD4-B1D7-4A32-A4A4-F7DAB07E24E0}"/>
    <dgm:cxn modelId="{42D39C63-1266-4618-BA3D-E62F2B6D06BA}" type="presParOf" srcId="{B926BFE4-6278-4867-A695-E9368E9D773D}" destId="{746464F2-03FF-4FFE-92C9-4AD446C058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A692BB-C503-45F2-B9F2-C8096BA0186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881F002-47B5-4FFA-B4E6-99EDAE324023}">
      <dgm:prSet custT="1"/>
      <dgm:spPr/>
      <dgm:t>
        <a:bodyPr/>
        <a:lstStyle/>
        <a:p>
          <a:pPr algn="just" rtl="0"/>
          <a:r>
            <a:rPr lang="ru-RU" sz="1050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Сопряженный анализ выявляет характерные для элементарных ландшафтов химические элементы и позволяет проследить их миграцию внутри комплекса (радиальная миграция), и от одного комплекса к другому (латеральная миграция).</a:t>
          </a:r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3CA516-4389-4E62-AD8F-CBB61517760B}" type="parTrans" cxnId="{46882EC1-8770-41D9-843D-66A5C1EBBDA1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20C8E-8359-43F4-8282-B1C9A19AF4B6}" type="sibTrans" cxnId="{46882EC1-8770-41D9-843D-66A5C1EBBDA1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40F65-8F8D-49F4-B922-0DC1F07CCE48}">
      <dgm:prSet custT="1"/>
      <dgm:spPr/>
      <dgm:t>
        <a:bodyPr/>
        <a:lstStyle/>
        <a:p>
          <a:pPr algn="just" rtl="0"/>
          <a:r>
            <a:rPr lang="ru-RU" sz="1050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Одним из важнейших методов изучения функционирования геосистем является метод сопряженного геохимического анализа (СГА).</a:t>
          </a:r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4E4F72-B5A8-4C93-9584-A78785A79292}" type="parTrans" cxnId="{F4F41228-43A6-4ED0-8B6C-373677CD7F16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A5511-7221-472D-BB15-8844594FD1BA}" type="sibTrans" cxnId="{F4F41228-43A6-4ED0-8B6C-373677CD7F16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5CA141-1DE7-4D22-8CC1-FBED0D0290F2}">
      <dgm:prSet custT="1"/>
      <dgm:spPr/>
      <dgm:t>
        <a:bodyPr/>
        <a:lstStyle/>
        <a:p>
          <a:pPr algn="just" rtl="0"/>
          <a:r>
            <a:rPr lang="ru-RU" sz="105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Сопряженный анализ -  это специфический метод исследования в геохимии ландшафта, заключающийся в одновременном изучении химического состава всех компонентов ландшафта (горных пород, коры выветривания, поверхностных и подземных вод, почв, растительности) и геохимической связи между ландшафтами. Метод СГА представляет собой способ познания объекта через нахождение эмпирических зависимостей дифференциации химических элементов в ландшафте и является основой теоретических положений геохимии ландшафтов.</a:t>
          </a:r>
          <a:endParaRPr lang="ru-RU" sz="105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38424C-FD9D-40DA-96AA-6BA1F5E85624}" type="parTrans" cxnId="{B98BEE26-66DC-45B4-B859-4BC517ECF779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31B386-DA7C-4C08-A6ED-E784909B6887}" type="sibTrans" cxnId="{B98BEE26-66DC-45B4-B859-4BC517ECF779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DD1B2-E0E2-4F3E-9F27-618DA714F945}">
      <dgm:prSet custT="1"/>
      <dgm:spPr/>
      <dgm:t>
        <a:bodyPr/>
        <a:lstStyle/>
        <a:p>
          <a:pPr algn="just" rtl="0"/>
          <a:r>
            <a:rPr lang="ru-RU" sz="1050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целом развитие метода связано с изучением дифференциации химических элементов, раскрытием механизма этой дифференциации на уровне геохимических процессов и эколого-геохимической оценкой качества окружающей среды.</a:t>
          </a:r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374B4-6C2B-4ADF-B382-DC9932D944D0}" type="parTrans" cxnId="{51CD5AE3-3A26-4917-A52C-3D341BEECD1F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F4F907-CA0E-4C01-9289-678472B743EE}" type="sibTrans" cxnId="{51CD5AE3-3A26-4917-A52C-3D341BEECD1F}">
      <dgm:prSet/>
      <dgm:spPr/>
      <dgm:t>
        <a:bodyPr/>
        <a:lstStyle/>
        <a:p>
          <a:pPr algn="just"/>
          <a:endParaRPr lang="ru-RU" sz="1050" i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22833-BB25-4690-8AB2-0362EA42A205}" type="pres">
      <dgm:prSet presAssocID="{8EA692BB-C503-45F2-B9F2-C8096BA01865}" presName="Name0" presStyleCnt="0">
        <dgm:presLayoutVars>
          <dgm:dir/>
          <dgm:resizeHandles val="exact"/>
        </dgm:presLayoutVars>
      </dgm:prSet>
      <dgm:spPr/>
    </dgm:pt>
    <dgm:pt modelId="{C0E07C3F-991D-4522-A5E1-343A01DD2C24}" type="pres">
      <dgm:prSet presAssocID="{8EA692BB-C503-45F2-B9F2-C8096BA01865}" presName="arrow" presStyleLbl="bgShp" presStyleIdx="0" presStyleCnt="1"/>
      <dgm:spPr/>
    </dgm:pt>
    <dgm:pt modelId="{F42D50D0-EDE8-4E2C-80BC-3F4692192F0E}" type="pres">
      <dgm:prSet presAssocID="{8EA692BB-C503-45F2-B9F2-C8096BA01865}" presName="points" presStyleCnt="0"/>
      <dgm:spPr/>
    </dgm:pt>
    <dgm:pt modelId="{FD07CBA9-9884-4702-9B75-B83C692D826B}" type="pres">
      <dgm:prSet presAssocID="{9881F002-47B5-4FFA-B4E6-99EDAE324023}" presName="compositeA" presStyleCnt="0"/>
      <dgm:spPr/>
    </dgm:pt>
    <dgm:pt modelId="{EAFA4D20-FC47-4A0D-B0E5-D542B56A547E}" type="pres">
      <dgm:prSet presAssocID="{9881F002-47B5-4FFA-B4E6-99EDAE324023}" presName="textA" presStyleLbl="revTx" presStyleIdx="0" presStyleCnt="4">
        <dgm:presLayoutVars>
          <dgm:bulletEnabled val="1"/>
        </dgm:presLayoutVars>
      </dgm:prSet>
      <dgm:spPr/>
    </dgm:pt>
    <dgm:pt modelId="{84E339BD-8BF3-41BE-BD5E-C4B3ED29007A}" type="pres">
      <dgm:prSet presAssocID="{9881F002-47B5-4FFA-B4E6-99EDAE324023}" presName="circleA" presStyleLbl="node1" presStyleIdx="0" presStyleCnt="4"/>
      <dgm:spPr/>
    </dgm:pt>
    <dgm:pt modelId="{4309BABB-6E8E-4275-A78B-BC35F2237126}" type="pres">
      <dgm:prSet presAssocID="{9881F002-47B5-4FFA-B4E6-99EDAE324023}" presName="spaceA" presStyleCnt="0"/>
      <dgm:spPr/>
    </dgm:pt>
    <dgm:pt modelId="{354C7A26-55AA-477A-82FF-5000DF2052D9}" type="pres">
      <dgm:prSet presAssocID="{8AF20C8E-8359-43F4-8282-B1C9A19AF4B6}" presName="space" presStyleCnt="0"/>
      <dgm:spPr/>
    </dgm:pt>
    <dgm:pt modelId="{FFEAF5FA-4757-4AD3-A5E7-239960D79CD9}" type="pres">
      <dgm:prSet presAssocID="{80140F65-8F8D-49F4-B922-0DC1F07CCE48}" presName="compositeB" presStyleCnt="0"/>
      <dgm:spPr/>
    </dgm:pt>
    <dgm:pt modelId="{06AA5EF8-AA9F-422F-ADA2-BFD1301AC53B}" type="pres">
      <dgm:prSet presAssocID="{80140F65-8F8D-49F4-B922-0DC1F07CCE48}" presName="textB" presStyleLbl="revTx" presStyleIdx="1" presStyleCnt="4">
        <dgm:presLayoutVars>
          <dgm:bulletEnabled val="1"/>
        </dgm:presLayoutVars>
      </dgm:prSet>
      <dgm:spPr/>
    </dgm:pt>
    <dgm:pt modelId="{1C2437DC-7F53-4F96-BD0E-5F969E05D257}" type="pres">
      <dgm:prSet presAssocID="{80140F65-8F8D-49F4-B922-0DC1F07CCE48}" presName="circleB" presStyleLbl="node1" presStyleIdx="1" presStyleCnt="4"/>
      <dgm:spPr/>
    </dgm:pt>
    <dgm:pt modelId="{A043D355-BD28-4A43-BCDF-0699627EDDD8}" type="pres">
      <dgm:prSet presAssocID="{80140F65-8F8D-49F4-B922-0DC1F07CCE48}" presName="spaceB" presStyleCnt="0"/>
      <dgm:spPr/>
    </dgm:pt>
    <dgm:pt modelId="{4100D88A-F058-45A7-BFF3-3FAA355E8C0D}" type="pres">
      <dgm:prSet presAssocID="{A15A5511-7221-472D-BB15-8844594FD1BA}" presName="space" presStyleCnt="0"/>
      <dgm:spPr/>
    </dgm:pt>
    <dgm:pt modelId="{A45359A0-48CE-493A-AA73-24E02D669F5B}" type="pres">
      <dgm:prSet presAssocID="{B45CA141-1DE7-4D22-8CC1-FBED0D0290F2}" presName="compositeA" presStyleCnt="0"/>
      <dgm:spPr/>
    </dgm:pt>
    <dgm:pt modelId="{5E186952-0CCD-483B-917F-76EB195939E8}" type="pres">
      <dgm:prSet presAssocID="{B45CA141-1DE7-4D22-8CC1-FBED0D0290F2}" presName="textA" presStyleLbl="revTx" presStyleIdx="2" presStyleCnt="4">
        <dgm:presLayoutVars>
          <dgm:bulletEnabled val="1"/>
        </dgm:presLayoutVars>
      </dgm:prSet>
      <dgm:spPr/>
    </dgm:pt>
    <dgm:pt modelId="{76135EC6-98F3-4B5D-BE0C-758DFCDECA62}" type="pres">
      <dgm:prSet presAssocID="{B45CA141-1DE7-4D22-8CC1-FBED0D0290F2}" presName="circleA" presStyleLbl="node1" presStyleIdx="2" presStyleCnt="4"/>
      <dgm:spPr/>
    </dgm:pt>
    <dgm:pt modelId="{84580115-EA74-4E54-9F66-027426D16255}" type="pres">
      <dgm:prSet presAssocID="{B45CA141-1DE7-4D22-8CC1-FBED0D0290F2}" presName="spaceA" presStyleCnt="0"/>
      <dgm:spPr/>
    </dgm:pt>
    <dgm:pt modelId="{C73C3FD1-EBBC-4BBF-AD89-53F593B77F23}" type="pres">
      <dgm:prSet presAssocID="{6B31B386-DA7C-4C08-A6ED-E784909B6887}" presName="space" presStyleCnt="0"/>
      <dgm:spPr/>
    </dgm:pt>
    <dgm:pt modelId="{CD2C6918-E36A-46FE-84C5-ACCDFE17A0D5}" type="pres">
      <dgm:prSet presAssocID="{7A8DD1B2-E0E2-4F3E-9F27-618DA714F945}" presName="compositeB" presStyleCnt="0"/>
      <dgm:spPr/>
    </dgm:pt>
    <dgm:pt modelId="{D8C8C29B-1B33-43FF-9B57-DFDA6DDF49B8}" type="pres">
      <dgm:prSet presAssocID="{7A8DD1B2-E0E2-4F3E-9F27-618DA714F945}" presName="textB" presStyleLbl="revTx" presStyleIdx="3" presStyleCnt="4">
        <dgm:presLayoutVars>
          <dgm:bulletEnabled val="1"/>
        </dgm:presLayoutVars>
      </dgm:prSet>
      <dgm:spPr/>
    </dgm:pt>
    <dgm:pt modelId="{30F0AFA9-2B93-488D-A9D1-79A35DA4FF48}" type="pres">
      <dgm:prSet presAssocID="{7A8DD1B2-E0E2-4F3E-9F27-618DA714F945}" presName="circleB" presStyleLbl="node1" presStyleIdx="3" presStyleCnt="4"/>
      <dgm:spPr/>
    </dgm:pt>
    <dgm:pt modelId="{E5ACBA28-89C9-4B17-8936-4B3D88EBFBD6}" type="pres">
      <dgm:prSet presAssocID="{7A8DD1B2-E0E2-4F3E-9F27-618DA714F945}" presName="spaceB" presStyleCnt="0"/>
      <dgm:spPr/>
    </dgm:pt>
  </dgm:ptLst>
  <dgm:cxnLst>
    <dgm:cxn modelId="{0852896C-91E6-45A9-AA60-512563661C28}" type="presOf" srcId="{9881F002-47B5-4FFA-B4E6-99EDAE324023}" destId="{EAFA4D20-FC47-4A0D-B0E5-D542B56A547E}" srcOrd="0" destOrd="0" presId="urn:microsoft.com/office/officeart/2005/8/layout/hProcess11"/>
    <dgm:cxn modelId="{B98BEE26-66DC-45B4-B859-4BC517ECF779}" srcId="{8EA692BB-C503-45F2-B9F2-C8096BA01865}" destId="{B45CA141-1DE7-4D22-8CC1-FBED0D0290F2}" srcOrd="2" destOrd="0" parTransId="{9138424C-FD9D-40DA-96AA-6BA1F5E85624}" sibTransId="{6B31B386-DA7C-4C08-A6ED-E784909B6887}"/>
    <dgm:cxn modelId="{15FED2B7-5C13-4E65-939B-A4C3C57019A7}" type="presOf" srcId="{7A8DD1B2-E0E2-4F3E-9F27-618DA714F945}" destId="{D8C8C29B-1B33-43FF-9B57-DFDA6DDF49B8}" srcOrd="0" destOrd="0" presId="urn:microsoft.com/office/officeart/2005/8/layout/hProcess11"/>
    <dgm:cxn modelId="{51CD5AE3-3A26-4917-A52C-3D341BEECD1F}" srcId="{8EA692BB-C503-45F2-B9F2-C8096BA01865}" destId="{7A8DD1B2-E0E2-4F3E-9F27-618DA714F945}" srcOrd="3" destOrd="0" parTransId="{A5A374B4-6C2B-4ADF-B382-DC9932D944D0}" sibTransId="{84F4F907-CA0E-4C01-9289-678472B743EE}"/>
    <dgm:cxn modelId="{F4F41228-43A6-4ED0-8B6C-373677CD7F16}" srcId="{8EA692BB-C503-45F2-B9F2-C8096BA01865}" destId="{80140F65-8F8D-49F4-B922-0DC1F07CCE48}" srcOrd="1" destOrd="0" parTransId="{4E4E4F72-B5A8-4C93-9584-A78785A79292}" sibTransId="{A15A5511-7221-472D-BB15-8844594FD1BA}"/>
    <dgm:cxn modelId="{FCC260BD-C96A-4227-BD20-D43BD2A847FA}" type="presOf" srcId="{80140F65-8F8D-49F4-B922-0DC1F07CCE48}" destId="{06AA5EF8-AA9F-422F-ADA2-BFD1301AC53B}" srcOrd="0" destOrd="0" presId="urn:microsoft.com/office/officeart/2005/8/layout/hProcess11"/>
    <dgm:cxn modelId="{C973A276-456A-4694-9D44-74E3D0252CE9}" type="presOf" srcId="{8EA692BB-C503-45F2-B9F2-C8096BA01865}" destId="{07522833-BB25-4690-8AB2-0362EA42A205}" srcOrd="0" destOrd="0" presId="urn:microsoft.com/office/officeart/2005/8/layout/hProcess11"/>
    <dgm:cxn modelId="{46882EC1-8770-41D9-843D-66A5C1EBBDA1}" srcId="{8EA692BB-C503-45F2-B9F2-C8096BA01865}" destId="{9881F002-47B5-4FFA-B4E6-99EDAE324023}" srcOrd="0" destOrd="0" parTransId="{033CA516-4389-4E62-AD8F-CBB61517760B}" sibTransId="{8AF20C8E-8359-43F4-8282-B1C9A19AF4B6}"/>
    <dgm:cxn modelId="{27DAD0EC-4B7D-4D3E-A398-7786AA1DB2C6}" type="presOf" srcId="{B45CA141-1DE7-4D22-8CC1-FBED0D0290F2}" destId="{5E186952-0CCD-483B-917F-76EB195939E8}" srcOrd="0" destOrd="0" presId="urn:microsoft.com/office/officeart/2005/8/layout/hProcess11"/>
    <dgm:cxn modelId="{8145C6FD-6F96-4B33-900B-03C0ED030297}" type="presParOf" srcId="{07522833-BB25-4690-8AB2-0362EA42A205}" destId="{C0E07C3F-991D-4522-A5E1-343A01DD2C24}" srcOrd="0" destOrd="0" presId="urn:microsoft.com/office/officeart/2005/8/layout/hProcess11"/>
    <dgm:cxn modelId="{5F5D74D7-0D5E-4B71-9E61-03B990932A24}" type="presParOf" srcId="{07522833-BB25-4690-8AB2-0362EA42A205}" destId="{F42D50D0-EDE8-4E2C-80BC-3F4692192F0E}" srcOrd="1" destOrd="0" presId="urn:microsoft.com/office/officeart/2005/8/layout/hProcess11"/>
    <dgm:cxn modelId="{02177BE5-6971-47B1-B589-7662156F0174}" type="presParOf" srcId="{F42D50D0-EDE8-4E2C-80BC-3F4692192F0E}" destId="{FD07CBA9-9884-4702-9B75-B83C692D826B}" srcOrd="0" destOrd="0" presId="urn:microsoft.com/office/officeart/2005/8/layout/hProcess11"/>
    <dgm:cxn modelId="{EB56B2F5-88BC-4947-99C3-B532DBE4C1ED}" type="presParOf" srcId="{FD07CBA9-9884-4702-9B75-B83C692D826B}" destId="{EAFA4D20-FC47-4A0D-B0E5-D542B56A547E}" srcOrd="0" destOrd="0" presId="urn:microsoft.com/office/officeart/2005/8/layout/hProcess11"/>
    <dgm:cxn modelId="{2AFC1F75-1010-4C1C-94B5-4B6BC7B5FAC2}" type="presParOf" srcId="{FD07CBA9-9884-4702-9B75-B83C692D826B}" destId="{84E339BD-8BF3-41BE-BD5E-C4B3ED29007A}" srcOrd="1" destOrd="0" presId="urn:microsoft.com/office/officeart/2005/8/layout/hProcess11"/>
    <dgm:cxn modelId="{C598330E-D766-46E6-B8AF-BD3B75866892}" type="presParOf" srcId="{FD07CBA9-9884-4702-9B75-B83C692D826B}" destId="{4309BABB-6E8E-4275-A78B-BC35F2237126}" srcOrd="2" destOrd="0" presId="urn:microsoft.com/office/officeart/2005/8/layout/hProcess11"/>
    <dgm:cxn modelId="{B7318DED-C061-4D0A-955A-10CB424AE32C}" type="presParOf" srcId="{F42D50D0-EDE8-4E2C-80BC-3F4692192F0E}" destId="{354C7A26-55AA-477A-82FF-5000DF2052D9}" srcOrd="1" destOrd="0" presId="urn:microsoft.com/office/officeart/2005/8/layout/hProcess11"/>
    <dgm:cxn modelId="{96045FE7-D9FA-45EC-9510-D92ED5F16DDB}" type="presParOf" srcId="{F42D50D0-EDE8-4E2C-80BC-3F4692192F0E}" destId="{FFEAF5FA-4757-4AD3-A5E7-239960D79CD9}" srcOrd="2" destOrd="0" presId="urn:microsoft.com/office/officeart/2005/8/layout/hProcess11"/>
    <dgm:cxn modelId="{1BD7E718-55F8-4B5E-BF74-5E9779997326}" type="presParOf" srcId="{FFEAF5FA-4757-4AD3-A5E7-239960D79CD9}" destId="{06AA5EF8-AA9F-422F-ADA2-BFD1301AC53B}" srcOrd="0" destOrd="0" presId="urn:microsoft.com/office/officeart/2005/8/layout/hProcess11"/>
    <dgm:cxn modelId="{C4D9B24C-D05C-4505-A7BB-56A521C10041}" type="presParOf" srcId="{FFEAF5FA-4757-4AD3-A5E7-239960D79CD9}" destId="{1C2437DC-7F53-4F96-BD0E-5F969E05D257}" srcOrd="1" destOrd="0" presId="urn:microsoft.com/office/officeart/2005/8/layout/hProcess11"/>
    <dgm:cxn modelId="{9E3B408B-533F-470D-A898-EC97D97B13B9}" type="presParOf" srcId="{FFEAF5FA-4757-4AD3-A5E7-239960D79CD9}" destId="{A043D355-BD28-4A43-BCDF-0699627EDDD8}" srcOrd="2" destOrd="0" presId="urn:microsoft.com/office/officeart/2005/8/layout/hProcess11"/>
    <dgm:cxn modelId="{9D0ABED1-852D-41C6-AF38-85A1ECBA734E}" type="presParOf" srcId="{F42D50D0-EDE8-4E2C-80BC-3F4692192F0E}" destId="{4100D88A-F058-45A7-BFF3-3FAA355E8C0D}" srcOrd="3" destOrd="0" presId="urn:microsoft.com/office/officeart/2005/8/layout/hProcess11"/>
    <dgm:cxn modelId="{FCB13488-1346-4394-940E-407CC8975929}" type="presParOf" srcId="{F42D50D0-EDE8-4E2C-80BC-3F4692192F0E}" destId="{A45359A0-48CE-493A-AA73-24E02D669F5B}" srcOrd="4" destOrd="0" presId="urn:microsoft.com/office/officeart/2005/8/layout/hProcess11"/>
    <dgm:cxn modelId="{2ABC6495-FBF9-4DEC-98A7-C3B8879BFF8A}" type="presParOf" srcId="{A45359A0-48CE-493A-AA73-24E02D669F5B}" destId="{5E186952-0CCD-483B-917F-76EB195939E8}" srcOrd="0" destOrd="0" presId="urn:microsoft.com/office/officeart/2005/8/layout/hProcess11"/>
    <dgm:cxn modelId="{A7AC3A49-6D07-453D-B0C5-FA956187561B}" type="presParOf" srcId="{A45359A0-48CE-493A-AA73-24E02D669F5B}" destId="{76135EC6-98F3-4B5D-BE0C-758DFCDECA62}" srcOrd="1" destOrd="0" presId="urn:microsoft.com/office/officeart/2005/8/layout/hProcess11"/>
    <dgm:cxn modelId="{591AFFF5-8631-484E-8A72-51C91D1CB75D}" type="presParOf" srcId="{A45359A0-48CE-493A-AA73-24E02D669F5B}" destId="{84580115-EA74-4E54-9F66-027426D16255}" srcOrd="2" destOrd="0" presId="urn:microsoft.com/office/officeart/2005/8/layout/hProcess11"/>
    <dgm:cxn modelId="{BE5EF214-5690-4C5C-9FFE-D4FEF1ED279C}" type="presParOf" srcId="{F42D50D0-EDE8-4E2C-80BC-3F4692192F0E}" destId="{C73C3FD1-EBBC-4BBF-AD89-53F593B77F23}" srcOrd="5" destOrd="0" presId="urn:microsoft.com/office/officeart/2005/8/layout/hProcess11"/>
    <dgm:cxn modelId="{91A248E6-5508-4131-AD38-D89602E15507}" type="presParOf" srcId="{F42D50D0-EDE8-4E2C-80BC-3F4692192F0E}" destId="{CD2C6918-E36A-46FE-84C5-ACCDFE17A0D5}" srcOrd="6" destOrd="0" presId="urn:microsoft.com/office/officeart/2005/8/layout/hProcess11"/>
    <dgm:cxn modelId="{06368AE8-451D-4879-830F-83CE5BDB3168}" type="presParOf" srcId="{CD2C6918-E36A-46FE-84C5-ACCDFE17A0D5}" destId="{D8C8C29B-1B33-43FF-9B57-DFDA6DDF49B8}" srcOrd="0" destOrd="0" presId="urn:microsoft.com/office/officeart/2005/8/layout/hProcess11"/>
    <dgm:cxn modelId="{CB310AE5-0A07-429D-8A3E-E1BA843DD2BA}" type="presParOf" srcId="{CD2C6918-E36A-46FE-84C5-ACCDFE17A0D5}" destId="{30F0AFA9-2B93-488D-A9D1-79A35DA4FF48}" srcOrd="1" destOrd="0" presId="urn:microsoft.com/office/officeart/2005/8/layout/hProcess11"/>
    <dgm:cxn modelId="{F4B35330-AFE0-40A3-919D-44CB8FE9F968}" type="presParOf" srcId="{CD2C6918-E36A-46FE-84C5-ACCDFE17A0D5}" destId="{E5ACBA28-89C9-4B17-8936-4B3D88EBFBD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CEC747E-F202-4345-9147-348F80EC7117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12451AF1-E4A5-445F-ACD9-4879FD3B98C4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радиальной дифференциации 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показывает отношение содержания химического элемента в генетическом горизонте почвы к его содержанию в почвообразующей породе.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82C5FE-C77F-4A13-9545-17CCC2505AC2}" type="parTrans" cxnId="{11B03DF4-B362-4216-B791-4F86CC3944EB}">
      <dgm:prSet/>
      <dgm:spPr/>
      <dgm:t>
        <a:bodyPr/>
        <a:lstStyle/>
        <a:p>
          <a:endParaRPr lang="LID4096" sz="900"/>
        </a:p>
      </dgm:t>
    </dgm:pt>
    <dgm:pt modelId="{5AC52662-BFD5-45D7-89E2-306C7A3A2CC3}" type="sibTrans" cxnId="{11B03DF4-B362-4216-B791-4F86CC3944EB}">
      <dgm:prSet custT="1"/>
      <dgm:spPr/>
      <dgm:t>
        <a:bodyPr/>
        <a:lstStyle/>
        <a:p>
          <a:endParaRPr lang="LID4096" sz="900"/>
        </a:p>
      </dgm:t>
    </dgm:pt>
    <dgm:pt modelId="{D784DA07-D4A8-422A-B161-6B3A5C5884DB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биологического поглощения 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показывает, во сколько раз содержания элемента в золе растения больше, чем в литосфере или горной породе, почве.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616B44-1E47-49CF-B517-9B8E6B1D80FD}" type="parTrans" cxnId="{5A5ACFEC-4B3E-4252-87F2-80429716330C}">
      <dgm:prSet/>
      <dgm:spPr/>
      <dgm:t>
        <a:bodyPr/>
        <a:lstStyle/>
        <a:p>
          <a:endParaRPr lang="LID4096" sz="900"/>
        </a:p>
      </dgm:t>
    </dgm:pt>
    <dgm:pt modelId="{B522DC85-133B-4CE7-AAE4-35DF5A5C5A3B}" type="sibTrans" cxnId="{5A5ACFEC-4B3E-4252-87F2-80429716330C}">
      <dgm:prSet custT="1"/>
      <dgm:spPr/>
      <dgm:t>
        <a:bodyPr/>
        <a:lstStyle/>
        <a:p>
          <a:endParaRPr lang="LID4096" sz="900"/>
        </a:p>
      </dgm:t>
    </dgm:pt>
    <dgm:pt modelId="{FDE4A71C-5C79-4736-AB6D-CAD300A97124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водной миграции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отражает отношение содержания элемента в минеральном остатке воды к его содержанию в водовмещающих породах.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0AEE32-0E3E-4B3C-83D6-5C44B9F6C914}" type="parTrans" cxnId="{FD65AB04-D86A-4554-A352-202F15F1297A}">
      <dgm:prSet/>
      <dgm:spPr/>
      <dgm:t>
        <a:bodyPr/>
        <a:lstStyle/>
        <a:p>
          <a:endParaRPr lang="LID4096" sz="900"/>
        </a:p>
      </dgm:t>
    </dgm:pt>
    <dgm:pt modelId="{71991806-9195-4E19-9789-F3128A2C0A61}" type="sibTrans" cxnId="{FD65AB04-D86A-4554-A352-202F15F1297A}">
      <dgm:prSet custT="1"/>
      <dgm:spPr/>
      <dgm:t>
        <a:bodyPr/>
        <a:lstStyle/>
        <a:p>
          <a:endParaRPr lang="LID4096" sz="900"/>
        </a:p>
      </dgm:t>
    </dgm:pt>
    <dgm:pt modelId="{001998F3-3418-4EA0-AAE6-CD857613B73A}" type="pres">
      <dgm:prSet presAssocID="{ECEC747E-F202-4345-9147-348F80EC711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BC21DDA-C8C8-41AE-8C2E-DF74D8EEAD3C}" type="pres">
      <dgm:prSet presAssocID="{12451AF1-E4A5-445F-ACD9-4879FD3B98C4}" presName="composite" presStyleCnt="0"/>
      <dgm:spPr/>
    </dgm:pt>
    <dgm:pt modelId="{26C0B6D6-60B1-43AE-9805-06925B3DE848}" type="pres">
      <dgm:prSet presAssocID="{12451AF1-E4A5-445F-ACD9-4879FD3B98C4}" presName="Parent1" presStyleLbl="node1" presStyleIdx="0" presStyleCnt="6" custScaleX="2125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84F6D-3EF2-4A60-8A68-A80A8BDFC1C3}" type="pres">
      <dgm:prSet presAssocID="{12451AF1-E4A5-445F-ACD9-4879FD3B98C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E1EED09-8B5F-4330-B7E7-618205943D37}" type="pres">
      <dgm:prSet presAssocID="{12451AF1-E4A5-445F-ACD9-4879FD3B98C4}" presName="BalanceSpacing" presStyleCnt="0"/>
      <dgm:spPr/>
    </dgm:pt>
    <dgm:pt modelId="{C7022158-74DE-4F3B-B39F-ABD895578F5A}" type="pres">
      <dgm:prSet presAssocID="{12451AF1-E4A5-445F-ACD9-4879FD3B98C4}" presName="BalanceSpacing1" presStyleCnt="0"/>
      <dgm:spPr/>
    </dgm:pt>
    <dgm:pt modelId="{C7EEDB5E-F8A7-469E-A3F0-678091C85FDF}" type="pres">
      <dgm:prSet presAssocID="{5AC52662-BFD5-45D7-89E2-306C7A3A2CC3}" presName="Accent1Text" presStyleLbl="node1" presStyleIdx="1" presStyleCnt="6" custScaleX="38000" custScaleY="37576" custLinFactNeighborX="-27085"/>
      <dgm:spPr/>
      <dgm:t>
        <a:bodyPr/>
        <a:lstStyle/>
        <a:p>
          <a:endParaRPr lang="ru-RU"/>
        </a:p>
      </dgm:t>
    </dgm:pt>
    <dgm:pt modelId="{89786B67-27B1-4993-B415-97E864FD5DBD}" type="pres">
      <dgm:prSet presAssocID="{5AC52662-BFD5-45D7-89E2-306C7A3A2CC3}" presName="spaceBetweenRectangles" presStyleCnt="0"/>
      <dgm:spPr/>
    </dgm:pt>
    <dgm:pt modelId="{1D687539-D0E9-434B-9526-990CFCFA580E}" type="pres">
      <dgm:prSet presAssocID="{D784DA07-D4A8-422A-B161-6B3A5C5884DB}" presName="composite" presStyleCnt="0"/>
      <dgm:spPr/>
    </dgm:pt>
    <dgm:pt modelId="{348FAC1C-640B-4C4C-82D1-E88A545C5815}" type="pres">
      <dgm:prSet presAssocID="{D784DA07-D4A8-422A-B161-6B3A5C5884DB}" presName="Parent1" presStyleLbl="node1" presStyleIdx="2" presStyleCnt="6" custScaleX="2125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065F08-A234-43F9-ABE7-11D5F5AD18F4}" type="pres">
      <dgm:prSet presAssocID="{D784DA07-D4A8-422A-B161-6B3A5C5884D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A64097F-1F9E-4B4D-8B21-53843323FD92}" type="pres">
      <dgm:prSet presAssocID="{D784DA07-D4A8-422A-B161-6B3A5C5884DB}" presName="BalanceSpacing" presStyleCnt="0"/>
      <dgm:spPr/>
    </dgm:pt>
    <dgm:pt modelId="{C9118892-0072-4575-ACBB-DC958787B8D2}" type="pres">
      <dgm:prSet presAssocID="{D784DA07-D4A8-422A-B161-6B3A5C5884DB}" presName="BalanceSpacing1" presStyleCnt="0"/>
      <dgm:spPr/>
    </dgm:pt>
    <dgm:pt modelId="{2703C695-8FEF-4BA9-8B26-FBEF9CE73A7A}" type="pres">
      <dgm:prSet presAssocID="{B522DC85-133B-4CE7-AAE4-35DF5A5C5A3B}" presName="Accent1Text" presStyleLbl="node1" presStyleIdx="3" presStyleCnt="6" custScaleX="38000" custScaleY="37576" custLinFactNeighborX="27234"/>
      <dgm:spPr/>
      <dgm:t>
        <a:bodyPr/>
        <a:lstStyle/>
        <a:p>
          <a:endParaRPr lang="ru-RU"/>
        </a:p>
      </dgm:t>
    </dgm:pt>
    <dgm:pt modelId="{5834C475-4732-4041-93CA-50E3EA8F1F67}" type="pres">
      <dgm:prSet presAssocID="{B522DC85-133B-4CE7-AAE4-35DF5A5C5A3B}" presName="spaceBetweenRectangles" presStyleCnt="0"/>
      <dgm:spPr/>
    </dgm:pt>
    <dgm:pt modelId="{F2645440-BC30-4438-A55F-44B4A53555D1}" type="pres">
      <dgm:prSet presAssocID="{FDE4A71C-5C79-4736-AB6D-CAD300A97124}" presName="composite" presStyleCnt="0"/>
      <dgm:spPr/>
    </dgm:pt>
    <dgm:pt modelId="{E31C7D3B-F15B-417B-853E-740EC81AEBC9}" type="pres">
      <dgm:prSet presAssocID="{FDE4A71C-5C79-4736-AB6D-CAD300A97124}" presName="Parent1" presStyleLbl="node1" presStyleIdx="4" presStyleCnt="6" custScaleX="2125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11C2A-67E3-42AA-808D-E6BB27F3D7D2}" type="pres">
      <dgm:prSet presAssocID="{FDE4A71C-5C79-4736-AB6D-CAD300A9712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A1709BD-A737-47B2-B317-A8431A35B5A2}" type="pres">
      <dgm:prSet presAssocID="{FDE4A71C-5C79-4736-AB6D-CAD300A97124}" presName="BalanceSpacing" presStyleCnt="0"/>
      <dgm:spPr/>
    </dgm:pt>
    <dgm:pt modelId="{3B869167-AD4C-44FC-B169-58FDF4539E20}" type="pres">
      <dgm:prSet presAssocID="{FDE4A71C-5C79-4736-AB6D-CAD300A97124}" presName="BalanceSpacing1" presStyleCnt="0"/>
      <dgm:spPr/>
    </dgm:pt>
    <dgm:pt modelId="{9BD4DD53-5BF3-4FA1-B71C-BBE3C6F57947}" type="pres">
      <dgm:prSet presAssocID="{71991806-9195-4E19-9789-F3128A2C0A61}" presName="Accent1Text" presStyleLbl="node1" presStyleIdx="5" presStyleCnt="6" custScaleX="38000" custScaleY="37576" custLinFactNeighborX="-27085"/>
      <dgm:spPr/>
      <dgm:t>
        <a:bodyPr/>
        <a:lstStyle/>
        <a:p>
          <a:endParaRPr lang="ru-RU"/>
        </a:p>
      </dgm:t>
    </dgm:pt>
  </dgm:ptLst>
  <dgm:cxnLst>
    <dgm:cxn modelId="{11B03DF4-B362-4216-B791-4F86CC3944EB}" srcId="{ECEC747E-F202-4345-9147-348F80EC7117}" destId="{12451AF1-E4A5-445F-ACD9-4879FD3B98C4}" srcOrd="0" destOrd="0" parTransId="{5782C5FE-C77F-4A13-9545-17CCC2505AC2}" sibTransId="{5AC52662-BFD5-45D7-89E2-306C7A3A2CC3}"/>
    <dgm:cxn modelId="{BCFAC689-FFB2-4B4A-9DDE-5A897DD3DC8A}" type="presOf" srcId="{71991806-9195-4E19-9789-F3128A2C0A61}" destId="{9BD4DD53-5BF3-4FA1-B71C-BBE3C6F57947}" srcOrd="0" destOrd="0" presId="urn:microsoft.com/office/officeart/2008/layout/AlternatingHexagons"/>
    <dgm:cxn modelId="{8ACE544A-2E18-4D99-AB2A-E1622043760E}" type="presOf" srcId="{D784DA07-D4A8-422A-B161-6B3A5C5884DB}" destId="{348FAC1C-640B-4C4C-82D1-E88A545C5815}" srcOrd="0" destOrd="0" presId="urn:microsoft.com/office/officeart/2008/layout/AlternatingHexagons"/>
    <dgm:cxn modelId="{FD65AB04-D86A-4554-A352-202F15F1297A}" srcId="{ECEC747E-F202-4345-9147-348F80EC7117}" destId="{FDE4A71C-5C79-4736-AB6D-CAD300A97124}" srcOrd="2" destOrd="0" parTransId="{4C0AEE32-0E3E-4B3C-83D6-5C44B9F6C914}" sibTransId="{71991806-9195-4E19-9789-F3128A2C0A61}"/>
    <dgm:cxn modelId="{5A5ACFEC-4B3E-4252-87F2-80429716330C}" srcId="{ECEC747E-F202-4345-9147-348F80EC7117}" destId="{D784DA07-D4A8-422A-B161-6B3A5C5884DB}" srcOrd="1" destOrd="0" parTransId="{53616B44-1E47-49CF-B517-9B8E6B1D80FD}" sibTransId="{B522DC85-133B-4CE7-AAE4-35DF5A5C5A3B}"/>
    <dgm:cxn modelId="{15B93D89-B2D1-4159-8EAE-B489519A4606}" type="presOf" srcId="{12451AF1-E4A5-445F-ACD9-4879FD3B98C4}" destId="{26C0B6D6-60B1-43AE-9805-06925B3DE848}" srcOrd="0" destOrd="0" presId="urn:microsoft.com/office/officeart/2008/layout/AlternatingHexagons"/>
    <dgm:cxn modelId="{F090E26B-9A31-4910-9267-4C094133D4BF}" type="presOf" srcId="{FDE4A71C-5C79-4736-AB6D-CAD300A97124}" destId="{E31C7D3B-F15B-417B-853E-740EC81AEBC9}" srcOrd="0" destOrd="0" presId="urn:microsoft.com/office/officeart/2008/layout/AlternatingHexagons"/>
    <dgm:cxn modelId="{8C766499-5829-4746-AA15-2898C0B5A549}" type="presOf" srcId="{5AC52662-BFD5-45D7-89E2-306C7A3A2CC3}" destId="{C7EEDB5E-F8A7-469E-A3F0-678091C85FDF}" srcOrd="0" destOrd="0" presId="urn:microsoft.com/office/officeart/2008/layout/AlternatingHexagons"/>
    <dgm:cxn modelId="{4318B268-7997-44A7-B4D8-8816E781FE5E}" type="presOf" srcId="{B522DC85-133B-4CE7-AAE4-35DF5A5C5A3B}" destId="{2703C695-8FEF-4BA9-8B26-FBEF9CE73A7A}" srcOrd="0" destOrd="0" presId="urn:microsoft.com/office/officeart/2008/layout/AlternatingHexagons"/>
    <dgm:cxn modelId="{658B6312-EE1F-4F48-8015-74DC12EDB71E}" type="presOf" srcId="{ECEC747E-F202-4345-9147-348F80EC7117}" destId="{001998F3-3418-4EA0-AAE6-CD857613B73A}" srcOrd="0" destOrd="0" presId="urn:microsoft.com/office/officeart/2008/layout/AlternatingHexagons"/>
    <dgm:cxn modelId="{3EEF6AA6-BE25-428A-B93C-6B2537505E80}" type="presParOf" srcId="{001998F3-3418-4EA0-AAE6-CD857613B73A}" destId="{BBC21DDA-C8C8-41AE-8C2E-DF74D8EEAD3C}" srcOrd="0" destOrd="0" presId="urn:microsoft.com/office/officeart/2008/layout/AlternatingHexagons"/>
    <dgm:cxn modelId="{4A14D39D-3821-45D7-B3B0-CA58CF408E87}" type="presParOf" srcId="{BBC21DDA-C8C8-41AE-8C2E-DF74D8EEAD3C}" destId="{26C0B6D6-60B1-43AE-9805-06925B3DE848}" srcOrd="0" destOrd="0" presId="urn:microsoft.com/office/officeart/2008/layout/AlternatingHexagons"/>
    <dgm:cxn modelId="{3B4CE4BA-4999-4CCD-88B0-46851BF99EB8}" type="presParOf" srcId="{BBC21DDA-C8C8-41AE-8C2E-DF74D8EEAD3C}" destId="{11C84F6D-3EF2-4A60-8A68-A80A8BDFC1C3}" srcOrd="1" destOrd="0" presId="urn:microsoft.com/office/officeart/2008/layout/AlternatingHexagons"/>
    <dgm:cxn modelId="{CFABC112-7E5D-48B0-8ADB-904B03B05CB6}" type="presParOf" srcId="{BBC21DDA-C8C8-41AE-8C2E-DF74D8EEAD3C}" destId="{6E1EED09-8B5F-4330-B7E7-618205943D37}" srcOrd="2" destOrd="0" presId="urn:microsoft.com/office/officeart/2008/layout/AlternatingHexagons"/>
    <dgm:cxn modelId="{E56F3AFE-802E-4170-A5D2-40B63CDF9409}" type="presParOf" srcId="{BBC21DDA-C8C8-41AE-8C2E-DF74D8EEAD3C}" destId="{C7022158-74DE-4F3B-B39F-ABD895578F5A}" srcOrd="3" destOrd="0" presId="urn:microsoft.com/office/officeart/2008/layout/AlternatingHexagons"/>
    <dgm:cxn modelId="{0B416059-BCE4-4633-B84E-B032AFA40795}" type="presParOf" srcId="{BBC21DDA-C8C8-41AE-8C2E-DF74D8EEAD3C}" destId="{C7EEDB5E-F8A7-469E-A3F0-678091C85FDF}" srcOrd="4" destOrd="0" presId="urn:microsoft.com/office/officeart/2008/layout/AlternatingHexagons"/>
    <dgm:cxn modelId="{BCF379CC-7823-42C0-9FC5-3736C5C54C11}" type="presParOf" srcId="{001998F3-3418-4EA0-AAE6-CD857613B73A}" destId="{89786B67-27B1-4993-B415-97E864FD5DBD}" srcOrd="1" destOrd="0" presId="urn:microsoft.com/office/officeart/2008/layout/AlternatingHexagons"/>
    <dgm:cxn modelId="{7F03BF0C-B462-44E1-802B-FD2D5F137DFA}" type="presParOf" srcId="{001998F3-3418-4EA0-AAE6-CD857613B73A}" destId="{1D687539-D0E9-434B-9526-990CFCFA580E}" srcOrd="2" destOrd="0" presId="urn:microsoft.com/office/officeart/2008/layout/AlternatingHexagons"/>
    <dgm:cxn modelId="{28CECF2F-5F4C-4804-BCC3-14D70EF3C8D6}" type="presParOf" srcId="{1D687539-D0E9-434B-9526-990CFCFA580E}" destId="{348FAC1C-640B-4C4C-82D1-E88A545C5815}" srcOrd="0" destOrd="0" presId="urn:microsoft.com/office/officeart/2008/layout/AlternatingHexagons"/>
    <dgm:cxn modelId="{3C08895D-15E9-405F-8546-720DB4C4489C}" type="presParOf" srcId="{1D687539-D0E9-434B-9526-990CFCFA580E}" destId="{A5065F08-A234-43F9-ABE7-11D5F5AD18F4}" srcOrd="1" destOrd="0" presId="urn:microsoft.com/office/officeart/2008/layout/AlternatingHexagons"/>
    <dgm:cxn modelId="{808A03F2-2E1C-4AD6-941B-36DC9DE0C2C3}" type="presParOf" srcId="{1D687539-D0E9-434B-9526-990CFCFA580E}" destId="{9A64097F-1F9E-4B4D-8B21-53843323FD92}" srcOrd="2" destOrd="0" presId="urn:microsoft.com/office/officeart/2008/layout/AlternatingHexagons"/>
    <dgm:cxn modelId="{DB791660-DA47-495B-A0AA-1A303E279292}" type="presParOf" srcId="{1D687539-D0E9-434B-9526-990CFCFA580E}" destId="{C9118892-0072-4575-ACBB-DC958787B8D2}" srcOrd="3" destOrd="0" presId="urn:microsoft.com/office/officeart/2008/layout/AlternatingHexagons"/>
    <dgm:cxn modelId="{8A4944BD-0E0E-4161-8236-1199BF6A5FDB}" type="presParOf" srcId="{1D687539-D0E9-434B-9526-990CFCFA580E}" destId="{2703C695-8FEF-4BA9-8B26-FBEF9CE73A7A}" srcOrd="4" destOrd="0" presId="urn:microsoft.com/office/officeart/2008/layout/AlternatingHexagons"/>
    <dgm:cxn modelId="{B896548B-7DEF-4036-99A5-8E8E5F77B2FE}" type="presParOf" srcId="{001998F3-3418-4EA0-AAE6-CD857613B73A}" destId="{5834C475-4732-4041-93CA-50E3EA8F1F67}" srcOrd="3" destOrd="0" presId="urn:microsoft.com/office/officeart/2008/layout/AlternatingHexagons"/>
    <dgm:cxn modelId="{8E6513FF-CD9F-4F22-8447-200D20DEEC7D}" type="presParOf" srcId="{001998F3-3418-4EA0-AAE6-CD857613B73A}" destId="{F2645440-BC30-4438-A55F-44B4A53555D1}" srcOrd="4" destOrd="0" presId="urn:microsoft.com/office/officeart/2008/layout/AlternatingHexagons"/>
    <dgm:cxn modelId="{236DEEDE-99E4-4D23-84CB-EDC7C549CB07}" type="presParOf" srcId="{F2645440-BC30-4438-A55F-44B4A53555D1}" destId="{E31C7D3B-F15B-417B-853E-740EC81AEBC9}" srcOrd="0" destOrd="0" presId="urn:microsoft.com/office/officeart/2008/layout/AlternatingHexagons"/>
    <dgm:cxn modelId="{80FE2FE7-89AA-4414-9D41-76CD892064A8}" type="presParOf" srcId="{F2645440-BC30-4438-A55F-44B4A53555D1}" destId="{B3E11C2A-67E3-42AA-808D-E6BB27F3D7D2}" srcOrd="1" destOrd="0" presId="urn:microsoft.com/office/officeart/2008/layout/AlternatingHexagons"/>
    <dgm:cxn modelId="{BAEB0704-3359-462E-8B7F-4F85EDC24AC4}" type="presParOf" srcId="{F2645440-BC30-4438-A55F-44B4A53555D1}" destId="{BA1709BD-A737-47B2-B317-A8431A35B5A2}" srcOrd="2" destOrd="0" presId="urn:microsoft.com/office/officeart/2008/layout/AlternatingHexagons"/>
    <dgm:cxn modelId="{E4D1D546-B5E0-4DA6-BC65-CBF0F5B7A535}" type="presParOf" srcId="{F2645440-BC30-4438-A55F-44B4A53555D1}" destId="{3B869167-AD4C-44FC-B169-58FDF4539E20}" srcOrd="3" destOrd="0" presId="urn:microsoft.com/office/officeart/2008/layout/AlternatingHexagons"/>
    <dgm:cxn modelId="{39BFA56C-E43D-4CE1-8E2A-E59702A32A94}" type="presParOf" srcId="{F2645440-BC30-4438-A55F-44B4A53555D1}" destId="{9BD4DD53-5BF3-4FA1-B71C-BBE3C6F5794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210B6676-861F-4FB1-98D7-B19FB31FEA6B}">
      <dgm:prSet custT="1"/>
      <dgm:spPr/>
      <dgm:t>
        <a:bodyPr/>
        <a:lstStyle/>
        <a:p>
          <a:pPr algn="just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условиям миграции Б. Б. Полынов выделял автономные и подчиненные элементарные ландшафты. </a:t>
          </a:r>
          <a:endParaRPr lang="LID4096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C4A724-902C-455D-B2F6-37BC98DB794F}" type="parTrans" cxnId="{506A4F45-4104-4497-824E-5DA775ECC70F}">
      <dgm:prSet/>
      <dgm:spPr/>
      <dgm:t>
        <a:bodyPr/>
        <a:lstStyle/>
        <a:p>
          <a:endParaRPr lang="LID4096" sz="1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35929A-14C9-42E4-BF01-0E9B3EB55091}" type="sibTrans" cxnId="{506A4F45-4104-4497-824E-5DA775ECC70F}">
      <dgm:prSet/>
      <dgm:spPr/>
      <dgm:t>
        <a:bodyPr/>
        <a:lstStyle/>
        <a:p>
          <a:endParaRPr lang="LID4096" sz="1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AB2C08-8D64-4466-8090-8926B3C7AC73}">
      <dgm:prSet custT="1"/>
      <dgm:spPr/>
      <dgm:t>
        <a:bodyPr/>
        <a:lstStyle/>
        <a:p>
          <a:pPr algn="just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автономным, называемым элювиальными, относятся поверхности водораздельных пространств с глубоким залеганием уровня грунтовых вод. Вещество и энергия поступают в такие ландшафты из атмосферы. В понижениях рельефа образуются подчиненные (гетерономные) ландшафты, которые подразделяются на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супераквальные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(надводные) и субаквальные (подводные). </a:t>
          </a:r>
          <a:endParaRPr lang="LID4096" sz="14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D7BAF3-6CE1-4549-AE4F-A173BE89FB4D}" type="parTrans" cxnId="{08172909-9540-4ED7-AE33-7D2DAC662A00}">
      <dgm:prSet/>
      <dgm:spPr/>
      <dgm:t>
        <a:bodyPr/>
        <a:lstStyle/>
        <a:p>
          <a:endParaRPr lang="LID4096" sz="1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C98D7-1A15-4DA7-B21D-29F5BC82F714}" type="sibTrans" cxnId="{08172909-9540-4ED7-AE33-7D2DAC662A00}">
      <dgm:prSet/>
      <dgm:spPr/>
      <dgm:t>
        <a:bodyPr/>
        <a:lstStyle/>
        <a:p>
          <a:endParaRPr lang="LID4096" sz="1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482124-D968-47F8-A31F-84CF6D6A0CDC}">
      <dgm:prSet custT="1"/>
      <dgm:spPr/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М. А.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выделен ряд промежуточных групп элементарных ландшафтов: в верхних частях склонов -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трансэлювиальные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 нижних частях склонов и сухих ложбинах – элювиально-аккумулятивные (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трансаккумулятивные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), в пределах местных депрессий с глубоким уровнем грунтовых вод – аккумулятивно-элювиальные элементарные ландшафты.</a:t>
          </a:r>
          <a:endParaRPr lang="LID4096" sz="14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3D03DA-01CB-4E57-BEAC-82FE45F795A1}" type="parTrans" cxnId="{5841C2B5-ED87-4B10-B5D5-47A1AD8EE8C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C68D43-976F-4E95-BE5A-EE5CCECC3AC2}" type="sibTrans" cxnId="{5841C2B5-ED87-4B10-B5D5-47A1AD8EE8CE}">
      <dgm:prSet/>
      <dgm:spPr/>
      <dgm:t>
        <a:bodyPr/>
        <a:lstStyle/>
        <a:p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3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3"/>
      <dgm:spPr/>
    </dgm:pt>
    <dgm:pt modelId="{E4F74AE8-9C88-40F9-BB71-6006DC25EEA9}" type="pres">
      <dgm:prSet presAssocID="{B2FB5B49-2F50-41F3-97D4-B549F75C2F0C}" presName="dstNode" presStyleLbl="node1" presStyleIdx="0" presStyleCnt="3"/>
      <dgm:spPr/>
    </dgm:pt>
    <dgm:pt modelId="{295B8C85-6BCC-41CB-A30D-DDC1F620C121}" type="pres">
      <dgm:prSet presAssocID="{210B6676-861F-4FB1-98D7-B19FB31FEA6B}" presName="text_1" presStyleLbl="node1" presStyleIdx="0" presStyleCnt="3" custScaleY="1539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B2E9F6-4784-41D6-B4C0-E0573B067C4B}" type="pres">
      <dgm:prSet presAssocID="{210B6676-861F-4FB1-98D7-B19FB31FEA6B}" presName="accent_1" presStyleCnt="0"/>
      <dgm:spPr/>
    </dgm:pt>
    <dgm:pt modelId="{E84B5D5D-C690-4E69-8B8E-E1E3DE586D7E}" type="pres">
      <dgm:prSet presAssocID="{210B6676-861F-4FB1-98D7-B19FB31FEA6B}" presName="accentRepeatNode" presStyleLbl="solidFgAcc1" presStyleIdx="0" presStyleCnt="3"/>
      <dgm:spPr/>
    </dgm:pt>
    <dgm:pt modelId="{964DFCD7-C11B-4C46-98DD-9927C9DAF17B}" type="pres">
      <dgm:prSet presAssocID="{8FAB2C08-8D64-4466-8090-8926B3C7AC7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9FC407-544D-45FF-A717-3ED85EF90C31}" type="pres">
      <dgm:prSet presAssocID="{8FAB2C08-8D64-4466-8090-8926B3C7AC73}" presName="accent_2" presStyleCnt="0"/>
      <dgm:spPr/>
    </dgm:pt>
    <dgm:pt modelId="{45458F3E-CFB0-4BA9-9AB0-4550D9B92A1E}" type="pres">
      <dgm:prSet presAssocID="{8FAB2C08-8D64-4466-8090-8926B3C7AC73}" presName="accentRepeatNode" presStyleLbl="solidFgAcc1" presStyleIdx="1" presStyleCnt="3"/>
      <dgm:spPr/>
    </dgm:pt>
    <dgm:pt modelId="{DE6E7CE3-A9E4-42FA-B9FD-CEF4C3734F11}" type="pres">
      <dgm:prSet presAssocID="{BD482124-D968-47F8-A31F-84CF6D6A0CD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7DF9AD-A982-41DC-8CA9-E7F07447786E}" type="pres">
      <dgm:prSet presAssocID="{BD482124-D968-47F8-A31F-84CF6D6A0CDC}" presName="accent_3" presStyleCnt="0"/>
      <dgm:spPr/>
    </dgm:pt>
    <dgm:pt modelId="{1A329882-88F4-4D99-9D4F-8D1ACFDB4D83}" type="pres">
      <dgm:prSet presAssocID="{BD482124-D968-47F8-A31F-84CF6D6A0CDC}" presName="accentRepeatNode" presStyleLbl="solidFgAcc1" presStyleIdx="2" presStyleCnt="3"/>
      <dgm:spPr/>
    </dgm:pt>
  </dgm:ptLst>
  <dgm:cxnLst>
    <dgm:cxn modelId="{16CCA146-B16F-41F9-A410-B48AB9BCF2A0}" type="presOf" srcId="{F635929A-14C9-42E4-BF01-0E9B3EB55091}" destId="{60F8A872-D9DD-434C-816C-D3B7CAE74D80}" srcOrd="0" destOrd="0" presId="urn:microsoft.com/office/officeart/2008/layout/VerticalCurvedList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6C9A04F8-98BB-4DE9-B3A0-DACB3425941A}" type="presOf" srcId="{210B6676-861F-4FB1-98D7-B19FB31FEA6B}" destId="{295B8C85-6BCC-41CB-A30D-DDC1F620C121}" srcOrd="0" destOrd="0" presId="urn:microsoft.com/office/officeart/2008/layout/VerticalCurvedList"/>
    <dgm:cxn modelId="{56B7DAAB-BC3E-4A88-97BB-EB1BBE39E1BC}" type="presOf" srcId="{BD482124-D968-47F8-A31F-84CF6D6A0CDC}" destId="{DE6E7CE3-A9E4-42FA-B9FD-CEF4C3734F11}" srcOrd="0" destOrd="0" presId="urn:microsoft.com/office/officeart/2008/layout/VerticalCurvedList"/>
    <dgm:cxn modelId="{5841C2B5-ED87-4B10-B5D5-47A1AD8EE8CE}" srcId="{B2FB5B49-2F50-41F3-97D4-B549F75C2F0C}" destId="{BD482124-D968-47F8-A31F-84CF6D6A0CDC}" srcOrd="2" destOrd="0" parTransId="{B23D03DA-01CB-4E57-BEAC-82FE45F795A1}" sibTransId="{3FC68D43-976F-4E95-BE5A-EE5CCECC3AC2}"/>
    <dgm:cxn modelId="{506A4F45-4104-4497-824E-5DA775ECC70F}" srcId="{B2FB5B49-2F50-41F3-97D4-B549F75C2F0C}" destId="{210B6676-861F-4FB1-98D7-B19FB31FEA6B}" srcOrd="0" destOrd="0" parTransId="{88C4A724-902C-455D-B2F6-37BC98DB794F}" sibTransId="{F635929A-14C9-42E4-BF01-0E9B3EB55091}"/>
    <dgm:cxn modelId="{D0F69D01-3282-433D-9C81-D80D06486EFF}" type="presOf" srcId="{8FAB2C08-8D64-4466-8090-8926B3C7AC73}" destId="{964DFCD7-C11B-4C46-98DD-9927C9DAF17B}" srcOrd="0" destOrd="0" presId="urn:microsoft.com/office/officeart/2008/layout/VerticalCurvedList"/>
    <dgm:cxn modelId="{08172909-9540-4ED7-AE33-7D2DAC662A00}" srcId="{B2FB5B49-2F50-41F3-97D4-B549F75C2F0C}" destId="{8FAB2C08-8D64-4466-8090-8926B3C7AC73}" srcOrd="1" destOrd="0" parTransId="{09D7BAF3-6CE1-4549-AE4F-A173BE89FB4D}" sibTransId="{4A5C98D7-1A15-4DA7-B21D-29F5BC82F714}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9BC9E4D0-3539-4719-93DD-7C43734BEED5}" type="presParOf" srcId="{D0D565A3-25C6-4AF0-B3AE-1BB85121FD46}" destId="{295B8C85-6BCC-41CB-A30D-DDC1F620C121}" srcOrd="1" destOrd="0" presId="urn:microsoft.com/office/officeart/2008/layout/VerticalCurvedList"/>
    <dgm:cxn modelId="{505131E0-B00A-4F6E-AA40-8EC6BCD2CD40}" type="presParOf" srcId="{D0D565A3-25C6-4AF0-B3AE-1BB85121FD46}" destId="{56B2E9F6-4784-41D6-B4C0-E0573B067C4B}" srcOrd="2" destOrd="0" presId="urn:microsoft.com/office/officeart/2008/layout/VerticalCurvedList"/>
    <dgm:cxn modelId="{3369FCCA-E822-4625-A567-B1D35955624C}" type="presParOf" srcId="{56B2E9F6-4784-41D6-B4C0-E0573B067C4B}" destId="{E84B5D5D-C690-4E69-8B8E-E1E3DE586D7E}" srcOrd="0" destOrd="0" presId="urn:microsoft.com/office/officeart/2008/layout/VerticalCurvedList"/>
    <dgm:cxn modelId="{5051E26B-6A0C-40E8-AD5F-C3D2D2DBBF3E}" type="presParOf" srcId="{D0D565A3-25C6-4AF0-B3AE-1BB85121FD46}" destId="{964DFCD7-C11B-4C46-98DD-9927C9DAF17B}" srcOrd="3" destOrd="0" presId="urn:microsoft.com/office/officeart/2008/layout/VerticalCurvedList"/>
    <dgm:cxn modelId="{87D8E94D-9DAC-426F-8D7F-C39D703C7F78}" type="presParOf" srcId="{D0D565A3-25C6-4AF0-B3AE-1BB85121FD46}" destId="{E99FC407-544D-45FF-A717-3ED85EF90C31}" srcOrd="4" destOrd="0" presId="urn:microsoft.com/office/officeart/2008/layout/VerticalCurvedList"/>
    <dgm:cxn modelId="{61718780-93BA-4E24-BDB7-EB11EDFF5935}" type="presParOf" srcId="{E99FC407-544D-45FF-A717-3ED85EF90C31}" destId="{45458F3E-CFB0-4BA9-9AB0-4550D9B92A1E}" srcOrd="0" destOrd="0" presId="urn:microsoft.com/office/officeart/2008/layout/VerticalCurvedList"/>
    <dgm:cxn modelId="{4C38DDC0-1DC8-46D2-AC09-AD0B89E07F1D}" type="presParOf" srcId="{D0D565A3-25C6-4AF0-B3AE-1BB85121FD46}" destId="{DE6E7CE3-A9E4-42FA-B9FD-CEF4C3734F11}" srcOrd="5" destOrd="0" presId="urn:microsoft.com/office/officeart/2008/layout/VerticalCurvedList"/>
    <dgm:cxn modelId="{A453E219-9F31-4DE6-BD1D-8DE85ABE727D}" type="presParOf" srcId="{D0D565A3-25C6-4AF0-B3AE-1BB85121FD46}" destId="{F37DF9AD-A982-41DC-8CA9-E7F07447786E}" srcOrd="6" destOrd="0" presId="urn:microsoft.com/office/officeart/2008/layout/VerticalCurvedList"/>
    <dgm:cxn modelId="{F362F039-7EC0-45C9-93D1-168AAFB2D708}" type="presParOf" srcId="{F37DF9AD-A982-41DC-8CA9-E7F07447786E}" destId="{1A329882-88F4-4D99-9D4F-8D1ACFDB4D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8D4F38-E5C3-454D-A81B-D9478E05FD4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E9D106-9A35-4453-B4D6-D8A8B96947A4}">
      <dgm:prSet custT="1"/>
      <dgm:spPr/>
      <dgm:t>
        <a:bodyPr/>
        <a:lstStyle/>
        <a:p>
          <a:pPr rtl="0"/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Техногенная миграция элементов в ландшафтах. Главным следствием антропогенного воздействия на природную среду является образование аномальных концентраций химических элементов и их соединений в результате загрязнения различных компонентов ландшафта. Выявление техногенных аномалий в различных средах является одной из важнейших задач эколого-геохимических оценок состояния среды. Для оценки загрязнения природной среды используется опробование снежного покрова, почв, поверхностных и подземных вод, донных отложений, растительности.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007C32-7EB8-44D5-B268-0BC100C87AF9}" type="parTrans" cxnId="{1A7719E2-0AB8-4B59-B953-9A3A6AC00188}">
      <dgm:prSet/>
      <dgm:spPr/>
      <dgm:t>
        <a:bodyPr/>
        <a:lstStyle/>
        <a:p>
          <a:endParaRPr lang="ru-RU"/>
        </a:p>
      </dgm:t>
    </dgm:pt>
    <dgm:pt modelId="{66ABA6AA-CDB0-497F-915D-EBCFAE0B3EFD}" type="sibTrans" cxnId="{1A7719E2-0AB8-4B59-B953-9A3A6AC00188}">
      <dgm:prSet/>
      <dgm:spPr/>
      <dgm:t>
        <a:bodyPr/>
        <a:lstStyle/>
        <a:p>
          <a:endParaRPr lang="ru-RU"/>
        </a:p>
      </dgm:t>
    </dgm:pt>
    <dgm:pt modelId="{1AA6A98A-DC2F-4C06-B793-19393CC41A35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Одним из критериев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аномальности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эколого-геохимического состояния служит коэффициент техногенной концентрации (Кс), представляющий собой отношение содержания элемента в рассматриваемом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техногенно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загрязненном объекте к его фоновому содержанию в компонентах природной среды.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5534A6-1888-4251-85D9-37BEEF76236E}" type="parTrans" cxnId="{40432E35-6297-4534-873D-49E944294EBE}">
      <dgm:prSet/>
      <dgm:spPr/>
      <dgm:t>
        <a:bodyPr/>
        <a:lstStyle/>
        <a:p>
          <a:endParaRPr lang="ru-RU"/>
        </a:p>
      </dgm:t>
    </dgm:pt>
    <dgm:pt modelId="{CD8DD171-AD92-4916-8906-E54E8FF8A036}" type="sibTrans" cxnId="{40432E35-6297-4534-873D-49E944294EBE}">
      <dgm:prSet/>
      <dgm:spPr/>
      <dgm:t>
        <a:bodyPr/>
        <a:lstStyle/>
        <a:p>
          <a:endParaRPr lang="ru-RU"/>
        </a:p>
      </dgm:t>
    </dgm:pt>
    <dgm:pt modelId="{3B8FD95E-4095-46B6-81A4-DD0E8F063B12}" type="pres">
      <dgm:prSet presAssocID="{F18D4F38-E5C3-454D-A81B-D9478E05FD48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EEFB928-26B3-480F-8BCA-DC57604CE941}" type="pres">
      <dgm:prSet presAssocID="{9AE9D106-9A35-4453-B4D6-D8A8B96947A4}" presName="horFlow" presStyleCnt="0"/>
      <dgm:spPr/>
    </dgm:pt>
    <dgm:pt modelId="{6D9A01A1-FCB4-4B9A-853E-34E4C35F0B08}" type="pres">
      <dgm:prSet presAssocID="{9AE9D106-9A35-4453-B4D6-D8A8B96947A4}" presName="bigChev" presStyleLbl="node1" presStyleIdx="0" presStyleCnt="2" custScaleX="82405" custScaleY="99218"/>
      <dgm:spPr/>
      <dgm:t>
        <a:bodyPr/>
        <a:lstStyle/>
        <a:p>
          <a:endParaRPr lang="ru-RU"/>
        </a:p>
      </dgm:t>
    </dgm:pt>
    <dgm:pt modelId="{C17E870E-A751-4C89-908A-0289784A6597}" type="pres">
      <dgm:prSet presAssocID="{9AE9D106-9A35-4453-B4D6-D8A8B96947A4}" presName="vSp" presStyleCnt="0"/>
      <dgm:spPr/>
    </dgm:pt>
    <dgm:pt modelId="{F759AC9A-9FA8-47E6-A7A6-8D502338DB17}" type="pres">
      <dgm:prSet presAssocID="{1AA6A98A-DC2F-4C06-B793-19393CC41A35}" presName="horFlow" presStyleCnt="0"/>
      <dgm:spPr/>
    </dgm:pt>
    <dgm:pt modelId="{05E42BC1-6562-42E8-93F5-DF32F56BAD0E}" type="pres">
      <dgm:prSet presAssocID="{1AA6A98A-DC2F-4C06-B793-19393CC41A35}" presName="bigChev" presStyleLbl="node1" presStyleIdx="1" presStyleCnt="2" custScaleX="84010"/>
      <dgm:spPr/>
      <dgm:t>
        <a:bodyPr/>
        <a:lstStyle/>
        <a:p>
          <a:endParaRPr lang="ru-RU"/>
        </a:p>
      </dgm:t>
    </dgm:pt>
  </dgm:ptLst>
  <dgm:cxnLst>
    <dgm:cxn modelId="{6AC6A642-80EB-4315-BA0B-8FF1EB404620}" type="presOf" srcId="{9AE9D106-9A35-4453-B4D6-D8A8B96947A4}" destId="{6D9A01A1-FCB4-4B9A-853E-34E4C35F0B08}" srcOrd="0" destOrd="0" presId="urn:microsoft.com/office/officeart/2005/8/layout/lProcess3"/>
    <dgm:cxn modelId="{40432E35-6297-4534-873D-49E944294EBE}" srcId="{F18D4F38-E5C3-454D-A81B-D9478E05FD48}" destId="{1AA6A98A-DC2F-4C06-B793-19393CC41A35}" srcOrd="1" destOrd="0" parTransId="{C15534A6-1888-4251-85D9-37BEEF76236E}" sibTransId="{CD8DD171-AD92-4916-8906-E54E8FF8A036}"/>
    <dgm:cxn modelId="{1A7719E2-0AB8-4B59-B953-9A3A6AC00188}" srcId="{F18D4F38-E5C3-454D-A81B-D9478E05FD48}" destId="{9AE9D106-9A35-4453-B4D6-D8A8B96947A4}" srcOrd="0" destOrd="0" parTransId="{10007C32-7EB8-44D5-B268-0BC100C87AF9}" sibTransId="{66ABA6AA-CDB0-497F-915D-EBCFAE0B3EFD}"/>
    <dgm:cxn modelId="{FC8A393B-EE21-4967-9D98-4F0CF3F99EB2}" type="presOf" srcId="{F18D4F38-E5C3-454D-A81B-D9478E05FD48}" destId="{3B8FD95E-4095-46B6-81A4-DD0E8F063B12}" srcOrd="0" destOrd="0" presId="urn:microsoft.com/office/officeart/2005/8/layout/lProcess3"/>
    <dgm:cxn modelId="{D8499A4C-EFE6-4427-A575-19A43192E121}" type="presOf" srcId="{1AA6A98A-DC2F-4C06-B793-19393CC41A35}" destId="{05E42BC1-6562-42E8-93F5-DF32F56BAD0E}" srcOrd="0" destOrd="0" presId="urn:microsoft.com/office/officeart/2005/8/layout/lProcess3"/>
    <dgm:cxn modelId="{6D93C5ED-2560-4A58-AD86-8E90144B5AF1}" type="presParOf" srcId="{3B8FD95E-4095-46B6-81A4-DD0E8F063B12}" destId="{5EEFB928-26B3-480F-8BCA-DC57604CE941}" srcOrd="0" destOrd="0" presId="urn:microsoft.com/office/officeart/2005/8/layout/lProcess3"/>
    <dgm:cxn modelId="{9408A15D-7014-4B75-A93B-847BC1088D4C}" type="presParOf" srcId="{5EEFB928-26B3-480F-8BCA-DC57604CE941}" destId="{6D9A01A1-FCB4-4B9A-853E-34E4C35F0B08}" srcOrd="0" destOrd="0" presId="urn:microsoft.com/office/officeart/2005/8/layout/lProcess3"/>
    <dgm:cxn modelId="{2F5901FA-4377-4306-84FC-675C69A262D3}" type="presParOf" srcId="{3B8FD95E-4095-46B6-81A4-DD0E8F063B12}" destId="{C17E870E-A751-4C89-908A-0289784A6597}" srcOrd="1" destOrd="0" presId="urn:microsoft.com/office/officeart/2005/8/layout/lProcess3"/>
    <dgm:cxn modelId="{96F6F3CA-1802-4140-B24A-F9A51E5F71BA}" type="presParOf" srcId="{3B8FD95E-4095-46B6-81A4-DD0E8F063B12}" destId="{F759AC9A-9FA8-47E6-A7A6-8D502338DB17}" srcOrd="2" destOrd="0" presId="urn:microsoft.com/office/officeart/2005/8/layout/lProcess3"/>
    <dgm:cxn modelId="{51CC0FD0-CB89-40D1-A1E8-88CD40E57280}" type="presParOf" srcId="{F759AC9A-9FA8-47E6-A7A6-8D502338DB17}" destId="{05E42BC1-6562-42E8-93F5-DF32F56BAD0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74983C-7B77-4B97-9663-752E16584423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AD6034C-76BE-4F88-A733-8A67651DD4E3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Техногенные аномалии имеют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полиэлементный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состав и оказывают комплексное интегральное воздействие на живые организмы. Поэтому в практике эколого-геохимических работ часто используются так называемые суммарные показатели загрязнения, характеризующие степень загрязнения целой ассоциации элементов относительно фона.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300D15-E592-4AC8-BB60-E8D6AA5089B5}" type="parTrans" cxnId="{4A7C92A4-D051-4A17-9310-6C57483504C6}">
      <dgm:prSet/>
      <dgm:spPr/>
      <dgm:t>
        <a:bodyPr/>
        <a:lstStyle/>
        <a:p>
          <a:endParaRPr lang="ru-RU"/>
        </a:p>
      </dgm:t>
    </dgm:pt>
    <dgm:pt modelId="{84371DD9-5DC0-4E7C-BD1D-C4F0A88360DE}" type="sibTrans" cxnId="{4A7C92A4-D051-4A17-9310-6C57483504C6}">
      <dgm:prSet/>
      <dgm:spPr/>
      <dgm:t>
        <a:bodyPr/>
        <a:lstStyle/>
        <a:p>
          <a:endParaRPr lang="ru-RU"/>
        </a:p>
      </dgm:t>
    </dgm:pt>
    <dgm:pt modelId="{C2282F67-27EE-4C22-9B89-81E9B702AF71}" type="pres">
      <dgm:prSet presAssocID="{0874983C-7B77-4B97-9663-752E1658442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EF0ABB2-2154-4075-A0BE-FA27F1FD8A34}" type="pres">
      <dgm:prSet presAssocID="{5AD6034C-76BE-4F88-A733-8A67651DD4E3}" presName="horFlow" presStyleCnt="0"/>
      <dgm:spPr/>
    </dgm:pt>
    <dgm:pt modelId="{44DEC3AD-ECF3-486D-BA81-BE038E8E8B27}" type="pres">
      <dgm:prSet presAssocID="{5AD6034C-76BE-4F88-A733-8A67651DD4E3}" presName="bigChev" presStyleLbl="node1" presStyleIdx="0" presStyleCnt="1" custLinFactNeighborX="-656" custLinFactNeighborY="7612"/>
      <dgm:spPr/>
      <dgm:t>
        <a:bodyPr/>
        <a:lstStyle/>
        <a:p>
          <a:endParaRPr lang="ru-RU"/>
        </a:p>
      </dgm:t>
    </dgm:pt>
  </dgm:ptLst>
  <dgm:cxnLst>
    <dgm:cxn modelId="{4EDB110D-6361-456E-82C8-3CA374CBD83C}" type="presOf" srcId="{0874983C-7B77-4B97-9663-752E16584423}" destId="{C2282F67-27EE-4C22-9B89-81E9B702AF71}" srcOrd="0" destOrd="0" presId="urn:microsoft.com/office/officeart/2005/8/layout/lProcess3"/>
    <dgm:cxn modelId="{DD5DCFB0-55E7-4EB0-9024-78C7B1C98BBA}" type="presOf" srcId="{5AD6034C-76BE-4F88-A733-8A67651DD4E3}" destId="{44DEC3AD-ECF3-486D-BA81-BE038E8E8B27}" srcOrd="0" destOrd="0" presId="urn:microsoft.com/office/officeart/2005/8/layout/lProcess3"/>
    <dgm:cxn modelId="{4A7C92A4-D051-4A17-9310-6C57483504C6}" srcId="{0874983C-7B77-4B97-9663-752E16584423}" destId="{5AD6034C-76BE-4F88-A733-8A67651DD4E3}" srcOrd="0" destOrd="0" parTransId="{FD300D15-E592-4AC8-BB60-E8D6AA5089B5}" sibTransId="{84371DD9-5DC0-4E7C-BD1D-C4F0A88360DE}"/>
    <dgm:cxn modelId="{05AD97D9-737B-464D-8263-EA756BD6AB0C}" type="presParOf" srcId="{C2282F67-27EE-4C22-9B89-81E9B702AF71}" destId="{0EF0ABB2-2154-4075-A0BE-FA27F1FD8A34}" srcOrd="0" destOrd="0" presId="urn:microsoft.com/office/officeart/2005/8/layout/lProcess3"/>
    <dgm:cxn modelId="{F6DB8409-FF53-42D4-A1EB-0C0CC055F94C}" type="presParOf" srcId="{0EF0ABB2-2154-4075-A0BE-FA27F1FD8A34}" destId="{44DEC3AD-ECF3-486D-BA81-BE038E8E8B2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454986" y="-831187"/>
          <a:ext cx="6495945" cy="6495945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12F1F-A205-4E20-81B1-4D6A12525C2D}">
      <dsp:nvSpPr>
        <dsp:cNvPr id="0" name=""/>
        <dsp:cNvSpPr/>
      </dsp:nvSpPr>
      <dsp:spPr>
        <a:xfrm>
          <a:off x="669745" y="97626"/>
          <a:ext cx="9041778" cy="1743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6010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bg1"/>
              </a:solidFill>
              <a:latin typeface="Times New Roman" panose="02020603050405020304" pitchFamily="18" charset="0"/>
            </a:rPr>
            <a:t>В подготовительный период определяются объем и программа исследований в зависимости от поставленных целей и задач. Перед выездом в поле изучаются все литературные, фондовые, картографические материалы, имеющие отношения к поставленной цели, производится </a:t>
          </a:r>
          <a:r>
            <a:rPr lang="ru-RU" sz="1300" b="1" kern="1200" dirty="0" err="1" smtClean="0">
              <a:solidFill>
                <a:schemeClr val="bg1"/>
              </a:solidFill>
              <a:latin typeface="Times New Roman" panose="02020603050405020304" pitchFamily="18" charset="0"/>
            </a:rPr>
            <a:t>выкопировка</a:t>
          </a:r>
          <a:r>
            <a:rPr lang="ru-RU" sz="1300" b="1" kern="1200" dirty="0" smtClean="0">
              <a:solidFill>
                <a:schemeClr val="bg1"/>
              </a:solidFill>
              <a:latin typeface="Times New Roman" panose="02020603050405020304" pitchFamily="18" charset="0"/>
            </a:rPr>
            <a:t> необходимого картографического, графического и табличного материала. Создается база данных по химическому составу компонентов ландшафта по исследуемому региону. Вся информация систематизируется с использованием ГИС-технологий.</a:t>
          </a:r>
          <a:endParaRPr lang="LID4096" sz="13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9745" y="97626"/>
        <a:ext cx="9041778" cy="1743162"/>
      </dsp:txXfrm>
    </dsp:sp>
    <dsp:sp modelId="{FFDC6A27-3A54-4307-8646-A9503F0AFDB4}">
      <dsp:nvSpPr>
        <dsp:cNvPr id="0" name=""/>
        <dsp:cNvSpPr/>
      </dsp:nvSpPr>
      <dsp:spPr>
        <a:xfrm>
          <a:off x="66588" y="366050"/>
          <a:ext cx="1206314" cy="12063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63D9D-AD71-43DC-9AD5-25B28A304B52}">
      <dsp:nvSpPr>
        <dsp:cNvPr id="0" name=""/>
        <dsp:cNvSpPr/>
      </dsp:nvSpPr>
      <dsp:spPr>
        <a:xfrm>
          <a:off x="1020541" y="1883623"/>
          <a:ext cx="8690982" cy="14056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6010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полевой период исследуют площадки, выделенные по намеченным маршрутам и ключам. Производится комплексное описание ключей: рельеф, растительность, почвы, грунты, воды. Описания сопровождаются специальными зарисовками, фотографиями.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Общий принцип отбора образцов, за исключением их объема и веса, одинаков во всех видах полевых исследований. Для общей геохимической характеристики ландшафтов отбираются образцы почв, растений, пробы воды, воздуха, атмосферных осадков, осаждаемой пыли. </a:t>
          </a:r>
          <a:endParaRPr lang="ru-RU" sz="13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020541" y="1883623"/>
        <a:ext cx="8690982" cy="1405616"/>
      </dsp:txXfrm>
    </dsp:sp>
    <dsp:sp modelId="{9BB1F663-9DC9-4C72-9A97-95D17EF5404C}">
      <dsp:nvSpPr>
        <dsp:cNvPr id="0" name=""/>
        <dsp:cNvSpPr/>
      </dsp:nvSpPr>
      <dsp:spPr>
        <a:xfrm>
          <a:off x="417384" y="1813628"/>
          <a:ext cx="1206314" cy="12063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F5B3E9-5AA4-48C0-87B0-B0888CF6ECC0}">
      <dsp:nvSpPr>
        <dsp:cNvPr id="0" name=""/>
        <dsp:cNvSpPr/>
      </dsp:nvSpPr>
      <dsp:spPr>
        <a:xfrm>
          <a:off x="669745" y="3381836"/>
          <a:ext cx="9041778" cy="9650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601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камеральный период они подготавливаются к анализу и в них определяется круг химических элементов, предусмотренных целью и задачами исследований. По результатам анализа составляются ландшафтно-геохимические карты.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9745" y="3381836"/>
        <a:ext cx="9041778" cy="965051"/>
      </dsp:txXfrm>
    </dsp:sp>
    <dsp:sp modelId="{ED578A1F-4827-49E9-8E71-1B7BCB7F2BC5}">
      <dsp:nvSpPr>
        <dsp:cNvPr id="0" name=""/>
        <dsp:cNvSpPr/>
      </dsp:nvSpPr>
      <dsp:spPr>
        <a:xfrm>
          <a:off x="66588" y="3261205"/>
          <a:ext cx="1206314" cy="12063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189302" y="-794881"/>
          <a:ext cx="6179774" cy="6179774"/>
        </a:xfrm>
        <a:prstGeom prst="blockArc">
          <a:avLst>
            <a:gd name="adj1" fmla="val 18900000"/>
            <a:gd name="adj2" fmla="val 2700000"/>
            <a:gd name="adj3" fmla="val 35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12F1F-A205-4E20-81B1-4D6A12525C2D}">
      <dsp:nvSpPr>
        <dsp:cNvPr id="0" name=""/>
        <dsp:cNvSpPr/>
      </dsp:nvSpPr>
      <dsp:spPr>
        <a:xfrm>
          <a:off x="637093" y="459001"/>
          <a:ext cx="7129761" cy="918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664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загрязнения атмосферы (ИЗА) </a:t>
          </a:r>
          <a:endParaRPr lang="LID4096" sz="2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7093" y="459001"/>
        <a:ext cx="7129761" cy="918002"/>
      </dsp:txXfrm>
    </dsp:sp>
    <dsp:sp modelId="{FFDC6A27-3A54-4307-8646-A9503F0AFDB4}">
      <dsp:nvSpPr>
        <dsp:cNvPr id="0" name=""/>
        <dsp:cNvSpPr/>
      </dsp:nvSpPr>
      <dsp:spPr>
        <a:xfrm>
          <a:off x="63342" y="344250"/>
          <a:ext cx="1147502" cy="11475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63D9D-AD71-43DC-9AD5-25B28A304B52}">
      <dsp:nvSpPr>
        <dsp:cNvPr id="0" name=""/>
        <dsp:cNvSpPr/>
      </dsp:nvSpPr>
      <dsp:spPr>
        <a:xfrm>
          <a:off x="970787" y="1836004"/>
          <a:ext cx="6796067" cy="918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664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загрязнения воды (ИЗВ)</a:t>
          </a:r>
          <a:endParaRPr lang="ru-RU" sz="20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970787" y="1836004"/>
        <a:ext cx="6796067" cy="918002"/>
      </dsp:txXfrm>
    </dsp:sp>
    <dsp:sp modelId="{9BB1F663-9DC9-4C72-9A97-95D17EF5404C}">
      <dsp:nvSpPr>
        <dsp:cNvPr id="0" name=""/>
        <dsp:cNvSpPr/>
      </dsp:nvSpPr>
      <dsp:spPr>
        <a:xfrm>
          <a:off x="397035" y="1721254"/>
          <a:ext cx="1147502" cy="11475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0D425-0A5C-4486-858C-4017FB1B9BD2}">
      <dsp:nvSpPr>
        <dsp:cNvPr id="0" name=""/>
        <dsp:cNvSpPr/>
      </dsp:nvSpPr>
      <dsp:spPr>
        <a:xfrm>
          <a:off x="637093" y="3213007"/>
          <a:ext cx="7129761" cy="918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8664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суммарного показателя загрязнения почв (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Zc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sz="2000" b="1" kern="1200" dirty="0">
            <a:solidFill>
              <a:schemeClr val="bg1"/>
            </a:solidFill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37093" y="3213007"/>
        <a:ext cx="7129761" cy="918002"/>
      </dsp:txXfrm>
    </dsp:sp>
    <dsp:sp modelId="{C57A5521-006C-42B7-876A-4BD521E3B456}">
      <dsp:nvSpPr>
        <dsp:cNvPr id="0" name=""/>
        <dsp:cNvSpPr/>
      </dsp:nvSpPr>
      <dsp:spPr>
        <a:xfrm>
          <a:off x="63342" y="3098257"/>
          <a:ext cx="1147502" cy="11475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365EA-3959-471D-8287-6BB4DAC16935}">
      <dsp:nvSpPr>
        <dsp:cNvPr id="0" name=""/>
        <dsp:cNvSpPr/>
      </dsp:nvSpPr>
      <dsp:spPr>
        <a:xfrm>
          <a:off x="0" y="1219"/>
          <a:ext cx="2667000" cy="3912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Каждый из индексов имеет собственную методику расчета. Общий методический подход состоит в том, что при расчете учитываются классы опасности загрязняющих веществ, стандарты качества (ПДК) и средние уровни фонового загрязнения.</a:t>
          </a:r>
          <a:endParaRPr lang="ru-RU" sz="19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0192" y="131411"/>
        <a:ext cx="2406616" cy="36520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923599" y="-906711"/>
          <a:ext cx="7053605" cy="7053605"/>
        </a:xfrm>
        <a:prstGeom prst="blockArc">
          <a:avLst>
            <a:gd name="adj1" fmla="val 18900000"/>
            <a:gd name="adj2" fmla="val 2700000"/>
            <a:gd name="adj3" fmla="val 30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401B6-27DF-47EE-8B43-AA814677C014}">
      <dsp:nvSpPr>
        <dsp:cNvPr id="0" name=""/>
        <dsp:cNvSpPr/>
      </dsp:nvSpPr>
      <dsp:spPr>
        <a:xfrm>
          <a:off x="727337" y="281932"/>
          <a:ext cx="10397768" cy="1532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анализа территории. На стадии подготовки к полевым работам составляется программа, выбираются методы исследований и оптимальный режим выполнения, анализируются общегеографические и отраслевые аналитические и картографические материалы.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проведения полевых ландшафтно-геохимических исследований зависит от целей, задач и масштабов работы. Однако независимо от этих вопросов в основе геохимического изучения ландшафтов лежит выделение и типология элементарных ландшафтов. Итогом  исследований является представление о радиальной геохимической структуре вертикального профиля элементарного ландшафта и анализ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катенарной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геохимической дифференциации каскадных систем.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7337" y="281932"/>
        <a:ext cx="10397768" cy="1532208"/>
      </dsp:txXfrm>
    </dsp:sp>
    <dsp:sp modelId="{3C958BC0-1F5C-4CFF-82CF-5F4B987835F5}">
      <dsp:nvSpPr>
        <dsp:cNvPr id="0" name=""/>
        <dsp:cNvSpPr/>
      </dsp:nvSpPr>
      <dsp:spPr>
        <a:xfrm>
          <a:off x="72314" y="393013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AB3CC8-4DA5-4DA6-A016-5440A62A6548}">
      <dsp:nvSpPr>
        <dsp:cNvPr id="0" name=""/>
        <dsp:cNvSpPr/>
      </dsp:nvSpPr>
      <dsp:spPr>
        <a:xfrm>
          <a:off x="1108298" y="1731749"/>
          <a:ext cx="10016806" cy="1776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эколого-геохимической оценки современного геохимического состояния территории включает геохимическую индикацию состояния окружающей среды. </a:t>
          </a:r>
          <a:r>
            <a:rPr lang="ru-RU" sz="1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эколого-геохимической оценки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современного геохимического состояния территории включает геохимическую индикацию состояния окружающей среды. Здесь существуют два подхода. Один из них связан с выявлением и инвентаризацией антропогенных источников загрязнения: структуры, состава и количества загрязнителей. Эти данные получают путем анализа выбросов, стоков, твердых отходов (эмиссии). Другой подход заключается в оценке степени и характера реального распределения (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8298" y="1731749"/>
        <a:ext cx="10016806" cy="1776684"/>
      </dsp:txXfrm>
    </dsp:sp>
    <dsp:sp modelId="{039C3EDB-9605-448B-AC21-10C999C3B1A8}">
      <dsp:nvSpPr>
        <dsp:cNvPr id="0" name=""/>
        <dsp:cNvSpPr/>
      </dsp:nvSpPr>
      <dsp:spPr>
        <a:xfrm>
          <a:off x="453275" y="1965068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818ED-0B92-4DC0-B6D3-532936937D52}">
      <dsp:nvSpPr>
        <dsp:cNvPr id="0" name=""/>
        <dsp:cNvSpPr/>
      </dsp:nvSpPr>
      <dsp:spPr>
        <a:xfrm>
          <a:off x="727337" y="3593576"/>
          <a:ext cx="10397768" cy="1197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0480" rIns="30480" bIns="3048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прогноза. Задача этого этапа заключается в предсказании развития изменения природной среды на основе изучения прошлых и современных природных и природно-антропогенных состояний. Подобные исследования базируются на представлениях об устойчивости природных систем к техногенным нагрузкам и анализе их ответных реакций на эти воздействия. Такой подход отражен в представлениях М. А.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технобиогеомах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территориальных системах со сходной ответной реакцией на однотипные антропогенные воздействия.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7337" y="3593576"/>
        <a:ext cx="10397768" cy="1197140"/>
      </dsp:txXfrm>
    </dsp:sp>
    <dsp:sp modelId="{DF2C74F0-DFA0-4CE8-8166-5E073B462C96}">
      <dsp:nvSpPr>
        <dsp:cNvPr id="0" name=""/>
        <dsp:cNvSpPr/>
      </dsp:nvSpPr>
      <dsp:spPr>
        <a:xfrm>
          <a:off x="72314" y="3537123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E58F7-2836-4568-8048-71C485D2CDC9}">
      <dsp:nvSpPr>
        <dsp:cNvPr id="0" name=""/>
        <dsp:cNvSpPr/>
      </dsp:nvSpPr>
      <dsp:spPr>
        <a:xfrm>
          <a:off x="0" y="0"/>
          <a:ext cx="10687050" cy="950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Эколого-геохимическое исследование состоит из периода подготовки к полевым работам, собственно полевого периода, важнейшую часть которого составляет сбор образцов на точках наблюдения, и камерального, включающего аналитическую, графико-математическую и картографическую обработку полевых материалов, их объяснение и написание отчета.Схема эколого-геохимического исследования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включает три этапа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377" y="46377"/>
        <a:ext cx="10594296" cy="85728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923599" y="-906711"/>
          <a:ext cx="7053605" cy="7053605"/>
        </a:xfrm>
        <a:prstGeom prst="blockArc">
          <a:avLst>
            <a:gd name="adj1" fmla="val 18900000"/>
            <a:gd name="adj2" fmla="val 2700000"/>
            <a:gd name="adj3" fmla="val 30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401B6-27DF-47EE-8B43-AA814677C014}">
      <dsp:nvSpPr>
        <dsp:cNvPr id="0" name=""/>
        <dsp:cNvSpPr/>
      </dsp:nvSpPr>
      <dsp:spPr>
        <a:xfrm>
          <a:off x="727337" y="281932"/>
          <a:ext cx="10397768" cy="15322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анализа территории. На стадии подготовки к полевым работам составляется программа, выбираются методы исследований и оптимальный режим выполнения, анализируются общегеографические и отраслевые аналитические и картографические материалы.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проведения полевых ландшафтно-геохимических исследований зависит от целей, задач и масштабов работы. Однако независимо от этих вопросов в основе геохимического изучения ландшафтов лежит выделение и типология элементарных ландшафтов. Итогом  исследований является представление о радиальной геохимической структуре вертикального профиля элементарного ландшафта и анализ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катенарной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геохимической дифференциации каскадных систем.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7337" y="281932"/>
        <a:ext cx="10397768" cy="1532208"/>
      </dsp:txXfrm>
    </dsp:sp>
    <dsp:sp modelId="{3C958BC0-1F5C-4CFF-82CF-5F4B987835F5}">
      <dsp:nvSpPr>
        <dsp:cNvPr id="0" name=""/>
        <dsp:cNvSpPr/>
      </dsp:nvSpPr>
      <dsp:spPr>
        <a:xfrm>
          <a:off x="72314" y="393013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AB3CC8-4DA5-4DA6-A016-5440A62A6548}">
      <dsp:nvSpPr>
        <dsp:cNvPr id="0" name=""/>
        <dsp:cNvSpPr/>
      </dsp:nvSpPr>
      <dsp:spPr>
        <a:xfrm>
          <a:off x="1108298" y="1731749"/>
          <a:ext cx="10016806" cy="1776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эколого-геохимической оценки современного геохимического состояния территории включает геохимическую индикацию состояния окружающей среды. </a:t>
          </a:r>
          <a:r>
            <a:rPr lang="ru-RU" sz="1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эколого-геохимической оценки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современного геохимического состояния территории включает геохимическую индикацию состояния окружающей среды. Здесь существуют два подхода. Один из них связан с выявлением и инвентаризацией антропогенных источников загрязнения: структуры, состава и количества загрязнителей. Эти данные получают путем анализа выбросов, стоков, твердых отходов (эмиссии). Другой подход заключается в оценке степени и характера реального распределения (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геохимической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трансформированности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природных ландшафтов под влиянием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техногенеза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заключается в изучении перестройки радиальной и латеральной структур ландшафта, направленности и скорости геохимических процессов и связанных с ними геохимических барьеров. Результатом этих исследований обычно является оценка совместимости или несовместимости природных и техногенных геохимических потоков, степени изменчивости и устойчивости природных систем к 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техногенезу.характера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реального распределения (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имиссии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загрязняющих веществ в природных средах.</a:t>
          </a:r>
          <a:endParaRPr lang="ru-RU" sz="1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8298" y="1731749"/>
        <a:ext cx="10016806" cy="1776684"/>
      </dsp:txXfrm>
    </dsp:sp>
    <dsp:sp modelId="{039C3EDB-9605-448B-AC21-10C999C3B1A8}">
      <dsp:nvSpPr>
        <dsp:cNvPr id="0" name=""/>
        <dsp:cNvSpPr/>
      </dsp:nvSpPr>
      <dsp:spPr>
        <a:xfrm>
          <a:off x="453275" y="1965068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818ED-0B92-4DC0-B6D3-532936937D52}">
      <dsp:nvSpPr>
        <dsp:cNvPr id="0" name=""/>
        <dsp:cNvSpPr/>
      </dsp:nvSpPr>
      <dsp:spPr>
        <a:xfrm>
          <a:off x="727337" y="3593576"/>
          <a:ext cx="10397768" cy="1197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1879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Этап ландшафтно-геохимического прогноза. Задача этого этапа заключается в предсказании развития изменения природной среды на основе изучения прошлых и современных природных и природно-антропогенных состояний. Подобные исследования базируются на представлениях об устойчивости природных систем к техногенным нагрузкам и анализе их ответных реакций на эти воздействия. Такой подход отражен в представлениях М. А.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технобиогеомах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территориальных системах со сходной ответной реакцией на однотипные антропогенные воздействия.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7337" y="3593576"/>
        <a:ext cx="10397768" cy="1197140"/>
      </dsp:txXfrm>
    </dsp:sp>
    <dsp:sp modelId="{DF2C74F0-DFA0-4CE8-8166-5E073B462C96}">
      <dsp:nvSpPr>
        <dsp:cNvPr id="0" name=""/>
        <dsp:cNvSpPr/>
      </dsp:nvSpPr>
      <dsp:spPr>
        <a:xfrm>
          <a:off x="72314" y="3537123"/>
          <a:ext cx="1310045" cy="1310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E58F7-2836-4568-8048-71C485D2CDC9}">
      <dsp:nvSpPr>
        <dsp:cNvPr id="0" name=""/>
        <dsp:cNvSpPr/>
      </dsp:nvSpPr>
      <dsp:spPr>
        <a:xfrm>
          <a:off x="0" y="0"/>
          <a:ext cx="10687050" cy="950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Эколого-геохимическое исследование состоит из периода подготовки к полевым работам, собственно полевого периода, важнейшую часть которого составляет сбор образцов на точках наблюдения, и камерального, включающего аналитическую, графико-математическую и картографическую обработку полевых материалов, их объяснение и написание отчета.Схема эколого-геохимического исследования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включает три этапа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377" y="46377"/>
        <a:ext cx="10594296" cy="8572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A588C-2B6E-482D-9A48-FE9534C8BCCC}">
      <dsp:nvSpPr>
        <dsp:cNvPr id="0" name=""/>
        <dsp:cNvSpPr/>
      </dsp:nvSpPr>
      <dsp:spPr>
        <a:xfrm rot="5400000">
          <a:off x="475992" y="853007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E7633-C5FA-43D1-AB53-1E099FAF0BAD}">
      <dsp:nvSpPr>
        <dsp:cNvPr id="0" name=""/>
        <dsp:cNvSpPr/>
      </dsp:nvSpPr>
      <dsp:spPr>
        <a:xfrm>
          <a:off x="5998" y="503163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just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весовой и объемный химический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24155" y="521320"/>
        <a:ext cx="1267723" cy="335561"/>
      </dsp:txXfrm>
    </dsp:sp>
    <dsp:sp modelId="{D20E665D-0D86-4B62-B66D-98F9F19AB719}">
      <dsp:nvSpPr>
        <dsp:cNvPr id="0" name=""/>
        <dsp:cNvSpPr/>
      </dsp:nvSpPr>
      <dsp:spPr>
        <a:xfrm>
          <a:off x="923655" y="538630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DC527-61BC-4C7D-89ED-F84439FBFE6E}">
      <dsp:nvSpPr>
        <dsp:cNvPr id="0" name=""/>
        <dsp:cNvSpPr/>
      </dsp:nvSpPr>
      <dsp:spPr>
        <a:xfrm rot="5400000">
          <a:off x="1101939" y="1270746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17C59-11DF-4595-9DCB-776C5C9EAA62}">
      <dsp:nvSpPr>
        <dsp:cNvPr id="0" name=""/>
        <dsp:cNvSpPr/>
      </dsp:nvSpPr>
      <dsp:spPr>
        <a:xfrm>
          <a:off x="631945" y="920903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just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колориметрический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50102" y="939060"/>
        <a:ext cx="1267723" cy="335561"/>
      </dsp:txXfrm>
    </dsp:sp>
    <dsp:sp modelId="{95072AF7-8D72-432E-BBBF-99C18DA95956}">
      <dsp:nvSpPr>
        <dsp:cNvPr id="0" name=""/>
        <dsp:cNvSpPr/>
      </dsp:nvSpPr>
      <dsp:spPr>
        <a:xfrm>
          <a:off x="1549602" y="956370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19C57-86BF-4C0B-90F8-6ADF1B9C3767}">
      <dsp:nvSpPr>
        <dsp:cNvPr id="0" name=""/>
        <dsp:cNvSpPr/>
      </dsp:nvSpPr>
      <dsp:spPr>
        <a:xfrm rot="5400000">
          <a:off x="1727886" y="1688485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740E6-9FE7-4976-A390-6C98652479DE}">
      <dsp:nvSpPr>
        <dsp:cNvPr id="0" name=""/>
        <dsp:cNvSpPr/>
      </dsp:nvSpPr>
      <dsp:spPr>
        <a:xfrm>
          <a:off x="1257892" y="1338642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just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потенциометрический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276049" y="1356799"/>
        <a:ext cx="1267723" cy="335561"/>
      </dsp:txXfrm>
    </dsp:sp>
    <dsp:sp modelId="{1E41DACA-6C1A-41D0-AF39-5643821D9BCD}">
      <dsp:nvSpPr>
        <dsp:cNvPr id="0" name=""/>
        <dsp:cNvSpPr/>
      </dsp:nvSpPr>
      <dsp:spPr>
        <a:xfrm>
          <a:off x="2175549" y="1374109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99843-A206-43FD-9966-6CAFCD856656}">
      <dsp:nvSpPr>
        <dsp:cNvPr id="0" name=""/>
        <dsp:cNvSpPr/>
      </dsp:nvSpPr>
      <dsp:spPr>
        <a:xfrm rot="5400000">
          <a:off x="2353833" y="2106225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F3A5AB-D4B8-4D65-BF9A-EB6BB4D7ECFD}">
      <dsp:nvSpPr>
        <dsp:cNvPr id="0" name=""/>
        <dsp:cNvSpPr/>
      </dsp:nvSpPr>
      <dsp:spPr>
        <a:xfrm>
          <a:off x="1883839" y="1756381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спектральный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901996" y="1774538"/>
        <a:ext cx="1267723" cy="335561"/>
      </dsp:txXfrm>
    </dsp:sp>
    <dsp:sp modelId="{C5CE2F02-F002-4BF0-A67D-9576AFE2C1F8}">
      <dsp:nvSpPr>
        <dsp:cNvPr id="0" name=""/>
        <dsp:cNvSpPr/>
      </dsp:nvSpPr>
      <dsp:spPr>
        <a:xfrm>
          <a:off x="2801496" y="1791848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28DD4-2AEC-4FA5-AF9E-D011C091DE71}">
      <dsp:nvSpPr>
        <dsp:cNvPr id="0" name=""/>
        <dsp:cNvSpPr/>
      </dsp:nvSpPr>
      <dsp:spPr>
        <a:xfrm rot="5400000">
          <a:off x="2979780" y="2523964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F6DD1-C7B9-4EEB-9BF2-D71C6397C95D}">
      <dsp:nvSpPr>
        <dsp:cNvPr id="0" name=""/>
        <dsp:cNvSpPr/>
      </dsp:nvSpPr>
      <dsp:spPr>
        <a:xfrm>
          <a:off x="2509786" y="2174121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полярографический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2527943" y="2192278"/>
        <a:ext cx="1267723" cy="335561"/>
      </dsp:txXfrm>
    </dsp:sp>
    <dsp:sp modelId="{2123C6CC-DB04-4837-AD71-13820D8EC7CC}">
      <dsp:nvSpPr>
        <dsp:cNvPr id="0" name=""/>
        <dsp:cNvSpPr/>
      </dsp:nvSpPr>
      <dsp:spPr>
        <a:xfrm>
          <a:off x="3427443" y="2209588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32B53-C9A5-4FDB-AB79-2343D95212F4}">
      <dsp:nvSpPr>
        <dsp:cNvPr id="0" name=""/>
        <dsp:cNvSpPr/>
      </dsp:nvSpPr>
      <dsp:spPr>
        <a:xfrm rot="5400000">
          <a:off x="3605728" y="2941703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CAC9CD-AEFA-411B-BDAE-DF23C06F1C8E}">
      <dsp:nvSpPr>
        <dsp:cNvPr id="0" name=""/>
        <dsp:cNvSpPr/>
      </dsp:nvSpPr>
      <dsp:spPr>
        <a:xfrm>
          <a:off x="3135733" y="2591860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хроматографический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153890" y="2610017"/>
        <a:ext cx="1267723" cy="335561"/>
      </dsp:txXfrm>
    </dsp:sp>
    <dsp:sp modelId="{73DFC858-7BE1-4300-9090-7EC92323AEBC}">
      <dsp:nvSpPr>
        <dsp:cNvPr id="0" name=""/>
        <dsp:cNvSpPr/>
      </dsp:nvSpPr>
      <dsp:spPr>
        <a:xfrm>
          <a:off x="4053390" y="2627327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D5C4EA-A887-4E6D-A000-9BCBE86E6046}">
      <dsp:nvSpPr>
        <dsp:cNvPr id="0" name=""/>
        <dsp:cNvSpPr/>
      </dsp:nvSpPr>
      <dsp:spPr>
        <a:xfrm rot="5400000">
          <a:off x="4231675" y="3359443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A9E40-5923-4E7D-A29C-909D5C524FEE}">
      <dsp:nvSpPr>
        <dsp:cNvPr id="0" name=""/>
        <dsp:cNvSpPr/>
      </dsp:nvSpPr>
      <dsp:spPr>
        <a:xfrm>
          <a:off x="3761680" y="3009599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люминесцентный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779837" y="3027756"/>
        <a:ext cx="1267723" cy="335561"/>
      </dsp:txXfrm>
    </dsp:sp>
    <dsp:sp modelId="{194D91C5-0F57-47D2-B99C-E25F4C34686D}">
      <dsp:nvSpPr>
        <dsp:cNvPr id="0" name=""/>
        <dsp:cNvSpPr/>
      </dsp:nvSpPr>
      <dsp:spPr>
        <a:xfrm>
          <a:off x="4679337" y="3045066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88609-8B8B-4EFA-AE39-5600880544B3}">
      <dsp:nvSpPr>
        <dsp:cNvPr id="0" name=""/>
        <dsp:cNvSpPr/>
      </dsp:nvSpPr>
      <dsp:spPr>
        <a:xfrm rot="5400000">
          <a:off x="4857622" y="3777182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8F43DC-0CFA-4F98-994C-819D8A7440CF}">
      <dsp:nvSpPr>
        <dsp:cNvPr id="0" name=""/>
        <dsp:cNvSpPr/>
      </dsp:nvSpPr>
      <dsp:spPr>
        <a:xfrm>
          <a:off x="4387627" y="3427339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атомно-абсорбционный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4405784" y="3445496"/>
        <a:ext cx="1267723" cy="335561"/>
      </dsp:txXfrm>
    </dsp:sp>
    <dsp:sp modelId="{F35BE480-A297-4BF5-AD1C-A52418BB449D}">
      <dsp:nvSpPr>
        <dsp:cNvPr id="0" name=""/>
        <dsp:cNvSpPr/>
      </dsp:nvSpPr>
      <dsp:spPr>
        <a:xfrm>
          <a:off x="5305284" y="3462806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F7B05-76FF-4CEA-B711-CCC8BC9CF494}">
      <dsp:nvSpPr>
        <dsp:cNvPr id="0" name=""/>
        <dsp:cNvSpPr/>
      </dsp:nvSpPr>
      <dsp:spPr>
        <a:xfrm rot="5400000">
          <a:off x="5483569" y="4194921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A39A55-5126-45C6-9FDF-660D632EF0AC}">
      <dsp:nvSpPr>
        <dsp:cNvPr id="0" name=""/>
        <dsp:cNvSpPr/>
      </dsp:nvSpPr>
      <dsp:spPr>
        <a:xfrm>
          <a:off x="5013574" y="3845078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фотохимический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5031731" y="3863235"/>
        <a:ext cx="1267723" cy="335561"/>
      </dsp:txXfrm>
    </dsp:sp>
    <dsp:sp modelId="{2A759267-6701-4A9C-BA61-35CD49C8B578}">
      <dsp:nvSpPr>
        <dsp:cNvPr id="0" name=""/>
        <dsp:cNvSpPr/>
      </dsp:nvSpPr>
      <dsp:spPr>
        <a:xfrm>
          <a:off x="5931231" y="3880545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1ED72-4C28-4093-87DC-0C55170053E2}">
      <dsp:nvSpPr>
        <dsp:cNvPr id="0" name=""/>
        <dsp:cNvSpPr/>
      </dsp:nvSpPr>
      <dsp:spPr>
        <a:xfrm rot="5400000">
          <a:off x="6109516" y="4612660"/>
          <a:ext cx="315594" cy="35929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D87836-9D29-4EDF-A0C3-6FD35D6BC107}">
      <dsp:nvSpPr>
        <dsp:cNvPr id="0" name=""/>
        <dsp:cNvSpPr/>
      </dsp:nvSpPr>
      <dsp:spPr>
        <a:xfrm>
          <a:off x="5639521" y="4262817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нейтронно-активационный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5657678" y="4280974"/>
        <a:ext cx="1267723" cy="335561"/>
      </dsp:txXfrm>
    </dsp:sp>
    <dsp:sp modelId="{AE633F39-3C37-48DF-8384-BFA3980E5015}">
      <dsp:nvSpPr>
        <dsp:cNvPr id="0" name=""/>
        <dsp:cNvSpPr/>
      </dsp:nvSpPr>
      <dsp:spPr>
        <a:xfrm>
          <a:off x="6557178" y="4298284"/>
          <a:ext cx="386399" cy="300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65E27-39C8-4948-807C-019FA8F2A5A6}">
      <dsp:nvSpPr>
        <dsp:cNvPr id="0" name=""/>
        <dsp:cNvSpPr/>
      </dsp:nvSpPr>
      <dsp:spPr>
        <a:xfrm>
          <a:off x="6265468" y="4680557"/>
          <a:ext cx="1304037" cy="37187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радиометрический</a:t>
          </a:r>
          <a:endParaRPr lang="ru-RU" sz="900" b="1" kern="1200" dirty="0">
            <a:solidFill>
              <a:schemeClr val="bg1"/>
            </a:solidFill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283625" y="4698714"/>
        <a:ext cx="1267723" cy="3355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464F2-03FF-4FFE-92C9-4AD446C058CD}">
      <dsp:nvSpPr>
        <dsp:cNvPr id="0" name=""/>
        <dsp:cNvSpPr/>
      </dsp:nvSpPr>
      <dsp:spPr>
        <a:xfrm>
          <a:off x="0" y="129119"/>
          <a:ext cx="3118769" cy="5250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Используемые геохимические методы должны иметь высокую чувствительность, точность и производительность. Высокой чувствительностью обладает радиометрический метод (10“</a:t>
          </a:r>
          <a:r>
            <a:rPr lang="ru-RU" sz="1700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%), нейтронно-активационный (10"</a:t>
          </a:r>
          <a:r>
            <a:rPr lang="ru-RU" sz="1700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), ниже чувствительность широко используемого спектрального метода (10 </a:t>
          </a:r>
          <a:r>
            <a:rPr lang="ru-RU" sz="1700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%). Наиболее производительные атомно-абсорбционный и спектральный методы. Точность рекомендуемых методов не одинакова: химического до 20%, спектрального до 15 и радиометрического до 1-3%</a:t>
          </a:r>
          <a:endParaRPr lang="ru-RU" sz="17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2246" y="281365"/>
        <a:ext cx="2814277" cy="49464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07C3F-991D-4522-A5E1-343A01DD2C24}">
      <dsp:nvSpPr>
        <dsp:cNvPr id="0" name=""/>
        <dsp:cNvSpPr/>
      </dsp:nvSpPr>
      <dsp:spPr>
        <a:xfrm>
          <a:off x="0" y="1434465"/>
          <a:ext cx="10391775" cy="191262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A4D20-FC47-4A0D-B0E5-D542B56A547E}">
      <dsp:nvSpPr>
        <dsp:cNvPr id="0" name=""/>
        <dsp:cNvSpPr/>
      </dsp:nvSpPr>
      <dsp:spPr>
        <a:xfrm>
          <a:off x="4680" y="0"/>
          <a:ext cx="2251382" cy="1912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just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Сопряженный анализ выявляет характерные для элементарных ландшафтов химические элементы и позволяет проследить их миграцию внутри комплекса (радиальная миграция), и от одного комплекса к другому (латеральная миграция).</a:t>
          </a:r>
          <a:endParaRPr lang="ru-RU" sz="1050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80" y="0"/>
        <a:ext cx="2251382" cy="1912620"/>
      </dsp:txXfrm>
    </dsp:sp>
    <dsp:sp modelId="{84E339BD-8BF3-41BE-BD5E-C4B3ED29007A}">
      <dsp:nvSpPr>
        <dsp:cNvPr id="0" name=""/>
        <dsp:cNvSpPr/>
      </dsp:nvSpPr>
      <dsp:spPr>
        <a:xfrm>
          <a:off x="891294" y="2151697"/>
          <a:ext cx="478155" cy="478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A5EF8-AA9F-422F-ADA2-BFD1301AC53B}">
      <dsp:nvSpPr>
        <dsp:cNvPr id="0" name=""/>
        <dsp:cNvSpPr/>
      </dsp:nvSpPr>
      <dsp:spPr>
        <a:xfrm>
          <a:off x="2368632" y="2868930"/>
          <a:ext cx="2251382" cy="1912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just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Одним из важнейших методов изучения функционирования геосистем является метод сопряженного геохимического анализа (СГА).</a:t>
          </a:r>
          <a:endParaRPr lang="ru-RU" sz="1050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68632" y="2868930"/>
        <a:ext cx="2251382" cy="1912620"/>
      </dsp:txXfrm>
    </dsp:sp>
    <dsp:sp modelId="{1C2437DC-7F53-4F96-BD0E-5F969E05D257}">
      <dsp:nvSpPr>
        <dsp:cNvPr id="0" name=""/>
        <dsp:cNvSpPr/>
      </dsp:nvSpPr>
      <dsp:spPr>
        <a:xfrm>
          <a:off x="3255245" y="2151697"/>
          <a:ext cx="478155" cy="478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86952-0CCD-483B-917F-76EB195939E8}">
      <dsp:nvSpPr>
        <dsp:cNvPr id="0" name=""/>
        <dsp:cNvSpPr/>
      </dsp:nvSpPr>
      <dsp:spPr>
        <a:xfrm>
          <a:off x="4732583" y="0"/>
          <a:ext cx="2251382" cy="1912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just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Сопряженный анализ -  это специфический метод исследования в геохимии ландшафта, заключающийся в одновременном изучении химического состава всех компонентов ландшафта (горных пород, коры выветривания, поверхностных и подземных вод, почв, растительности) и геохимической связи между ландшафтами. Метод СГА представляет собой способ познания объекта через нахождение эмпирических зависимостей дифференциации химических элементов в ландшафте и является основой теоретических положений геохимии ландшафтов.</a:t>
          </a:r>
          <a:endParaRPr lang="ru-RU" sz="105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32583" y="0"/>
        <a:ext cx="2251382" cy="1912620"/>
      </dsp:txXfrm>
    </dsp:sp>
    <dsp:sp modelId="{76135EC6-98F3-4B5D-BE0C-758DFCDECA62}">
      <dsp:nvSpPr>
        <dsp:cNvPr id="0" name=""/>
        <dsp:cNvSpPr/>
      </dsp:nvSpPr>
      <dsp:spPr>
        <a:xfrm>
          <a:off x="5619196" y="2151697"/>
          <a:ext cx="478155" cy="478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8C29B-1B33-43FF-9B57-DFDA6DDF49B8}">
      <dsp:nvSpPr>
        <dsp:cNvPr id="0" name=""/>
        <dsp:cNvSpPr/>
      </dsp:nvSpPr>
      <dsp:spPr>
        <a:xfrm>
          <a:off x="7096534" y="2868930"/>
          <a:ext cx="2251382" cy="1912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just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целом развитие метода связано с изучением дифференциации химических элементов, раскрытием механизма этой дифференциации на уровне геохимических процессов и эколого-геохимической оценкой качества окружающей среды.</a:t>
          </a:r>
          <a:endParaRPr lang="ru-RU" sz="1050" i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96534" y="2868930"/>
        <a:ext cx="2251382" cy="1912620"/>
      </dsp:txXfrm>
    </dsp:sp>
    <dsp:sp modelId="{30F0AFA9-2B93-488D-A9D1-79A35DA4FF48}">
      <dsp:nvSpPr>
        <dsp:cNvPr id="0" name=""/>
        <dsp:cNvSpPr/>
      </dsp:nvSpPr>
      <dsp:spPr>
        <a:xfrm>
          <a:off x="7983148" y="2151697"/>
          <a:ext cx="478155" cy="478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0B6D6-60B1-43AE-9805-06925B3DE848}">
      <dsp:nvSpPr>
        <dsp:cNvPr id="0" name=""/>
        <dsp:cNvSpPr/>
      </dsp:nvSpPr>
      <dsp:spPr>
        <a:xfrm rot="5400000">
          <a:off x="3161837" y="-850464"/>
          <a:ext cx="2007436" cy="371177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радиальной дифференциации 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показывает отношение содержания химического элемента в генетическом горизонте почвы к его содержанию в почвообразующей породе.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28298" y="336277"/>
        <a:ext cx="2474514" cy="1338290"/>
      </dsp:txXfrm>
    </dsp:sp>
    <dsp:sp modelId="{11C84F6D-3EF2-4A60-8A68-A80A8BDFC1C3}">
      <dsp:nvSpPr>
        <dsp:cNvPr id="0" name=""/>
        <dsp:cNvSpPr/>
      </dsp:nvSpPr>
      <dsp:spPr>
        <a:xfrm>
          <a:off x="5091787" y="403190"/>
          <a:ext cx="2240299" cy="120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EDB5E-F8A7-469E-A3F0-678091C85FDF}">
      <dsp:nvSpPr>
        <dsp:cNvPr id="0" name=""/>
        <dsp:cNvSpPr/>
      </dsp:nvSpPr>
      <dsp:spPr>
        <a:xfrm rot="5400000">
          <a:off x="1429180" y="673592"/>
          <a:ext cx="754314" cy="6636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1578471" y="746428"/>
        <a:ext cx="455732" cy="517986"/>
      </dsp:txXfrm>
    </dsp:sp>
    <dsp:sp modelId="{348FAC1C-640B-4C4C-82D1-E88A545C5815}">
      <dsp:nvSpPr>
        <dsp:cNvPr id="0" name=""/>
        <dsp:cNvSpPr/>
      </dsp:nvSpPr>
      <dsp:spPr>
        <a:xfrm rot="5400000">
          <a:off x="2215130" y="853447"/>
          <a:ext cx="2007436" cy="371177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биологического поглощения 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показывает, во сколько раз содержания элемента в золе растения больше, чем в литосфере или горной породе, почве.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981591" y="2040188"/>
        <a:ext cx="2474514" cy="1338290"/>
      </dsp:txXfrm>
    </dsp:sp>
    <dsp:sp modelId="{A5065F08-A234-43F9-ABE7-11D5F5AD18F4}">
      <dsp:nvSpPr>
        <dsp:cNvPr id="0" name=""/>
        <dsp:cNvSpPr/>
      </dsp:nvSpPr>
      <dsp:spPr>
        <a:xfrm>
          <a:off x="105314" y="2107102"/>
          <a:ext cx="2168031" cy="120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3C695-8FEF-4BA9-8B26-FBEF9CE73A7A}">
      <dsp:nvSpPr>
        <dsp:cNvPr id="0" name=""/>
        <dsp:cNvSpPr/>
      </dsp:nvSpPr>
      <dsp:spPr>
        <a:xfrm rot="5400000">
          <a:off x="5203512" y="2377504"/>
          <a:ext cx="754314" cy="6636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5352803" y="2450340"/>
        <a:ext cx="455732" cy="517986"/>
      </dsp:txXfrm>
    </dsp:sp>
    <dsp:sp modelId="{E31C7D3B-F15B-417B-853E-740EC81AEBC9}">
      <dsp:nvSpPr>
        <dsp:cNvPr id="0" name=""/>
        <dsp:cNvSpPr/>
      </dsp:nvSpPr>
      <dsp:spPr>
        <a:xfrm rot="5400000">
          <a:off x="3161837" y="2557359"/>
          <a:ext cx="2007436" cy="371177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 водной миграции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отражает отношение содержания элемента в минеральном остатке воды к его содержанию в водовмещающих породах.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28298" y="3744100"/>
        <a:ext cx="2474514" cy="1338290"/>
      </dsp:txXfrm>
    </dsp:sp>
    <dsp:sp modelId="{B3E11C2A-67E3-42AA-808D-E6BB27F3D7D2}">
      <dsp:nvSpPr>
        <dsp:cNvPr id="0" name=""/>
        <dsp:cNvSpPr/>
      </dsp:nvSpPr>
      <dsp:spPr>
        <a:xfrm>
          <a:off x="5091787" y="3811014"/>
          <a:ext cx="2240299" cy="120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4DD53-5BF3-4FA1-B71C-BBE3C6F57947}">
      <dsp:nvSpPr>
        <dsp:cNvPr id="0" name=""/>
        <dsp:cNvSpPr/>
      </dsp:nvSpPr>
      <dsp:spPr>
        <a:xfrm rot="5400000">
          <a:off x="1429180" y="4081416"/>
          <a:ext cx="754314" cy="66365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1578471" y="4154252"/>
        <a:ext cx="455732" cy="5179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5557130" y="-850900"/>
          <a:ext cx="6617499" cy="6617499"/>
        </a:xfrm>
        <a:prstGeom prst="blockArc">
          <a:avLst>
            <a:gd name="adj1" fmla="val 18900000"/>
            <a:gd name="adj2" fmla="val 2700000"/>
            <a:gd name="adj3" fmla="val 32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B8C85-6BCC-41CB-A30D-DDC1F620C121}">
      <dsp:nvSpPr>
        <dsp:cNvPr id="0" name=""/>
        <dsp:cNvSpPr/>
      </dsp:nvSpPr>
      <dsp:spPr>
        <a:xfrm>
          <a:off x="682299" y="226274"/>
          <a:ext cx="9687227" cy="1513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0367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условиям миграции Б. Б. Полынов выделял автономные и подчиненные элементарные ландшафты. </a:t>
          </a:r>
          <a:endParaRPr lang="LID4096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2299" y="226274"/>
        <a:ext cx="9687227" cy="1513730"/>
      </dsp:txXfrm>
    </dsp:sp>
    <dsp:sp modelId="{E84B5D5D-C690-4E69-8B8E-E1E3DE586D7E}">
      <dsp:nvSpPr>
        <dsp:cNvPr id="0" name=""/>
        <dsp:cNvSpPr/>
      </dsp:nvSpPr>
      <dsp:spPr>
        <a:xfrm>
          <a:off x="67836" y="368677"/>
          <a:ext cx="1228924" cy="1228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DFCD7-C11B-4C46-98DD-9927C9DAF17B}">
      <dsp:nvSpPr>
        <dsp:cNvPr id="0" name=""/>
        <dsp:cNvSpPr/>
      </dsp:nvSpPr>
      <dsp:spPr>
        <a:xfrm>
          <a:off x="1039670" y="1966279"/>
          <a:ext cx="9329856" cy="9831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0367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автономным, называемым элювиальными, относятся поверхности водораздельных пространств с глубоким залеганием уровня грунтовых вод. Вещество и энергия поступают в такие ландшафты из атмосферы. В понижениях рельефа образуются подчиненные (гетерономные) ландшафты, которые подразделяются на </a:t>
          </a:r>
          <a:r>
            <a:rPr lang="ru-RU" sz="1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супераквальные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(надводные) и субаквальные (подводные). </a:t>
          </a:r>
          <a:endParaRPr lang="LID4096" sz="14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9670" y="1966279"/>
        <a:ext cx="9329856" cy="983139"/>
      </dsp:txXfrm>
    </dsp:sp>
    <dsp:sp modelId="{45458F3E-CFB0-4BA9-9AB0-4550D9B92A1E}">
      <dsp:nvSpPr>
        <dsp:cNvPr id="0" name=""/>
        <dsp:cNvSpPr/>
      </dsp:nvSpPr>
      <dsp:spPr>
        <a:xfrm>
          <a:off x="425207" y="1843387"/>
          <a:ext cx="1228924" cy="1228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6E7CE3-A9E4-42FA-B9FD-CEF4C3734F11}">
      <dsp:nvSpPr>
        <dsp:cNvPr id="0" name=""/>
        <dsp:cNvSpPr/>
      </dsp:nvSpPr>
      <dsp:spPr>
        <a:xfrm>
          <a:off x="682299" y="3440989"/>
          <a:ext cx="9687227" cy="9831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036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М. А. </a:t>
          </a:r>
          <a:r>
            <a:rPr lang="ru-RU" sz="1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Глазовской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выделен ряд промежуточных групп элементарных ландшафтов: в верхних частях склонов - </a:t>
          </a:r>
          <a:r>
            <a:rPr lang="ru-RU" sz="1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трансэлювиальные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 нижних частях склонов и сухих ложбинах – элювиально-аккумулятивные (</a:t>
          </a:r>
          <a:r>
            <a:rPr lang="ru-RU" sz="1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трансаккумулятивные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), в пределах местных депрессий с глубоким уровнем грунтовых вод – аккумулятивно-элювиальные элементарные ландшафты.</a:t>
          </a:r>
          <a:endParaRPr lang="LID4096" sz="14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2299" y="3440989"/>
        <a:ext cx="9687227" cy="983139"/>
      </dsp:txXfrm>
    </dsp:sp>
    <dsp:sp modelId="{1A329882-88F4-4D99-9D4F-8D1ACFDB4D83}">
      <dsp:nvSpPr>
        <dsp:cNvPr id="0" name=""/>
        <dsp:cNvSpPr/>
      </dsp:nvSpPr>
      <dsp:spPr>
        <a:xfrm>
          <a:off x="67836" y="3318096"/>
          <a:ext cx="1228924" cy="12289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A01A1-FCB4-4B9A-853E-34E4C35F0B08}">
      <dsp:nvSpPr>
        <dsp:cNvPr id="0" name=""/>
        <dsp:cNvSpPr/>
      </dsp:nvSpPr>
      <dsp:spPr>
        <a:xfrm>
          <a:off x="525634" y="219659"/>
          <a:ext cx="5417746" cy="260924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Техногенная миграция элементов в ландшафтах. Главным следствием антропогенного воздействия на природную среду является образование аномальных концентраций химических элементов и их соединений в результате загрязнения различных компонентов ландшафта. Выявление техногенных аномалий в различных средах является одной из важнейших задач эколого-геохимических оценок состояния среды. Для оценки загрязнения природной среды используется опробование снежного покрова, почв, поверхностных и подземных вод, донных отложений, растительности.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0259" y="219659"/>
        <a:ext cx="2808497" cy="2609249"/>
      </dsp:txXfrm>
    </dsp:sp>
    <dsp:sp modelId="{05E42BC1-6562-42E8-93F5-DF32F56BAD0E}">
      <dsp:nvSpPr>
        <dsp:cNvPr id="0" name=""/>
        <dsp:cNvSpPr/>
      </dsp:nvSpPr>
      <dsp:spPr>
        <a:xfrm>
          <a:off x="525634" y="3197082"/>
          <a:ext cx="5523267" cy="26298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Одним из критериев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аномальности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эколого-геохимического состояния служит коэффициент техногенной концентрации (Кс), представляющий собой отношение содержания элемента в рассматриваемом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техногенно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загрязненном объекте к его фоновому содержанию в компонентах природной среды.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0541" y="3197082"/>
        <a:ext cx="2893453" cy="262981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EC3AD-ECF3-486D-BA81-BE038E8E8B27}">
      <dsp:nvSpPr>
        <dsp:cNvPr id="0" name=""/>
        <dsp:cNvSpPr/>
      </dsp:nvSpPr>
      <dsp:spPr>
        <a:xfrm>
          <a:off x="107775" y="455"/>
          <a:ext cx="5804296" cy="23217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Техногенные аномалии имеют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полиэлементный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состав и оказывают комплексное интегральное воздействие на живые организмы. Поэтому в практике эколого-геохимических работ часто используются так называемые суммарные показатели загрязнения, характеризующие степень загрязнения целой ассоциации элементов относительно фона.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8634" y="455"/>
        <a:ext cx="3482578" cy="2321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61439" y="2564720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ЛАНДШАФТНО-ГЕОХИМИЧЕСКИЕ МЕТОДЫ ИССЛЕДОВАНИЙ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787CB3A-011D-4CC5-8D20-13577D167A78}"/>
              </a:ext>
            </a:extLst>
          </p:cNvPr>
          <p:cNvSpPr/>
          <p:nvPr/>
        </p:nvSpPr>
        <p:spPr>
          <a:xfrm>
            <a:off x="762118" y="532993"/>
            <a:ext cx="10908943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природных сред может быть определено с помощью системы эколого-геохимических показателей: </a:t>
            </a:r>
          </a:p>
        </p:txBody>
      </p:sp>
      <p:graphicFrame>
        <p:nvGraphicFramePr>
          <p:cNvPr id="54" name="Схема 53">
            <a:extLst>
              <a:ext uri="{FF2B5EF4-FFF2-40B4-BE49-F238E27FC236}">
                <a16:creationId xmlns:a16="http://schemas.microsoft.com/office/drawing/2014/main" id="{85680B6C-A158-4D73-960F-C7E5C7EE2C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5762712"/>
              </p:ext>
            </p:extLst>
          </p:nvPr>
        </p:nvGraphicFramePr>
        <p:xfrm>
          <a:off x="685153" y="1411058"/>
          <a:ext cx="7830197" cy="4590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5" name="Группа 54"/>
          <p:cNvGrpSpPr/>
          <p:nvPr/>
        </p:nvGrpSpPr>
        <p:grpSpPr>
          <a:xfrm>
            <a:off x="1327882" y="5688042"/>
            <a:ext cx="7187468" cy="918002"/>
            <a:chOff x="637093" y="3213007"/>
            <a:chExt cx="9754230" cy="918002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637093" y="3213007"/>
              <a:ext cx="9754230" cy="918002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TextBox 56"/>
            <p:cNvSpPr txBox="1"/>
            <p:nvPr/>
          </p:nvSpPr>
          <p:spPr>
            <a:xfrm>
              <a:off x="637093" y="3213007"/>
              <a:ext cx="9754230" cy="91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8664" tIns="35560" rIns="35560" bIns="3556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коэффициента техногенной концентрации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Kc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ru-RU" sz="2000" b="1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Овал 57"/>
          <p:cNvSpPr/>
          <p:nvPr/>
        </p:nvSpPr>
        <p:spPr>
          <a:xfrm>
            <a:off x="144818" y="5631499"/>
            <a:ext cx="1147502" cy="11475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64310263"/>
              </p:ext>
            </p:extLst>
          </p:nvPr>
        </p:nvGraphicFramePr>
        <p:xfrm>
          <a:off x="8842583" y="1826675"/>
          <a:ext cx="2667000" cy="3914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25194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FC6BDF43-D20D-435F-8888-812DD53E61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4913506"/>
              </p:ext>
            </p:extLst>
          </p:nvPr>
        </p:nvGraphicFramePr>
        <p:xfrm>
          <a:off x="459964" y="1196915"/>
          <a:ext cx="11197420" cy="5240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6746834"/>
              </p:ext>
            </p:extLst>
          </p:nvPr>
        </p:nvGraphicFramePr>
        <p:xfrm>
          <a:off x="895350" y="217847"/>
          <a:ext cx="10687050" cy="95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01429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FC6BDF43-D20D-435F-8888-812DD53E61D3}"/>
              </a:ext>
            </a:extLst>
          </p:cNvPr>
          <p:cNvGraphicFramePr/>
          <p:nvPr>
            <p:extLst/>
          </p:nvPr>
        </p:nvGraphicFramePr>
        <p:xfrm>
          <a:off x="459964" y="1196915"/>
          <a:ext cx="11197420" cy="5240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/>
          </p:nvPr>
        </p:nvGraphicFramePr>
        <p:xfrm>
          <a:off x="895350" y="217847"/>
          <a:ext cx="10687050" cy="95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45340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7">
            <a:extLst>
              <a:ext uri="{FF2B5EF4-FFF2-40B4-BE49-F238E27FC236}">
                <a16:creationId xmlns:a16="http://schemas.microsoft.com/office/drawing/2014/main" id="{7608836D-C7CD-485D-A3EE-F45976D92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5829972-04AB-4FA5-807B-D16B84C8FE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8825D8A-33EB-4232-B2F4-F9F0A23B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37ECC478-556B-4732-A558-70E89B6614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8" name="Rectangle 64">
              <a:extLst>
                <a:ext uri="{FF2B5EF4-FFF2-40B4-BE49-F238E27FC236}">
                  <a16:creationId xmlns:a16="http://schemas.microsoft.com/office/drawing/2014/main" id="{2569EEB1-2A6F-46C7-AAEA-CD1B676E4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3439FD61-F1F1-466A-9CE6-0607225490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64">
              <a:extLst>
                <a:ext uri="{FF2B5EF4-FFF2-40B4-BE49-F238E27FC236}">
                  <a16:creationId xmlns:a16="http://schemas.microsoft.com/office/drawing/2014/main" id="{BB5C3D91-969C-49DE-81A1-EED0E9FAD7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66">
              <a:extLst>
                <a:ext uri="{FF2B5EF4-FFF2-40B4-BE49-F238E27FC236}">
                  <a16:creationId xmlns:a16="http://schemas.microsoft.com/office/drawing/2014/main" id="{14FDF799-8DBD-465A-BFCD-B8D2F86443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64">
              <a:extLst>
                <a:ext uri="{FF2B5EF4-FFF2-40B4-BE49-F238E27FC236}">
                  <a16:creationId xmlns:a16="http://schemas.microsoft.com/office/drawing/2014/main" id="{4ED0DC5F-645A-4A94-A3C6-9ABA8BEA81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66">
              <a:extLst>
                <a:ext uri="{FF2B5EF4-FFF2-40B4-BE49-F238E27FC236}">
                  <a16:creationId xmlns:a16="http://schemas.microsoft.com/office/drawing/2014/main" id="{987528AE-1A5D-4EAD-9B8F-F27DC6D71B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3EC03E9D-7957-42F3-B30E-B17E1BD9C2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8500EA75-AD80-4038-B7BA-18101069C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A8518B9B-2CF4-499C-8869-53DAF713C7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8A0105D1-8B0F-48FB-99CE-F317FC01C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CE0072A9-6AA2-4FFD-B286-2F7C4D0B86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41208B1A-BDF4-454C-8F35-5FCB2A8152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27">
            <a:extLst>
              <a:ext uri="{FF2B5EF4-FFF2-40B4-BE49-F238E27FC236}">
                <a16:creationId xmlns:a16="http://schemas.microsoft.com/office/drawing/2014/main" id="{DD732156-DC6C-48BB-B708-B6FF33920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1" name="Rectangle 2">
              <a:extLst>
                <a:ext uri="{FF2B5EF4-FFF2-40B4-BE49-F238E27FC236}">
                  <a16:creationId xmlns:a16="http://schemas.microsoft.com/office/drawing/2014/main" id="{D12F30BB-247F-4C07-8FD1-B4A17BED78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>
              <a:extLst>
                <a:ext uri="{FF2B5EF4-FFF2-40B4-BE49-F238E27FC236}">
                  <a16:creationId xmlns:a16="http://schemas.microsoft.com/office/drawing/2014/main" id="{D9B72407-7C8E-411C-A298-DAA3D3AEB3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2">
              <a:extLst>
                <a:ext uri="{FF2B5EF4-FFF2-40B4-BE49-F238E27FC236}">
                  <a16:creationId xmlns:a16="http://schemas.microsoft.com/office/drawing/2014/main" id="{A8908A40-3CE7-49FC-930D-8343D2C68B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A163286E-D081-420D-9CFB-F64ABF859A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DE8A6DD8-B1A0-4844-9E93-5B435CE9F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7E544615-AC20-41F2-9486-24FFC303D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E57712DD-706E-4BA7-996F-289DBF017D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>
              <a:extLst>
                <a:ext uri="{FF2B5EF4-FFF2-40B4-BE49-F238E27FC236}">
                  <a16:creationId xmlns:a16="http://schemas.microsoft.com/office/drawing/2014/main" id="{21F827BF-3A54-4951-B69B-2B7644AECD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AA089BA-3050-459A-9FE4-6BAA2CBECF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186178A2-1581-4172-819F-C39E773D6A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1487A9E8-2A20-4ED4-A785-7E71AE0B91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59">
              <a:extLst>
                <a:ext uri="{FF2B5EF4-FFF2-40B4-BE49-F238E27FC236}">
                  <a16:creationId xmlns:a16="http://schemas.microsoft.com/office/drawing/2014/main" id="{041FDCC3-881A-4FD0-8124-0B552A4CF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2">
              <a:extLst>
                <a:ext uri="{FF2B5EF4-FFF2-40B4-BE49-F238E27FC236}">
                  <a16:creationId xmlns:a16="http://schemas.microsoft.com/office/drawing/2014/main" id="{0E834240-9B67-4663-9EBD-47272D03A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0F9458DA-D11F-4E18-9157-33692F3731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91081F6-440A-4AA3-9B72-3F5D9CC2B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9EBE463D-7A93-417C-9D3C-97B0A4623D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212DD3DC-0710-4F07-A622-FC8E0555A4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>
              <a:extLst>
                <a:ext uri="{FF2B5EF4-FFF2-40B4-BE49-F238E27FC236}">
                  <a16:creationId xmlns:a16="http://schemas.microsoft.com/office/drawing/2014/main" id="{8784D3F6-706C-4925-A0C5-923284A912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FDA8F6E-612C-41A5-98E3-7605FA7E74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3D541228-2F26-430A-8962-E1148FB4A3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">
              <a:extLst>
                <a:ext uri="{FF2B5EF4-FFF2-40B4-BE49-F238E27FC236}">
                  <a16:creationId xmlns:a16="http://schemas.microsoft.com/office/drawing/2014/main" id="{6112C289-AABF-405B-8B79-BDE5E511D7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59">
              <a:extLst>
                <a:ext uri="{FF2B5EF4-FFF2-40B4-BE49-F238E27FC236}">
                  <a16:creationId xmlns:a16="http://schemas.microsoft.com/office/drawing/2014/main" id="{D7447B8D-AE88-4614-93EA-CFF096AA39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2">
              <a:extLst>
                <a:ext uri="{FF2B5EF4-FFF2-40B4-BE49-F238E27FC236}">
                  <a16:creationId xmlns:a16="http://schemas.microsoft.com/office/drawing/2014/main" id="{B7F02231-97A6-46A8-B388-35730D70EC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4F231344-6DAB-48BD-9121-995A1C79A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F7FA72A2-3D92-4B88-A004-95272D49B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2236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миграция элементов в ландшафтах.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ландшафтно-геохимического анализа территории.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эколого-геохимических исследований.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ландшафтно-геохимических исследований.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32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Объект 2">
            <a:extLst>
              <a:ext uri="{FF2B5EF4-FFF2-40B4-BE49-F238E27FC236}">
                <a16:creationId xmlns:a16="http://schemas.microsoft.com/office/drawing/2014/main" id="{E3583ABC-46FC-4852-83A9-ECDF4BEA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225845"/>
            <a:ext cx="10258425" cy="4351338"/>
          </a:xfrm>
        </p:spPr>
        <p:txBody>
          <a:bodyPr>
            <a:normAutofit fontScale="925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Алексеенко В.А. Экологическая геохимия: Учебник /В.А. Алексеенко. – М.: Логос, 2000. – 627 с.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Ганжара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Н.Ф. Ландшафтоведение: Учебник. /Н.Ф.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Ганжара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Б.А. Борисов, Р.Ф.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Байбеков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М.: Изд-во РГАУ-МСХА, 2010. – 248 с.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Карпенко, Л.В. Ландшафтоведение /Л.В. Карпенко, В.Д. Карпенко, М.Л.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Махлаев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Красноярск, 2007. – 104 с.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Перельман А.И. Геохимия ландшафтов /А.И. Перельман. – М.: Недра, 1975. – 341 с.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Покатилов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Ю.Г. Биогеохимия биосферы и медико-биологические проблемы /Ю.Г.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Покатилов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Новосибирск: Наука, 1993. – 168 с.</a:t>
            </a:r>
          </a:p>
        </p:txBody>
      </p:sp>
      <p:sp>
        <p:nvSpPr>
          <p:cNvPr id="64" name="Скругленный прямоугольник 4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/>
          <p:nvPr/>
        </p:nvSpPr>
        <p:spPr>
          <a:xfrm>
            <a:off x="2003488" y="322759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Заголовок 1">
            <a:extLst>
              <a:ext uri="{FF2B5EF4-FFF2-40B4-BE49-F238E27FC236}">
                <a16:creationId xmlns:a16="http://schemas.microsoft.com/office/drawing/2014/main" id="{028D9DAB-6A13-4E4A-B7F3-5A84D35B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54" y="336282"/>
            <a:ext cx="1097280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824872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</a:t>
            </a: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Геохимическая структура</a:t>
            </a: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эколого-геохимического исследования </a:t>
            </a: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47946" y="1798306"/>
            <a:ext cx="60977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81207" y="47758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57E08D19-53D5-4ED3-9AF0-C391FA6FA6C0}"/>
              </a:ext>
            </a:extLst>
          </p:cNvPr>
          <p:cNvSpPr/>
          <p:nvPr/>
        </p:nvSpPr>
        <p:spPr>
          <a:xfrm>
            <a:off x="791134" y="665403"/>
            <a:ext cx="10707514" cy="959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C72F8B-B1DD-4055-A4FC-C6C063376058}"/>
              </a:ext>
            </a:extLst>
          </p:cNvPr>
          <p:cNvSpPr/>
          <p:nvPr/>
        </p:nvSpPr>
        <p:spPr>
          <a:xfrm>
            <a:off x="828359" y="601156"/>
            <a:ext cx="10670289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ландшафтов на геохимической основе могут предусматривать следующие основные задачи: составление карт — типологических, районирования, специальных (распространение заболеваний, </a:t>
            </a:r>
            <a:r>
              <a:rPr lang="ru-RU" sz="1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агроландшафтов</a:t>
            </a:r>
            <a: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техногенных ландшафтов, содержания химических элементов при поисках полезных ископаемых); геохимическую характеристику ландшафта, оценку и прогноз различных геохимических </a:t>
            </a:r>
            <a:r>
              <a:rPr lang="ru-RU" sz="1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ситуаций.Ландшафтно</a:t>
            </a:r>
            <a: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-геохимические исследования, как и физико-географические, состоят из следующих этапов (периодов): </a:t>
            </a:r>
            <a:b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2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5BA9E42B-74E6-40A4-B5D0-CE89C3E69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3058469"/>
              </p:ext>
            </p:extLst>
          </p:nvPr>
        </p:nvGraphicFramePr>
        <p:xfrm>
          <a:off x="1928447" y="1733068"/>
          <a:ext cx="9778113" cy="4825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04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72052" y="4015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D00B631-C5FA-49C0-AF67-C86F44CC1B79}"/>
              </a:ext>
            </a:extLst>
          </p:cNvPr>
          <p:cNvSpPr/>
          <p:nvPr/>
        </p:nvSpPr>
        <p:spPr>
          <a:xfrm>
            <a:off x="543040" y="173577"/>
            <a:ext cx="10595245" cy="3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анализа образцов применяется ряд физико-химических методов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6" name="Схема 55">
            <a:extLst>
              <a:ext uri="{FF2B5EF4-FFF2-40B4-BE49-F238E27FC236}">
                <a16:creationId xmlns:a16="http://schemas.microsoft.com/office/drawing/2014/main" id="{8D61795A-67BD-42BE-9949-9717A07C12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6835168"/>
              </p:ext>
            </p:extLst>
          </p:nvPr>
        </p:nvGraphicFramePr>
        <p:xfrm>
          <a:off x="588749" y="568072"/>
          <a:ext cx="7575505" cy="5555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42252925"/>
              </p:ext>
            </p:extLst>
          </p:nvPr>
        </p:nvGraphicFramePr>
        <p:xfrm>
          <a:off x="2396391" y="4781549"/>
          <a:ext cx="2251809" cy="1129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01222712"/>
              </p:ext>
            </p:extLst>
          </p:nvPr>
        </p:nvGraphicFramePr>
        <p:xfrm>
          <a:off x="8377494" y="613272"/>
          <a:ext cx="3118770" cy="550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28065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CCD8D1-E26F-457B-B55A-C9224BEBEDD9}"/>
              </a:ext>
            </a:extLst>
          </p:cNvPr>
          <p:cNvSpPr/>
          <p:nvPr/>
        </p:nvSpPr>
        <p:spPr>
          <a:xfrm>
            <a:off x="3121858" y="4222603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8812" y="658869"/>
            <a:ext cx="10391775" cy="19396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Геохимическое исследование ландшафтов предполагает использование статистической обработки данных по содержанию химических элементов. Теория вероятности позволяет доказать существующие закономерности взаимосвязи и взаимозависимости между химическими элементами, сходство или различие в содержании химических элементов на разных объектах и др. Если между содержанием химического элемента и внешними факторами миграции существует тесная корреляционная зависимость, применяется регрессионный и факторный анализ. Однако к отбору данных для математической обработки следует относиться осторожно. Механический подход при обработке данных может привести к установлению ошибочных закономерностей. Отобранные для обработки статистические данные должны быть репрезентативны 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рендомизирова-ны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обязательно установить вид наблюдения при исследовании — независимое или сопряженное, так как от этого зависит объективность выводов. Правила статистической обработки содержания химических элементов в компонентах ландшафта, а также широко применяемые математические методы в географии представлены в работе Н. К.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Чертко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А.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Карпиченко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1234166" y="3241132"/>
            <a:ext cx="10391775" cy="19797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Геохимия ландшафта опирается на индуктивный и дедуктивный метод исследования. Первый положен в основу определения содержания элементов и анализа полученных данных. Второй предусматривает создание моделей, прогнозирование, изучение динамики в ландшафтах, активизацию химических процессов.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 в геохимии ландшафтов выступает понятие элементарного ландшафта (ЭЛ) или элементарной геохимической системы (ЭЛГС). Сменяющие друг друга ЭЛГС от местного водораздела к местной депрессии представляют собой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геохимически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сопряженный ряд – геохимическую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каскадную ландшафтно-геохимическую систему (КЛГС). Термин местный геохимический ландшафт употребляется для обозначения территории, на которой наблюдается повторение определенных ландшафтных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3872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CCD8D1-E26F-457B-B55A-C9224BEBEDD9}"/>
              </a:ext>
            </a:extLst>
          </p:cNvPr>
          <p:cNvSpPr/>
          <p:nvPr/>
        </p:nvSpPr>
        <p:spPr>
          <a:xfrm>
            <a:off x="3121858" y="4222603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02434873"/>
              </p:ext>
            </p:extLst>
          </p:nvPr>
        </p:nvGraphicFramePr>
        <p:xfrm>
          <a:off x="898588" y="923925"/>
          <a:ext cx="10391775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280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0ED5165-5F52-44A8-AD73-152470AACB3F}"/>
              </a:ext>
            </a:extLst>
          </p:cNvPr>
          <p:cNvSpPr/>
          <p:nvPr/>
        </p:nvSpPr>
        <p:spPr>
          <a:xfrm>
            <a:off x="588749" y="1488893"/>
            <a:ext cx="4719323" cy="1968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Радиальная геохимическая структура.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Радиальная геохимическая структура отражает миграцию элементов внутри элементарного геохимического ландшафта, и характеризуется рядом ландшафтно-геохимических коэффициентов.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2059D44-18A8-45EA-9A1D-238060DB5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5517242"/>
              </p:ext>
            </p:extLst>
          </p:nvPr>
        </p:nvGraphicFramePr>
        <p:xfrm>
          <a:off x="4893665" y="852669"/>
          <a:ext cx="743740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12123" y="3644474"/>
            <a:ext cx="4795949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Латеральная геохимическая структура.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Латеральная геохимическая структура характеризует отношения между компонентами элементарных ландшафтов в ландшафтной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9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81207" y="47758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55F96F3A-7C3D-4451-9886-A54A092CB6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2027560"/>
              </p:ext>
            </p:extLst>
          </p:nvPr>
        </p:nvGraphicFramePr>
        <p:xfrm>
          <a:off x="841755" y="904875"/>
          <a:ext cx="10437363" cy="4915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030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92703477"/>
              </p:ext>
            </p:extLst>
          </p:nvPr>
        </p:nvGraphicFramePr>
        <p:xfrm>
          <a:off x="54864" y="106651"/>
          <a:ext cx="6574536" cy="6046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989000594"/>
              </p:ext>
            </p:extLst>
          </p:nvPr>
        </p:nvGraphicFramePr>
        <p:xfrm>
          <a:off x="5664086" y="1583085"/>
          <a:ext cx="6096000" cy="2322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06016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4757</TotalTime>
  <Words>1494</Words>
  <Application>Microsoft Office PowerPoint</Application>
  <PresentationFormat>Широкоэкранный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155</cp:revision>
  <dcterms:created xsi:type="dcterms:W3CDTF">2021-11-16T03:16:23Z</dcterms:created>
  <dcterms:modified xsi:type="dcterms:W3CDTF">2023-11-04T18:04:49Z</dcterms:modified>
</cp:coreProperties>
</file>