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7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15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94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77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78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42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74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996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25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39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2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36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999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EF2D-8CEB-E245-B537-D7997BB7B899}" type="datetimeFigureOut">
              <a:rPr lang="ru-RU" smtClean="0"/>
              <a:t>09.03.21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83744-EF48-6547-8F3F-AFB4FA547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62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0885" y="288658"/>
            <a:ext cx="8735141" cy="656934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Методы</a:t>
            </a:r>
            <a:r>
              <a:rPr lang="en-US" b="1" dirty="0"/>
              <a:t> </a:t>
            </a:r>
            <a:r>
              <a:rPr lang="en-US" b="1" dirty="0" err="1"/>
              <a:t>обеспечения</a:t>
            </a:r>
            <a:r>
              <a:rPr lang="en-US" b="1" dirty="0"/>
              <a:t> </a:t>
            </a:r>
            <a:r>
              <a:rPr lang="en-US" b="1" dirty="0" err="1"/>
              <a:t>надежности</a:t>
            </a:r>
            <a:r>
              <a:rPr lang="en-US" b="1" dirty="0"/>
              <a:t> </a:t>
            </a:r>
            <a:r>
              <a:rPr lang="en-US" b="1" dirty="0" err="1"/>
              <a:t>программ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контроля</a:t>
            </a:r>
            <a:r>
              <a:rPr lang="en-US" b="1" dirty="0"/>
              <a:t> </a:t>
            </a:r>
            <a:r>
              <a:rPr lang="en-US" b="1" dirty="0" err="1"/>
              <a:t>их</a:t>
            </a:r>
            <a:r>
              <a:rPr lang="en-US" b="1" dirty="0"/>
              <a:t> </a:t>
            </a:r>
            <a:r>
              <a:rPr lang="en-US" b="1" dirty="0" err="1"/>
              <a:t>технологической</a:t>
            </a:r>
            <a:r>
              <a:rPr lang="en-US" b="1" dirty="0"/>
              <a:t> </a:t>
            </a:r>
            <a:r>
              <a:rPr lang="en-US" b="1" dirty="0" err="1"/>
              <a:t>безопасности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i="1" dirty="0" err="1" smtClean="0"/>
              <a:t>Отказы</a:t>
            </a:r>
            <a:r>
              <a:rPr lang="en-US" i="1" dirty="0" smtClean="0"/>
              <a:t> </a:t>
            </a:r>
            <a:r>
              <a:rPr lang="en-US" i="1" dirty="0" err="1" smtClean="0"/>
              <a:t>программного</a:t>
            </a:r>
            <a:r>
              <a:rPr lang="en-US" i="1" dirty="0" smtClean="0"/>
              <a:t> </a:t>
            </a:r>
            <a:r>
              <a:rPr lang="en-US" i="1" dirty="0" err="1" smtClean="0"/>
              <a:t>обеспечения</a:t>
            </a:r>
            <a:r>
              <a:rPr lang="ru-RU" i="1" dirty="0" smtClean="0"/>
              <a:t> </a:t>
            </a:r>
            <a:r>
              <a:rPr lang="ru-RU" dirty="0" smtClean="0"/>
              <a:t>- </a:t>
            </a:r>
            <a:r>
              <a:rPr lang="en-US" dirty="0" err="1" smtClean="0"/>
              <a:t>откло</a:t>
            </a:r>
            <a:r>
              <a:rPr lang="ru-RU" dirty="0" smtClean="0"/>
              <a:t>н</a:t>
            </a:r>
            <a:r>
              <a:rPr lang="en-US" dirty="0" err="1" smtClean="0"/>
              <a:t>е</a:t>
            </a:r>
            <a:r>
              <a:rPr lang="ru-RU" dirty="0" smtClean="0"/>
              <a:t>н</a:t>
            </a:r>
            <a:r>
              <a:rPr lang="en-US" dirty="0" err="1" smtClean="0"/>
              <a:t>ия</a:t>
            </a:r>
            <a:r>
              <a:rPr lang="en-US" dirty="0" smtClean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правильного</a:t>
            </a:r>
            <a:r>
              <a:rPr lang="en-US" dirty="0"/>
              <a:t> </a:t>
            </a:r>
            <a:r>
              <a:rPr lang="en-US" dirty="0" err="1"/>
              <a:t>хода</a:t>
            </a:r>
            <a:r>
              <a:rPr lang="en-US" dirty="0"/>
              <a:t> </a:t>
            </a:r>
            <a:r>
              <a:rPr lang="en-US" dirty="0" err="1" smtClean="0"/>
              <a:t>выпол</a:t>
            </a:r>
            <a:r>
              <a:rPr lang="ru-RU" dirty="0" smtClean="0"/>
              <a:t>н</a:t>
            </a:r>
            <a:r>
              <a:rPr lang="en-US" dirty="0" err="1" smtClean="0"/>
              <a:t>е</a:t>
            </a:r>
            <a:r>
              <a:rPr lang="ru-RU" dirty="0" smtClean="0"/>
              <a:t>н</a:t>
            </a:r>
            <a:r>
              <a:rPr lang="en-US" dirty="0" err="1" smtClean="0"/>
              <a:t>ия</a:t>
            </a:r>
            <a:r>
              <a:rPr lang="en-US" dirty="0" smtClean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вследствие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, </a:t>
            </a:r>
            <a:r>
              <a:rPr lang="en-US" dirty="0" err="1"/>
              <a:t>допущенных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преобразования</a:t>
            </a:r>
            <a:r>
              <a:rPr lang="en-US" dirty="0"/>
              <a:t> </a:t>
            </a:r>
            <a:r>
              <a:rPr lang="en-US" dirty="0" err="1"/>
              <a:t>исходного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действующую</a:t>
            </a:r>
            <a:r>
              <a:rPr lang="en-US" dirty="0"/>
              <a:t> </a:t>
            </a:r>
            <a:r>
              <a:rPr lang="en-US" dirty="0" err="1"/>
              <a:t>программу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i="1" dirty="0" err="1" smtClean="0"/>
              <a:t>Ошибка</a:t>
            </a:r>
            <a:r>
              <a:rPr lang="en-US" dirty="0" smtClean="0"/>
              <a:t> </a:t>
            </a:r>
            <a:r>
              <a:rPr lang="en-US" dirty="0"/>
              <a:t>—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регистрируемый</a:t>
            </a:r>
            <a:r>
              <a:rPr lang="en-US" dirty="0"/>
              <a:t> </a:t>
            </a:r>
            <a:r>
              <a:rPr lang="en-US" dirty="0" err="1"/>
              <a:t>пользователем</a:t>
            </a:r>
            <a:r>
              <a:rPr lang="en-US" dirty="0"/>
              <a:t> </a:t>
            </a:r>
            <a:r>
              <a:rPr lang="en-US" dirty="0" err="1"/>
              <a:t>факт</a:t>
            </a:r>
            <a:r>
              <a:rPr lang="en-US" dirty="0"/>
              <a:t> </a:t>
            </a:r>
            <a:r>
              <a:rPr lang="en-US" dirty="0" err="1"/>
              <a:t>неудовлетворенности</a:t>
            </a:r>
            <a:r>
              <a:rPr lang="en-US" dirty="0"/>
              <a:t> </a:t>
            </a:r>
            <a:r>
              <a:rPr lang="en-US" dirty="0" err="1"/>
              <a:t>качеством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причина</a:t>
            </a:r>
            <a:r>
              <a:rPr lang="en-US" dirty="0"/>
              <a:t> </a:t>
            </a:r>
            <a:r>
              <a:rPr lang="en-US" dirty="0" err="1"/>
              <a:t>дефекта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 smtClean="0"/>
              <a:t>обеспечения</a:t>
            </a:r>
            <a:endParaRPr lang="ru-RU" dirty="0" smtClean="0"/>
          </a:p>
          <a:p>
            <a:pPr marL="0" indent="0">
              <a:buNone/>
            </a:pPr>
            <a:r>
              <a:rPr lang="en-US" i="1" dirty="0" err="1" smtClean="0"/>
              <a:t>Дефект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err="1" smtClean="0"/>
              <a:t>проявление</a:t>
            </a:r>
            <a:r>
              <a:rPr lang="en-US" dirty="0" smtClean="0"/>
              <a:t> </a:t>
            </a:r>
            <a:r>
              <a:rPr lang="en-US" dirty="0" err="1"/>
              <a:t>допущенной</a:t>
            </a:r>
            <a:r>
              <a:rPr lang="en-US" dirty="0"/>
              <a:t> </a:t>
            </a:r>
            <a:r>
              <a:rPr lang="en-US" dirty="0" err="1"/>
              <a:t>ранее</a:t>
            </a:r>
            <a:r>
              <a:rPr lang="en-US" dirty="0"/>
              <a:t> </a:t>
            </a:r>
            <a:r>
              <a:rPr lang="en-US" dirty="0" err="1"/>
              <a:t>ошибки</a:t>
            </a:r>
            <a:r>
              <a:rPr lang="en-US" dirty="0"/>
              <a:t>.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i="1" dirty="0" err="1" smtClean="0"/>
              <a:t>Надежность</a:t>
            </a:r>
            <a:r>
              <a:rPr lang="en-US" i="1" dirty="0" smtClean="0"/>
              <a:t> </a:t>
            </a:r>
            <a:r>
              <a:rPr lang="en-US" i="1" dirty="0" err="1" smtClean="0"/>
              <a:t>программного</a:t>
            </a:r>
            <a:r>
              <a:rPr lang="en-US" i="1" dirty="0" smtClean="0"/>
              <a:t> </a:t>
            </a:r>
            <a:r>
              <a:rPr lang="en-US" i="1" dirty="0" err="1"/>
              <a:t>обеспечения</a:t>
            </a:r>
            <a:r>
              <a:rPr lang="en-US" i="1" dirty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отказ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 smtClean="0"/>
              <a:t>обеспечения</a:t>
            </a:r>
            <a:r>
              <a:rPr lang="ru-RU" dirty="0" smtClean="0"/>
              <a:t>, </a:t>
            </a:r>
            <a:r>
              <a:rPr lang="en-US" dirty="0" err="1"/>
              <a:t>вызывающий</a:t>
            </a:r>
            <a:r>
              <a:rPr lang="en-US" dirty="0"/>
              <a:t> </a:t>
            </a:r>
            <a:r>
              <a:rPr lang="en-US" dirty="0" err="1"/>
              <a:t>отклонение</a:t>
            </a:r>
            <a:r>
              <a:rPr lang="en-US" dirty="0"/>
              <a:t> </a:t>
            </a:r>
            <a:r>
              <a:rPr lang="en-US" dirty="0" err="1"/>
              <a:t>получаемого</a:t>
            </a:r>
            <a:r>
              <a:rPr lang="en-US" dirty="0"/>
              <a:t> </a:t>
            </a:r>
            <a:r>
              <a:rPr lang="en-US" dirty="0" err="1"/>
              <a:t>выхода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требуемого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допустимые</a:t>
            </a:r>
            <a:r>
              <a:rPr lang="en-US" dirty="0"/>
              <a:t> </a:t>
            </a:r>
            <a:r>
              <a:rPr lang="en-US" dirty="0" err="1"/>
              <a:t>пределы</a:t>
            </a:r>
            <a:r>
              <a:rPr lang="en-US" dirty="0"/>
              <a:t>, 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/>
              <a:t>произойдет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определенных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 </a:t>
            </a:r>
            <a:r>
              <a:rPr lang="en-US" dirty="0" err="1"/>
              <a:t>внешней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течение</a:t>
            </a:r>
            <a:r>
              <a:rPr lang="en-US" dirty="0"/>
              <a:t> </a:t>
            </a:r>
            <a:r>
              <a:rPr lang="en-US" dirty="0" err="1"/>
              <a:t>заданного</a:t>
            </a:r>
            <a:r>
              <a:rPr lang="en-US" dirty="0"/>
              <a:t> </a:t>
            </a:r>
            <a:r>
              <a:rPr lang="en-US" dirty="0" err="1"/>
              <a:t>периода</a:t>
            </a:r>
            <a:r>
              <a:rPr lang="en-US" dirty="0"/>
              <a:t> </a:t>
            </a:r>
            <a:r>
              <a:rPr lang="en-US" dirty="0" err="1"/>
              <a:t>наблюдения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88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4" y="365632"/>
            <a:ext cx="8475156" cy="623498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Оценка</a:t>
            </a:r>
            <a:r>
              <a:rPr lang="en-US" sz="2400" b="1" dirty="0"/>
              <a:t> </a:t>
            </a:r>
            <a:r>
              <a:rPr lang="en-US" sz="2400" b="1" dirty="0" err="1"/>
              <a:t>надежности</a:t>
            </a:r>
            <a:r>
              <a:rPr lang="en-US" sz="2400" b="1" dirty="0"/>
              <a:t> </a:t>
            </a:r>
            <a:r>
              <a:rPr lang="en-US" sz="2400" b="1" dirty="0" err="1"/>
              <a:t>программного</a:t>
            </a:r>
            <a:r>
              <a:rPr lang="en-US" sz="2400" b="1" dirty="0"/>
              <a:t> </a:t>
            </a:r>
            <a:r>
              <a:rPr lang="en-US" sz="2400" b="1" dirty="0" err="1"/>
              <a:t>обеспечения</a:t>
            </a:r>
            <a:endParaRPr lang="ru-RU" sz="2400" dirty="0"/>
          </a:p>
          <a:p>
            <a:pPr marL="0" indent="0">
              <a:buNone/>
            </a:pPr>
            <a:r>
              <a:rPr lang="en-US" sz="2000" dirty="0" err="1"/>
              <a:t>Надежность</a:t>
            </a:r>
            <a:r>
              <a:rPr lang="en-US" sz="2000" dirty="0"/>
              <a:t> </a:t>
            </a:r>
            <a:r>
              <a:rPr lang="en-US" sz="2000" dirty="0" err="1"/>
              <a:t>машинной</a:t>
            </a:r>
            <a:r>
              <a:rPr lang="en-US" sz="2000" dirty="0"/>
              <a:t> </a:t>
            </a:r>
            <a:r>
              <a:rPr lang="en-US" sz="2000" dirty="0" err="1"/>
              <a:t>программы</a:t>
            </a:r>
            <a:r>
              <a:rPr lang="en-US" sz="2000" dirty="0"/>
              <a:t> </a:t>
            </a:r>
            <a:r>
              <a:rPr lang="en-US" sz="2000" dirty="0" err="1"/>
              <a:t>может</a:t>
            </a:r>
            <a:r>
              <a:rPr lang="en-US" sz="2000" dirty="0"/>
              <a:t> </a:t>
            </a:r>
            <a:r>
              <a:rPr lang="en-US" sz="2000" dirty="0" err="1"/>
              <a:t>быть</a:t>
            </a:r>
            <a:r>
              <a:rPr lang="en-US" sz="2000" dirty="0"/>
              <a:t> </a:t>
            </a:r>
            <a:r>
              <a:rPr lang="en-US" sz="2000" dirty="0" err="1"/>
              <a:t>оценена</a:t>
            </a:r>
            <a:r>
              <a:rPr lang="en-US" sz="2000" dirty="0"/>
              <a:t> </a:t>
            </a:r>
            <a:r>
              <a:rPr lang="en-US" sz="2000" dirty="0" err="1"/>
              <a:t>путем</a:t>
            </a:r>
            <a:r>
              <a:rPr lang="en-US" sz="2000" dirty="0"/>
              <a:t> </a:t>
            </a:r>
            <a:r>
              <a:rPr lang="en-US" sz="2000" dirty="0" err="1"/>
              <a:t>прогона</a:t>
            </a:r>
            <a:r>
              <a:rPr lang="en-US" sz="2000" dirty="0"/>
              <a:t> </a:t>
            </a:r>
            <a:r>
              <a:rPr lang="en-US" sz="2000" dirty="0" err="1"/>
              <a:t>программы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п</a:t>
            </a:r>
            <a:r>
              <a:rPr lang="en-US" sz="2000" dirty="0"/>
              <a:t> </a:t>
            </a:r>
            <a:r>
              <a:rPr lang="en-US" sz="2000" dirty="0" err="1"/>
              <a:t>наборах</a:t>
            </a:r>
            <a:r>
              <a:rPr lang="en-US" sz="2000" dirty="0"/>
              <a:t> </a:t>
            </a:r>
            <a:r>
              <a:rPr lang="en-US" sz="2000" dirty="0" err="1"/>
              <a:t>входных</a:t>
            </a:r>
            <a:r>
              <a:rPr lang="en-US" sz="2000" dirty="0"/>
              <a:t> </a:t>
            </a:r>
            <a:r>
              <a:rPr lang="en-US" sz="2000" dirty="0" err="1"/>
              <a:t>данных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расчета</a:t>
            </a:r>
            <a:r>
              <a:rPr lang="en-US" sz="2000" dirty="0"/>
              <a:t> </a:t>
            </a:r>
            <a:r>
              <a:rPr lang="en-US" sz="2000" dirty="0" err="1"/>
              <a:t>значения</a:t>
            </a:r>
            <a:r>
              <a:rPr lang="en-US" sz="2000" dirty="0"/>
              <a:t> </a:t>
            </a:r>
            <a:r>
              <a:rPr lang="en-US" sz="2000" dirty="0" err="1"/>
              <a:t>оценки</a:t>
            </a:r>
            <a:r>
              <a:rPr lang="en-US" sz="2000" dirty="0"/>
              <a:t> R </a:t>
            </a:r>
            <a:r>
              <a:rPr lang="en-US" sz="2000" dirty="0" err="1"/>
              <a:t>по</a:t>
            </a:r>
            <a:r>
              <a:rPr lang="en-US" sz="2000" dirty="0"/>
              <a:t> </a:t>
            </a:r>
            <a:r>
              <a:rPr lang="en-US" sz="2000" dirty="0" err="1"/>
              <a:t>формуле</a:t>
            </a:r>
            <a:r>
              <a:rPr lang="en-US" sz="2000" dirty="0"/>
              <a:t> R'=1-n</a:t>
            </a:r>
            <a:r>
              <a:rPr lang="en-US" sz="2000" baseline="-25000" dirty="0"/>
              <a:t>e</a:t>
            </a:r>
            <a:r>
              <a:rPr lang="en-US" sz="2000" dirty="0"/>
              <a:t>'/n, </a:t>
            </a:r>
            <a:r>
              <a:rPr lang="en-US" sz="2000" dirty="0" err="1"/>
              <a:t>где</a:t>
            </a:r>
            <a:r>
              <a:rPr lang="en-US" sz="2000" dirty="0"/>
              <a:t> </a:t>
            </a:r>
            <a:r>
              <a:rPr lang="en-US" sz="2000" dirty="0" err="1"/>
              <a:t>n</a:t>
            </a:r>
            <a:r>
              <a:rPr lang="en-US" sz="2000" baseline="-25000" dirty="0" err="1"/>
              <a:t>е</a:t>
            </a:r>
            <a:r>
              <a:rPr lang="en-US" sz="2000" dirty="0"/>
              <a:t> - </a:t>
            </a:r>
            <a:r>
              <a:rPr lang="en-US" sz="2000" dirty="0" err="1"/>
              <a:t>число</a:t>
            </a:r>
            <a:r>
              <a:rPr lang="en-US" sz="2000" dirty="0"/>
              <a:t> </a:t>
            </a:r>
            <a:r>
              <a:rPr lang="en-US" sz="2000" dirty="0" err="1"/>
              <a:t>наборов</a:t>
            </a:r>
            <a:r>
              <a:rPr lang="en-US" sz="2000" dirty="0"/>
              <a:t> </a:t>
            </a:r>
            <a:r>
              <a:rPr lang="en-US" sz="2000" dirty="0" err="1"/>
              <a:t>входных</a:t>
            </a:r>
            <a:r>
              <a:rPr lang="en-US" sz="2000" dirty="0"/>
              <a:t> </a:t>
            </a:r>
            <a:r>
              <a:rPr lang="en-US" sz="2000" dirty="0" err="1"/>
              <a:t>данных</a:t>
            </a:r>
            <a:r>
              <a:rPr lang="en-US" sz="2000" dirty="0"/>
              <a:t>, </a:t>
            </a:r>
            <a:r>
              <a:rPr lang="en-US" sz="2000" dirty="0" err="1"/>
              <a:t>при</a:t>
            </a:r>
            <a:r>
              <a:rPr lang="en-US" sz="2000" dirty="0"/>
              <a:t> </a:t>
            </a:r>
            <a:r>
              <a:rPr lang="en-US" sz="2000" dirty="0" err="1"/>
              <a:t>которых</a:t>
            </a:r>
            <a:r>
              <a:rPr lang="en-US" sz="2000" dirty="0"/>
              <a:t> </a:t>
            </a:r>
            <a:r>
              <a:rPr lang="en-US" sz="2000" dirty="0" err="1"/>
              <a:t>произошли</a:t>
            </a:r>
            <a:r>
              <a:rPr lang="en-US" sz="2000" dirty="0"/>
              <a:t> </a:t>
            </a:r>
            <a:r>
              <a:rPr lang="en-US" sz="2000" dirty="0" err="1"/>
              <a:t>рабочие</a:t>
            </a:r>
            <a:r>
              <a:rPr lang="en-US" sz="2000" dirty="0"/>
              <a:t> </a:t>
            </a:r>
            <a:r>
              <a:rPr lang="en-US" sz="2000" dirty="0" err="1"/>
              <a:t>отказы</a:t>
            </a:r>
            <a:r>
              <a:rPr lang="en-US" sz="2000" dirty="0"/>
              <a:t>.</a:t>
            </a:r>
            <a:endParaRPr lang="ru-RU" sz="2000" dirty="0"/>
          </a:p>
          <a:p>
            <a:endParaRPr lang="ru-RU" dirty="0"/>
          </a:p>
        </p:txBody>
      </p:sp>
      <p:pic>
        <p:nvPicPr>
          <p:cNvPr id="2" name="Изображение 1" descr="Снимок экрана 2021-03-09 в 12.02.3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44" y="2091429"/>
            <a:ext cx="8432105" cy="4509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411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4" y="0"/>
            <a:ext cx="8475156" cy="68580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300" b="1" dirty="0" err="1"/>
              <a:t>Оценка</a:t>
            </a:r>
            <a:r>
              <a:rPr lang="en-US" sz="3300" b="1" dirty="0"/>
              <a:t> </a:t>
            </a:r>
            <a:r>
              <a:rPr lang="en-US" sz="3300" b="1" dirty="0" err="1"/>
              <a:t>технологической</a:t>
            </a:r>
            <a:r>
              <a:rPr lang="en-US" sz="3300" b="1" dirty="0"/>
              <a:t> </a:t>
            </a:r>
            <a:r>
              <a:rPr lang="en-US" sz="3300" b="1" dirty="0" err="1"/>
              <a:t>безопасности</a:t>
            </a:r>
            <a:r>
              <a:rPr lang="en-US" sz="3300" b="1" dirty="0"/>
              <a:t> </a:t>
            </a:r>
            <a:r>
              <a:rPr lang="en-US" sz="3300" b="1" dirty="0" err="1"/>
              <a:t>программ</a:t>
            </a:r>
            <a:r>
              <a:rPr lang="en-US" sz="3300" b="1" dirty="0"/>
              <a:t> </a:t>
            </a:r>
            <a:r>
              <a:rPr lang="en-US" sz="3300" b="1" dirty="0" err="1"/>
              <a:t>на</a:t>
            </a:r>
            <a:r>
              <a:rPr lang="en-US" sz="3300" b="1" dirty="0"/>
              <a:t> </a:t>
            </a:r>
            <a:r>
              <a:rPr lang="en-US" sz="3300" b="1" dirty="0" err="1"/>
              <a:t>базе</a:t>
            </a:r>
            <a:r>
              <a:rPr lang="en-US" sz="3300" b="1" dirty="0"/>
              <a:t> </a:t>
            </a:r>
            <a:r>
              <a:rPr lang="en-US" sz="3300" b="1" dirty="0" err="1"/>
              <a:t>метода</a:t>
            </a:r>
            <a:r>
              <a:rPr lang="en-US" sz="3300" b="1" dirty="0"/>
              <a:t> </a:t>
            </a:r>
            <a:r>
              <a:rPr lang="en-US" sz="3300" b="1" dirty="0" err="1"/>
              <a:t>Нельсона</a:t>
            </a:r>
            <a:endParaRPr lang="ru-RU" sz="3300" b="1" dirty="0"/>
          </a:p>
          <a:p>
            <a:pPr marL="0" indent="0">
              <a:buNone/>
            </a:pPr>
            <a:r>
              <a:rPr lang="en-US" dirty="0" err="1" smtClean="0"/>
              <a:t>Процедура</a:t>
            </a:r>
            <a:r>
              <a:rPr lang="en-US" dirty="0" smtClean="0"/>
              <a:t> </a:t>
            </a:r>
            <a:r>
              <a:rPr lang="en-US" dirty="0" err="1" smtClean="0"/>
              <a:t>грубой</a:t>
            </a:r>
            <a:r>
              <a:rPr lang="en-US" dirty="0" smtClean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величины</a:t>
            </a:r>
            <a:r>
              <a:rPr lang="en-US" dirty="0"/>
              <a:t> R, </a:t>
            </a:r>
            <a:r>
              <a:rPr lang="en-US" dirty="0" err="1"/>
              <a:t>предусматривающая</a:t>
            </a:r>
            <a:r>
              <a:rPr lang="en-US" dirty="0"/>
              <a:t> </a:t>
            </a:r>
            <a:r>
              <a:rPr lang="en-US" dirty="0" err="1"/>
              <a:t>использование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испытаний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включающая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шаги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множества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массивов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Выделение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dirty="0"/>
              <a:t> </a:t>
            </a:r>
            <a:r>
              <a:rPr lang="en-US" dirty="0" err="1"/>
              <a:t>подмножеств</a:t>
            </a:r>
            <a:r>
              <a:rPr lang="en-US" dirty="0"/>
              <a:t> </a:t>
            </a:r>
            <a:r>
              <a:rPr lang="en-US" dirty="0" err="1"/>
              <a:t>G</a:t>
            </a:r>
            <a:r>
              <a:rPr lang="en-US" baseline="-25000" dirty="0" err="1"/>
              <a:t>j</a:t>
            </a:r>
            <a:r>
              <a:rPr lang="en-US" dirty="0"/>
              <a:t>, </a:t>
            </a:r>
            <a:r>
              <a:rPr lang="en-US" dirty="0" err="1"/>
              <a:t>связанных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отдельными</a:t>
            </a:r>
            <a:r>
              <a:rPr lang="en-US" dirty="0"/>
              <a:t> </a:t>
            </a:r>
            <a:r>
              <a:rPr lang="en-US" dirty="0" err="1"/>
              <a:t>ветвями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3. 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G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предполагаемых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</a:t>
            </a:r>
            <a:r>
              <a:rPr lang="en-US" dirty="0" err="1"/>
              <a:t>значений</a:t>
            </a:r>
            <a:r>
              <a:rPr lang="en-US" dirty="0"/>
              <a:t> </a:t>
            </a:r>
            <a:r>
              <a:rPr lang="en-US" dirty="0" err="1"/>
              <a:t>вероятности</a:t>
            </a:r>
            <a:r>
              <a:rPr lang="en-US" dirty="0"/>
              <a:t> </a:t>
            </a:r>
            <a:r>
              <a:rPr lang="en-US" dirty="0" err="1"/>
              <a:t>Р</a:t>
            </a:r>
            <a:r>
              <a:rPr lang="en-US" baseline="-25000" dirty="0" err="1"/>
              <a:t>j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подмножества</a:t>
            </a:r>
            <a:r>
              <a:rPr lang="en-US" dirty="0"/>
              <a:t> </a:t>
            </a:r>
            <a:r>
              <a:rPr lang="en-US" dirty="0" err="1"/>
              <a:t>G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входного</a:t>
            </a:r>
            <a:r>
              <a:rPr lang="en-US" dirty="0"/>
              <a:t> </a:t>
            </a:r>
            <a:r>
              <a:rPr lang="en-US" dirty="0" err="1"/>
              <a:t>набора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используемого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контрольных</a:t>
            </a:r>
            <a:r>
              <a:rPr lang="en-US" dirty="0"/>
              <a:t> </a:t>
            </a:r>
            <a:r>
              <a:rPr lang="en-US" dirty="0" err="1"/>
              <a:t>примерах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Выявление</a:t>
            </a:r>
            <a:r>
              <a:rPr lang="en-US" dirty="0"/>
              <a:t> </a:t>
            </a:r>
            <a:r>
              <a:rPr lang="en-US" dirty="0" err="1"/>
              <a:t>проверенных</a:t>
            </a:r>
            <a:r>
              <a:rPr lang="en-US" dirty="0"/>
              <a:t> </a:t>
            </a:r>
            <a:r>
              <a:rPr lang="en-US" dirty="0" err="1"/>
              <a:t>пар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непроверенных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ходе</a:t>
            </a:r>
            <a:r>
              <a:rPr lang="en-US" dirty="0"/>
              <a:t> </a:t>
            </a:r>
            <a:r>
              <a:rPr lang="en-US" dirty="0" err="1"/>
              <a:t>испытаний</a:t>
            </a:r>
            <a:r>
              <a:rPr lang="en-US" dirty="0"/>
              <a:t> </a:t>
            </a:r>
            <a:r>
              <a:rPr lang="en-US" dirty="0" err="1"/>
              <a:t>сегментов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пар</a:t>
            </a:r>
            <a:r>
              <a:rPr lang="en-US" dirty="0"/>
              <a:t> </a:t>
            </a:r>
            <a:r>
              <a:rPr lang="en-US" dirty="0" err="1"/>
              <a:t>сегментов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ј</a:t>
            </a:r>
            <a:r>
              <a:rPr lang="en-US" dirty="0"/>
              <a:t> </a:t>
            </a:r>
            <a:r>
              <a:rPr lang="en-US" dirty="0" err="1"/>
              <a:t>величины</a:t>
            </a:r>
            <a:r>
              <a:rPr lang="en-US" dirty="0"/>
              <a:t> </a:t>
            </a:r>
            <a:r>
              <a:rPr lang="en-US" dirty="0" err="1"/>
              <a:t>где</a:t>
            </a:r>
            <a:r>
              <a:rPr lang="en-US" dirty="0"/>
              <a:t> P'=</a:t>
            </a:r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 err="1"/>
              <a:t>P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 err="1"/>
              <a:t>определяется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следующими</a:t>
            </a:r>
            <a:r>
              <a:rPr lang="en-US" dirty="0"/>
              <a:t> </a:t>
            </a:r>
            <a:r>
              <a:rPr lang="en-US" dirty="0" err="1"/>
              <a:t>правилами</a:t>
            </a:r>
            <a:r>
              <a:rPr lang="en-US" dirty="0"/>
              <a:t> </a:t>
            </a:r>
            <a:endParaRPr lang="ru-RU" dirty="0"/>
          </a:p>
          <a:p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=0.99,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подм</a:t>
            </a:r>
            <a:r>
              <a:rPr lang="ru-RU" dirty="0"/>
              <a:t>ноже</a:t>
            </a:r>
            <a:r>
              <a:rPr lang="en-US" dirty="0" err="1"/>
              <a:t>ство</a:t>
            </a:r>
            <a:r>
              <a:rPr lang="en-US" dirty="0"/>
              <a:t> </a:t>
            </a:r>
            <a:r>
              <a:rPr lang="en-US" dirty="0" err="1"/>
              <a:t>G</a:t>
            </a:r>
            <a:r>
              <a:rPr lang="en-US" baseline="-25000" dirty="0" err="1"/>
              <a:t>j</a:t>
            </a:r>
            <a:r>
              <a:rPr lang="en-US" baseline="-25000" dirty="0"/>
              <a:t> </a:t>
            </a:r>
            <a:r>
              <a:rPr lang="en-US" dirty="0" err="1"/>
              <a:t>включает</a:t>
            </a:r>
            <a:r>
              <a:rPr lang="en-US" dirty="0"/>
              <a:t> </a:t>
            </a: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контрольного</a:t>
            </a:r>
            <a:r>
              <a:rPr lang="en-US" dirty="0"/>
              <a:t> </a:t>
            </a:r>
            <a:r>
              <a:rPr lang="en-US" dirty="0" err="1"/>
              <a:t>примера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=0.95,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подмножество</a:t>
            </a:r>
            <a:r>
              <a:rPr lang="en-US" dirty="0"/>
              <a:t> </a:t>
            </a:r>
            <a:r>
              <a:rPr lang="en-US" dirty="0" err="1"/>
              <a:t>G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 err="1"/>
              <a:t>включает</a:t>
            </a:r>
            <a:r>
              <a:rPr lang="en-US" dirty="0"/>
              <a:t> </a:t>
            </a:r>
            <a:r>
              <a:rPr lang="en-US" dirty="0" err="1"/>
              <a:t>ровно</a:t>
            </a:r>
            <a:r>
              <a:rPr lang="en-US" dirty="0"/>
              <a:t> </a:t>
            </a:r>
            <a:r>
              <a:rPr lang="en-US" dirty="0" err="1"/>
              <a:t>один</a:t>
            </a:r>
            <a:r>
              <a:rPr lang="en-US" dirty="0"/>
              <a:t> </a:t>
            </a:r>
            <a:r>
              <a:rPr lang="en-US" dirty="0" err="1"/>
              <a:t>контрольный</a:t>
            </a:r>
            <a:r>
              <a:rPr lang="en-US" dirty="0"/>
              <a:t> </a:t>
            </a:r>
            <a:r>
              <a:rPr lang="en-US" dirty="0" err="1"/>
              <a:t>пример</a:t>
            </a:r>
            <a:r>
              <a:rPr lang="en-US" dirty="0"/>
              <a:t>; </a:t>
            </a:r>
            <a:endParaRPr lang="ru-RU" dirty="0"/>
          </a:p>
          <a:p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=0.90,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подмножество</a:t>
            </a:r>
            <a:r>
              <a:rPr lang="en-US" dirty="0"/>
              <a:t> </a:t>
            </a:r>
            <a:r>
              <a:rPr lang="en-US" dirty="0" err="1"/>
              <a:t>G</a:t>
            </a:r>
            <a:r>
              <a:rPr lang="en-US" baseline="-25000" dirty="0" err="1"/>
              <a:t>j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включает</a:t>
            </a:r>
            <a:r>
              <a:rPr lang="en-US" dirty="0"/>
              <a:t> </a:t>
            </a:r>
            <a:r>
              <a:rPr lang="en-US" dirty="0" err="1"/>
              <a:t>ни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контрольного</a:t>
            </a:r>
            <a:r>
              <a:rPr lang="en-US" dirty="0"/>
              <a:t> </a:t>
            </a:r>
            <a:r>
              <a:rPr lang="en-US" dirty="0" err="1"/>
              <a:t>примера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были</a:t>
            </a:r>
            <a:r>
              <a:rPr lang="en-US" dirty="0"/>
              <a:t> </a:t>
            </a:r>
            <a:r>
              <a:rPr lang="en-US" dirty="0" err="1"/>
              <a:t>найдены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сегменты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сегментные</a:t>
            </a:r>
            <a:r>
              <a:rPr lang="en-US" dirty="0"/>
              <a:t> </a:t>
            </a:r>
            <a:r>
              <a:rPr lang="en-US" dirty="0" err="1"/>
              <a:t>пары</a:t>
            </a:r>
            <a:r>
              <a:rPr lang="en-US" dirty="0"/>
              <a:t> </a:t>
            </a:r>
            <a:r>
              <a:rPr lang="en-US" dirty="0" err="1"/>
              <a:t>ветви</a:t>
            </a:r>
            <a:r>
              <a:rPr lang="en-US" dirty="0"/>
              <a:t> </a:t>
            </a:r>
            <a:r>
              <a:rPr lang="en-US" dirty="0" err="1"/>
              <a:t>L</a:t>
            </a:r>
            <a:r>
              <a:rPr lang="en-US" baseline="-25000" dirty="0" err="1"/>
              <a:t>j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 err="1"/>
              <a:t>a</a:t>
            </a:r>
            <a:r>
              <a:rPr lang="en-US" baseline="-25000" dirty="0" err="1"/>
              <a:t>j</a:t>
            </a:r>
            <a:r>
              <a:rPr lang="en-US" dirty="0"/>
              <a:t>=0.80-0.20m,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ходе</a:t>
            </a:r>
            <a:r>
              <a:rPr lang="en-US" dirty="0"/>
              <a:t> </a:t>
            </a:r>
            <a:r>
              <a:rPr lang="en-US" dirty="0" err="1"/>
              <a:t>испытаний</a:t>
            </a:r>
            <a:r>
              <a:rPr lang="en-US" dirty="0"/>
              <a:t> </a:t>
            </a:r>
            <a:r>
              <a:rPr lang="en-US" dirty="0" err="1"/>
              <a:t>были</a:t>
            </a:r>
            <a:r>
              <a:rPr lang="en-US" dirty="0"/>
              <a:t> </a:t>
            </a:r>
            <a:r>
              <a:rPr lang="en-US" dirty="0" err="1"/>
              <a:t>опробованы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сегменты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сегментные</a:t>
            </a:r>
            <a:r>
              <a:rPr lang="en-US" dirty="0"/>
              <a:t> </a:t>
            </a:r>
            <a:r>
              <a:rPr lang="en-US" dirty="0" err="1"/>
              <a:t>пары</a:t>
            </a:r>
            <a:r>
              <a:rPr lang="en-US" dirty="0"/>
              <a:t>;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т</a:t>
            </a:r>
            <a:r>
              <a:rPr lang="en-US" dirty="0"/>
              <a:t> </a:t>
            </a:r>
            <a:r>
              <a:rPr lang="en-US" dirty="0" err="1"/>
              <a:t>сегментов</a:t>
            </a:r>
            <a:r>
              <a:rPr lang="en-US" dirty="0"/>
              <a:t>  </a:t>
            </a:r>
            <a:r>
              <a:rPr lang="en-US" dirty="0" err="1"/>
              <a:t>ветви</a:t>
            </a:r>
            <a:r>
              <a:rPr lang="en-US" dirty="0"/>
              <a:t> LJ </a:t>
            </a:r>
            <a:r>
              <a:rPr lang="en-US" dirty="0" err="1"/>
              <a:t>пе</a:t>
            </a:r>
            <a:r>
              <a:rPr lang="en-US" dirty="0"/>
              <a:t> </a:t>
            </a:r>
            <a:r>
              <a:rPr lang="en-US" dirty="0" err="1"/>
              <a:t>были</a:t>
            </a:r>
            <a:r>
              <a:rPr lang="en-US" dirty="0"/>
              <a:t> </a:t>
            </a:r>
            <a:r>
              <a:rPr lang="en-US" dirty="0" err="1"/>
              <a:t>опробованы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ходе</a:t>
            </a:r>
            <a:r>
              <a:rPr lang="en-US" dirty="0"/>
              <a:t> </a:t>
            </a:r>
            <a:r>
              <a:rPr lang="en-US" dirty="0" err="1"/>
              <a:t>испытаний</a:t>
            </a:r>
            <a:r>
              <a:rPr lang="en-US" dirty="0"/>
              <a:t>; 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а</a:t>
            </a:r>
            <a:r>
              <a:rPr lang="en-US" baseline="-25000" dirty="0" err="1"/>
              <a:t>ј</a:t>
            </a:r>
            <a:r>
              <a:rPr lang="en-US" dirty="0"/>
              <a:t>=0,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более</a:t>
            </a:r>
            <a:r>
              <a:rPr lang="en-US" dirty="0"/>
              <a:t> </a:t>
            </a:r>
            <a:r>
              <a:rPr lang="en-US" dirty="0" err="1"/>
              <a:t>чем</a:t>
            </a:r>
            <a:r>
              <a:rPr lang="en-US" dirty="0"/>
              <a:t> 4 </a:t>
            </a:r>
            <a:r>
              <a:rPr lang="en-US" dirty="0" err="1"/>
              <a:t>сегмента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были</a:t>
            </a:r>
            <a:r>
              <a:rPr lang="en-US" dirty="0"/>
              <a:t> </a:t>
            </a:r>
            <a:r>
              <a:rPr lang="en-US" dirty="0" err="1"/>
              <a:t>опробованы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испытани</a:t>
            </a:r>
            <a:r>
              <a:rPr lang="ru-RU" dirty="0"/>
              <a:t>й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Вычисление</a:t>
            </a:r>
            <a:r>
              <a:rPr lang="en-US" dirty="0"/>
              <a:t> </a:t>
            </a:r>
            <a:r>
              <a:rPr lang="en-US" dirty="0" err="1"/>
              <a:t>грубой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R'' </a:t>
            </a:r>
            <a:r>
              <a:rPr lang="en-US" dirty="0" err="1"/>
              <a:t>осуществляется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формуле</a:t>
            </a:r>
            <a:r>
              <a:rPr lang="en-US" dirty="0"/>
              <a:t> 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где</a:t>
            </a:r>
            <a:r>
              <a:rPr lang="en-US" dirty="0"/>
              <a:t> k </a:t>
            </a:r>
            <a:r>
              <a:rPr lang="en-US" dirty="0" err="1"/>
              <a:t>представляет</a:t>
            </a:r>
            <a:r>
              <a:rPr lang="en-US" dirty="0"/>
              <a:t> </a:t>
            </a:r>
            <a:r>
              <a:rPr lang="en-US" dirty="0" err="1"/>
              <a:t>собой</a:t>
            </a:r>
            <a:r>
              <a:rPr lang="en-US" dirty="0"/>
              <a:t> </a:t>
            </a:r>
            <a:r>
              <a:rPr lang="en-US" dirty="0" err="1"/>
              <a:t>общее</a:t>
            </a:r>
            <a:r>
              <a:rPr lang="en-US" dirty="0"/>
              <a:t>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ветвей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Изображение 3" descr="Снимок экрана 2021-03-09 в 12.07.2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472" y="5631021"/>
            <a:ext cx="14859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411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4" y="365632"/>
            <a:ext cx="8475156" cy="6234983"/>
          </a:xfrm>
        </p:spPr>
        <p:txBody>
          <a:bodyPr/>
          <a:lstStyle/>
          <a:p>
            <a:pPr marL="0" indent="0">
              <a:buNone/>
            </a:pPr>
            <a:r>
              <a:rPr lang="en-US" i="1" dirty="0" err="1"/>
              <a:t>Заданный</a:t>
            </a:r>
            <a:r>
              <a:rPr lang="en-US" i="1" dirty="0"/>
              <a:t> </a:t>
            </a:r>
            <a:r>
              <a:rPr lang="en-US" i="1" dirty="0" err="1"/>
              <a:t>период</a:t>
            </a:r>
            <a:r>
              <a:rPr lang="en-US" i="1" dirty="0"/>
              <a:t> </a:t>
            </a:r>
            <a:r>
              <a:rPr lang="en-US" i="1" dirty="0" err="1" smtClean="0"/>
              <a:t>наблюдений</a:t>
            </a:r>
            <a:r>
              <a:rPr lang="ru-RU" i="1" dirty="0" smtClean="0"/>
              <a:t> </a:t>
            </a:r>
            <a:r>
              <a:rPr lang="ru-RU" dirty="0" smtClean="0"/>
              <a:t>- </a:t>
            </a:r>
            <a:r>
              <a:rPr lang="en-US" dirty="0" err="1" smtClean="0"/>
              <a:t>время</a:t>
            </a:r>
            <a:r>
              <a:rPr lang="en-US" dirty="0"/>
              <a:t>, </a:t>
            </a:r>
            <a:r>
              <a:rPr lang="en-US" dirty="0" err="1"/>
              <a:t>необходимое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поставленной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ru-RU" dirty="0" smtClean="0">
                <a:effectLst/>
              </a:rPr>
              <a:t>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i="1" dirty="0" err="1" smtClean="0"/>
              <a:t>Определенны</a:t>
            </a:r>
            <a:r>
              <a:rPr lang="ru-RU" i="1" dirty="0" smtClean="0"/>
              <a:t>е</a:t>
            </a:r>
            <a:r>
              <a:rPr lang="en-US" i="1" dirty="0" smtClean="0"/>
              <a:t> </a:t>
            </a:r>
            <a:r>
              <a:rPr lang="en-US" i="1" dirty="0" err="1" smtClean="0"/>
              <a:t>условия</a:t>
            </a:r>
            <a:r>
              <a:rPr lang="en-US" i="1" dirty="0" smtClean="0"/>
              <a:t> </a:t>
            </a:r>
            <a:r>
              <a:rPr lang="en-US" i="1" dirty="0" err="1" smtClean="0"/>
              <a:t>внешней</a:t>
            </a:r>
            <a:r>
              <a:rPr lang="en-US" i="1" dirty="0" smtClean="0"/>
              <a:t> </a:t>
            </a:r>
            <a:r>
              <a:rPr lang="en-US" i="1" dirty="0" err="1" smtClean="0"/>
              <a:t>среды</a:t>
            </a:r>
            <a:r>
              <a:rPr lang="en-US" i="1" dirty="0" smtClean="0"/>
              <a:t> </a:t>
            </a:r>
            <a:r>
              <a:rPr lang="ru-RU" dirty="0" smtClean="0"/>
              <a:t>-</a:t>
            </a:r>
            <a:r>
              <a:rPr lang="en-US" dirty="0" err="1" smtClean="0"/>
              <a:t>описание</a:t>
            </a:r>
            <a:r>
              <a:rPr lang="en-US" dirty="0" smtClean="0"/>
              <a:t> </a:t>
            </a:r>
            <a:r>
              <a:rPr lang="en-US" dirty="0" err="1" smtClean="0"/>
              <a:t>входных</a:t>
            </a:r>
            <a:r>
              <a:rPr lang="en-US" dirty="0" smtClean="0"/>
              <a:t> </a:t>
            </a:r>
            <a:r>
              <a:rPr lang="en-US" dirty="0" err="1" smtClean="0"/>
              <a:t>данных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состояние</a:t>
            </a:r>
            <a:r>
              <a:rPr lang="en-US" dirty="0" smtClean="0"/>
              <a:t> </a:t>
            </a:r>
            <a:r>
              <a:rPr lang="en-US" dirty="0" err="1" smtClean="0"/>
              <a:t>вычислительного</a:t>
            </a:r>
            <a:r>
              <a:rPr lang="en-US" dirty="0" smtClean="0"/>
              <a:t> </a:t>
            </a:r>
            <a:r>
              <a:rPr lang="en-US" dirty="0" err="1" smtClean="0"/>
              <a:t>процесса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момент</a:t>
            </a:r>
            <a:r>
              <a:rPr lang="en-US" dirty="0" smtClean="0"/>
              <a:t> </a:t>
            </a:r>
            <a:r>
              <a:rPr lang="en-US" dirty="0" err="1" smtClean="0"/>
              <a:t>выполнения</a:t>
            </a:r>
            <a:r>
              <a:rPr lang="en-US" dirty="0" smtClean="0"/>
              <a:t> </a:t>
            </a:r>
            <a:r>
              <a:rPr lang="en-US" dirty="0" err="1" smtClean="0"/>
              <a:t>программы</a:t>
            </a:r>
            <a:r>
              <a:rPr lang="en-US" dirty="0" smtClean="0"/>
              <a:t> </a:t>
            </a:r>
            <a:r>
              <a:rPr lang="en-US" dirty="0" err="1" smtClean="0"/>
              <a:t>при</a:t>
            </a:r>
            <a:r>
              <a:rPr lang="en-US" dirty="0" smtClean="0"/>
              <a:t> </a:t>
            </a:r>
            <a:r>
              <a:rPr lang="en-US" dirty="0" err="1" smtClean="0"/>
              <a:t>испытаниях</a:t>
            </a:r>
            <a:r>
              <a:rPr lang="en-US" dirty="0" smtClean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i="1" dirty="0" err="1" smtClean="0"/>
              <a:t>Заданны</a:t>
            </a:r>
            <a:r>
              <a:rPr lang="ru-RU" i="1" dirty="0" smtClean="0"/>
              <a:t>й </a:t>
            </a:r>
            <a:r>
              <a:rPr lang="en-US" i="1" dirty="0" err="1" smtClean="0"/>
              <a:t>период</a:t>
            </a:r>
            <a:r>
              <a:rPr lang="en-US" i="1" dirty="0" smtClean="0"/>
              <a:t> </a:t>
            </a:r>
            <a:r>
              <a:rPr lang="en-US" i="1" dirty="0" err="1" smtClean="0"/>
              <a:t>функционирования</a:t>
            </a:r>
            <a:r>
              <a:rPr lang="en-US" i="1" dirty="0" smtClean="0"/>
              <a:t> </a:t>
            </a:r>
            <a:r>
              <a:rPr lang="ru-RU" dirty="0" smtClean="0"/>
              <a:t>- </a:t>
            </a:r>
            <a:r>
              <a:rPr lang="en-US" dirty="0" err="1" smtClean="0"/>
              <a:t>время</a:t>
            </a:r>
            <a:r>
              <a:rPr lang="en-US" dirty="0"/>
              <a:t>, </a:t>
            </a:r>
            <a:r>
              <a:rPr lang="en-US" dirty="0" err="1"/>
              <a:t>необходимое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 smtClean="0"/>
              <a:t>поставленно</a:t>
            </a:r>
            <a:r>
              <a:rPr lang="ru-RU" dirty="0" smtClean="0"/>
              <a:t>й</a:t>
            </a:r>
            <a:r>
              <a:rPr lang="en-US" dirty="0" smtClean="0"/>
              <a:t> </a:t>
            </a:r>
            <a:r>
              <a:rPr lang="en-US" dirty="0" err="1"/>
              <a:t>задачи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845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3" y="365632"/>
            <a:ext cx="8792863" cy="64923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Введем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обозначения</a:t>
            </a:r>
            <a:r>
              <a:rPr lang="en-US" dirty="0"/>
              <a:t>. </a:t>
            </a: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 - </a:t>
            </a:r>
            <a:r>
              <a:rPr lang="en-US" dirty="0" err="1"/>
              <a:t>машинная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определена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описание</a:t>
            </a:r>
            <a:r>
              <a:rPr lang="en-US" dirty="0"/>
              <a:t> </a:t>
            </a:r>
            <a:r>
              <a:rPr lang="en-US" dirty="0" err="1"/>
              <a:t>некоторой</a:t>
            </a:r>
            <a:r>
              <a:rPr lang="en-US" dirty="0"/>
              <a:t> </a:t>
            </a:r>
            <a:r>
              <a:rPr lang="en-US" dirty="0" err="1"/>
              <a:t>вычислимой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F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множестве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значений</a:t>
            </a:r>
            <a:r>
              <a:rPr lang="en-US" dirty="0"/>
              <a:t> </a:t>
            </a:r>
            <a:r>
              <a:rPr lang="en-US" dirty="0" err="1"/>
              <a:t>наборов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таких</a:t>
            </a:r>
            <a:r>
              <a:rPr lang="en-US" dirty="0"/>
              <a:t>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каждый</a:t>
            </a:r>
            <a:r>
              <a:rPr lang="en-US" dirty="0"/>
              <a:t> </a:t>
            </a:r>
            <a:r>
              <a:rPr lang="en-US" dirty="0" err="1"/>
              <a:t>элемент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множества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dirty="0"/>
              <a:t> </a:t>
            </a:r>
            <a:r>
              <a:rPr lang="en-US" dirty="0" err="1"/>
              <a:t>представляет</a:t>
            </a:r>
            <a:r>
              <a:rPr lang="en-US" dirty="0"/>
              <a:t> </a:t>
            </a:r>
            <a:r>
              <a:rPr lang="en-US" dirty="0" err="1"/>
              <a:t>собой</a:t>
            </a:r>
            <a:r>
              <a:rPr lang="en-US" dirty="0"/>
              <a:t> </a:t>
            </a:r>
            <a:r>
              <a:rPr lang="en-US" dirty="0" err="1"/>
              <a:t>набор</a:t>
            </a:r>
            <a:r>
              <a:rPr lang="en-US" dirty="0"/>
              <a:t> </a:t>
            </a:r>
            <a:r>
              <a:rPr lang="en-US" dirty="0" err="1"/>
              <a:t>значений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необходимый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прогона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 smtClean="0"/>
              <a:t>: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E=(</a:t>
            </a:r>
            <a:r>
              <a:rPr lang="en-US" dirty="0" err="1" smtClean="0"/>
              <a:t>Ei</a:t>
            </a:r>
            <a:r>
              <a:rPr lang="en-US" dirty="0" smtClean="0"/>
              <a:t>: </a:t>
            </a:r>
            <a:r>
              <a:rPr lang="en-US" dirty="0" err="1" smtClean="0"/>
              <a:t>i</a:t>
            </a:r>
            <a:r>
              <a:rPr lang="en-US" dirty="0" smtClean="0"/>
              <a:t>=1,2,…,N)</a:t>
            </a:r>
            <a:endParaRPr lang="ru-RU" dirty="0"/>
          </a:p>
          <a:p>
            <a:pPr marL="0" indent="0">
              <a:buNone/>
            </a:pPr>
            <a:r>
              <a:rPr lang="en-US" dirty="0" err="1" smtClean="0"/>
              <a:t>Интуитивное</a:t>
            </a:r>
            <a:r>
              <a:rPr lang="en-US" dirty="0" smtClean="0"/>
              <a:t>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ПО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уточнено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статистическом</a:t>
            </a:r>
            <a:r>
              <a:rPr lang="en-US" dirty="0"/>
              <a:t> </a:t>
            </a:r>
            <a:r>
              <a:rPr lang="en-US" dirty="0" err="1"/>
              <a:t>смысле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следующих</a:t>
            </a:r>
            <a:r>
              <a:rPr lang="en-US" dirty="0"/>
              <a:t> </a:t>
            </a:r>
            <a:r>
              <a:rPr lang="en-US" dirty="0" err="1"/>
              <a:t>простых</a:t>
            </a:r>
            <a:r>
              <a:rPr lang="en-US" dirty="0"/>
              <a:t> </a:t>
            </a:r>
            <a:r>
              <a:rPr lang="en-US" dirty="0" err="1"/>
              <a:t>соображении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выполнение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 </a:t>
            </a:r>
            <a:r>
              <a:rPr lang="en-US" dirty="0" err="1"/>
              <a:t>приводит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получению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определенного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F(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множество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dirty="0"/>
              <a:t> </a:t>
            </a:r>
            <a:r>
              <a:rPr lang="en-US" dirty="0" err="1"/>
              <a:t>определяет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возможные</a:t>
            </a:r>
            <a:r>
              <a:rPr lang="en-US" dirty="0"/>
              <a:t> </a:t>
            </a:r>
            <a:r>
              <a:rPr lang="en-US" dirty="0" err="1"/>
              <a:t>вычисления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программе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каждому</a:t>
            </a:r>
            <a:r>
              <a:rPr lang="en-US" dirty="0"/>
              <a:t> </a:t>
            </a:r>
            <a:r>
              <a:rPr lang="en-US" dirty="0" err="1"/>
              <a:t>набору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соответствует</a:t>
            </a:r>
            <a:r>
              <a:rPr lang="en-US" dirty="0"/>
              <a:t> </a:t>
            </a:r>
            <a:r>
              <a:rPr lang="en-US" dirty="0" err="1"/>
              <a:t>прогон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,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наоборот</a:t>
            </a:r>
            <a:r>
              <a:rPr lang="en-US" dirty="0"/>
              <a:t>, </a:t>
            </a:r>
            <a:r>
              <a:rPr lang="en-US" dirty="0" err="1"/>
              <a:t>каждому</a:t>
            </a:r>
            <a:r>
              <a:rPr lang="en-US" dirty="0"/>
              <a:t> </a:t>
            </a:r>
            <a:r>
              <a:rPr lang="en-US" dirty="0" err="1"/>
              <a:t>прогону</a:t>
            </a:r>
            <a:r>
              <a:rPr lang="en-US" dirty="0"/>
              <a:t> </a:t>
            </a:r>
            <a:r>
              <a:rPr lang="en-US" dirty="0" err="1"/>
              <a:t>соответствует</a:t>
            </a:r>
            <a:r>
              <a:rPr lang="en-US" dirty="0"/>
              <a:t> </a:t>
            </a:r>
            <a:r>
              <a:rPr lang="en-US" dirty="0" err="1"/>
              <a:t>некоторый</a:t>
            </a:r>
            <a:r>
              <a:rPr lang="en-US" dirty="0"/>
              <a:t> </a:t>
            </a:r>
            <a:r>
              <a:rPr lang="en-US" dirty="0" err="1"/>
              <a:t>набор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i</a:t>
            </a:r>
            <a:r>
              <a:rPr lang="en-US" dirty="0"/>
              <a:t>,</a:t>
            </a:r>
            <a:endParaRPr lang="ru-RU" dirty="0"/>
          </a:p>
          <a:p>
            <a:pPr lvl="0"/>
            <a:r>
              <a:rPr lang="en-US" dirty="0" err="1"/>
              <a:t>наличие</a:t>
            </a:r>
            <a:r>
              <a:rPr lang="en-US" dirty="0"/>
              <a:t> </a:t>
            </a:r>
            <a:r>
              <a:rPr lang="en-US" dirty="0" err="1"/>
              <a:t>дефектов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программе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 </a:t>
            </a:r>
            <a:r>
              <a:rPr lang="en-US" dirty="0" err="1"/>
              <a:t>приводит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тому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ей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самом</a:t>
            </a:r>
            <a:r>
              <a:rPr lang="en-US" dirty="0"/>
              <a:t> </a:t>
            </a:r>
            <a:r>
              <a:rPr lang="en-US" dirty="0" err="1"/>
              <a:t>деле</a:t>
            </a:r>
            <a:r>
              <a:rPr lang="en-US" dirty="0"/>
              <a:t> </a:t>
            </a:r>
            <a:r>
              <a:rPr lang="en-US" dirty="0" err="1"/>
              <a:t>соответствует</a:t>
            </a:r>
            <a:r>
              <a:rPr lang="en-US" dirty="0"/>
              <a:t> </a:t>
            </a:r>
            <a:r>
              <a:rPr lang="en-US" dirty="0" err="1"/>
              <a:t>функция</a:t>
            </a:r>
            <a:r>
              <a:rPr lang="en-US" dirty="0"/>
              <a:t> F', </a:t>
            </a:r>
            <a:r>
              <a:rPr lang="en-US" dirty="0" err="1"/>
              <a:t>отличная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заданной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некоторого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отклонение</a:t>
            </a:r>
            <a:r>
              <a:rPr lang="en-US" dirty="0"/>
              <a:t> </a:t>
            </a:r>
            <a:r>
              <a:rPr lang="en-US" dirty="0" err="1"/>
              <a:t>выхода</a:t>
            </a:r>
            <a:r>
              <a:rPr lang="en-US" dirty="0"/>
              <a:t> F'(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), </a:t>
            </a:r>
            <a:r>
              <a:rPr lang="en-US" dirty="0" err="1"/>
              <a:t>полученного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результате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должно</a:t>
            </a:r>
            <a:r>
              <a:rPr lang="en-US" dirty="0"/>
              <a:t> </a:t>
            </a:r>
            <a:r>
              <a:rPr lang="en-US" dirty="0" err="1"/>
              <a:t>превышать</a:t>
            </a:r>
            <a:r>
              <a:rPr lang="en-US" dirty="0"/>
              <a:t> </a:t>
            </a:r>
            <a:r>
              <a:rPr lang="en-US" dirty="0" err="1"/>
              <a:t>некоторый</a:t>
            </a:r>
            <a:r>
              <a:rPr lang="en-US" dirty="0"/>
              <a:t> </a:t>
            </a:r>
            <a:r>
              <a:rPr lang="en-US" dirty="0" err="1"/>
              <a:t>установленный</a:t>
            </a:r>
            <a:r>
              <a:rPr lang="en-US" dirty="0"/>
              <a:t> </a:t>
            </a:r>
            <a:r>
              <a:rPr lang="en-US" dirty="0" err="1"/>
              <a:t>уровень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обеспечения</a:t>
            </a:r>
            <a:r>
              <a:rPr lang="en-US" dirty="0"/>
              <a:t> S(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),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безопасность</a:t>
            </a:r>
            <a:r>
              <a:rPr lang="en-US" dirty="0"/>
              <a:t> </a:t>
            </a:r>
            <a:r>
              <a:rPr lang="en-US" dirty="0" err="1"/>
              <a:t>обеспечивается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соблюдении</a:t>
            </a:r>
            <a:r>
              <a:rPr lang="en-US" dirty="0"/>
              <a:t> </a:t>
            </a:r>
            <a:r>
              <a:rPr lang="en-US" dirty="0" err="1"/>
              <a:t>ограничения</a:t>
            </a:r>
            <a:r>
              <a:rPr lang="en-US" dirty="0"/>
              <a:t>: </a:t>
            </a:r>
            <a:r>
              <a:rPr lang="en-US" dirty="0" smtClean="0"/>
              <a:t>F'(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</a:t>
            </a:r>
            <a:r>
              <a:rPr lang="en-US" dirty="0" smtClean="0"/>
              <a:t>)&lt;=</a:t>
            </a:r>
            <a:r>
              <a:rPr lang="en-US" dirty="0" smtClean="0"/>
              <a:t>S</a:t>
            </a:r>
            <a:r>
              <a:rPr lang="en-US" dirty="0"/>
              <a:t>(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411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4" y="365632"/>
            <a:ext cx="8475156" cy="62349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Определение</a:t>
            </a:r>
            <a:r>
              <a:rPr lang="en-US" b="1" dirty="0"/>
              <a:t> </a:t>
            </a:r>
            <a:r>
              <a:rPr lang="en-US" b="1" dirty="0" err="1"/>
              <a:t>модели</a:t>
            </a:r>
            <a:r>
              <a:rPr lang="en-US" b="1" dirty="0"/>
              <a:t> </a:t>
            </a:r>
            <a:r>
              <a:rPr lang="en-US" b="1" dirty="0" err="1"/>
              <a:t>надежности</a:t>
            </a:r>
            <a:r>
              <a:rPr lang="en-US" b="1" dirty="0"/>
              <a:t> </a:t>
            </a:r>
            <a:r>
              <a:rPr lang="en-US" b="1" dirty="0" err="1"/>
              <a:t>программного</a:t>
            </a:r>
            <a:r>
              <a:rPr lang="en-US" b="1" dirty="0"/>
              <a:t> </a:t>
            </a:r>
            <a:r>
              <a:rPr lang="en-US" b="1" dirty="0" err="1"/>
              <a:t>обеспечения</a:t>
            </a:r>
            <a:endParaRPr lang="ru-RU" b="1" dirty="0"/>
          </a:p>
          <a:p>
            <a:pPr marL="0" indent="0">
              <a:buNone/>
            </a:pPr>
            <a:r>
              <a:rPr lang="en-US" i="1" dirty="0" err="1"/>
              <a:t>Модель</a:t>
            </a:r>
            <a:r>
              <a:rPr lang="en-US" i="1" dirty="0"/>
              <a:t> </a:t>
            </a:r>
            <a:r>
              <a:rPr lang="en-US" i="1" dirty="0" err="1"/>
              <a:t>наде</a:t>
            </a:r>
            <a:r>
              <a:rPr lang="ru-RU" i="1" dirty="0"/>
              <a:t>ж</a:t>
            </a:r>
            <a:r>
              <a:rPr lang="en-US" i="1" dirty="0" err="1"/>
              <a:t>ности</a:t>
            </a:r>
            <a:r>
              <a:rPr lang="en-US" i="1" dirty="0"/>
              <a:t> </a:t>
            </a:r>
            <a:r>
              <a:rPr lang="en-US" i="1" dirty="0" err="1"/>
              <a:t>программного</a:t>
            </a:r>
            <a:r>
              <a:rPr lang="en-US" i="1" dirty="0"/>
              <a:t> </a:t>
            </a:r>
            <a:r>
              <a:rPr lang="en-US" i="1" dirty="0" err="1"/>
              <a:t>обеспечения</a:t>
            </a:r>
            <a:r>
              <a:rPr lang="en-US" i="1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это</a:t>
            </a:r>
            <a:r>
              <a:rPr lang="ru-RU" dirty="0" smtClean="0"/>
              <a:t> </a:t>
            </a:r>
            <a:r>
              <a:rPr lang="en-US" dirty="0" err="1" smtClean="0"/>
              <a:t>математическая</a:t>
            </a:r>
            <a:r>
              <a:rPr lang="en-US" dirty="0" smtClean="0"/>
              <a:t> </a:t>
            </a:r>
            <a:r>
              <a:rPr lang="en-US" dirty="0" err="1"/>
              <a:t>модель</a:t>
            </a:r>
            <a:r>
              <a:rPr lang="en-US" dirty="0"/>
              <a:t>, </a:t>
            </a:r>
            <a:r>
              <a:rPr lang="en-US" dirty="0" err="1"/>
              <a:t>построенная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зависимости</a:t>
            </a:r>
            <a:r>
              <a:rPr lang="en-US" dirty="0"/>
              <a:t> </a:t>
            </a:r>
            <a:r>
              <a:rPr lang="en-US" dirty="0" err="1"/>
              <a:t>надежности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обеспечения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некоторых</a:t>
            </a:r>
            <a:r>
              <a:rPr lang="en-US" dirty="0"/>
              <a:t> </a:t>
            </a:r>
            <a:r>
              <a:rPr lang="en-US" dirty="0" err="1"/>
              <a:t>определенных</a:t>
            </a:r>
            <a:r>
              <a:rPr lang="en-US" dirty="0"/>
              <a:t> </a:t>
            </a:r>
            <a:r>
              <a:rPr lang="en-US" dirty="0" err="1"/>
              <a:t>параметров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b="1" dirty="0" err="1" smtClean="0"/>
              <a:t>Параметрами</a:t>
            </a:r>
            <a:r>
              <a:rPr lang="en-US" dirty="0" smtClean="0"/>
              <a:t> </a:t>
            </a:r>
            <a:r>
              <a:rPr lang="en-US" dirty="0" err="1" smtClean="0"/>
              <a:t>являются</a:t>
            </a:r>
            <a:r>
              <a:rPr lang="en-US" dirty="0" smtClean="0"/>
              <a:t> </a:t>
            </a:r>
            <a:r>
              <a:rPr lang="en-US" dirty="0" err="1"/>
              <a:t>частоты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позволяют</a:t>
            </a:r>
            <a:r>
              <a:rPr lang="en-US" dirty="0"/>
              <a:t> </a:t>
            </a:r>
            <a:r>
              <a:rPr lang="en-US" dirty="0" err="1"/>
              <a:t>оценить</a:t>
            </a:r>
            <a:r>
              <a:rPr lang="en-US" dirty="0"/>
              <a:t> </a:t>
            </a:r>
            <a:r>
              <a:rPr lang="en-US" dirty="0" err="1"/>
              <a:t>качество</a:t>
            </a:r>
            <a:r>
              <a:rPr lang="en-US" dirty="0"/>
              <a:t> </a:t>
            </a:r>
            <a:r>
              <a:rPr lang="en-US" dirty="0" err="1"/>
              <a:t>систем</a:t>
            </a:r>
            <a:r>
              <a:rPr lang="en-US" dirty="0"/>
              <a:t> </a:t>
            </a:r>
            <a:r>
              <a:rPr lang="en-US" dirty="0" err="1"/>
              <a:t>реального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, </a:t>
            </a:r>
            <a:r>
              <a:rPr lang="en-US" dirty="0" err="1"/>
              <a:t>функционирующих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непрерывном</a:t>
            </a:r>
            <a:r>
              <a:rPr lang="en-US" dirty="0"/>
              <a:t> </a:t>
            </a:r>
            <a:r>
              <a:rPr lang="en-US" dirty="0" err="1"/>
              <a:t>режиме</a:t>
            </a:r>
            <a:r>
              <a:rPr lang="en-US" dirty="0"/>
              <a:t>, </a:t>
            </a:r>
            <a:r>
              <a:rPr lang="en-US" dirty="0" err="1"/>
              <a:t>и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получать</a:t>
            </a:r>
            <a:r>
              <a:rPr lang="en-US" dirty="0"/>
              <a:t> </a:t>
            </a:r>
            <a:r>
              <a:rPr lang="en-US" dirty="0" err="1"/>
              <a:t>косвенную</a:t>
            </a:r>
            <a:r>
              <a:rPr lang="en-US" dirty="0"/>
              <a:t> </a:t>
            </a:r>
            <a:r>
              <a:rPr lang="en-US" dirty="0" err="1"/>
              <a:t>информацию</a:t>
            </a:r>
            <a:r>
              <a:rPr lang="en-US" dirty="0"/>
              <a:t> </a:t>
            </a:r>
            <a:r>
              <a:rPr lang="en-US" dirty="0" err="1"/>
              <a:t>о</a:t>
            </a:r>
            <a:r>
              <a:rPr lang="en-US" dirty="0"/>
              <a:t> </a:t>
            </a:r>
            <a:r>
              <a:rPr lang="en-US" dirty="0" err="1"/>
              <a:t>надежности</a:t>
            </a:r>
            <a:r>
              <a:rPr lang="en-US" dirty="0"/>
              <a:t> ПО.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411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4" y="365632"/>
            <a:ext cx="8475156" cy="62349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Модель</a:t>
            </a:r>
            <a:r>
              <a:rPr lang="en-US" b="1" dirty="0"/>
              <a:t> </a:t>
            </a:r>
            <a:r>
              <a:rPr lang="en-US" b="1" dirty="0" err="1"/>
              <a:t>Шумана</a:t>
            </a:r>
            <a:endParaRPr lang="ru-RU" dirty="0"/>
          </a:p>
          <a:p>
            <a:pPr lvl="0"/>
            <a:r>
              <a:rPr lang="en-US" dirty="0" err="1" smtClean="0"/>
              <a:t>Предполагается</a:t>
            </a:r>
            <a:r>
              <a:rPr lang="en-US" dirty="0" smtClean="0"/>
              <a:t>, </a:t>
            </a:r>
            <a:r>
              <a:rPr lang="en-US" dirty="0" err="1" smtClean="0"/>
              <a:t>что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начальный</a:t>
            </a:r>
            <a:r>
              <a:rPr lang="en-US" dirty="0" smtClean="0"/>
              <a:t> </a:t>
            </a:r>
            <a:r>
              <a:rPr lang="en-US" dirty="0" err="1" smtClean="0"/>
              <a:t>момент</a:t>
            </a:r>
            <a:r>
              <a:rPr lang="en-US" dirty="0" smtClean="0"/>
              <a:t> </a:t>
            </a:r>
            <a:r>
              <a:rPr lang="en-US" dirty="0" err="1" smtClean="0"/>
              <a:t>компоновки</a:t>
            </a:r>
            <a:r>
              <a:rPr lang="en-US" dirty="0" smtClean="0"/>
              <a:t> </a:t>
            </a:r>
            <a:r>
              <a:rPr lang="en-US" dirty="0" err="1" smtClean="0"/>
              <a:t>программных</a:t>
            </a:r>
            <a:r>
              <a:rPr lang="en-US" dirty="0" smtClean="0"/>
              <a:t> </a:t>
            </a:r>
            <a:r>
              <a:rPr lang="en-US" dirty="0" err="1" smtClean="0"/>
              <a:t>средств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системе</a:t>
            </a:r>
            <a:r>
              <a:rPr lang="en-US" dirty="0" smtClean="0"/>
              <a:t> </a:t>
            </a:r>
            <a:r>
              <a:rPr lang="en-US" dirty="0" err="1" smtClean="0"/>
              <a:t>имеется</a:t>
            </a:r>
            <a:r>
              <a:rPr lang="en-US" dirty="0" smtClean="0"/>
              <a:t> </a:t>
            </a:r>
            <a:r>
              <a:rPr lang="en-US" dirty="0" err="1" smtClean="0"/>
              <a:t>е</a:t>
            </a:r>
            <a:r>
              <a:rPr lang="en-US" baseline="-25000" dirty="0" err="1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ошибок</a:t>
            </a:r>
            <a:r>
              <a:rPr lang="en-US" dirty="0" smtClean="0"/>
              <a:t>. </a:t>
            </a:r>
            <a:r>
              <a:rPr lang="en-US" dirty="0" err="1" smtClean="0"/>
              <a:t>С</a:t>
            </a:r>
            <a:r>
              <a:rPr lang="en-US" dirty="0" smtClean="0"/>
              <a:t> </a:t>
            </a:r>
            <a:r>
              <a:rPr lang="en-US" dirty="0" err="1" smtClean="0"/>
              <a:t>этого</a:t>
            </a:r>
            <a:r>
              <a:rPr lang="en-US" dirty="0" smtClean="0"/>
              <a:t> </a:t>
            </a:r>
            <a:r>
              <a:rPr lang="en-US" dirty="0" err="1" smtClean="0"/>
              <a:t>момента</a:t>
            </a:r>
            <a:r>
              <a:rPr lang="en-US" dirty="0" smtClean="0"/>
              <a:t> </a:t>
            </a:r>
            <a:r>
              <a:rPr lang="en-US" dirty="0" err="1" smtClean="0"/>
              <a:t>начинается</a:t>
            </a:r>
            <a:r>
              <a:rPr lang="en-US" dirty="0" smtClean="0"/>
              <a:t> </a:t>
            </a:r>
            <a:r>
              <a:rPr lang="en-US" dirty="0" err="1" smtClean="0"/>
              <a:t>отсчет</a:t>
            </a:r>
            <a:r>
              <a:rPr lang="en-US" dirty="0" smtClean="0"/>
              <a:t> </a:t>
            </a:r>
            <a:r>
              <a:rPr lang="en-US" dirty="0" err="1" smtClean="0"/>
              <a:t>времени</a:t>
            </a:r>
            <a:r>
              <a:rPr lang="en-US" dirty="0" smtClean="0"/>
              <a:t> </a:t>
            </a:r>
            <a:r>
              <a:rPr lang="en-US" dirty="0" err="1" smtClean="0"/>
              <a:t>отладки</a:t>
            </a:r>
            <a:r>
              <a:rPr lang="en-US" dirty="0" smtClean="0"/>
              <a:t> t, </a:t>
            </a:r>
            <a:r>
              <a:rPr lang="en-US" dirty="0" err="1" smtClean="0"/>
              <a:t>которое</a:t>
            </a:r>
            <a:r>
              <a:rPr lang="en-US" dirty="0" smtClean="0"/>
              <a:t> </a:t>
            </a:r>
            <a:r>
              <a:rPr lang="en-US" dirty="0" err="1" smtClean="0"/>
              <a:t>включает</a:t>
            </a:r>
            <a:r>
              <a:rPr lang="en-US" dirty="0" smtClean="0"/>
              <a:t> </a:t>
            </a:r>
            <a:r>
              <a:rPr lang="en-US" dirty="0" err="1" smtClean="0"/>
              <a:t>затраты</a:t>
            </a:r>
            <a:r>
              <a:rPr lang="en-US" dirty="0" smtClean="0"/>
              <a:t> </a:t>
            </a:r>
            <a:r>
              <a:rPr lang="en-US" dirty="0" err="1" smtClean="0"/>
              <a:t>времени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выявление</a:t>
            </a:r>
            <a:r>
              <a:rPr lang="en-US" dirty="0" smtClean="0"/>
              <a:t> </a:t>
            </a:r>
            <a:r>
              <a:rPr lang="en-US" dirty="0" err="1" smtClean="0"/>
              <a:t>ошибок</a:t>
            </a:r>
            <a:r>
              <a:rPr lang="en-US" dirty="0" smtClean="0"/>
              <a:t> </a:t>
            </a:r>
            <a:r>
              <a:rPr lang="en-US" dirty="0" err="1" smtClean="0"/>
              <a:t>с</a:t>
            </a:r>
            <a:r>
              <a:rPr lang="en-US" dirty="0" smtClean="0"/>
              <a:t> </a:t>
            </a:r>
            <a:r>
              <a:rPr lang="en-US" dirty="0" err="1" smtClean="0"/>
              <a:t>помощью</a:t>
            </a:r>
            <a:r>
              <a:rPr lang="en-US" dirty="0" smtClean="0"/>
              <a:t> </a:t>
            </a:r>
            <a:r>
              <a:rPr lang="en-US" dirty="0" err="1" smtClean="0"/>
              <a:t>тестов</a:t>
            </a:r>
            <a:r>
              <a:rPr lang="en-US" dirty="0" smtClean="0"/>
              <a:t>,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контрольные</a:t>
            </a:r>
            <a:r>
              <a:rPr lang="en-US" dirty="0" smtClean="0"/>
              <a:t> </a:t>
            </a:r>
            <a:r>
              <a:rPr lang="en-US" dirty="0" err="1" smtClean="0"/>
              <a:t>проверки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т.П</a:t>
            </a:r>
            <a:r>
              <a:rPr lang="en-US" dirty="0" smtClean="0"/>
              <a:t>. </a:t>
            </a:r>
            <a:r>
              <a:rPr lang="en-US" dirty="0" err="1" smtClean="0"/>
              <a:t>При</a:t>
            </a:r>
            <a:r>
              <a:rPr lang="en-US" dirty="0" smtClean="0"/>
              <a:t> </a:t>
            </a:r>
            <a:r>
              <a:rPr lang="en-US" dirty="0" err="1" smtClean="0"/>
              <a:t>этом</a:t>
            </a:r>
            <a:r>
              <a:rPr lang="en-US" dirty="0" smtClean="0"/>
              <a:t> </a:t>
            </a:r>
            <a:r>
              <a:rPr lang="en-US" dirty="0" err="1" smtClean="0"/>
              <a:t>время</a:t>
            </a:r>
            <a:r>
              <a:rPr lang="en-US" dirty="0" smtClean="0"/>
              <a:t> </a:t>
            </a:r>
            <a:r>
              <a:rPr lang="en-US" dirty="0" err="1" smtClean="0"/>
              <a:t>исправного</a:t>
            </a:r>
            <a:r>
              <a:rPr lang="en-US" dirty="0" smtClean="0"/>
              <a:t> </a:t>
            </a:r>
            <a:r>
              <a:rPr lang="en-US" dirty="0" err="1" smtClean="0"/>
              <a:t>функционирования</a:t>
            </a:r>
            <a:r>
              <a:rPr lang="en-US" dirty="0" smtClean="0"/>
              <a:t> </a:t>
            </a:r>
            <a:r>
              <a:rPr lang="en-US" dirty="0" err="1" smtClean="0"/>
              <a:t>системы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учитывается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en-US" dirty="0" err="1" smtClean="0"/>
              <a:t>Предполагается</a:t>
            </a:r>
            <a:r>
              <a:rPr lang="en-US" dirty="0" smtClean="0"/>
              <a:t>, </a:t>
            </a:r>
            <a:r>
              <a:rPr lang="en-US" dirty="0" err="1" smtClean="0"/>
              <a:t>что</a:t>
            </a:r>
            <a:r>
              <a:rPr lang="en-US" dirty="0" smtClean="0"/>
              <a:t> </a:t>
            </a:r>
            <a:r>
              <a:rPr lang="en-US" dirty="0" err="1" smtClean="0"/>
              <a:t>значение</a:t>
            </a:r>
            <a:r>
              <a:rPr lang="en-US" dirty="0" smtClean="0"/>
              <a:t> </a:t>
            </a:r>
            <a:r>
              <a:rPr lang="en-US" dirty="0" err="1" smtClean="0"/>
              <a:t>функции</a:t>
            </a:r>
            <a:r>
              <a:rPr lang="en-US" dirty="0" smtClean="0"/>
              <a:t> </a:t>
            </a:r>
            <a:r>
              <a:rPr lang="en-US" dirty="0" err="1" smtClean="0"/>
              <a:t>частоты</a:t>
            </a:r>
            <a:r>
              <a:rPr lang="en-US" dirty="0" smtClean="0"/>
              <a:t> </a:t>
            </a:r>
            <a:r>
              <a:rPr lang="en-US" dirty="0" err="1" smtClean="0"/>
              <a:t>отказов</a:t>
            </a:r>
            <a:r>
              <a:rPr lang="en-US" dirty="0" smtClean="0"/>
              <a:t> m</a:t>
            </a:r>
            <a:r>
              <a:rPr lang="en-US" dirty="0"/>
              <a:t>(t) </a:t>
            </a:r>
            <a:r>
              <a:rPr lang="en-US" dirty="0" err="1"/>
              <a:t>пропорционально</a:t>
            </a:r>
            <a:r>
              <a:rPr lang="en-US" dirty="0"/>
              <a:t> </a:t>
            </a:r>
            <a:r>
              <a:rPr lang="en-US" dirty="0" err="1"/>
              <a:t>числу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, </a:t>
            </a:r>
            <a:r>
              <a:rPr lang="en-US" dirty="0" err="1"/>
              <a:t>оставшихся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программном</a:t>
            </a:r>
            <a:r>
              <a:rPr lang="en-US" dirty="0"/>
              <a:t> </a:t>
            </a:r>
            <a:r>
              <a:rPr lang="en-US" dirty="0" err="1"/>
              <a:t>обеспечении</a:t>
            </a:r>
            <a:r>
              <a:rPr lang="en-US" dirty="0"/>
              <a:t> </a:t>
            </a:r>
            <a:r>
              <a:rPr lang="en-US" dirty="0" err="1"/>
              <a:t>после</a:t>
            </a:r>
            <a:r>
              <a:rPr lang="en-US" dirty="0"/>
              <a:t> </a:t>
            </a:r>
            <a:r>
              <a:rPr lang="en-US" dirty="0" err="1"/>
              <a:t>израсходования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t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отладку</a:t>
            </a:r>
            <a:r>
              <a:rPr lang="en-US" dirty="0"/>
              <a:t> </a:t>
            </a:r>
            <a:r>
              <a:rPr lang="en-US" dirty="0" err="1"/>
              <a:t>исследуемой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411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4" y="365632"/>
            <a:ext cx="8475156" cy="623498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Модель</a:t>
            </a:r>
            <a:r>
              <a:rPr lang="en-US" b="1" dirty="0"/>
              <a:t> </a:t>
            </a:r>
            <a:r>
              <a:rPr lang="en-US" b="1" dirty="0" err="1" smtClean="0"/>
              <a:t>Д</a:t>
            </a:r>
            <a:r>
              <a:rPr lang="ru-RU" b="1" dirty="0" smtClean="0"/>
              <a:t>ж</a:t>
            </a:r>
            <a:r>
              <a:rPr lang="en-US" b="1" dirty="0" err="1" smtClean="0"/>
              <a:t>елинского</a:t>
            </a:r>
            <a:r>
              <a:rPr lang="en-US" b="1" dirty="0" err="1"/>
              <a:t>-Моранды</a:t>
            </a:r>
            <a:endParaRPr lang="ru-RU" b="1" dirty="0"/>
          </a:p>
          <a:p>
            <a:pPr marL="0" indent="0"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разработке</a:t>
            </a:r>
            <a:r>
              <a:rPr lang="en-US" dirty="0"/>
              <a:t> </a:t>
            </a:r>
            <a:r>
              <a:rPr lang="en-US" dirty="0" err="1"/>
              <a:t>этой</a:t>
            </a:r>
            <a:r>
              <a:rPr lang="en-US" dirty="0"/>
              <a:t> </a:t>
            </a:r>
            <a:r>
              <a:rPr lang="en-US" dirty="0" err="1"/>
              <a:t>модели</a:t>
            </a:r>
            <a:r>
              <a:rPr lang="en-US" dirty="0"/>
              <a:t> </a:t>
            </a:r>
            <a:r>
              <a:rPr lang="en-US" dirty="0" err="1"/>
              <a:t>предполагалось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интервалов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отладки</a:t>
            </a:r>
            <a:r>
              <a:rPr lang="en-US" dirty="0"/>
              <a:t> (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смысле</a:t>
            </a:r>
            <a:r>
              <a:rPr lang="en-US" dirty="0"/>
              <a:t> </a:t>
            </a:r>
            <a:r>
              <a:rPr lang="en-US" dirty="0" err="1"/>
              <a:t>модели</a:t>
            </a:r>
            <a:r>
              <a:rPr lang="en-US" dirty="0"/>
              <a:t> </a:t>
            </a:r>
            <a:r>
              <a:rPr lang="en-US" dirty="0" err="1"/>
              <a:t>Шумана</a:t>
            </a:r>
            <a:r>
              <a:rPr lang="en-US" dirty="0"/>
              <a:t>)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обнаружением</a:t>
            </a:r>
            <a:r>
              <a:rPr lang="en-US" dirty="0"/>
              <a:t> </a:t>
            </a:r>
            <a:r>
              <a:rPr lang="en-US" dirty="0" err="1"/>
              <a:t>двух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имеют</a:t>
            </a:r>
            <a:r>
              <a:rPr lang="en-US" dirty="0"/>
              <a:t> </a:t>
            </a:r>
            <a:r>
              <a:rPr lang="en-US" dirty="0" err="1"/>
              <a:t>экспоненциальное</a:t>
            </a:r>
            <a:r>
              <a:rPr lang="en-US" dirty="0"/>
              <a:t> </a:t>
            </a:r>
            <a:r>
              <a:rPr lang="en-US" dirty="0" err="1"/>
              <a:t>распределение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частотой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(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интенсивностью</a:t>
            </a:r>
            <a:r>
              <a:rPr lang="en-US" dirty="0"/>
              <a:t> </a:t>
            </a:r>
            <a:r>
              <a:rPr lang="en-US" dirty="0" err="1"/>
              <a:t>отказов</a:t>
            </a:r>
            <a:r>
              <a:rPr lang="en-US" dirty="0"/>
              <a:t>), </a:t>
            </a:r>
            <a:r>
              <a:rPr lang="en-US" dirty="0" err="1"/>
              <a:t>пропорциональной</a:t>
            </a:r>
            <a:r>
              <a:rPr lang="en-US" dirty="0"/>
              <a:t> </a:t>
            </a:r>
            <a:r>
              <a:rPr lang="en-US" dirty="0" err="1"/>
              <a:t>числу</a:t>
            </a:r>
            <a:r>
              <a:rPr lang="en-US" dirty="0"/>
              <a:t> </a:t>
            </a:r>
            <a:r>
              <a:rPr lang="en-US" dirty="0" err="1"/>
              <a:t>невыявленных</a:t>
            </a:r>
            <a:r>
              <a:rPr lang="en-US" dirty="0"/>
              <a:t> </a:t>
            </a:r>
            <a:r>
              <a:rPr lang="en-US" dirty="0" err="1"/>
              <a:t>дефектов</a:t>
            </a:r>
            <a:r>
              <a:rPr lang="en-US" dirty="0"/>
              <a:t>. </a:t>
            </a:r>
            <a:r>
              <a:rPr lang="en-US" dirty="0" err="1"/>
              <a:t>Каждая</a:t>
            </a:r>
            <a:r>
              <a:rPr lang="en-US" dirty="0"/>
              <a:t> </a:t>
            </a:r>
            <a:r>
              <a:rPr lang="en-US" dirty="0" err="1"/>
              <a:t>обнаруженная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программе</a:t>
            </a:r>
            <a:r>
              <a:rPr lang="en-US" dirty="0"/>
              <a:t> </a:t>
            </a:r>
            <a:r>
              <a:rPr lang="en-US" dirty="0" err="1"/>
              <a:t>ошибка</a:t>
            </a:r>
            <a:r>
              <a:rPr lang="en-US" dirty="0"/>
              <a:t> </a:t>
            </a:r>
            <a:r>
              <a:rPr lang="en-US" dirty="0" err="1"/>
              <a:t>немедленно</a:t>
            </a:r>
            <a:r>
              <a:rPr lang="en-US" dirty="0"/>
              <a:t> </a:t>
            </a:r>
            <a:r>
              <a:rPr lang="en-US" dirty="0" err="1"/>
              <a:t>устраняется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, </a:t>
            </a:r>
            <a:r>
              <a:rPr lang="en-US" dirty="0" err="1"/>
              <a:t>следовательно</a:t>
            </a:r>
            <a:r>
              <a:rPr lang="en-US" dirty="0"/>
              <a:t>,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оставшихся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уменьшается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единицу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модели</a:t>
            </a:r>
            <a:r>
              <a:rPr lang="en-US" dirty="0"/>
              <a:t> </a:t>
            </a:r>
            <a:r>
              <a:rPr lang="en-US" dirty="0" err="1"/>
              <a:t>Шика-Волвертона</a:t>
            </a:r>
            <a:r>
              <a:rPr lang="en-US" dirty="0"/>
              <a:t> </a:t>
            </a:r>
            <a:r>
              <a:rPr lang="en-US" dirty="0" err="1"/>
              <a:t>лежит</a:t>
            </a:r>
            <a:r>
              <a:rPr lang="en-US" dirty="0"/>
              <a:t> </a:t>
            </a:r>
            <a:r>
              <a:rPr lang="en-US" dirty="0" err="1"/>
              <a:t>предположение</a:t>
            </a:r>
            <a:r>
              <a:rPr lang="en-US" dirty="0"/>
              <a:t>, </a:t>
            </a:r>
            <a:r>
              <a:rPr lang="en-US" dirty="0" err="1"/>
              <a:t>согласно</a:t>
            </a:r>
            <a:r>
              <a:rPr lang="en-US" dirty="0"/>
              <a:t> </a:t>
            </a:r>
            <a:r>
              <a:rPr lang="en-US" dirty="0" err="1"/>
              <a:t>которому</a:t>
            </a:r>
            <a:r>
              <a:rPr lang="en-US" dirty="0"/>
              <a:t> </a:t>
            </a:r>
            <a:r>
              <a:rPr lang="en-US" dirty="0" err="1"/>
              <a:t>частота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пропорциональна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количеству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программах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отладки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обнаружения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течением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возрастает</a:t>
            </a:r>
            <a:r>
              <a:rPr lang="ru-RU" dirty="0" smtClean="0">
                <a:effectLst/>
              </a:rPr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411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4" y="365632"/>
            <a:ext cx="8475156" cy="62349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/>
              <a:t>Анализ</a:t>
            </a:r>
            <a:r>
              <a:rPr lang="en-US" b="1" dirty="0"/>
              <a:t> </a:t>
            </a:r>
            <a:r>
              <a:rPr lang="en-US" b="1" dirty="0" err="1"/>
              <a:t>моделей</a:t>
            </a:r>
            <a:r>
              <a:rPr lang="en-US" b="1" dirty="0"/>
              <a:t> </a:t>
            </a:r>
            <a:r>
              <a:rPr lang="en-US" b="1" dirty="0" err="1"/>
              <a:t>надежности</a:t>
            </a:r>
            <a:r>
              <a:rPr lang="en-US" b="1" dirty="0"/>
              <a:t> </a:t>
            </a:r>
            <a:r>
              <a:rPr lang="en-US" b="1" dirty="0" err="1"/>
              <a:t>программ</a:t>
            </a:r>
            <a:endParaRPr lang="ru-RU" b="1" dirty="0"/>
          </a:p>
          <a:p>
            <a:pPr marL="0" indent="0">
              <a:buNone/>
            </a:pP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моделях</a:t>
            </a:r>
            <a:r>
              <a:rPr lang="en-US" dirty="0"/>
              <a:t> </a:t>
            </a:r>
            <a:r>
              <a:rPr lang="en-US" dirty="0" err="1"/>
              <a:t>Шумана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Джелинского-Моранды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независимой</a:t>
            </a:r>
            <a:r>
              <a:rPr lang="en-US" dirty="0"/>
              <a:t> </a:t>
            </a:r>
            <a:r>
              <a:rPr lang="en-US" dirty="0" err="1"/>
              <a:t>переменной</a:t>
            </a:r>
            <a:r>
              <a:rPr lang="en-US" dirty="0"/>
              <a:t> </a:t>
            </a:r>
            <a:r>
              <a:rPr lang="en-US" dirty="0" err="1"/>
              <a:t>фигурируют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надежность</a:t>
            </a:r>
            <a:r>
              <a:rPr lang="en-US" dirty="0"/>
              <a:t>, </a:t>
            </a:r>
            <a:r>
              <a:rPr lang="en-US" dirty="0" err="1"/>
              <a:t>вычисляемая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 smtClean="0"/>
              <a:t>формуле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Условия</a:t>
            </a:r>
            <a:r>
              <a:rPr lang="en-US" dirty="0" smtClean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верны</a:t>
            </a:r>
            <a:r>
              <a:rPr lang="en-US" dirty="0"/>
              <a:t> </a:t>
            </a:r>
            <a:r>
              <a:rPr lang="en-US" dirty="0" err="1"/>
              <a:t>модели</a:t>
            </a:r>
            <a:r>
              <a:rPr lang="en-US" dirty="0"/>
              <a:t> </a:t>
            </a:r>
            <a:r>
              <a:rPr lang="en-US" dirty="0" err="1"/>
              <a:t>Шумана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Джелинского-</a:t>
            </a:r>
            <a:r>
              <a:rPr lang="en-US" dirty="0" err="1" smtClean="0"/>
              <a:t>Моранды</a:t>
            </a:r>
            <a:r>
              <a:rPr lang="en-US" dirty="0" smtClean="0"/>
              <a:t>:</a:t>
            </a:r>
            <a:endParaRPr lang="ru-RU" dirty="0"/>
          </a:p>
          <a:p>
            <a:pPr lvl="0"/>
            <a:r>
              <a:rPr lang="en-US" dirty="0" err="1"/>
              <a:t>время</a:t>
            </a:r>
            <a:r>
              <a:rPr lang="en-US" dirty="0"/>
              <a:t> t </a:t>
            </a:r>
            <a:r>
              <a:rPr lang="en-US" dirty="0" err="1"/>
              <a:t>должно</a:t>
            </a:r>
            <a:r>
              <a:rPr lang="en-US" dirty="0"/>
              <a:t> </a:t>
            </a:r>
            <a:r>
              <a:rPr lang="en-US" dirty="0" err="1"/>
              <a:t>интерпретироваться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суммарное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относительно</a:t>
            </a:r>
            <a:r>
              <a:rPr lang="en-US" dirty="0"/>
              <a:t> </a:t>
            </a:r>
            <a:r>
              <a:rPr lang="en-US" dirty="0" err="1"/>
              <a:t>некоторого</a:t>
            </a:r>
            <a:r>
              <a:rPr lang="en-US" dirty="0"/>
              <a:t> </a:t>
            </a:r>
            <a:r>
              <a:rPr lang="en-US" dirty="0" err="1"/>
              <a:t>определенного</a:t>
            </a:r>
            <a:r>
              <a:rPr lang="en-US" dirty="0"/>
              <a:t> </a:t>
            </a:r>
            <a:r>
              <a:rPr lang="en-US" dirty="0" err="1"/>
              <a:t>начального</a:t>
            </a:r>
            <a:r>
              <a:rPr lang="en-US" dirty="0"/>
              <a:t> </a:t>
            </a:r>
            <a:r>
              <a:rPr lang="en-US" dirty="0" err="1"/>
              <a:t>момента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время</a:t>
            </a:r>
            <a:r>
              <a:rPr lang="en-US" dirty="0"/>
              <a:t> t </a:t>
            </a:r>
            <a:r>
              <a:rPr lang="en-US" dirty="0" err="1"/>
              <a:t>должно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больше</a:t>
            </a:r>
            <a:r>
              <a:rPr lang="en-US" dirty="0"/>
              <a:t> </a:t>
            </a:r>
            <a:r>
              <a:rPr lang="en-US" dirty="0" err="1"/>
              <a:t>средней</a:t>
            </a:r>
            <a:r>
              <a:rPr lang="en-US" dirty="0"/>
              <a:t> </a:t>
            </a:r>
            <a:r>
              <a:rPr lang="en-US" dirty="0" err="1"/>
              <a:t>длительности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прогона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∆t;</a:t>
            </a:r>
            <a:endParaRPr lang="ru-RU" dirty="0"/>
          </a:p>
          <a:p>
            <a:pPr lvl="0"/>
            <a:r>
              <a:rPr lang="en-US" dirty="0" err="1"/>
              <a:t>наборы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последовательных</a:t>
            </a:r>
            <a:r>
              <a:rPr lang="en-US" dirty="0"/>
              <a:t> </a:t>
            </a:r>
            <a:r>
              <a:rPr lang="en-US" dirty="0" err="1"/>
              <a:t>прогонов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должны</a:t>
            </a:r>
            <a:r>
              <a:rPr lang="en-US" dirty="0"/>
              <a:t> </a:t>
            </a:r>
            <a:r>
              <a:rPr lang="en-US" dirty="0" err="1"/>
              <a:t>выбираться</a:t>
            </a:r>
            <a:r>
              <a:rPr lang="en-US" dirty="0"/>
              <a:t> </a:t>
            </a:r>
            <a:r>
              <a:rPr lang="en-US" dirty="0" err="1"/>
              <a:t>случайным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законом</a:t>
            </a:r>
            <a:r>
              <a:rPr lang="en-US" dirty="0"/>
              <a:t> </a:t>
            </a:r>
            <a:r>
              <a:rPr lang="en-US" dirty="0" err="1"/>
              <a:t>распределения</a:t>
            </a:r>
            <a:r>
              <a:rPr lang="en-US" dirty="0"/>
              <a:t>, </a:t>
            </a:r>
            <a:r>
              <a:rPr lang="en-US" dirty="0" err="1"/>
              <a:t>приближенно</a:t>
            </a:r>
            <a:r>
              <a:rPr lang="en-US" dirty="0"/>
              <a:t> </a:t>
            </a:r>
            <a:r>
              <a:rPr lang="en-US" dirty="0" err="1"/>
              <a:t>отражающим</a:t>
            </a:r>
            <a:r>
              <a:rPr lang="en-US" dirty="0"/>
              <a:t> </a:t>
            </a:r>
            <a:r>
              <a:rPr lang="en-US" dirty="0" err="1"/>
              <a:t>реальные</a:t>
            </a:r>
            <a:r>
              <a:rPr lang="en-US" dirty="0"/>
              <a:t> </a:t>
            </a:r>
            <a:r>
              <a:rPr lang="en-US" dirty="0" err="1"/>
              <a:t>условия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, </a:t>
            </a:r>
            <a:r>
              <a:rPr lang="en-US" dirty="0" err="1"/>
              <a:t>относительно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производится</a:t>
            </a:r>
            <a:r>
              <a:rPr lang="en-US" dirty="0"/>
              <a:t>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надежности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моделях</a:t>
            </a:r>
            <a:r>
              <a:rPr lang="en-US" dirty="0"/>
              <a:t> </a:t>
            </a:r>
            <a:r>
              <a:rPr lang="en-US" dirty="0" err="1"/>
              <a:t>Вейса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Коркорэна</a:t>
            </a:r>
            <a:r>
              <a:rPr lang="en-US" dirty="0"/>
              <a:t> </a:t>
            </a:r>
            <a:r>
              <a:rPr lang="en-US" dirty="0" err="1"/>
              <a:t>были</a:t>
            </a:r>
            <a:r>
              <a:rPr lang="en-US" dirty="0"/>
              <a:t> </a:t>
            </a:r>
            <a:r>
              <a:rPr lang="en-US" dirty="0" err="1"/>
              <a:t>предложены</a:t>
            </a:r>
            <a:r>
              <a:rPr lang="en-US" dirty="0"/>
              <a:t> </a:t>
            </a:r>
            <a:r>
              <a:rPr lang="en-US" dirty="0" err="1"/>
              <a:t>формулы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определения</a:t>
            </a:r>
            <a:r>
              <a:rPr lang="en-US" dirty="0"/>
              <a:t> </a:t>
            </a:r>
            <a:r>
              <a:rPr lang="en-US" dirty="0" err="1"/>
              <a:t>степени</a:t>
            </a:r>
            <a:r>
              <a:rPr lang="en-US" dirty="0"/>
              <a:t> </a:t>
            </a:r>
            <a:r>
              <a:rPr lang="en-US" dirty="0" err="1"/>
              <a:t>повышения</a:t>
            </a:r>
            <a:r>
              <a:rPr lang="en-US" dirty="0"/>
              <a:t> </a:t>
            </a:r>
            <a:r>
              <a:rPr lang="en-US" dirty="0" err="1"/>
              <a:t>надежности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, </a:t>
            </a:r>
            <a:r>
              <a:rPr lang="en-US" dirty="0" err="1"/>
              <a:t>причем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этих</a:t>
            </a:r>
            <a:r>
              <a:rPr lang="en-US" dirty="0"/>
              <a:t> </a:t>
            </a:r>
            <a:r>
              <a:rPr lang="en-US" dirty="0" err="1"/>
              <a:t>моделях</a:t>
            </a:r>
            <a:r>
              <a:rPr lang="en-US" dirty="0"/>
              <a:t> </a:t>
            </a:r>
            <a:r>
              <a:rPr lang="en-US" dirty="0" err="1"/>
              <a:t>была</a:t>
            </a:r>
            <a:r>
              <a:rPr lang="en-US" dirty="0"/>
              <a:t> </a:t>
            </a:r>
            <a:r>
              <a:rPr lang="en-US" dirty="0" err="1"/>
              <a:t>предпринята</a:t>
            </a:r>
            <a:r>
              <a:rPr lang="en-US" dirty="0"/>
              <a:t> </a:t>
            </a:r>
            <a:r>
              <a:rPr lang="en-US" dirty="0" err="1"/>
              <a:t>попытка</a:t>
            </a:r>
            <a:r>
              <a:rPr lang="en-US" dirty="0"/>
              <a:t> </a:t>
            </a:r>
            <a:r>
              <a:rPr lang="en-US" dirty="0" err="1"/>
              <a:t>учесть</a:t>
            </a:r>
            <a:r>
              <a:rPr lang="en-US" dirty="0"/>
              <a:t> </a:t>
            </a:r>
            <a:r>
              <a:rPr lang="en-US" dirty="0" err="1"/>
              <a:t>эффект</a:t>
            </a:r>
            <a:r>
              <a:rPr lang="en-US" dirty="0"/>
              <a:t> </a:t>
            </a:r>
            <a:r>
              <a:rPr lang="en-US" dirty="0" err="1"/>
              <a:t>существования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программе</a:t>
            </a:r>
            <a:r>
              <a:rPr lang="en-US" dirty="0"/>
              <a:t> </a:t>
            </a:r>
            <a:r>
              <a:rPr lang="en-US" dirty="0" err="1"/>
              <a:t>нескольких</a:t>
            </a:r>
            <a:r>
              <a:rPr lang="en-US" dirty="0"/>
              <a:t> </a:t>
            </a:r>
            <a:r>
              <a:rPr lang="en-US" dirty="0" err="1"/>
              <a:t>источников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.</a:t>
            </a:r>
            <a:endParaRPr lang="ru-RU" dirty="0"/>
          </a:p>
          <a:p>
            <a:pPr lvl="0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" name="Изображение 1" descr="Снимок экрана 2021-03-09 в 11.23.44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44" b="15406"/>
          <a:stretch/>
        </p:blipFill>
        <p:spPr>
          <a:xfrm>
            <a:off x="6271248" y="1520259"/>
            <a:ext cx="1097825" cy="39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411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4" y="365632"/>
            <a:ext cx="8475156" cy="623498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b="1" dirty="0" err="1" smtClean="0"/>
              <a:t>Модел</a:t>
            </a:r>
            <a:r>
              <a:rPr lang="ru-RU" b="1" dirty="0" smtClean="0"/>
              <a:t>ь</a:t>
            </a:r>
            <a:r>
              <a:rPr lang="en-US" b="1" dirty="0" smtClean="0"/>
              <a:t> </a:t>
            </a:r>
            <a:r>
              <a:rPr lang="en-US" b="1" dirty="0" err="1" smtClean="0"/>
              <a:t>Нельсона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err="1" smtClean="0"/>
              <a:t>Введем</a:t>
            </a:r>
            <a:r>
              <a:rPr lang="en-US" dirty="0" smtClean="0"/>
              <a:t> </a:t>
            </a:r>
            <a:r>
              <a:rPr lang="en-US" dirty="0" err="1" smtClean="0"/>
              <a:t>следующие</a:t>
            </a:r>
            <a:r>
              <a:rPr lang="en-US" dirty="0" smtClean="0"/>
              <a:t> </a:t>
            </a:r>
            <a:r>
              <a:rPr lang="en-US" dirty="0" err="1" smtClean="0"/>
              <a:t>обозначения</a:t>
            </a:r>
            <a:r>
              <a:rPr lang="ru-RU" dirty="0" smtClean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Совокупность</a:t>
            </a:r>
            <a:r>
              <a:rPr lang="en-US" dirty="0"/>
              <a:t> </a:t>
            </a:r>
            <a:r>
              <a:rPr lang="en-US" dirty="0" err="1"/>
              <a:t>действий</a:t>
            </a:r>
            <a:r>
              <a:rPr lang="en-US" dirty="0"/>
              <a:t>, </a:t>
            </a:r>
            <a:r>
              <a:rPr lang="en-US" dirty="0" err="1"/>
              <a:t>включающая</a:t>
            </a:r>
            <a:r>
              <a:rPr lang="en-US" dirty="0"/>
              <a:t> </a:t>
            </a:r>
            <a:r>
              <a:rPr lang="en-US" dirty="0" err="1"/>
              <a:t>ввод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выполнение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, </a:t>
            </a:r>
            <a:r>
              <a:rPr lang="en-US" dirty="0" err="1"/>
              <a:t>которое</a:t>
            </a:r>
            <a:r>
              <a:rPr lang="en-US" dirty="0"/>
              <a:t> </a:t>
            </a:r>
            <a:r>
              <a:rPr lang="en-US" dirty="0" err="1"/>
              <a:t>заканчивается</a:t>
            </a:r>
            <a:r>
              <a:rPr lang="en-US" dirty="0"/>
              <a:t> </a:t>
            </a:r>
            <a:r>
              <a:rPr lang="en-US" dirty="0" err="1"/>
              <a:t>получением</a:t>
            </a:r>
            <a:r>
              <a:rPr lang="en-US" dirty="0"/>
              <a:t> </a:t>
            </a:r>
            <a:r>
              <a:rPr lang="en-US" dirty="0" err="1"/>
              <a:t>результата</a:t>
            </a:r>
            <a:r>
              <a:rPr lang="en-US" dirty="0"/>
              <a:t> F'(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) </a:t>
            </a:r>
            <a:r>
              <a:rPr lang="en-US" dirty="0" err="1"/>
              <a:t>называется</a:t>
            </a:r>
            <a:r>
              <a:rPr lang="en-US" dirty="0"/>
              <a:t> </a:t>
            </a:r>
            <a:r>
              <a:rPr lang="en-US" dirty="0" err="1"/>
              <a:t>прогоном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.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отметить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переменных</a:t>
            </a:r>
            <a:r>
              <a:rPr lang="en-US" dirty="0"/>
              <a:t>, </a:t>
            </a:r>
            <a:r>
              <a:rPr lang="en-US" dirty="0" err="1"/>
              <a:t>образующие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должны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одновременно</a:t>
            </a:r>
            <a:r>
              <a:rPr lang="en-US" dirty="0"/>
              <a:t> </a:t>
            </a:r>
            <a:r>
              <a:rPr lang="en-US" dirty="0" err="1"/>
              <a:t>подаваться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вход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. </a:t>
            </a:r>
            <a:r>
              <a:rPr lang="en-US" dirty="0" err="1"/>
              <a:t>Таким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,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Р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прогон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приведет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обнаружению</a:t>
            </a:r>
            <a:r>
              <a:rPr lang="en-US" dirty="0"/>
              <a:t> </a:t>
            </a:r>
            <a:r>
              <a:rPr lang="en-US" dirty="0" err="1"/>
              <a:t>дефекта</a:t>
            </a:r>
            <a:r>
              <a:rPr lang="en-US" dirty="0"/>
              <a:t>, </a:t>
            </a:r>
            <a:r>
              <a:rPr lang="en-US" dirty="0" err="1"/>
              <a:t>равна</a:t>
            </a:r>
            <a:r>
              <a:rPr lang="en-US" dirty="0"/>
              <a:t> </a:t>
            </a:r>
            <a:r>
              <a:rPr lang="en-US" dirty="0" err="1"/>
              <a:t>вероятности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набор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используемый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данном</a:t>
            </a:r>
            <a:r>
              <a:rPr lang="en-US" dirty="0"/>
              <a:t> </a:t>
            </a:r>
            <a:r>
              <a:rPr lang="en-US" dirty="0" err="1"/>
              <a:t>прогоне</a:t>
            </a:r>
            <a:r>
              <a:rPr lang="en-US" dirty="0"/>
              <a:t>, </a:t>
            </a:r>
            <a:r>
              <a:rPr lang="en-US" dirty="0" err="1"/>
              <a:t>принадлежит</a:t>
            </a:r>
            <a:r>
              <a:rPr lang="en-US" dirty="0"/>
              <a:t> </a:t>
            </a:r>
            <a:r>
              <a:rPr lang="en-US" dirty="0" err="1"/>
              <a:t>множеству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е</a:t>
            </a:r>
            <a:r>
              <a:rPr lang="en-US" dirty="0"/>
              <a:t>.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обозначить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n</a:t>
            </a:r>
            <a:r>
              <a:rPr lang="en-US" baseline="-25000" dirty="0"/>
              <a:t>e</a:t>
            </a:r>
            <a:r>
              <a:rPr lang="en-US" dirty="0"/>
              <a:t>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наборов</a:t>
            </a:r>
            <a:r>
              <a:rPr lang="en-US" dirty="0"/>
              <a:t> </a:t>
            </a:r>
            <a:r>
              <a:rPr lang="en-US" dirty="0" err="1"/>
              <a:t>значений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содержащихся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е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P=n</a:t>
            </a:r>
            <a:r>
              <a:rPr lang="en-US" baseline="-25000" dirty="0"/>
              <a:t>e</a:t>
            </a:r>
            <a:r>
              <a:rPr lang="en-US" dirty="0"/>
              <a:t>/N -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прогон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наборе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случайно</a:t>
            </a:r>
            <a:r>
              <a:rPr lang="en-US" dirty="0"/>
              <a:t> </a:t>
            </a:r>
            <a:r>
              <a:rPr lang="en-US" dirty="0" err="1"/>
              <a:t>выбранном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dirty="0"/>
              <a:t> </a:t>
            </a:r>
            <a:r>
              <a:rPr lang="en-US" dirty="0" err="1"/>
              <a:t>среди</a:t>
            </a:r>
            <a:r>
              <a:rPr lang="en-US" dirty="0"/>
              <a:t> </a:t>
            </a:r>
            <a:r>
              <a:rPr lang="en-US" dirty="0" err="1"/>
              <a:t>равновероятных</a:t>
            </a:r>
            <a:r>
              <a:rPr lang="en-US" dirty="0"/>
              <a:t>, </a:t>
            </a:r>
            <a:r>
              <a:rPr lang="en-US" dirty="0" err="1"/>
              <a:t>закончится</a:t>
            </a:r>
            <a:r>
              <a:rPr lang="en-US" dirty="0"/>
              <a:t> </a:t>
            </a:r>
            <a:r>
              <a:rPr lang="en-US" dirty="0" err="1"/>
              <a:t>обнаружением</a:t>
            </a:r>
            <a:r>
              <a:rPr lang="en-US" dirty="0"/>
              <a:t> </a:t>
            </a:r>
            <a:r>
              <a:rPr lang="en-US" dirty="0" err="1"/>
              <a:t>дефекта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R=1-P -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прогон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наборе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случайно</a:t>
            </a:r>
            <a:r>
              <a:rPr lang="en-US" dirty="0"/>
              <a:t> </a:t>
            </a:r>
            <a:r>
              <a:rPr lang="en-US" dirty="0" err="1"/>
              <a:t>выбранном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dirty="0"/>
              <a:t> </a:t>
            </a:r>
            <a:r>
              <a:rPr lang="en-US" dirty="0" err="1"/>
              <a:t>среди</a:t>
            </a:r>
            <a:r>
              <a:rPr lang="en-US" dirty="0"/>
              <a:t> </a:t>
            </a:r>
            <a:r>
              <a:rPr lang="en-US" dirty="0" err="1"/>
              <a:t>априорно</a:t>
            </a:r>
            <a:r>
              <a:rPr lang="en-US" dirty="0"/>
              <a:t> </a:t>
            </a:r>
            <a:r>
              <a:rPr lang="en-US" dirty="0" err="1"/>
              <a:t>равновероятных</a:t>
            </a:r>
            <a:r>
              <a:rPr lang="en-US" dirty="0"/>
              <a:t>, </a:t>
            </a:r>
            <a:r>
              <a:rPr lang="en-US" dirty="0" err="1"/>
              <a:t>приведет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получению</a:t>
            </a:r>
            <a:r>
              <a:rPr lang="en-US" dirty="0"/>
              <a:t> </a:t>
            </a:r>
            <a:r>
              <a:rPr lang="en-US" dirty="0" err="1"/>
              <a:t>приемлемого</a:t>
            </a:r>
            <a:r>
              <a:rPr lang="en-US" dirty="0"/>
              <a:t> </a:t>
            </a:r>
            <a:r>
              <a:rPr lang="en-US" dirty="0" err="1"/>
              <a:t>результата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                        </a:t>
            </a:r>
            <a:r>
              <a:rPr lang="en-US" dirty="0" smtClean="0"/>
              <a:t>-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прогон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наборе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, </a:t>
            </a:r>
            <a:r>
              <a:rPr lang="en-US" dirty="0" err="1"/>
              <a:t>выбранных</a:t>
            </a:r>
            <a:r>
              <a:rPr lang="en-US" dirty="0"/>
              <a:t> </a:t>
            </a:r>
            <a:r>
              <a:rPr lang="en-US" dirty="0" err="1"/>
              <a:t>случайно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распределением</a:t>
            </a:r>
            <a:r>
              <a:rPr lang="en-US" dirty="0"/>
              <a:t> </a:t>
            </a:r>
            <a:r>
              <a:rPr lang="en-US" dirty="0" err="1"/>
              <a:t>вероятностей</a:t>
            </a:r>
            <a:r>
              <a:rPr lang="en-US" dirty="0"/>
              <a:t> p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en-US" dirty="0" err="1"/>
              <a:t>закончится</a:t>
            </a:r>
            <a:r>
              <a:rPr lang="en-US" dirty="0"/>
              <a:t> </a:t>
            </a:r>
            <a:r>
              <a:rPr lang="en-US" dirty="0" err="1"/>
              <a:t>обнаружением</a:t>
            </a:r>
            <a:r>
              <a:rPr lang="en-US" dirty="0"/>
              <a:t> </a:t>
            </a:r>
            <a:r>
              <a:rPr lang="en-US" dirty="0" err="1"/>
              <a:t>дефекта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R=1-P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прогон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наборе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r>
              <a:rPr lang="en-US" dirty="0"/>
              <a:t>, </a:t>
            </a:r>
            <a:r>
              <a:rPr lang="en-US" dirty="0" err="1"/>
              <a:t>выбранных</a:t>
            </a:r>
            <a:r>
              <a:rPr lang="en-US" dirty="0"/>
              <a:t> </a:t>
            </a:r>
            <a:r>
              <a:rPr lang="en-US" dirty="0" err="1"/>
              <a:t>случайно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распределением</a:t>
            </a:r>
            <a:r>
              <a:rPr lang="en-US" dirty="0"/>
              <a:t> </a:t>
            </a:r>
            <a:r>
              <a:rPr lang="en-US" dirty="0" err="1"/>
              <a:t>вероятностей</a:t>
            </a:r>
            <a:r>
              <a:rPr lang="en-US" dirty="0"/>
              <a:t> p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en-US" dirty="0" err="1"/>
              <a:t>приведет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получению</a:t>
            </a:r>
            <a:r>
              <a:rPr lang="en-US" dirty="0"/>
              <a:t> </a:t>
            </a:r>
            <a:r>
              <a:rPr lang="en-US" dirty="0" err="1" smtClean="0"/>
              <a:t>приемлемого</a:t>
            </a:r>
            <a:endParaRPr lang="en-US" dirty="0"/>
          </a:p>
        </p:txBody>
      </p:sp>
      <p:pic>
        <p:nvPicPr>
          <p:cNvPr id="4" name="Изображение 3" descr="Снимок экрана 2021-03-09 в 11.30.0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44" y="4458177"/>
            <a:ext cx="20828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024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1644" y="365632"/>
            <a:ext cx="8475156" cy="6234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err="1" smtClean="0"/>
              <a:t>Надежность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программы</a:t>
            </a:r>
            <a:r>
              <a:rPr lang="en-US" sz="2400" i="1" dirty="0" smtClean="0"/>
              <a:t> </a:t>
            </a:r>
            <a:r>
              <a:rPr lang="en-US" sz="2400" dirty="0" err="1"/>
              <a:t>это</a:t>
            </a:r>
            <a:r>
              <a:rPr lang="en-US" sz="2400" dirty="0"/>
              <a:t> </a:t>
            </a:r>
            <a:r>
              <a:rPr lang="en-US" sz="2400" dirty="0" err="1"/>
              <a:t>вероятность</a:t>
            </a:r>
            <a:r>
              <a:rPr lang="en-US" sz="2400" dirty="0"/>
              <a:t> </a:t>
            </a:r>
            <a:r>
              <a:rPr lang="en-US" sz="2400" dirty="0" err="1"/>
              <a:t>безотказного</a:t>
            </a:r>
            <a:r>
              <a:rPr lang="en-US" sz="2400" dirty="0"/>
              <a:t> </a:t>
            </a:r>
            <a:r>
              <a:rPr lang="en-US" sz="2400" dirty="0" err="1"/>
              <a:t>выполнения</a:t>
            </a:r>
            <a:r>
              <a:rPr lang="en-US" sz="2400" dirty="0"/>
              <a:t> n </a:t>
            </a:r>
            <a:r>
              <a:rPr lang="en-US" sz="2400" dirty="0" err="1"/>
              <a:t>прогонов</a:t>
            </a:r>
            <a:r>
              <a:rPr lang="en-US" sz="2400" dirty="0"/>
              <a:t> </a:t>
            </a:r>
            <a:r>
              <a:rPr lang="en-US" sz="2400" dirty="0" err="1"/>
              <a:t>программы</a:t>
            </a:r>
            <a:r>
              <a:rPr lang="en-US" sz="2400" dirty="0"/>
              <a:t>. </a:t>
            </a:r>
            <a:r>
              <a:rPr lang="en-US" sz="2400" dirty="0" err="1"/>
              <a:t>Поэтому</a:t>
            </a:r>
            <a:r>
              <a:rPr lang="en-US" sz="2400" dirty="0"/>
              <a:t> </a:t>
            </a:r>
            <a:r>
              <a:rPr lang="en-US" sz="2400" dirty="0" err="1"/>
              <a:t>прогон</a:t>
            </a:r>
            <a:r>
              <a:rPr lang="en-US" sz="2400" dirty="0"/>
              <a:t> </a:t>
            </a:r>
            <a:r>
              <a:rPr lang="en-US" sz="2400" dirty="0" err="1"/>
              <a:t>является</a:t>
            </a:r>
            <a:r>
              <a:rPr lang="en-US" sz="2400" dirty="0"/>
              <a:t> </a:t>
            </a:r>
            <a:r>
              <a:rPr lang="en-US" sz="2400" dirty="0" err="1"/>
              <a:t>единичным</a:t>
            </a:r>
            <a:r>
              <a:rPr lang="en-US" sz="2400" dirty="0"/>
              <a:t> </a:t>
            </a:r>
            <a:r>
              <a:rPr lang="en-US" sz="2400" dirty="0" err="1"/>
              <a:t>испытанием</a:t>
            </a:r>
            <a:r>
              <a:rPr lang="en-US" sz="2400" dirty="0"/>
              <a:t> </a:t>
            </a:r>
            <a:r>
              <a:rPr lang="en-US" sz="2400" dirty="0" err="1"/>
              <a:t>программы</a:t>
            </a:r>
            <a:r>
              <a:rPr lang="en-US" sz="2400" dirty="0"/>
              <a:t>.</a:t>
            </a:r>
            <a:r>
              <a:rPr lang="ru-RU" sz="2400" dirty="0" smtClean="0">
                <a:effectLst/>
              </a:rPr>
              <a:t> </a:t>
            </a:r>
            <a:endParaRPr lang="en-US" sz="2400" dirty="0" smtClean="0">
              <a:effectLst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 err="1" smtClean="0"/>
              <a:t>Вероятность</a:t>
            </a:r>
            <a:r>
              <a:rPr lang="en-US" sz="2400" dirty="0" smtClean="0"/>
              <a:t> </a:t>
            </a:r>
            <a:r>
              <a:rPr lang="en-US" sz="2400" dirty="0" err="1" smtClean="0"/>
              <a:t>того</a:t>
            </a:r>
            <a:r>
              <a:rPr lang="en-US" sz="2400" dirty="0"/>
              <a:t>, </a:t>
            </a:r>
            <a:r>
              <a:rPr lang="en-US" sz="2400" dirty="0" err="1"/>
              <a:t>что</a:t>
            </a:r>
            <a:r>
              <a:rPr lang="en-US" sz="2400" dirty="0"/>
              <a:t> </a:t>
            </a:r>
            <a:r>
              <a:rPr lang="en-US" sz="2400" dirty="0" err="1"/>
              <a:t>ј-тый</a:t>
            </a:r>
            <a:r>
              <a:rPr lang="en-US" sz="2400" dirty="0"/>
              <a:t> </a:t>
            </a:r>
            <a:r>
              <a:rPr lang="en-US" sz="2400" dirty="0" err="1"/>
              <a:t>прогон</a:t>
            </a:r>
            <a:r>
              <a:rPr lang="en-US" sz="2400" dirty="0"/>
              <a:t> </a:t>
            </a:r>
            <a:r>
              <a:rPr lang="en-US" sz="2400" dirty="0" err="1"/>
              <a:t>закончится</a:t>
            </a:r>
            <a:r>
              <a:rPr lang="en-US" sz="2400" dirty="0"/>
              <a:t> </a:t>
            </a:r>
            <a:r>
              <a:rPr lang="en-US" sz="2400" dirty="0" err="1"/>
              <a:t>отказом</a:t>
            </a:r>
            <a:r>
              <a:rPr lang="en-US" sz="2400" dirty="0"/>
              <a:t>, </a:t>
            </a:r>
            <a:r>
              <a:rPr lang="en-US" sz="2400" dirty="0" err="1"/>
              <a:t>может</a:t>
            </a:r>
            <a:r>
              <a:rPr lang="en-US" sz="2400" dirty="0"/>
              <a:t> </a:t>
            </a:r>
            <a:r>
              <a:rPr lang="en-US" sz="2400" dirty="0" err="1"/>
              <a:t>быть</a:t>
            </a:r>
            <a:r>
              <a:rPr lang="en-US" sz="2400" dirty="0"/>
              <a:t> </a:t>
            </a:r>
            <a:r>
              <a:rPr lang="en-US" sz="2400" dirty="0" err="1"/>
              <a:t>записана</a:t>
            </a:r>
            <a:r>
              <a:rPr lang="en-US" sz="2400" dirty="0"/>
              <a:t> </a:t>
            </a:r>
            <a:r>
              <a:rPr lang="en-US" sz="2400" dirty="0" err="1"/>
              <a:t>в</a:t>
            </a:r>
            <a:r>
              <a:rPr lang="en-US" sz="2400" dirty="0"/>
              <a:t> </a:t>
            </a:r>
            <a:r>
              <a:rPr lang="en-US" sz="2400" dirty="0" err="1" smtClean="0"/>
              <a:t>виде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Надежность</a:t>
            </a:r>
            <a:r>
              <a:rPr lang="en-US" sz="2400" dirty="0" smtClean="0"/>
              <a:t> </a:t>
            </a:r>
            <a:r>
              <a:rPr lang="en-US" sz="2400" dirty="0"/>
              <a:t>R(n) </a:t>
            </a:r>
            <a:r>
              <a:rPr lang="en-US" sz="2400" dirty="0" err="1"/>
              <a:t>программы</a:t>
            </a:r>
            <a:r>
              <a:rPr lang="en-US" sz="2400" dirty="0"/>
              <a:t> </a:t>
            </a:r>
            <a:r>
              <a:rPr lang="en-US" sz="2400" dirty="0" err="1"/>
              <a:t>П</a:t>
            </a:r>
            <a:r>
              <a:rPr lang="en-US" sz="2400" dirty="0"/>
              <a:t> </a:t>
            </a:r>
            <a:r>
              <a:rPr lang="en-US" sz="2400" dirty="0" err="1"/>
              <a:t>равна</a:t>
            </a:r>
            <a:r>
              <a:rPr lang="en-US" sz="2400" dirty="0"/>
              <a:t> </a:t>
            </a:r>
            <a:r>
              <a:rPr lang="en-US" sz="2400" dirty="0" err="1"/>
              <a:t>вероятности</a:t>
            </a:r>
            <a:r>
              <a:rPr lang="en-US" sz="2400" dirty="0"/>
              <a:t> </a:t>
            </a:r>
            <a:r>
              <a:rPr lang="en-US" sz="2400" dirty="0" err="1"/>
              <a:t>того</a:t>
            </a:r>
            <a:r>
              <a:rPr lang="en-US" sz="2400" dirty="0"/>
              <a:t>, </a:t>
            </a:r>
            <a:r>
              <a:rPr lang="en-US" sz="2400" dirty="0" err="1"/>
              <a:t>что</a:t>
            </a:r>
            <a:r>
              <a:rPr lang="en-US" sz="2400" dirty="0"/>
              <a:t> </a:t>
            </a:r>
            <a:r>
              <a:rPr lang="en-US" sz="2400" dirty="0" err="1"/>
              <a:t>в</a:t>
            </a:r>
            <a:r>
              <a:rPr lang="en-US" sz="2400" dirty="0"/>
              <a:t> </a:t>
            </a:r>
            <a:r>
              <a:rPr lang="en-US" sz="2400" dirty="0" err="1"/>
              <a:t>последовательности</a:t>
            </a:r>
            <a:r>
              <a:rPr lang="en-US" sz="2400" dirty="0"/>
              <a:t> </a:t>
            </a:r>
            <a:r>
              <a:rPr lang="en-US" sz="2400" dirty="0" err="1"/>
              <a:t>из</a:t>
            </a:r>
            <a:r>
              <a:rPr lang="en-US" sz="2400" dirty="0"/>
              <a:t> n </a:t>
            </a:r>
            <a:r>
              <a:rPr lang="en-US" sz="2400" dirty="0" err="1"/>
              <a:t>прогонов</a:t>
            </a:r>
            <a:r>
              <a:rPr lang="en-US" sz="2400" dirty="0"/>
              <a:t> </a:t>
            </a:r>
            <a:r>
              <a:rPr lang="en-US" sz="2400" dirty="0" err="1"/>
              <a:t>ни</a:t>
            </a:r>
            <a:r>
              <a:rPr lang="en-US" sz="2400" dirty="0"/>
              <a:t> </a:t>
            </a:r>
            <a:r>
              <a:rPr lang="en-US" sz="2400" dirty="0" err="1"/>
              <a:t>один</a:t>
            </a:r>
            <a:r>
              <a:rPr lang="en-US" sz="2400" dirty="0"/>
              <a:t> </a:t>
            </a:r>
            <a:r>
              <a:rPr lang="en-US" sz="2400" dirty="0" err="1"/>
              <a:t>из</a:t>
            </a:r>
            <a:r>
              <a:rPr lang="en-US" sz="2400" dirty="0"/>
              <a:t> </a:t>
            </a:r>
            <a:r>
              <a:rPr lang="en-US" sz="2400" dirty="0" err="1"/>
              <a:t>них</a:t>
            </a:r>
            <a:r>
              <a:rPr lang="en-US" sz="2400" dirty="0"/>
              <a:t> </a:t>
            </a:r>
            <a:r>
              <a:rPr lang="en-US" sz="2400" dirty="0" err="1"/>
              <a:t>не</a:t>
            </a:r>
            <a:r>
              <a:rPr lang="en-US" sz="2400" dirty="0"/>
              <a:t> </a:t>
            </a:r>
            <a:r>
              <a:rPr lang="en-US" sz="2400" dirty="0" err="1"/>
              <a:t>закончится</a:t>
            </a:r>
            <a:r>
              <a:rPr lang="en-US" sz="2400" dirty="0"/>
              <a:t> </a:t>
            </a:r>
            <a:r>
              <a:rPr lang="en-US" sz="2400" dirty="0" err="1"/>
              <a:t>отказом</a:t>
            </a:r>
            <a:r>
              <a:rPr lang="en-US" sz="2400" dirty="0"/>
              <a:t>:</a:t>
            </a:r>
            <a:endParaRPr lang="ru-RU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ru-RU" sz="2400" dirty="0"/>
          </a:p>
        </p:txBody>
      </p:sp>
      <p:pic>
        <p:nvPicPr>
          <p:cNvPr id="2" name="Изображение 1" descr="Снимок экрана 2021-03-09 в 11.34.3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810" y="1931086"/>
            <a:ext cx="2184400" cy="596900"/>
          </a:xfrm>
          <a:prstGeom prst="rect">
            <a:avLst/>
          </a:prstGeom>
        </p:spPr>
      </p:pic>
      <p:pic>
        <p:nvPicPr>
          <p:cNvPr id="5" name="Изображение 4" descr="Снимок экрана 2021-03-09 в 11.37.4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44" y="3675310"/>
            <a:ext cx="8773623" cy="292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411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1260</Words>
  <Application>Microsoft Macintosh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Turebayeva Rakhila</dc:creator>
  <cp:lastModifiedBy>Turebayeva Rakhila</cp:lastModifiedBy>
  <cp:revision>9</cp:revision>
  <dcterms:created xsi:type="dcterms:W3CDTF">2021-03-09T02:53:33Z</dcterms:created>
  <dcterms:modified xsi:type="dcterms:W3CDTF">2021-03-09T06:09:52Z</dcterms:modified>
</cp:coreProperties>
</file>