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8288000" cy="10287000"/>
  <p:notesSz cx="182880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5.png"/><Relationship Id="rId6" Type="http://schemas.openxmlformats.org/officeDocument/2006/relationships/image" Target="../media/image5.png"/><Relationship Id="rId7" Type="http://schemas.openxmlformats.org/officeDocument/2006/relationships/image" Target="../media/image16.png"/><Relationship Id="rId8" Type="http://schemas.openxmlformats.org/officeDocument/2006/relationships/image" Target="../media/image17.png"/><Relationship Id="rId9" Type="http://schemas.openxmlformats.org/officeDocument/2006/relationships/image" Target="../media/image18.png"/><Relationship Id="rId10" Type="http://schemas.openxmlformats.org/officeDocument/2006/relationships/image" Target="../media/image19.png"/><Relationship Id="rId11" Type="http://schemas.openxmlformats.org/officeDocument/2006/relationships/image" Target="../media/image20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50" b="1" i="0">
                <a:solidFill>
                  <a:srgbClr val="BF000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750" b="1" i="0">
                <a:solidFill>
                  <a:srgbClr val="BF000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35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750" b="1" i="0">
                <a:solidFill>
                  <a:srgbClr val="BF000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750" b="1" i="0">
                <a:solidFill>
                  <a:srgbClr val="BF000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4687" y="0"/>
            <a:ext cx="16750030" cy="10284460"/>
          </a:xfrm>
          <a:custGeom>
            <a:avLst/>
            <a:gdLst/>
            <a:ahLst/>
            <a:cxnLst/>
            <a:rect l="l" t="t" r="r" b="b"/>
            <a:pathLst>
              <a:path w="16750030" h="10284460">
                <a:moveTo>
                  <a:pt x="16749551" y="10283976"/>
                </a:moveTo>
                <a:lnTo>
                  <a:pt x="0" y="10283976"/>
                </a:lnTo>
                <a:lnTo>
                  <a:pt x="0" y="0"/>
                </a:lnTo>
                <a:lnTo>
                  <a:pt x="16749551" y="0"/>
                </a:lnTo>
                <a:lnTo>
                  <a:pt x="16749551" y="10283976"/>
                </a:lnTo>
                <a:close/>
              </a:path>
            </a:pathLst>
          </a:custGeom>
          <a:solidFill>
            <a:srgbClr val="D9D9D9">
              <a:alpha val="44999"/>
            </a:srgbClr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069218" y="67242"/>
            <a:ext cx="89401" cy="93045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810126" y="67242"/>
            <a:ext cx="89497" cy="93045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8073151" y="1136212"/>
            <a:ext cx="89401" cy="93045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810702" y="1136212"/>
            <a:ext cx="89401" cy="93045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073151" y="922418"/>
            <a:ext cx="89401" cy="93045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7810607" y="922418"/>
            <a:ext cx="89497" cy="93045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073151" y="708624"/>
            <a:ext cx="89401" cy="93045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7810607" y="708624"/>
            <a:ext cx="89497" cy="93045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073151" y="494830"/>
            <a:ext cx="89401" cy="93045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7810607" y="494830"/>
            <a:ext cx="89497" cy="93045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073151" y="281036"/>
            <a:ext cx="89401" cy="93045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7810607" y="281036"/>
            <a:ext cx="89497" cy="93045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92612" y="6528225"/>
            <a:ext cx="91285" cy="92830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92612" y="6314924"/>
            <a:ext cx="91285" cy="92830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92612" y="6101623"/>
            <a:ext cx="91285" cy="92830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92612" y="5888322"/>
            <a:ext cx="91285" cy="92830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92612" y="7168129"/>
            <a:ext cx="91285" cy="92830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92612" y="6954827"/>
            <a:ext cx="91285" cy="92830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92612" y="6741526"/>
            <a:ext cx="91285" cy="92830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31904" y="6528225"/>
            <a:ext cx="91285" cy="92830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31904" y="6314924"/>
            <a:ext cx="91285" cy="92830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31904" y="6954827"/>
            <a:ext cx="91285" cy="92830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31904" y="6101623"/>
            <a:ext cx="91285" cy="92830"/>
          </a:xfrm>
          <a:prstGeom prst="rect">
            <a:avLst/>
          </a:prstGeom>
        </p:spPr>
      </p:pic>
      <p:pic>
        <p:nvPicPr>
          <p:cNvPr id="40" name="bg object 4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31904" y="6741526"/>
            <a:ext cx="91285" cy="92830"/>
          </a:xfrm>
          <a:prstGeom prst="rect">
            <a:avLst/>
          </a:prstGeom>
        </p:spPr>
      </p:pic>
      <p:pic>
        <p:nvPicPr>
          <p:cNvPr id="41" name="bg object 4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31904" y="5876694"/>
            <a:ext cx="91285" cy="92830"/>
          </a:xfrm>
          <a:prstGeom prst="rect">
            <a:avLst/>
          </a:prstGeom>
        </p:spPr>
      </p:pic>
      <p:pic>
        <p:nvPicPr>
          <p:cNvPr id="42" name="bg object 4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92612" y="5675021"/>
            <a:ext cx="91285" cy="92830"/>
          </a:xfrm>
          <a:prstGeom prst="rect">
            <a:avLst/>
          </a:prstGeom>
        </p:spPr>
      </p:pic>
      <p:pic>
        <p:nvPicPr>
          <p:cNvPr id="43" name="bg object 4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92612" y="7383431"/>
            <a:ext cx="91285" cy="92830"/>
          </a:xfrm>
          <a:prstGeom prst="rect">
            <a:avLst/>
          </a:prstGeom>
        </p:spPr>
      </p:pic>
      <p:pic>
        <p:nvPicPr>
          <p:cNvPr id="44" name="bg object 4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31904" y="7383431"/>
            <a:ext cx="91285" cy="92830"/>
          </a:xfrm>
          <a:prstGeom prst="rect">
            <a:avLst/>
          </a:prstGeom>
        </p:spPr>
      </p:pic>
      <p:pic>
        <p:nvPicPr>
          <p:cNvPr id="45" name="bg object 4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31904" y="7163458"/>
            <a:ext cx="91285" cy="92830"/>
          </a:xfrm>
          <a:prstGeom prst="rect">
            <a:avLst/>
          </a:prstGeom>
        </p:spPr>
      </p:pic>
      <p:pic>
        <p:nvPicPr>
          <p:cNvPr id="46" name="bg object 4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92612" y="5258903"/>
            <a:ext cx="91285" cy="92830"/>
          </a:xfrm>
          <a:prstGeom prst="rect">
            <a:avLst/>
          </a:prstGeom>
        </p:spPr>
      </p:pic>
      <p:pic>
        <p:nvPicPr>
          <p:cNvPr id="47" name="bg object 47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031904" y="5258903"/>
            <a:ext cx="91190" cy="92830"/>
          </a:xfrm>
          <a:prstGeom prst="rect">
            <a:avLst/>
          </a:prstGeom>
        </p:spPr>
      </p:pic>
      <p:pic>
        <p:nvPicPr>
          <p:cNvPr id="48" name="bg object 4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92612" y="5464198"/>
            <a:ext cx="91285" cy="92830"/>
          </a:xfrm>
          <a:prstGeom prst="rect">
            <a:avLst/>
          </a:prstGeom>
        </p:spPr>
      </p:pic>
      <p:pic>
        <p:nvPicPr>
          <p:cNvPr id="49" name="bg object 4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31904" y="5464198"/>
            <a:ext cx="91285" cy="92830"/>
          </a:xfrm>
          <a:prstGeom prst="rect">
            <a:avLst/>
          </a:prstGeom>
        </p:spPr>
      </p:pic>
      <p:pic>
        <p:nvPicPr>
          <p:cNvPr id="50" name="bg object 5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31904" y="5684933"/>
            <a:ext cx="91285" cy="92830"/>
          </a:xfrm>
          <a:prstGeom prst="rect">
            <a:avLst/>
          </a:prstGeom>
        </p:spPr>
      </p:pic>
      <p:pic>
        <p:nvPicPr>
          <p:cNvPr id="51" name="bg object 5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92612" y="7611505"/>
            <a:ext cx="91285" cy="92830"/>
          </a:xfrm>
          <a:prstGeom prst="rect">
            <a:avLst/>
          </a:prstGeom>
        </p:spPr>
      </p:pic>
      <p:pic>
        <p:nvPicPr>
          <p:cNvPr id="52" name="bg object 5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31904" y="7611505"/>
            <a:ext cx="91285" cy="92830"/>
          </a:xfrm>
          <a:prstGeom prst="rect">
            <a:avLst/>
          </a:prstGeom>
        </p:spPr>
      </p:pic>
      <p:pic>
        <p:nvPicPr>
          <p:cNvPr id="53" name="bg object 5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92612" y="7832716"/>
            <a:ext cx="91285" cy="92830"/>
          </a:xfrm>
          <a:prstGeom prst="rect">
            <a:avLst/>
          </a:prstGeom>
        </p:spPr>
      </p:pic>
      <p:pic>
        <p:nvPicPr>
          <p:cNvPr id="54" name="bg object 5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31904" y="7832716"/>
            <a:ext cx="91285" cy="92830"/>
          </a:xfrm>
          <a:prstGeom prst="rect">
            <a:avLst/>
          </a:prstGeom>
        </p:spPr>
      </p:pic>
      <p:pic>
        <p:nvPicPr>
          <p:cNvPr id="55" name="bg object 5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92612" y="8054309"/>
            <a:ext cx="91285" cy="92830"/>
          </a:xfrm>
          <a:prstGeom prst="rect">
            <a:avLst/>
          </a:prstGeom>
        </p:spPr>
      </p:pic>
      <p:pic>
        <p:nvPicPr>
          <p:cNvPr id="56" name="bg object 5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92612" y="8269612"/>
            <a:ext cx="91285" cy="92830"/>
          </a:xfrm>
          <a:prstGeom prst="rect">
            <a:avLst/>
          </a:prstGeom>
        </p:spPr>
      </p:pic>
      <p:pic>
        <p:nvPicPr>
          <p:cNvPr id="57" name="bg object 5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31904" y="8049639"/>
            <a:ext cx="91285" cy="92830"/>
          </a:xfrm>
          <a:prstGeom prst="rect">
            <a:avLst/>
          </a:prstGeom>
        </p:spPr>
      </p:pic>
      <p:pic>
        <p:nvPicPr>
          <p:cNvPr id="58" name="bg object 5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31904" y="8269612"/>
            <a:ext cx="91285" cy="92830"/>
          </a:xfrm>
          <a:prstGeom prst="rect">
            <a:avLst/>
          </a:prstGeom>
        </p:spPr>
      </p:pic>
      <p:pic>
        <p:nvPicPr>
          <p:cNvPr id="59" name="bg object 5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378704" y="8495684"/>
            <a:ext cx="91285" cy="92830"/>
          </a:xfrm>
          <a:prstGeom prst="rect">
            <a:avLst/>
          </a:prstGeom>
        </p:spPr>
      </p:pic>
      <p:pic>
        <p:nvPicPr>
          <p:cNvPr id="60" name="bg object 6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650465" y="8495684"/>
            <a:ext cx="91285" cy="92830"/>
          </a:xfrm>
          <a:prstGeom prst="rect">
            <a:avLst/>
          </a:prstGeom>
        </p:spPr>
      </p:pic>
      <p:pic>
        <p:nvPicPr>
          <p:cNvPr id="61" name="bg object 6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106943" y="8495684"/>
            <a:ext cx="91285" cy="92830"/>
          </a:xfrm>
          <a:prstGeom prst="rect">
            <a:avLst/>
          </a:prstGeom>
        </p:spPr>
      </p:pic>
      <p:pic>
        <p:nvPicPr>
          <p:cNvPr id="62" name="bg object 6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835086" y="8495684"/>
            <a:ext cx="91285" cy="92830"/>
          </a:xfrm>
          <a:prstGeom prst="rect">
            <a:avLst/>
          </a:prstGeom>
        </p:spPr>
      </p:pic>
      <p:pic>
        <p:nvPicPr>
          <p:cNvPr id="63" name="bg object 6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563325" y="8495684"/>
            <a:ext cx="91285" cy="92830"/>
          </a:xfrm>
          <a:prstGeom prst="rect">
            <a:avLst/>
          </a:prstGeom>
        </p:spPr>
      </p:pic>
      <p:pic>
        <p:nvPicPr>
          <p:cNvPr id="64" name="bg object 6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171595" y="8495684"/>
            <a:ext cx="91285" cy="92830"/>
          </a:xfrm>
          <a:prstGeom prst="rect">
            <a:avLst/>
          </a:prstGeom>
        </p:spPr>
      </p:pic>
      <p:pic>
        <p:nvPicPr>
          <p:cNvPr id="65" name="bg object 6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899738" y="8495684"/>
            <a:ext cx="91285" cy="92830"/>
          </a:xfrm>
          <a:prstGeom prst="rect">
            <a:avLst/>
          </a:prstGeom>
        </p:spPr>
      </p:pic>
      <p:pic>
        <p:nvPicPr>
          <p:cNvPr id="66" name="bg object 6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92612" y="8497685"/>
            <a:ext cx="91285" cy="92830"/>
          </a:xfrm>
          <a:prstGeom prst="rect">
            <a:avLst/>
          </a:prstGeom>
        </p:spPr>
      </p:pic>
      <p:pic>
        <p:nvPicPr>
          <p:cNvPr id="67" name="bg object 6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31904" y="8497685"/>
            <a:ext cx="91285" cy="92830"/>
          </a:xfrm>
          <a:prstGeom prst="rect">
            <a:avLst/>
          </a:prstGeom>
        </p:spPr>
      </p:pic>
      <p:pic>
        <p:nvPicPr>
          <p:cNvPr id="68" name="bg object 6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686626" y="8495684"/>
            <a:ext cx="91285" cy="92830"/>
          </a:xfrm>
          <a:prstGeom prst="rect">
            <a:avLst/>
          </a:prstGeom>
        </p:spPr>
      </p:pic>
      <p:pic>
        <p:nvPicPr>
          <p:cNvPr id="69" name="bg object 6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414865" y="8495684"/>
            <a:ext cx="91285" cy="92830"/>
          </a:xfrm>
          <a:prstGeom prst="rect">
            <a:avLst/>
          </a:prstGeom>
        </p:spPr>
      </p:pic>
      <p:pic>
        <p:nvPicPr>
          <p:cNvPr id="70" name="bg object 7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207660" y="8495684"/>
            <a:ext cx="91286" cy="92830"/>
          </a:xfrm>
          <a:prstGeom prst="rect">
            <a:avLst/>
          </a:prstGeom>
        </p:spPr>
      </p:pic>
      <p:pic>
        <p:nvPicPr>
          <p:cNvPr id="71" name="bg object 7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935899" y="8495684"/>
            <a:ext cx="91286" cy="92830"/>
          </a:xfrm>
          <a:prstGeom prst="rect">
            <a:avLst/>
          </a:prstGeom>
        </p:spPr>
      </p:pic>
      <p:pic>
        <p:nvPicPr>
          <p:cNvPr id="72" name="bg object 7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373177" y="8716991"/>
            <a:ext cx="91285" cy="92830"/>
          </a:xfrm>
          <a:prstGeom prst="rect">
            <a:avLst/>
          </a:prstGeom>
        </p:spPr>
      </p:pic>
      <p:pic>
        <p:nvPicPr>
          <p:cNvPr id="73" name="bg object 7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644938" y="8716991"/>
            <a:ext cx="91285" cy="92830"/>
          </a:xfrm>
          <a:prstGeom prst="rect">
            <a:avLst/>
          </a:prstGeom>
        </p:spPr>
      </p:pic>
      <p:pic>
        <p:nvPicPr>
          <p:cNvPr id="74" name="bg object 7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101416" y="8716991"/>
            <a:ext cx="91285" cy="92830"/>
          </a:xfrm>
          <a:prstGeom prst="rect">
            <a:avLst/>
          </a:prstGeom>
        </p:spPr>
      </p:pic>
      <p:pic>
        <p:nvPicPr>
          <p:cNvPr id="75" name="bg object 7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829655" y="8716991"/>
            <a:ext cx="91285" cy="92830"/>
          </a:xfrm>
          <a:prstGeom prst="rect">
            <a:avLst/>
          </a:prstGeom>
        </p:spPr>
      </p:pic>
      <p:pic>
        <p:nvPicPr>
          <p:cNvPr id="76" name="bg object 7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557798" y="8716991"/>
            <a:ext cx="91285" cy="92830"/>
          </a:xfrm>
          <a:prstGeom prst="rect">
            <a:avLst/>
          </a:prstGeom>
        </p:spPr>
      </p:pic>
      <p:pic>
        <p:nvPicPr>
          <p:cNvPr id="77" name="bg object 7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166068" y="8716991"/>
            <a:ext cx="91285" cy="92830"/>
          </a:xfrm>
          <a:prstGeom prst="rect">
            <a:avLst/>
          </a:prstGeom>
        </p:spPr>
      </p:pic>
      <p:pic>
        <p:nvPicPr>
          <p:cNvPr id="78" name="bg object 7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894212" y="8716991"/>
            <a:ext cx="91285" cy="92830"/>
          </a:xfrm>
          <a:prstGeom prst="rect">
            <a:avLst/>
          </a:prstGeom>
        </p:spPr>
      </p:pic>
      <p:pic>
        <p:nvPicPr>
          <p:cNvPr id="79" name="bg object 7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92612" y="8718898"/>
            <a:ext cx="91285" cy="92830"/>
          </a:xfrm>
          <a:prstGeom prst="rect">
            <a:avLst/>
          </a:prstGeom>
        </p:spPr>
      </p:pic>
      <p:pic>
        <p:nvPicPr>
          <p:cNvPr id="80" name="bg object 8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31904" y="8718898"/>
            <a:ext cx="91285" cy="92830"/>
          </a:xfrm>
          <a:prstGeom prst="rect">
            <a:avLst/>
          </a:prstGeom>
        </p:spPr>
      </p:pic>
      <p:pic>
        <p:nvPicPr>
          <p:cNvPr id="81" name="bg object 8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681099" y="8716991"/>
            <a:ext cx="91286" cy="92830"/>
          </a:xfrm>
          <a:prstGeom prst="rect">
            <a:avLst/>
          </a:prstGeom>
        </p:spPr>
      </p:pic>
      <p:pic>
        <p:nvPicPr>
          <p:cNvPr id="82" name="bg object 8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409338" y="8716991"/>
            <a:ext cx="91285" cy="92830"/>
          </a:xfrm>
          <a:prstGeom prst="rect">
            <a:avLst/>
          </a:prstGeom>
        </p:spPr>
      </p:pic>
      <p:pic>
        <p:nvPicPr>
          <p:cNvPr id="83" name="bg object 8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202229" y="8716991"/>
            <a:ext cx="91286" cy="92830"/>
          </a:xfrm>
          <a:prstGeom prst="rect">
            <a:avLst/>
          </a:prstGeom>
        </p:spPr>
      </p:pic>
      <p:pic>
        <p:nvPicPr>
          <p:cNvPr id="84" name="bg object 8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930373" y="8716991"/>
            <a:ext cx="91286" cy="9283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Relationship Id="rId12" Type="http://schemas.openxmlformats.org/officeDocument/2006/relationships/image" Target="../media/image6.png"/><Relationship Id="rId13" Type="http://schemas.openxmlformats.org/officeDocument/2006/relationships/image" Target="../media/image7.png"/><Relationship Id="rId14" Type="http://schemas.openxmlformats.org/officeDocument/2006/relationships/image" Target="../media/image8.png"/><Relationship Id="rId15" Type="http://schemas.openxmlformats.org/officeDocument/2006/relationships/image" Target="../media/image9.png"/><Relationship Id="rId16" Type="http://schemas.openxmlformats.org/officeDocument/2006/relationships/image" Target="../media/image10.png"/><Relationship Id="rId17" Type="http://schemas.openxmlformats.org/officeDocument/2006/relationships/image" Target="../media/image11.png"/><Relationship Id="rId18" Type="http://schemas.openxmlformats.org/officeDocument/2006/relationships/image" Target="../media/image12.png"/><Relationship Id="rId19" Type="http://schemas.openxmlformats.org/officeDocument/2006/relationships/image" Target="../media/image13.png"/><Relationship Id="rId20" Type="http://schemas.openxmlformats.org/officeDocument/2006/relationships/image" Target="../media/image14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789419"/>
            <a:ext cx="14940915" cy="3497579"/>
          </a:xfrm>
          <a:custGeom>
            <a:avLst/>
            <a:gdLst/>
            <a:ahLst/>
            <a:cxnLst/>
            <a:rect l="l" t="t" r="r" b="b"/>
            <a:pathLst>
              <a:path w="14940915" h="3497579">
                <a:moveTo>
                  <a:pt x="0" y="3497579"/>
                </a:moveTo>
                <a:lnTo>
                  <a:pt x="0" y="0"/>
                </a:lnTo>
                <a:lnTo>
                  <a:pt x="14940706" y="0"/>
                </a:lnTo>
                <a:lnTo>
                  <a:pt x="14940706" y="3497579"/>
                </a:lnTo>
                <a:lnTo>
                  <a:pt x="0" y="3497579"/>
                </a:lnTo>
                <a:close/>
              </a:path>
            </a:pathLst>
          </a:custGeom>
          <a:solidFill>
            <a:srgbClr val="4472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08076" y="787109"/>
            <a:ext cx="16871950" cy="8645525"/>
          </a:xfrm>
          <a:custGeom>
            <a:avLst/>
            <a:gdLst/>
            <a:ahLst/>
            <a:cxnLst/>
            <a:rect l="l" t="t" r="r" b="b"/>
            <a:pathLst>
              <a:path w="16871950" h="8645525">
                <a:moveTo>
                  <a:pt x="16871841" y="8645390"/>
                </a:moveTo>
                <a:lnTo>
                  <a:pt x="0" y="8645390"/>
                </a:lnTo>
                <a:lnTo>
                  <a:pt x="0" y="0"/>
                </a:lnTo>
                <a:lnTo>
                  <a:pt x="16871841" y="0"/>
                </a:lnTo>
                <a:lnTo>
                  <a:pt x="16871841" y="864539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8069218" y="67242"/>
            <a:ext cx="89401" cy="93045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7810126" y="67242"/>
            <a:ext cx="89497" cy="93045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8073151" y="1136212"/>
            <a:ext cx="89401" cy="93045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810702" y="1136212"/>
            <a:ext cx="89401" cy="93045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8073151" y="922418"/>
            <a:ext cx="89401" cy="93045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7810607" y="922418"/>
            <a:ext cx="89497" cy="93045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8073151" y="708624"/>
            <a:ext cx="89401" cy="93045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7810607" y="708624"/>
            <a:ext cx="89497" cy="93045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8073151" y="494830"/>
            <a:ext cx="89401" cy="93045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7810607" y="494830"/>
            <a:ext cx="89497" cy="93045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8073151" y="281036"/>
            <a:ext cx="89401" cy="93045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7810607" y="281036"/>
            <a:ext cx="89497" cy="93045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932740" y="4838636"/>
            <a:ext cx="92530" cy="89132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932740" y="4572769"/>
            <a:ext cx="92530" cy="89132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932740" y="5104503"/>
            <a:ext cx="92530" cy="89132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932740" y="5370274"/>
            <a:ext cx="92530" cy="89132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932740" y="5636141"/>
            <a:ext cx="92530" cy="89132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720129" y="4572769"/>
            <a:ext cx="92530" cy="89132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720129" y="4838636"/>
            <a:ext cx="92530" cy="89132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720129" y="5370274"/>
            <a:ext cx="92530" cy="89132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720129" y="5104503"/>
            <a:ext cx="92530" cy="89132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720129" y="5636141"/>
            <a:ext cx="92530" cy="89132"/>
          </a:xfrm>
          <a:prstGeom prst="rect">
            <a:avLst/>
          </a:prstGeom>
        </p:spPr>
      </p:pic>
      <p:pic>
        <p:nvPicPr>
          <p:cNvPr id="40" name="bg object 4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07518" y="4838636"/>
            <a:ext cx="92530" cy="89132"/>
          </a:xfrm>
          <a:prstGeom prst="rect">
            <a:avLst/>
          </a:prstGeom>
        </p:spPr>
      </p:pic>
      <p:pic>
        <p:nvPicPr>
          <p:cNvPr id="41" name="bg object 41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507518" y="4572769"/>
            <a:ext cx="92530" cy="89132"/>
          </a:xfrm>
          <a:prstGeom prst="rect">
            <a:avLst/>
          </a:prstGeom>
        </p:spPr>
      </p:pic>
      <p:pic>
        <p:nvPicPr>
          <p:cNvPr id="42" name="bg object 4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507518" y="5104503"/>
            <a:ext cx="92530" cy="89132"/>
          </a:xfrm>
          <a:prstGeom prst="rect">
            <a:avLst/>
          </a:prstGeom>
        </p:spPr>
      </p:pic>
      <p:pic>
        <p:nvPicPr>
          <p:cNvPr id="43" name="bg object 4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07518" y="5370274"/>
            <a:ext cx="92530" cy="89132"/>
          </a:xfrm>
          <a:prstGeom prst="rect">
            <a:avLst/>
          </a:prstGeom>
        </p:spPr>
      </p:pic>
      <p:pic>
        <p:nvPicPr>
          <p:cNvPr id="44" name="bg object 44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07518" y="5636141"/>
            <a:ext cx="92530" cy="89132"/>
          </a:xfrm>
          <a:prstGeom prst="rect">
            <a:avLst/>
          </a:prstGeom>
        </p:spPr>
      </p:pic>
      <p:pic>
        <p:nvPicPr>
          <p:cNvPr id="45" name="bg object 4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94907" y="4838636"/>
            <a:ext cx="92530" cy="89132"/>
          </a:xfrm>
          <a:prstGeom prst="rect">
            <a:avLst/>
          </a:prstGeom>
        </p:spPr>
      </p:pic>
      <p:pic>
        <p:nvPicPr>
          <p:cNvPr id="46" name="bg object 4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294907" y="4572769"/>
            <a:ext cx="92530" cy="89132"/>
          </a:xfrm>
          <a:prstGeom prst="rect">
            <a:avLst/>
          </a:prstGeom>
        </p:spPr>
      </p:pic>
      <p:pic>
        <p:nvPicPr>
          <p:cNvPr id="47" name="bg object 47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294907" y="5104503"/>
            <a:ext cx="92530" cy="89132"/>
          </a:xfrm>
          <a:prstGeom prst="rect">
            <a:avLst/>
          </a:prstGeom>
        </p:spPr>
      </p:pic>
      <p:pic>
        <p:nvPicPr>
          <p:cNvPr id="48" name="bg object 4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94907" y="5370274"/>
            <a:ext cx="92530" cy="89132"/>
          </a:xfrm>
          <a:prstGeom prst="rect">
            <a:avLst/>
          </a:prstGeom>
        </p:spPr>
      </p:pic>
      <p:pic>
        <p:nvPicPr>
          <p:cNvPr id="49" name="bg object 49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94907" y="5636141"/>
            <a:ext cx="92530" cy="89132"/>
          </a:xfrm>
          <a:prstGeom prst="rect">
            <a:avLst/>
          </a:prstGeom>
        </p:spPr>
      </p:pic>
      <p:pic>
        <p:nvPicPr>
          <p:cNvPr id="50" name="bg object 50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82296" y="4572769"/>
            <a:ext cx="92530" cy="89227"/>
          </a:xfrm>
          <a:prstGeom prst="rect">
            <a:avLst/>
          </a:prstGeom>
        </p:spPr>
      </p:pic>
      <p:pic>
        <p:nvPicPr>
          <p:cNvPr id="51" name="bg object 51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82296" y="4838636"/>
            <a:ext cx="92530" cy="89132"/>
          </a:xfrm>
          <a:prstGeom prst="rect">
            <a:avLst/>
          </a:prstGeom>
        </p:spPr>
      </p:pic>
      <p:pic>
        <p:nvPicPr>
          <p:cNvPr id="52" name="bg object 52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82296" y="5104503"/>
            <a:ext cx="92530" cy="89132"/>
          </a:xfrm>
          <a:prstGeom prst="rect">
            <a:avLst/>
          </a:prstGeom>
        </p:spPr>
      </p:pic>
      <p:pic>
        <p:nvPicPr>
          <p:cNvPr id="53" name="bg object 53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82296" y="5370274"/>
            <a:ext cx="92530" cy="89132"/>
          </a:xfrm>
          <a:prstGeom prst="rect">
            <a:avLst/>
          </a:prstGeom>
        </p:spPr>
      </p:pic>
      <p:pic>
        <p:nvPicPr>
          <p:cNvPr id="54" name="bg object 54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82296" y="5636141"/>
            <a:ext cx="92530" cy="8913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19959" y="124922"/>
            <a:ext cx="13702665" cy="11764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50" b="1" i="0">
                <a:solidFill>
                  <a:srgbClr val="BF000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1942" y="2288426"/>
            <a:ext cx="15355820" cy="5511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7.jpg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38.png"/><Relationship Id="rId7" Type="http://schemas.openxmlformats.org/officeDocument/2006/relationships/image" Target="../media/image5.png"/><Relationship Id="rId8" Type="http://schemas.openxmlformats.org/officeDocument/2006/relationships/image" Target="../media/image39.png"/><Relationship Id="rId9" Type="http://schemas.openxmlformats.org/officeDocument/2006/relationships/image" Target="../media/image6.png"/><Relationship Id="rId10" Type="http://schemas.openxmlformats.org/officeDocument/2006/relationships/image" Target="../media/image8.png"/><Relationship Id="rId11" Type="http://schemas.openxmlformats.org/officeDocument/2006/relationships/image" Target="../media/image23.png"/><Relationship Id="rId12" Type="http://schemas.openxmlformats.org/officeDocument/2006/relationships/image" Target="../media/image32.png"/><Relationship Id="rId13" Type="http://schemas.openxmlformats.org/officeDocument/2006/relationships/image" Target="../media/image11.png"/><Relationship Id="rId14" Type="http://schemas.openxmlformats.org/officeDocument/2006/relationships/image" Target="../media/image40.png"/><Relationship Id="rId15" Type="http://schemas.openxmlformats.org/officeDocument/2006/relationships/image" Target="../media/image13.png"/><Relationship Id="rId16" Type="http://schemas.openxmlformats.org/officeDocument/2006/relationships/image" Target="../media/image41.png"/><Relationship Id="rId17" Type="http://schemas.openxmlformats.org/officeDocument/2006/relationships/image" Target="../media/image42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jpg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15.png"/><Relationship Id="rId7" Type="http://schemas.openxmlformats.org/officeDocument/2006/relationships/image" Target="../media/image5.png"/><Relationship Id="rId8" Type="http://schemas.openxmlformats.org/officeDocument/2006/relationships/image" Target="../media/image22.png"/><Relationship Id="rId9" Type="http://schemas.openxmlformats.org/officeDocument/2006/relationships/image" Target="../media/image6.png"/><Relationship Id="rId10" Type="http://schemas.openxmlformats.org/officeDocument/2006/relationships/image" Target="../media/image8.png"/><Relationship Id="rId11" Type="http://schemas.openxmlformats.org/officeDocument/2006/relationships/image" Target="../media/image23.png"/><Relationship Id="rId12" Type="http://schemas.openxmlformats.org/officeDocument/2006/relationships/image" Target="../media/image14.png"/><Relationship Id="rId13" Type="http://schemas.openxmlformats.org/officeDocument/2006/relationships/image" Target="../media/image11.png"/><Relationship Id="rId14" Type="http://schemas.openxmlformats.org/officeDocument/2006/relationships/image" Target="../media/image24.png"/><Relationship Id="rId15" Type="http://schemas.openxmlformats.org/officeDocument/2006/relationships/image" Target="../media/image13.png"/><Relationship Id="rId16" Type="http://schemas.openxmlformats.org/officeDocument/2006/relationships/image" Target="../media/image25.png"/><Relationship Id="rId17" Type="http://schemas.openxmlformats.org/officeDocument/2006/relationships/image" Target="../media/image26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jpg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29.png"/><Relationship Id="rId7" Type="http://schemas.openxmlformats.org/officeDocument/2006/relationships/image" Target="../media/image5.png"/><Relationship Id="rId8" Type="http://schemas.openxmlformats.org/officeDocument/2006/relationships/image" Target="../media/image30.png"/><Relationship Id="rId9" Type="http://schemas.openxmlformats.org/officeDocument/2006/relationships/image" Target="../media/image6.png"/><Relationship Id="rId10" Type="http://schemas.openxmlformats.org/officeDocument/2006/relationships/image" Target="../media/image8.png"/><Relationship Id="rId11" Type="http://schemas.openxmlformats.org/officeDocument/2006/relationships/image" Target="../media/image23.png"/><Relationship Id="rId12" Type="http://schemas.openxmlformats.org/officeDocument/2006/relationships/image" Target="../media/image25.png"/><Relationship Id="rId13" Type="http://schemas.openxmlformats.org/officeDocument/2006/relationships/image" Target="../media/image11.png"/><Relationship Id="rId14" Type="http://schemas.openxmlformats.org/officeDocument/2006/relationships/image" Target="../media/image31.png"/><Relationship Id="rId15" Type="http://schemas.openxmlformats.org/officeDocument/2006/relationships/image" Target="../media/image13.png"/><Relationship Id="rId16" Type="http://schemas.openxmlformats.org/officeDocument/2006/relationships/image" Target="../media/image32.png"/><Relationship Id="rId17" Type="http://schemas.openxmlformats.org/officeDocument/2006/relationships/image" Target="../media/image33.png"/><Relationship Id="rId18" Type="http://schemas.openxmlformats.org/officeDocument/2006/relationships/image" Target="../media/image34.png"/><Relationship Id="rId19" Type="http://schemas.openxmlformats.org/officeDocument/2006/relationships/image" Target="../media/image35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6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6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086958" y="-3258"/>
            <a:ext cx="8246745" cy="34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 b="1">
                <a:latin typeface="Arial"/>
                <a:cs typeface="Arial"/>
              </a:rPr>
              <a:t>Л.Н.</a:t>
            </a:r>
            <a:r>
              <a:rPr dirty="0" sz="2100" spc="90" b="1">
                <a:latin typeface="Arial"/>
                <a:cs typeface="Arial"/>
              </a:rPr>
              <a:t> </a:t>
            </a:r>
            <a:r>
              <a:rPr dirty="0" sz="2100" b="1">
                <a:latin typeface="Arial"/>
                <a:cs typeface="Arial"/>
              </a:rPr>
              <a:t>ГУМИЛЕВ</a:t>
            </a:r>
            <a:r>
              <a:rPr dirty="0" sz="2100" spc="90" b="1">
                <a:latin typeface="Arial"/>
                <a:cs typeface="Arial"/>
              </a:rPr>
              <a:t> </a:t>
            </a:r>
            <a:r>
              <a:rPr dirty="0" sz="2100" spc="-40" b="1">
                <a:latin typeface="Arial"/>
                <a:cs typeface="Arial"/>
              </a:rPr>
              <a:t>АТЫНДАҒЫ</a:t>
            </a:r>
            <a:r>
              <a:rPr dirty="0" sz="2100" spc="90" b="1">
                <a:latin typeface="Arial"/>
                <a:cs typeface="Arial"/>
              </a:rPr>
              <a:t> </a:t>
            </a:r>
            <a:r>
              <a:rPr dirty="0" sz="2100" spc="-10" b="1">
                <a:latin typeface="Arial"/>
                <a:cs typeface="Arial"/>
              </a:rPr>
              <a:t>ЕУРАЗИЯ</a:t>
            </a:r>
            <a:r>
              <a:rPr dirty="0" sz="2100" spc="90" b="1">
                <a:latin typeface="Arial"/>
                <a:cs typeface="Arial"/>
              </a:rPr>
              <a:t> </a:t>
            </a:r>
            <a:r>
              <a:rPr dirty="0" sz="2100" b="1">
                <a:latin typeface="Arial"/>
                <a:cs typeface="Arial"/>
              </a:rPr>
              <a:t>ҰЛТТЫҚ</a:t>
            </a:r>
            <a:r>
              <a:rPr dirty="0" sz="2100" spc="90" b="1">
                <a:latin typeface="Arial"/>
                <a:cs typeface="Arial"/>
              </a:rPr>
              <a:t> </a:t>
            </a:r>
            <a:r>
              <a:rPr dirty="0" sz="2100" spc="-10" b="1">
                <a:latin typeface="Arial"/>
                <a:cs typeface="Arial"/>
              </a:rPr>
              <a:t>УНИВЕРСИТЕТІ</a:t>
            </a:r>
            <a:endParaRPr sz="21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50908" y="1941535"/>
            <a:ext cx="15017115" cy="6450330"/>
          </a:xfrm>
          <a:prstGeom prst="rect">
            <a:avLst/>
          </a:prstGeom>
          <a:solidFill>
            <a:srgbClr val="4472C3"/>
          </a:solidFill>
        </p:spPr>
        <p:txBody>
          <a:bodyPr wrap="square" lIns="0" tIns="201930" rIns="0" bIns="0" rtlCol="0" vert="horz">
            <a:spAutoFit/>
          </a:bodyPr>
          <a:lstStyle/>
          <a:p>
            <a:pPr algn="ctr" marR="31750">
              <a:lnSpc>
                <a:spcPct val="100000"/>
              </a:lnSpc>
              <a:spcBef>
                <a:spcPts val="1590"/>
              </a:spcBef>
            </a:pPr>
            <a:r>
              <a:rPr dirty="0" sz="5700" spc="70" b="1">
                <a:solidFill>
                  <a:srgbClr val="FFDE58"/>
                </a:solidFill>
                <a:latin typeface="Arial"/>
                <a:cs typeface="Arial"/>
              </a:rPr>
              <a:t>дәрıс</a:t>
            </a:r>
            <a:r>
              <a:rPr dirty="0" sz="5700" spc="10" b="1">
                <a:solidFill>
                  <a:srgbClr val="FFDE58"/>
                </a:solidFill>
                <a:latin typeface="Arial"/>
                <a:cs typeface="Arial"/>
              </a:rPr>
              <a:t> </a:t>
            </a:r>
            <a:r>
              <a:rPr dirty="0" sz="5700" spc="-280" b="1">
                <a:solidFill>
                  <a:srgbClr val="FFDE58"/>
                </a:solidFill>
                <a:latin typeface="Arial"/>
                <a:cs typeface="Arial"/>
              </a:rPr>
              <a:t>№3</a:t>
            </a:r>
            <a:endParaRPr sz="5700">
              <a:latin typeface="Arial"/>
              <a:cs typeface="Arial"/>
            </a:endParaRPr>
          </a:p>
          <a:p>
            <a:pPr algn="ctr" marL="2687955" marR="2378075">
              <a:lnSpc>
                <a:spcPct val="116599"/>
              </a:lnSpc>
              <a:spcBef>
                <a:spcPts val="2455"/>
              </a:spcBef>
            </a:pPr>
            <a:r>
              <a:rPr dirty="0" sz="5200" spc="280" b="1">
                <a:latin typeface="Arial"/>
                <a:cs typeface="Arial"/>
              </a:rPr>
              <a:t>Инклюзивті</a:t>
            </a:r>
            <a:r>
              <a:rPr dirty="0" sz="5200" spc="-65" b="1">
                <a:latin typeface="Arial"/>
                <a:cs typeface="Arial"/>
              </a:rPr>
              <a:t> </a:t>
            </a:r>
            <a:r>
              <a:rPr dirty="0" sz="5200" spc="160" b="1">
                <a:latin typeface="Arial"/>
                <a:cs typeface="Arial"/>
              </a:rPr>
              <a:t>білім</a:t>
            </a:r>
            <a:r>
              <a:rPr dirty="0" sz="5200" spc="-65" b="1">
                <a:latin typeface="Arial"/>
                <a:cs typeface="Arial"/>
              </a:rPr>
              <a:t> </a:t>
            </a:r>
            <a:r>
              <a:rPr dirty="0" sz="5200" spc="55" b="1">
                <a:latin typeface="Arial"/>
                <a:cs typeface="Arial"/>
              </a:rPr>
              <a:t>беру </a:t>
            </a:r>
            <a:r>
              <a:rPr dirty="0" sz="5200" spc="265" b="1">
                <a:latin typeface="Arial"/>
                <a:cs typeface="Arial"/>
              </a:rPr>
              <a:t>жағдайындагы</a:t>
            </a:r>
            <a:r>
              <a:rPr dirty="0" sz="5200" spc="-95" b="1">
                <a:latin typeface="Arial"/>
                <a:cs typeface="Arial"/>
              </a:rPr>
              <a:t> </a:t>
            </a:r>
            <a:r>
              <a:rPr dirty="0" sz="5200" spc="225" b="1">
                <a:latin typeface="Arial"/>
                <a:cs typeface="Arial"/>
              </a:rPr>
              <a:t>оку</a:t>
            </a:r>
            <a:r>
              <a:rPr dirty="0" sz="5200" spc="-95" b="1">
                <a:latin typeface="Arial"/>
                <a:cs typeface="Arial"/>
              </a:rPr>
              <a:t> </a:t>
            </a:r>
            <a:r>
              <a:rPr dirty="0" sz="5200" spc="120" b="1">
                <a:latin typeface="Arial"/>
                <a:cs typeface="Arial"/>
              </a:rPr>
              <a:t>процесін </a:t>
            </a:r>
            <a:r>
              <a:rPr dirty="0" sz="5200" spc="140" b="1">
                <a:latin typeface="Arial"/>
                <a:cs typeface="Arial"/>
              </a:rPr>
              <a:t>уйымдастыру</a:t>
            </a:r>
            <a:r>
              <a:rPr dirty="0" sz="5200" spc="-45" b="1">
                <a:latin typeface="Arial"/>
                <a:cs typeface="Arial"/>
              </a:rPr>
              <a:t> </a:t>
            </a:r>
            <a:r>
              <a:rPr dirty="0" sz="5200" spc="80" b="1">
                <a:latin typeface="Arial"/>
                <a:cs typeface="Arial"/>
              </a:rPr>
              <a:t>формалары</a:t>
            </a:r>
            <a:endParaRPr sz="5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76419" y="2288426"/>
            <a:ext cx="13707110" cy="5511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414655">
              <a:lnSpc>
                <a:spcPct val="100000"/>
              </a:lnSpc>
              <a:spcBef>
                <a:spcPts val="100"/>
              </a:spcBef>
            </a:pPr>
            <a:r>
              <a:rPr dirty="0" sz="3000" spc="145" b="1">
                <a:latin typeface="Arial"/>
                <a:cs typeface="Arial"/>
              </a:rPr>
              <a:t>Оның</a:t>
            </a:r>
            <a:r>
              <a:rPr dirty="0" sz="3000" spc="20" b="1">
                <a:latin typeface="Arial"/>
                <a:cs typeface="Arial"/>
              </a:rPr>
              <a:t> </a:t>
            </a:r>
            <a:r>
              <a:rPr dirty="0" sz="3000" spc="135" b="1">
                <a:latin typeface="Arial"/>
                <a:cs typeface="Arial"/>
              </a:rPr>
              <a:t>тиıмдıлıгıн</a:t>
            </a:r>
            <a:r>
              <a:rPr dirty="0" sz="3000" spc="20" b="1">
                <a:latin typeface="Arial"/>
                <a:cs typeface="Arial"/>
              </a:rPr>
              <a:t> </a:t>
            </a:r>
            <a:r>
              <a:rPr dirty="0" sz="3000" spc="85" b="1">
                <a:latin typeface="Arial"/>
                <a:cs typeface="Arial"/>
              </a:rPr>
              <a:t>арттыру</a:t>
            </a:r>
            <a:r>
              <a:rPr dirty="0" sz="3000" spc="20" b="1">
                <a:latin typeface="Arial"/>
                <a:cs typeface="Arial"/>
              </a:rPr>
              <a:t> </a:t>
            </a:r>
            <a:r>
              <a:rPr dirty="0" sz="3000" spc="170" b="1">
                <a:latin typeface="Arial"/>
                <a:cs typeface="Arial"/>
              </a:rPr>
              <a:t>үшıн</a:t>
            </a:r>
            <a:r>
              <a:rPr dirty="0" sz="3000" spc="20" b="1">
                <a:latin typeface="Arial"/>
                <a:cs typeface="Arial"/>
              </a:rPr>
              <a:t> </a:t>
            </a:r>
            <a:r>
              <a:rPr dirty="0" sz="3000" spc="80" b="1">
                <a:latin typeface="Arial"/>
                <a:cs typeface="Arial"/>
              </a:rPr>
              <a:t>келесı</a:t>
            </a:r>
            <a:r>
              <a:rPr dirty="0" sz="3000" spc="20" b="1">
                <a:latin typeface="Arial"/>
                <a:cs typeface="Arial"/>
              </a:rPr>
              <a:t> </a:t>
            </a:r>
            <a:r>
              <a:rPr dirty="0" sz="3000" spc="85" b="1">
                <a:latin typeface="Arial"/>
                <a:cs typeface="Arial"/>
              </a:rPr>
              <a:t>стратегияларды</a:t>
            </a:r>
            <a:r>
              <a:rPr dirty="0" sz="3000" spc="20" b="1">
                <a:latin typeface="Arial"/>
                <a:cs typeface="Arial"/>
              </a:rPr>
              <a:t> </a:t>
            </a:r>
            <a:r>
              <a:rPr dirty="0" sz="3000" spc="120" b="1">
                <a:latin typeface="Arial"/>
                <a:cs typeface="Arial"/>
              </a:rPr>
              <a:t>қолдануға </a:t>
            </a:r>
            <a:r>
              <a:rPr dirty="0" sz="3000" spc="-10" b="1">
                <a:latin typeface="Arial"/>
                <a:cs typeface="Arial"/>
              </a:rPr>
              <a:t>болады:</a:t>
            </a:r>
            <a:endParaRPr sz="3000">
              <a:latin typeface="Arial"/>
              <a:cs typeface="Arial"/>
            </a:endParaRPr>
          </a:p>
          <a:p>
            <a:pPr marL="659765" marR="5080" indent="-356235">
              <a:lnSpc>
                <a:spcPct val="100000"/>
              </a:lnSpc>
              <a:buFont typeface="Arial MT"/>
              <a:buAutoNum type="arabicPeriod"/>
              <a:tabLst>
                <a:tab pos="659765" algn="l"/>
              </a:tabLst>
            </a:pPr>
            <a:r>
              <a:rPr dirty="0" sz="3000" spc="105" b="1">
                <a:latin typeface="Arial"/>
                <a:cs typeface="Arial"/>
              </a:rPr>
              <a:t>Ақпараттандыру</a:t>
            </a:r>
            <a:r>
              <a:rPr dirty="0" sz="3000" spc="105">
                <a:latin typeface="Arial MT"/>
                <a:cs typeface="Arial MT"/>
              </a:rPr>
              <a:t>:</a:t>
            </a:r>
            <a:r>
              <a:rPr dirty="0" sz="3000" spc="20">
                <a:latin typeface="Arial MT"/>
                <a:cs typeface="Arial MT"/>
              </a:rPr>
              <a:t> </a:t>
            </a:r>
            <a:r>
              <a:rPr dirty="0" sz="3000" spc="-20">
                <a:latin typeface="Microsoft Sans Serif"/>
                <a:cs typeface="Microsoft Sans Serif"/>
              </a:rPr>
              <a:t>Ата</a:t>
            </a:r>
            <a:r>
              <a:rPr dirty="0" sz="3000" spc="-20">
                <a:latin typeface="Arial MT"/>
                <a:cs typeface="Arial MT"/>
              </a:rPr>
              <a:t>-</a:t>
            </a:r>
            <a:r>
              <a:rPr dirty="0" sz="3000" spc="75">
                <a:latin typeface="Microsoft Sans Serif"/>
                <a:cs typeface="Microsoft Sans Serif"/>
              </a:rPr>
              <a:t>аналарды</a:t>
            </a:r>
            <a:r>
              <a:rPr dirty="0" sz="3000" spc="60">
                <a:latin typeface="Microsoft Sans Serif"/>
                <a:cs typeface="Microsoft Sans Serif"/>
              </a:rPr>
              <a:t> </a:t>
            </a:r>
            <a:r>
              <a:rPr dirty="0" sz="3000" spc="130">
                <a:latin typeface="Microsoft Sans Serif"/>
                <a:cs typeface="Microsoft Sans Serif"/>
              </a:rPr>
              <a:t>инклюзивтı</a:t>
            </a:r>
            <a:r>
              <a:rPr dirty="0" sz="3000" spc="60">
                <a:latin typeface="Microsoft Sans Serif"/>
                <a:cs typeface="Microsoft Sans Serif"/>
              </a:rPr>
              <a:t> </a:t>
            </a:r>
            <a:r>
              <a:rPr dirty="0" sz="3000" spc="65">
                <a:latin typeface="Microsoft Sans Serif"/>
                <a:cs typeface="Microsoft Sans Serif"/>
              </a:rPr>
              <a:t>бıлıм</a:t>
            </a:r>
            <a:r>
              <a:rPr dirty="0" sz="3000" spc="60">
                <a:latin typeface="Microsoft Sans Serif"/>
                <a:cs typeface="Microsoft Sans Serif"/>
              </a:rPr>
              <a:t> </a:t>
            </a:r>
            <a:r>
              <a:rPr dirty="0" sz="3000" spc="70">
                <a:latin typeface="Microsoft Sans Serif"/>
                <a:cs typeface="Microsoft Sans Serif"/>
              </a:rPr>
              <a:t>беру</a:t>
            </a:r>
            <a:r>
              <a:rPr dirty="0" sz="3000" spc="55">
                <a:latin typeface="Microsoft Sans Serif"/>
                <a:cs typeface="Microsoft Sans Serif"/>
              </a:rPr>
              <a:t> </a:t>
            </a:r>
            <a:r>
              <a:rPr dirty="0" sz="3000" spc="150">
                <a:latin typeface="Microsoft Sans Serif"/>
                <a:cs typeface="Microsoft Sans Serif"/>
              </a:rPr>
              <a:t>принциптерı </a:t>
            </a:r>
            <a:r>
              <a:rPr dirty="0" sz="3000" spc="110">
                <a:latin typeface="Microsoft Sans Serif"/>
                <a:cs typeface="Microsoft Sans Serif"/>
              </a:rPr>
              <a:t>мен</a:t>
            </a:r>
            <a:r>
              <a:rPr dirty="0" sz="3000" spc="145">
                <a:latin typeface="Microsoft Sans Serif"/>
                <a:cs typeface="Microsoft Sans Serif"/>
              </a:rPr>
              <a:t> </a:t>
            </a:r>
            <a:r>
              <a:rPr dirty="0" sz="3000">
                <a:latin typeface="Microsoft Sans Serif"/>
                <a:cs typeface="Microsoft Sans Serif"/>
              </a:rPr>
              <a:t>әдıстерı</a:t>
            </a:r>
            <a:r>
              <a:rPr dirty="0" sz="3000" spc="145">
                <a:latin typeface="Microsoft Sans Serif"/>
                <a:cs typeface="Microsoft Sans Serif"/>
              </a:rPr>
              <a:t> </a:t>
            </a:r>
            <a:r>
              <a:rPr dirty="0" sz="3000" spc="70">
                <a:latin typeface="Microsoft Sans Serif"/>
                <a:cs typeface="Microsoft Sans Serif"/>
              </a:rPr>
              <a:t>туралы</a:t>
            </a:r>
            <a:r>
              <a:rPr dirty="0" sz="3000" spc="145">
                <a:latin typeface="Microsoft Sans Serif"/>
                <a:cs typeface="Microsoft Sans Serif"/>
              </a:rPr>
              <a:t> </a:t>
            </a:r>
            <a:r>
              <a:rPr dirty="0" sz="3000" spc="95">
                <a:latin typeface="Microsoft Sans Serif"/>
                <a:cs typeface="Microsoft Sans Serif"/>
              </a:rPr>
              <a:t>ақпаратпен</a:t>
            </a:r>
            <a:r>
              <a:rPr dirty="0" sz="3000" spc="145">
                <a:latin typeface="Microsoft Sans Serif"/>
                <a:cs typeface="Microsoft Sans Serif"/>
              </a:rPr>
              <a:t> </a:t>
            </a:r>
            <a:r>
              <a:rPr dirty="0" sz="3000">
                <a:latin typeface="Microsoft Sans Serif"/>
                <a:cs typeface="Microsoft Sans Serif"/>
              </a:rPr>
              <a:t>қамтамасыз</a:t>
            </a:r>
            <a:r>
              <a:rPr dirty="0" sz="3000" spc="150">
                <a:latin typeface="Microsoft Sans Serif"/>
                <a:cs typeface="Microsoft Sans Serif"/>
              </a:rPr>
              <a:t> </a:t>
            </a:r>
            <a:r>
              <a:rPr dirty="0" sz="3000">
                <a:latin typeface="Microsoft Sans Serif"/>
                <a:cs typeface="Microsoft Sans Serif"/>
              </a:rPr>
              <a:t>ету</a:t>
            </a:r>
            <a:r>
              <a:rPr dirty="0" sz="3000">
                <a:latin typeface="Arial MT"/>
                <a:cs typeface="Arial MT"/>
              </a:rPr>
              <a:t>.</a:t>
            </a:r>
            <a:r>
              <a:rPr dirty="0" sz="3000" spc="110">
                <a:latin typeface="Arial MT"/>
                <a:cs typeface="Arial MT"/>
              </a:rPr>
              <a:t> </a:t>
            </a:r>
            <a:r>
              <a:rPr dirty="0" sz="3000">
                <a:latin typeface="Microsoft Sans Serif"/>
                <a:cs typeface="Microsoft Sans Serif"/>
              </a:rPr>
              <a:t>Бұл</a:t>
            </a:r>
            <a:r>
              <a:rPr dirty="0" sz="3000" spc="145">
                <a:latin typeface="Microsoft Sans Serif"/>
                <a:cs typeface="Microsoft Sans Serif"/>
              </a:rPr>
              <a:t> </a:t>
            </a:r>
            <a:r>
              <a:rPr dirty="0" sz="3000" spc="70">
                <a:latin typeface="Microsoft Sans Serif"/>
                <a:cs typeface="Microsoft Sans Serif"/>
              </a:rPr>
              <a:t>семинарлар</a:t>
            </a:r>
            <a:r>
              <a:rPr dirty="0" sz="3000" spc="70">
                <a:latin typeface="Arial MT"/>
                <a:cs typeface="Arial MT"/>
              </a:rPr>
              <a:t>, </a:t>
            </a:r>
            <a:r>
              <a:rPr dirty="0" sz="3000" spc="105">
                <a:latin typeface="Microsoft Sans Serif"/>
                <a:cs typeface="Microsoft Sans Serif"/>
              </a:rPr>
              <a:t>вебинарлар</a:t>
            </a:r>
            <a:r>
              <a:rPr dirty="0" sz="3000" spc="95">
                <a:latin typeface="Microsoft Sans Serif"/>
                <a:cs typeface="Microsoft Sans Serif"/>
              </a:rPr>
              <a:t> </a:t>
            </a:r>
            <a:r>
              <a:rPr dirty="0" sz="3000" spc="50">
                <a:latin typeface="Microsoft Sans Serif"/>
                <a:cs typeface="Microsoft Sans Serif"/>
              </a:rPr>
              <a:t>немесе</a:t>
            </a:r>
            <a:r>
              <a:rPr dirty="0" sz="3000" spc="95">
                <a:latin typeface="Microsoft Sans Serif"/>
                <a:cs typeface="Microsoft Sans Serif"/>
              </a:rPr>
              <a:t> </a:t>
            </a:r>
            <a:r>
              <a:rPr dirty="0" sz="3000" spc="50">
                <a:latin typeface="Microsoft Sans Serif"/>
                <a:cs typeface="Microsoft Sans Serif"/>
              </a:rPr>
              <a:t>буклеттер</a:t>
            </a:r>
            <a:r>
              <a:rPr dirty="0" sz="3000" spc="95">
                <a:latin typeface="Microsoft Sans Serif"/>
                <a:cs typeface="Microsoft Sans Serif"/>
              </a:rPr>
              <a:t> </a:t>
            </a:r>
            <a:r>
              <a:rPr dirty="0" sz="3000" spc="100">
                <a:latin typeface="Microsoft Sans Serif"/>
                <a:cs typeface="Microsoft Sans Serif"/>
              </a:rPr>
              <a:t>арқылы</a:t>
            </a:r>
            <a:r>
              <a:rPr dirty="0" sz="3000" spc="95">
                <a:latin typeface="Microsoft Sans Serif"/>
                <a:cs typeface="Microsoft Sans Serif"/>
              </a:rPr>
              <a:t> </a:t>
            </a:r>
            <a:r>
              <a:rPr dirty="0" sz="3000">
                <a:latin typeface="Microsoft Sans Serif"/>
                <a:cs typeface="Microsoft Sans Serif"/>
              </a:rPr>
              <a:t>жүзеге</a:t>
            </a:r>
            <a:r>
              <a:rPr dirty="0" sz="3000" spc="95">
                <a:latin typeface="Microsoft Sans Serif"/>
                <a:cs typeface="Microsoft Sans Serif"/>
              </a:rPr>
              <a:t> </a:t>
            </a:r>
            <a:r>
              <a:rPr dirty="0" sz="3000" spc="85">
                <a:latin typeface="Microsoft Sans Serif"/>
                <a:cs typeface="Microsoft Sans Serif"/>
              </a:rPr>
              <a:t>асырылуы</a:t>
            </a:r>
            <a:r>
              <a:rPr dirty="0" sz="3000" spc="95">
                <a:latin typeface="Microsoft Sans Serif"/>
                <a:cs typeface="Microsoft Sans Serif"/>
              </a:rPr>
              <a:t> </a:t>
            </a:r>
            <a:r>
              <a:rPr dirty="0" sz="3000" spc="70">
                <a:latin typeface="Microsoft Sans Serif"/>
                <a:cs typeface="Microsoft Sans Serif"/>
              </a:rPr>
              <a:t>мүмкıн</a:t>
            </a:r>
            <a:r>
              <a:rPr dirty="0" sz="3000" spc="70">
                <a:latin typeface="Arial MT"/>
                <a:cs typeface="Arial MT"/>
              </a:rPr>
              <a:t>.</a:t>
            </a:r>
            <a:endParaRPr sz="3000">
              <a:latin typeface="Arial MT"/>
              <a:cs typeface="Arial MT"/>
            </a:endParaRPr>
          </a:p>
          <a:p>
            <a:pPr algn="just" marL="659765" marR="153670" indent="-356235">
              <a:lnSpc>
                <a:spcPct val="100000"/>
              </a:lnSpc>
              <a:buFont typeface="Arial MT"/>
              <a:buAutoNum type="arabicPeriod"/>
              <a:tabLst>
                <a:tab pos="659765" algn="l"/>
              </a:tabLst>
            </a:pPr>
            <a:r>
              <a:rPr dirty="0" sz="3000" spc="100" b="1">
                <a:latin typeface="Arial"/>
                <a:cs typeface="Arial"/>
              </a:rPr>
              <a:t>Керı</a:t>
            </a:r>
            <a:r>
              <a:rPr dirty="0" sz="3000" spc="30" b="1">
                <a:latin typeface="Arial"/>
                <a:cs typeface="Arial"/>
              </a:rPr>
              <a:t> </a:t>
            </a:r>
            <a:r>
              <a:rPr dirty="0" sz="3000" spc="60" b="1">
                <a:latin typeface="Arial"/>
                <a:cs typeface="Arial"/>
              </a:rPr>
              <a:t>байланыс</a:t>
            </a:r>
            <a:r>
              <a:rPr dirty="0" sz="3000" spc="60">
                <a:latin typeface="Arial MT"/>
                <a:cs typeface="Arial MT"/>
              </a:rPr>
              <a:t>:</a:t>
            </a:r>
            <a:r>
              <a:rPr dirty="0" sz="3000" spc="35">
                <a:latin typeface="Arial MT"/>
                <a:cs typeface="Arial MT"/>
              </a:rPr>
              <a:t> </a:t>
            </a:r>
            <a:r>
              <a:rPr dirty="0" sz="3000" spc="-20">
                <a:latin typeface="Microsoft Sans Serif"/>
                <a:cs typeface="Microsoft Sans Serif"/>
              </a:rPr>
              <a:t>Ата</a:t>
            </a:r>
            <a:r>
              <a:rPr dirty="0" sz="3000" spc="-20">
                <a:latin typeface="Arial MT"/>
                <a:cs typeface="Arial MT"/>
              </a:rPr>
              <a:t>-</a:t>
            </a:r>
            <a:r>
              <a:rPr dirty="0" sz="3000" spc="85">
                <a:latin typeface="Microsoft Sans Serif"/>
                <a:cs typeface="Microsoft Sans Serif"/>
              </a:rPr>
              <a:t>аналармен</a:t>
            </a:r>
            <a:r>
              <a:rPr dirty="0" sz="3000" spc="70">
                <a:latin typeface="Microsoft Sans Serif"/>
                <a:cs typeface="Microsoft Sans Serif"/>
              </a:rPr>
              <a:t> тұрақты </a:t>
            </a:r>
            <a:r>
              <a:rPr dirty="0" sz="3000" spc="85">
                <a:latin typeface="Microsoft Sans Serif"/>
                <a:cs typeface="Microsoft Sans Serif"/>
              </a:rPr>
              <a:t>байланыс</a:t>
            </a:r>
            <a:r>
              <a:rPr dirty="0" sz="3000" spc="70">
                <a:latin typeface="Microsoft Sans Serif"/>
                <a:cs typeface="Microsoft Sans Serif"/>
              </a:rPr>
              <a:t> </a:t>
            </a:r>
            <a:r>
              <a:rPr dirty="0" sz="3000" spc="85">
                <a:latin typeface="Microsoft Sans Serif"/>
                <a:cs typeface="Microsoft Sans Serif"/>
              </a:rPr>
              <a:t>орнату</a:t>
            </a:r>
            <a:r>
              <a:rPr dirty="0" sz="3000" spc="85">
                <a:latin typeface="Arial MT"/>
                <a:cs typeface="Arial MT"/>
              </a:rPr>
              <a:t>,</a:t>
            </a:r>
            <a:r>
              <a:rPr dirty="0" sz="3000" spc="35">
                <a:latin typeface="Arial MT"/>
                <a:cs typeface="Arial MT"/>
              </a:rPr>
              <a:t> </a:t>
            </a:r>
            <a:r>
              <a:rPr dirty="0" sz="3000" spc="95">
                <a:latin typeface="Microsoft Sans Serif"/>
                <a:cs typeface="Microsoft Sans Serif"/>
              </a:rPr>
              <a:t>олардың пıкıрлерı</a:t>
            </a:r>
            <a:r>
              <a:rPr dirty="0" sz="3000" spc="65">
                <a:latin typeface="Microsoft Sans Serif"/>
                <a:cs typeface="Microsoft Sans Serif"/>
              </a:rPr>
              <a:t> </a:t>
            </a:r>
            <a:r>
              <a:rPr dirty="0" sz="3000" spc="110">
                <a:latin typeface="Microsoft Sans Serif"/>
                <a:cs typeface="Microsoft Sans Serif"/>
              </a:rPr>
              <a:t>мен</a:t>
            </a:r>
            <a:r>
              <a:rPr dirty="0" sz="3000" spc="70">
                <a:latin typeface="Microsoft Sans Serif"/>
                <a:cs typeface="Microsoft Sans Serif"/>
              </a:rPr>
              <a:t> </a:t>
            </a:r>
            <a:r>
              <a:rPr dirty="0" sz="3000" spc="100">
                <a:latin typeface="Microsoft Sans Serif"/>
                <a:cs typeface="Microsoft Sans Serif"/>
              </a:rPr>
              <a:t>ұсыныстарын</a:t>
            </a:r>
            <a:r>
              <a:rPr dirty="0" sz="3000" spc="70">
                <a:latin typeface="Microsoft Sans Serif"/>
                <a:cs typeface="Microsoft Sans Serif"/>
              </a:rPr>
              <a:t> </a:t>
            </a:r>
            <a:r>
              <a:rPr dirty="0" sz="3000" spc="65">
                <a:latin typeface="Microsoft Sans Serif"/>
                <a:cs typeface="Microsoft Sans Serif"/>
              </a:rPr>
              <a:t>тыңдау</a:t>
            </a:r>
            <a:r>
              <a:rPr dirty="0" sz="3000" spc="65">
                <a:latin typeface="Arial MT"/>
                <a:cs typeface="Arial MT"/>
              </a:rPr>
              <a:t>.</a:t>
            </a:r>
            <a:r>
              <a:rPr dirty="0" sz="3000" spc="35">
                <a:latin typeface="Arial MT"/>
                <a:cs typeface="Arial MT"/>
              </a:rPr>
              <a:t> </a:t>
            </a:r>
            <a:r>
              <a:rPr dirty="0" sz="3000">
                <a:latin typeface="Microsoft Sans Serif"/>
                <a:cs typeface="Microsoft Sans Serif"/>
              </a:rPr>
              <a:t>Жеке</a:t>
            </a:r>
            <a:r>
              <a:rPr dirty="0" sz="3000" spc="70">
                <a:latin typeface="Microsoft Sans Serif"/>
                <a:cs typeface="Microsoft Sans Serif"/>
              </a:rPr>
              <a:t> </a:t>
            </a:r>
            <a:r>
              <a:rPr dirty="0" sz="3000">
                <a:latin typeface="Microsoft Sans Serif"/>
                <a:cs typeface="Microsoft Sans Serif"/>
              </a:rPr>
              <a:t>кездесулер</a:t>
            </a:r>
            <a:r>
              <a:rPr dirty="0" sz="3000" spc="70">
                <a:latin typeface="Microsoft Sans Serif"/>
                <a:cs typeface="Microsoft Sans Serif"/>
              </a:rPr>
              <a:t> </a:t>
            </a:r>
            <a:r>
              <a:rPr dirty="0" sz="3000" spc="50">
                <a:latin typeface="Microsoft Sans Serif"/>
                <a:cs typeface="Microsoft Sans Serif"/>
              </a:rPr>
              <a:t>немесе</a:t>
            </a:r>
            <a:r>
              <a:rPr dirty="0" sz="3000" spc="70">
                <a:latin typeface="Microsoft Sans Serif"/>
                <a:cs typeface="Microsoft Sans Serif"/>
              </a:rPr>
              <a:t> </a:t>
            </a:r>
            <a:r>
              <a:rPr dirty="0" sz="3000" spc="100">
                <a:latin typeface="Microsoft Sans Serif"/>
                <a:cs typeface="Microsoft Sans Serif"/>
              </a:rPr>
              <a:t>топтық </a:t>
            </a:r>
            <a:r>
              <a:rPr dirty="0" sz="3000">
                <a:latin typeface="Microsoft Sans Serif"/>
                <a:cs typeface="Microsoft Sans Serif"/>
              </a:rPr>
              <a:t>кездесулер</a:t>
            </a:r>
            <a:r>
              <a:rPr dirty="0" sz="3000" spc="265">
                <a:latin typeface="Microsoft Sans Serif"/>
                <a:cs typeface="Microsoft Sans Serif"/>
              </a:rPr>
              <a:t> </a:t>
            </a:r>
            <a:r>
              <a:rPr dirty="0" sz="3000" spc="60">
                <a:latin typeface="Microsoft Sans Serif"/>
                <a:cs typeface="Microsoft Sans Serif"/>
              </a:rPr>
              <a:t>ұйымдастыру</a:t>
            </a:r>
            <a:r>
              <a:rPr dirty="0" sz="3000" spc="60">
                <a:latin typeface="Arial MT"/>
                <a:cs typeface="Arial MT"/>
              </a:rPr>
              <a:t>.</a:t>
            </a:r>
            <a:endParaRPr sz="3000">
              <a:latin typeface="Arial MT"/>
              <a:cs typeface="Arial MT"/>
            </a:endParaRPr>
          </a:p>
          <a:p>
            <a:pPr marL="659765" marR="662940" indent="-356235">
              <a:lnSpc>
                <a:spcPct val="100000"/>
              </a:lnSpc>
              <a:buFont typeface="Arial MT"/>
              <a:buAutoNum type="arabicPeriod"/>
              <a:tabLst>
                <a:tab pos="659765" algn="l"/>
              </a:tabLst>
            </a:pPr>
            <a:r>
              <a:rPr dirty="0" sz="3000" b="1">
                <a:latin typeface="Arial"/>
                <a:cs typeface="Arial"/>
              </a:rPr>
              <a:t>Ресурстар</a:t>
            </a:r>
            <a:r>
              <a:rPr dirty="0" sz="3000" spc="50" b="1">
                <a:latin typeface="Arial"/>
                <a:cs typeface="Arial"/>
              </a:rPr>
              <a:t> </a:t>
            </a:r>
            <a:r>
              <a:rPr dirty="0" sz="3000" spc="185" b="1">
                <a:latin typeface="Arial"/>
                <a:cs typeface="Arial"/>
              </a:rPr>
              <a:t>мен</a:t>
            </a:r>
            <a:r>
              <a:rPr dirty="0" sz="3000" spc="50" b="1">
                <a:latin typeface="Arial"/>
                <a:cs typeface="Arial"/>
              </a:rPr>
              <a:t> </a:t>
            </a:r>
            <a:r>
              <a:rPr dirty="0" sz="3000" spc="120" b="1">
                <a:latin typeface="Arial"/>
                <a:cs typeface="Arial"/>
              </a:rPr>
              <a:t>материалдар</a:t>
            </a:r>
            <a:r>
              <a:rPr dirty="0" sz="3000" spc="120">
                <a:latin typeface="Arial MT"/>
                <a:cs typeface="Arial MT"/>
              </a:rPr>
              <a:t>:</a:t>
            </a:r>
            <a:r>
              <a:rPr dirty="0" sz="3000" spc="55">
                <a:latin typeface="Arial MT"/>
                <a:cs typeface="Arial MT"/>
              </a:rPr>
              <a:t> </a:t>
            </a:r>
            <a:r>
              <a:rPr dirty="0" sz="3000" spc="-20">
                <a:latin typeface="Microsoft Sans Serif"/>
                <a:cs typeface="Microsoft Sans Serif"/>
              </a:rPr>
              <a:t>Ата</a:t>
            </a:r>
            <a:r>
              <a:rPr dirty="0" sz="3000" spc="-20">
                <a:latin typeface="Arial MT"/>
                <a:cs typeface="Arial MT"/>
              </a:rPr>
              <a:t>-</a:t>
            </a:r>
            <a:r>
              <a:rPr dirty="0" sz="3000" spc="75">
                <a:latin typeface="Microsoft Sans Serif"/>
                <a:cs typeface="Microsoft Sans Serif"/>
              </a:rPr>
              <a:t>аналарға</a:t>
            </a:r>
            <a:r>
              <a:rPr dirty="0" sz="3000" spc="85">
                <a:latin typeface="Microsoft Sans Serif"/>
                <a:cs typeface="Microsoft Sans Serif"/>
              </a:rPr>
              <a:t> </a:t>
            </a:r>
            <a:r>
              <a:rPr dirty="0" sz="3000" spc="80">
                <a:latin typeface="Microsoft Sans Serif"/>
                <a:cs typeface="Microsoft Sans Serif"/>
              </a:rPr>
              <a:t>оқу</a:t>
            </a:r>
            <a:r>
              <a:rPr dirty="0" sz="3000" spc="90">
                <a:latin typeface="Microsoft Sans Serif"/>
                <a:cs typeface="Microsoft Sans Serif"/>
              </a:rPr>
              <a:t> </a:t>
            </a:r>
            <a:r>
              <a:rPr dirty="0" sz="3000" spc="70">
                <a:latin typeface="Microsoft Sans Serif"/>
                <a:cs typeface="Microsoft Sans Serif"/>
              </a:rPr>
              <a:t>материалдарын</a:t>
            </a:r>
            <a:r>
              <a:rPr dirty="0" sz="3000" spc="70">
                <a:latin typeface="Arial MT"/>
                <a:cs typeface="Arial MT"/>
              </a:rPr>
              <a:t>, </a:t>
            </a:r>
            <a:r>
              <a:rPr dirty="0" sz="3000">
                <a:latin typeface="Microsoft Sans Serif"/>
                <a:cs typeface="Microsoft Sans Serif"/>
              </a:rPr>
              <a:t>әдıстемелıк</a:t>
            </a:r>
            <a:r>
              <a:rPr dirty="0" sz="3000" spc="125">
                <a:latin typeface="Microsoft Sans Serif"/>
                <a:cs typeface="Microsoft Sans Serif"/>
              </a:rPr>
              <a:t> </a:t>
            </a:r>
            <a:r>
              <a:rPr dirty="0" sz="3000" spc="55">
                <a:latin typeface="Microsoft Sans Serif"/>
                <a:cs typeface="Microsoft Sans Serif"/>
              </a:rPr>
              <a:t>құралдарды</a:t>
            </a:r>
            <a:r>
              <a:rPr dirty="0" sz="3000" spc="130">
                <a:latin typeface="Microsoft Sans Serif"/>
                <a:cs typeface="Microsoft Sans Serif"/>
              </a:rPr>
              <a:t> </a:t>
            </a:r>
            <a:r>
              <a:rPr dirty="0" sz="3000" spc="90">
                <a:latin typeface="Microsoft Sans Serif"/>
                <a:cs typeface="Microsoft Sans Serif"/>
              </a:rPr>
              <a:t>және</a:t>
            </a:r>
            <a:r>
              <a:rPr dirty="0" sz="3000" spc="125">
                <a:latin typeface="Microsoft Sans Serif"/>
                <a:cs typeface="Microsoft Sans Serif"/>
              </a:rPr>
              <a:t> </a:t>
            </a:r>
            <a:r>
              <a:rPr dirty="0" sz="3000" spc="100">
                <a:latin typeface="Microsoft Sans Serif"/>
                <a:cs typeface="Microsoft Sans Serif"/>
              </a:rPr>
              <a:t>қосымша</a:t>
            </a:r>
            <a:r>
              <a:rPr dirty="0" sz="3000" spc="130">
                <a:latin typeface="Microsoft Sans Serif"/>
                <a:cs typeface="Microsoft Sans Serif"/>
              </a:rPr>
              <a:t> </a:t>
            </a:r>
            <a:r>
              <a:rPr dirty="0" sz="3000" spc="55">
                <a:latin typeface="Microsoft Sans Serif"/>
                <a:cs typeface="Microsoft Sans Serif"/>
              </a:rPr>
              <a:t>ресурстарды</a:t>
            </a:r>
            <a:r>
              <a:rPr dirty="0" sz="3000" spc="130">
                <a:latin typeface="Microsoft Sans Serif"/>
                <a:cs typeface="Microsoft Sans Serif"/>
              </a:rPr>
              <a:t> </a:t>
            </a:r>
            <a:r>
              <a:rPr dirty="0" sz="3000" spc="50">
                <a:latin typeface="Microsoft Sans Serif"/>
                <a:cs typeface="Microsoft Sans Serif"/>
              </a:rPr>
              <a:t>ұсыну</a:t>
            </a:r>
            <a:r>
              <a:rPr dirty="0" sz="3000" spc="50">
                <a:latin typeface="Arial MT"/>
                <a:cs typeface="Arial MT"/>
              </a:rPr>
              <a:t>.</a:t>
            </a:r>
            <a:endParaRPr sz="3000">
              <a:latin typeface="Arial MT"/>
              <a:cs typeface="Arial MT"/>
            </a:endParaRPr>
          </a:p>
          <a:p>
            <a:pPr marL="659765" marR="258445" indent="-356235">
              <a:lnSpc>
                <a:spcPct val="100000"/>
              </a:lnSpc>
              <a:buFont typeface="Arial MT"/>
              <a:buAutoNum type="arabicPeriod"/>
              <a:tabLst>
                <a:tab pos="659765" algn="l"/>
              </a:tabLst>
            </a:pPr>
            <a:r>
              <a:rPr dirty="0" sz="3000" spc="114" b="1">
                <a:latin typeface="Arial"/>
                <a:cs typeface="Arial"/>
              </a:rPr>
              <a:t>Тренингтер</a:t>
            </a:r>
            <a:r>
              <a:rPr dirty="0" sz="3000" spc="20" b="1">
                <a:latin typeface="Arial"/>
                <a:cs typeface="Arial"/>
              </a:rPr>
              <a:t> </a:t>
            </a:r>
            <a:r>
              <a:rPr dirty="0" sz="3000" spc="180" b="1">
                <a:latin typeface="Arial"/>
                <a:cs typeface="Arial"/>
              </a:rPr>
              <a:t>мен</a:t>
            </a:r>
            <a:r>
              <a:rPr dirty="0" sz="3000" spc="25" b="1">
                <a:latin typeface="Arial"/>
                <a:cs typeface="Arial"/>
              </a:rPr>
              <a:t> </a:t>
            </a:r>
            <a:r>
              <a:rPr dirty="0" sz="3000" spc="100" b="1">
                <a:latin typeface="Arial"/>
                <a:cs typeface="Arial"/>
              </a:rPr>
              <a:t>семинарлар</a:t>
            </a:r>
            <a:r>
              <a:rPr dirty="0" sz="3000" spc="100">
                <a:latin typeface="Arial MT"/>
                <a:cs typeface="Arial MT"/>
              </a:rPr>
              <a:t>:</a:t>
            </a:r>
            <a:r>
              <a:rPr dirty="0" sz="3000" spc="20">
                <a:latin typeface="Arial MT"/>
                <a:cs typeface="Arial MT"/>
              </a:rPr>
              <a:t> </a:t>
            </a:r>
            <a:r>
              <a:rPr dirty="0" sz="3000" spc="-20">
                <a:latin typeface="Microsoft Sans Serif"/>
                <a:cs typeface="Microsoft Sans Serif"/>
              </a:rPr>
              <a:t>Ата</a:t>
            </a:r>
            <a:r>
              <a:rPr dirty="0" sz="3000" spc="-20">
                <a:latin typeface="Arial MT"/>
                <a:cs typeface="Arial MT"/>
              </a:rPr>
              <a:t>-</a:t>
            </a:r>
            <a:r>
              <a:rPr dirty="0" sz="3000" spc="75">
                <a:latin typeface="Microsoft Sans Serif"/>
                <a:cs typeface="Microsoft Sans Serif"/>
              </a:rPr>
              <a:t>аналарға</a:t>
            </a:r>
            <a:r>
              <a:rPr dirty="0" sz="3000" spc="60">
                <a:latin typeface="Microsoft Sans Serif"/>
                <a:cs typeface="Microsoft Sans Serif"/>
              </a:rPr>
              <a:t> </a:t>
            </a:r>
            <a:r>
              <a:rPr dirty="0" sz="3000" spc="140">
                <a:latin typeface="Microsoft Sans Serif"/>
                <a:cs typeface="Microsoft Sans Serif"/>
              </a:rPr>
              <a:t>арнайы</a:t>
            </a:r>
            <a:r>
              <a:rPr dirty="0" sz="3000" spc="55">
                <a:latin typeface="Microsoft Sans Serif"/>
                <a:cs typeface="Microsoft Sans Serif"/>
              </a:rPr>
              <a:t> </a:t>
            </a:r>
            <a:r>
              <a:rPr dirty="0" sz="3000" spc="60">
                <a:latin typeface="Microsoft Sans Serif"/>
                <a:cs typeface="Microsoft Sans Serif"/>
              </a:rPr>
              <a:t>дағдылар </a:t>
            </a:r>
            <a:r>
              <a:rPr dirty="0" sz="3000" spc="85">
                <a:latin typeface="Microsoft Sans Serif"/>
                <a:cs typeface="Microsoft Sans Serif"/>
              </a:rPr>
              <a:t>мен </a:t>
            </a:r>
            <a:r>
              <a:rPr dirty="0" sz="3000" spc="65">
                <a:latin typeface="Microsoft Sans Serif"/>
                <a:cs typeface="Microsoft Sans Serif"/>
              </a:rPr>
              <a:t>бıлıм</a:t>
            </a:r>
            <a:r>
              <a:rPr dirty="0" sz="3000" spc="45">
                <a:latin typeface="Microsoft Sans Serif"/>
                <a:cs typeface="Microsoft Sans Serif"/>
              </a:rPr>
              <a:t> </a:t>
            </a:r>
            <a:r>
              <a:rPr dirty="0" sz="3000" spc="85">
                <a:latin typeface="Microsoft Sans Serif"/>
                <a:cs typeface="Microsoft Sans Serif"/>
              </a:rPr>
              <a:t>беретıн</a:t>
            </a:r>
            <a:r>
              <a:rPr dirty="0" sz="3000" spc="50">
                <a:latin typeface="Microsoft Sans Serif"/>
                <a:cs typeface="Microsoft Sans Serif"/>
              </a:rPr>
              <a:t> </a:t>
            </a:r>
            <a:r>
              <a:rPr dirty="0" sz="3000" spc="130">
                <a:latin typeface="Microsoft Sans Serif"/>
                <a:cs typeface="Microsoft Sans Serif"/>
              </a:rPr>
              <a:t>тренингтер</a:t>
            </a:r>
            <a:r>
              <a:rPr dirty="0" sz="3000" spc="50">
                <a:latin typeface="Microsoft Sans Serif"/>
                <a:cs typeface="Microsoft Sans Serif"/>
              </a:rPr>
              <a:t> </a:t>
            </a:r>
            <a:r>
              <a:rPr dirty="0" sz="3000" spc="60">
                <a:latin typeface="Microsoft Sans Serif"/>
                <a:cs typeface="Microsoft Sans Serif"/>
              </a:rPr>
              <a:t>ұйымдастыру</a:t>
            </a:r>
            <a:r>
              <a:rPr dirty="0" sz="3000" spc="60">
                <a:latin typeface="Arial MT"/>
                <a:cs typeface="Arial MT"/>
              </a:rPr>
              <a:t>.</a:t>
            </a:r>
            <a:endParaRPr sz="3000">
              <a:latin typeface="Arial MT"/>
              <a:cs typeface="Arial M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60995" y="284277"/>
            <a:ext cx="13572272" cy="1057465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1441" rIns="0" bIns="0" rtlCol="0" vert="horz">
            <a:spAutoFit/>
          </a:bodyPr>
          <a:lstStyle/>
          <a:p>
            <a:pPr marL="2354580" marR="5080" indent="-1374140">
              <a:lnSpc>
                <a:spcPts val="4050"/>
              </a:lnSpc>
              <a:spcBef>
                <a:spcPts val="640"/>
              </a:spcBef>
            </a:pPr>
            <a:r>
              <a:rPr dirty="0" spc="220"/>
              <a:t>инклюзивтı</a:t>
            </a:r>
            <a:r>
              <a:rPr dirty="0" spc="25"/>
              <a:t> </a:t>
            </a:r>
            <a:r>
              <a:rPr dirty="0" spc="130"/>
              <a:t>бıлıм</a:t>
            </a:r>
            <a:r>
              <a:rPr dirty="0" spc="25"/>
              <a:t> </a:t>
            </a:r>
            <a:r>
              <a:rPr dirty="0" spc="75"/>
              <a:t>беру</a:t>
            </a:r>
            <a:r>
              <a:rPr dirty="0" spc="25"/>
              <a:t> </a:t>
            </a:r>
            <a:r>
              <a:rPr dirty="0" spc="190"/>
              <a:t>кезıндегı</a:t>
            </a:r>
            <a:r>
              <a:rPr dirty="0" spc="25"/>
              <a:t> </a:t>
            </a:r>
            <a:r>
              <a:rPr dirty="0" spc="200"/>
              <a:t>ата</a:t>
            </a:r>
            <a:r>
              <a:rPr dirty="0" spc="25"/>
              <a:t> </a:t>
            </a:r>
            <a:r>
              <a:rPr dirty="0" spc="170"/>
              <a:t>аналармен </a:t>
            </a:r>
            <a:r>
              <a:rPr dirty="0" spc="175"/>
              <a:t>жұмыс</a:t>
            </a:r>
            <a:r>
              <a:rPr dirty="0" spc="25"/>
              <a:t> </a:t>
            </a:r>
            <a:r>
              <a:rPr dirty="0" spc="75"/>
              <a:t>ıстеу</a:t>
            </a:r>
            <a:r>
              <a:rPr dirty="0" spc="25"/>
              <a:t> </a:t>
            </a:r>
            <a:r>
              <a:rPr dirty="0" spc="190"/>
              <a:t>кезıндегı</a:t>
            </a:r>
            <a:r>
              <a:rPr dirty="0" spc="30"/>
              <a:t> </a:t>
            </a:r>
            <a:r>
              <a:rPr dirty="0" spc="140"/>
              <a:t>стратегтиялар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7" cy="10286999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0" y="6789420"/>
              <a:ext cx="14940915" cy="3497579"/>
            </a:xfrm>
            <a:custGeom>
              <a:avLst/>
              <a:gdLst/>
              <a:ahLst/>
              <a:cxnLst/>
              <a:rect l="l" t="t" r="r" b="b"/>
              <a:pathLst>
                <a:path w="14940915" h="3497579">
                  <a:moveTo>
                    <a:pt x="0" y="3497579"/>
                  </a:moveTo>
                  <a:lnTo>
                    <a:pt x="0" y="0"/>
                  </a:lnTo>
                  <a:lnTo>
                    <a:pt x="14940706" y="0"/>
                  </a:lnTo>
                  <a:lnTo>
                    <a:pt x="14940706" y="3497579"/>
                  </a:lnTo>
                  <a:lnTo>
                    <a:pt x="0" y="3497579"/>
                  </a:lnTo>
                  <a:close/>
                </a:path>
              </a:pathLst>
            </a:custGeom>
            <a:solidFill>
              <a:srgbClr val="4472C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08076" y="787109"/>
              <a:ext cx="16871950" cy="8645525"/>
            </a:xfrm>
            <a:custGeom>
              <a:avLst/>
              <a:gdLst/>
              <a:ahLst/>
              <a:cxnLst/>
              <a:rect l="l" t="t" r="r" b="b"/>
              <a:pathLst>
                <a:path w="16871950" h="8645525">
                  <a:moveTo>
                    <a:pt x="16871841" y="8645390"/>
                  </a:moveTo>
                  <a:lnTo>
                    <a:pt x="0" y="8645390"/>
                  </a:lnTo>
                  <a:lnTo>
                    <a:pt x="0" y="0"/>
                  </a:lnTo>
                  <a:lnTo>
                    <a:pt x="16871841" y="0"/>
                  </a:lnTo>
                  <a:lnTo>
                    <a:pt x="16871841" y="864539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069218" y="67242"/>
              <a:ext cx="89401" cy="93045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810126" y="67242"/>
              <a:ext cx="89497" cy="93045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073151" y="1136212"/>
              <a:ext cx="89401" cy="93045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810702" y="1136212"/>
              <a:ext cx="89401" cy="93045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73151" y="922418"/>
              <a:ext cx="89401" cy="93045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810607" y="922418"/>
              <a:ext cx="89497" cy="93045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73151" y="708624"/>
              <a:ext cx="89401" cy="93045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810607" y="708624"/>
              <a:ext cx="89497" cy="93045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73151" y="494830"/>
              <a:ext cx="89401" cy="93045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810607" y="494830"/>
              <a:ext cx="89497" cy="93045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73151" y="281036"/>
              <a:ext cx="89401" cy="93045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810607" y="281036"/>
              <a:ext cx="89497" cy="93045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32740" y="4572769"/>
              <a:ext cx="92530" cy="89132"/>
            </a:xfrm>
            <a:prstGeom prst="rect">
              <a:avLst/>
            </a:prstGeom>
          </p:spPr>
        </p:pic>
        <p:pic>
          <p:nvPicPr>
            <p:cNvPr id="19" name="object 19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32740" y="4838636"/>
              <a:ext cx="92530" cy="89132"/>
            </a:xfrm>
            <a:prstGeom prst="rect">
              <a:avLst/>
            </a:prstGeom>
          </p:spPr>
        </p:pic>
        <p:pic>
          <p:nvPicPr>
            <p:cNvPr id="20" name="object 20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32740" y="5104503"/>
              <a:ext cx="92530" cy="89132"/>
            </a:xfrm>
            <a:prstGeom prst="rect">
              <a:avLst/>
            </a:prstGeom>
          </p:spPr>
        </p:pic>
        <p:pic>
          <p:nvPicPr>
            <p:cNvPr id="21" name="object 21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32740" y="5370274"/>
              <a:ext cx="92530" cy="89132"/>
            </a:xfrm>
            <a:prstGeom prst="rect">
              <a:avLst/>
            </a:prstGeom>
          </p:spPr>
        </p:pic>
        <p:pic>
          <p:nvPicPr>
            <p:cNvPr id="22" name="object 22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32740" y="5636141"/>
              <a:ext cx="92530" cy="89132"/>
            </a:xfrm>
            <a:prstGeom prst="rect">
              <a:avLst/>
            </a:prstGeom>
          </p:spPr>
        </p:pic>
        <p:pic>
          <p:nvPicPr>
            <p:cNvPr id="23" name="object 23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20129" y="4572769"/>
              <a:ext cx="92530" cy="89132"/>
            </a:xfrm>
            <a:prstGeom prst="rect">
              <a:avLst/>
            </a:prstGeom>
          </p:spPr>
        </p:pic>
        <p:pic>
          <p:nvPicPr>
            <p:cNvPr id="24" name="object 24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20129" y="4838636"/>
              <a:ext cx="92530" cy="89132"/>
            </a:xfrm>
            <a:prstGeom prst="rect">
              <a:avLst/>
            </a:prstGeom>
          </p:spPr>
        </p:pic>
        <p:pic>
          <p:nvPicPr>
            <p:cNvPr id="25" name="object 25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720129" y="5104503"/>
              <a:ext cx="92530" cy="89132"/>
            </a:xfrm>
            <a:prstGeom prst="rect">
              <a:avLst/>
            </a:prstGeom>
          </p:spPr>
        </p:pic>
        <p:pic>
          <p:nvPicPr>
            <p:cNvPr id="26" name="object 26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20129" y="5370274"/>
              <a:ext cx="92530" cy="89132"/>
            </a:xfrm>
            <a:prstGeom prst="rect">
              <a:avLst/>
            </a:prstGeom>
          </p:spPr>
        </p:pic>
        <p:pic>
          <p:nvPicPr>
            <p:cNvPr id="27" name="object 27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20129" y="5636141"/>
              <a:ext cx="92530" cy="89132"/>
            </a:xfrm>
            <a:prstGeom prst="rect">
              <a:avLst/>
            </a:prstGeom>
          </p:spPr>
        </p:pic>
        <p:pic>
          <p:nvPicPr>
            <p:cNvPr id="28" name="object 28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07518" y="4572769"/>
              <a:ext cx="92530" cy="89132"/>
            </a:xfrm>
            <a:prstGeom prst="rect">
              <a:avLst/>
            </a:prstGeom>
          </p:spPr>
        </p:pic>
        <p:pic>
          <p:nvPicPr>
            <p:cNvPr id="29" name="object 29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07518" y="4838636"/>
              <a:ext cx="92530" cy="89132"/>
            </a:xfrm>
            <a:prstGeom prst="rect">
              <a:avLst/>
            </a:prstGeom>
          </p:spPr>
        </p:pic>
        <p:pic>
          <p:nvPicPr>
            <p:cNvPr id="30" name="object 30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07518" y="5104503"/>
              <a:ext cx="92530" cy="89132"/>
            </a:xfrm>
            <a:prstGeom prst="rect">
              <a:avLst/>
            </a:prstGeom>
          </p:spPr>
        </p:pic>
        <p:pic>
          <p:nvPicPr>
            <p:cNvPr id="31" name="object 31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07518" y="5370274"/>
              <a:ext cx="92530" cy="89132"/>
            </a:xfrm>
            <a:prstGeom prst="rect">
              <a:avLst/>
            </a:prstGeom>
          </p:spPr>
        </p:pic>
        <p:pic>
          <p:nvPicPr>
            <p:cNvPr id="32" name="object 32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07518" y="5636141"/>
              <a:ext cx="92530" cy="89132"/>
            </a:xfrm>
            <a:prstGeom prst="rect">
              <a:avLst/>
            </a:prstGeom>
          </p:spPr>
        </p:pic>
        <p:pic>
          <p:nvPicPr>
            <p:cNvPr id="33" name="object 33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94907" y="4572769"/>
              <a:ext cx="92530" cy="89132"/>
            </a:xfrm>
            <a:prstGeom prst="rect">
              <a:avLst/>
            </a:prstGeom>
          </p:spPr>
        </p:pic>
        <p:pic>
          <p:nvPicPr>
            <p:cNvPr id="34" name="object 34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94907" y="4838636"/>
              <a:ext cx="92530" cy="89132"/>
            </a:xfrm>
            <a:prstGeom prst="rect">
              <a:avLst/>
            </a:prstGeom>
          </p:spPr>
        </p:pic>
        <p:pic>
          <p:nvPicPr>
            <p:cNvPr id="35" name="object 35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94907" y="5104503"/>
              <a:ext cx="92530" cy="89132"/>
            </a:xfrm>
            <a:prstGeom prst="rect">
              <a:avLst/>
            </a:prstGeom>
          </p:spPr>
        </p:pic>
        <p:pic>
          <p:nvPicPr>
            <p:cNvPr id="36" name="object 36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94907" y="5370274"/>
              <a:ext cx="92530" cy="89132"/>
            </a:xfrm>
            <a:prstGeom prst="rect">
              <a:avLst/>
            </a:prstGeom>
          </p:spPr>
        </p:pic>
        <p:pic>
          <p:nvPicPr>
            <p:cNvPr id="37" name="object 37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94907" y="5636141"/>
              <a:ext cx="92530" cy="89132"/>
            </a:xfrm>
            <a:prstGeom prst="rect">
              <a:avLst/>
            </a:prstGeom>
          </p:spPr>
        </p:pic>
        <p:pic>
          <p:nvPicPr>
            <p:cNvPr id="38" name="object 38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82296" y="4572769"/>
              <a:ext cx="92530" cy="89227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82296" y="4838636"/>
              <a:ext cx="92530" cy="89132"/>
            </a:xfrm>
            <a:prstGeom prst="rect">
              <a:avLst/>
            </a:prstGeom>
          </p:spPr>
        </p:pic>
        <p:pic>
          <p:nvPicPr>
            <p:cNvPr id="40" name="object 40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82296" y="5104503"/>
              <a:ext cx="92530" cy="89132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82296" y="5370274"/>
              <a:ext cx="92530" cy="89132"/>
            </a:xfrm>
            <a:prstGeom prst="rect">
              <a:avLst/>
            </a:prstGeom>
          </p:spPr>
        </p:pic>
        <p:pic>
          <p:nvPicPr>
            <p:cNvPr id="42" name="object 42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2296" y="5636141"/>
              <a:ext cx="92530" cy="89132"/>
            </a:xfrm>
            <a:prstGeom prst="rect">
              <a:avLst/>
            </a:prstGeom>
          </p:spPr>
        </p:pic>
        <p:pic>
          <p:nvPicPr>
            <p:cNvPr id="43" name="object 43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2197223" y="196685"/>
              <a:ext cx="13468349" cy="1371584"/>
            </a:xfrm>
            <a:prstGeom prst="rect">
              <a:avLst/>
            </a:prstGeom>
          </p:spPr>
        </p:pic>
      </p:grpSp>
      <p:sp>
        <p:nvSpPr>
          <p:cNvPr id="44" name="object 44"/>
          <p:cNvSpPr txBox="1">
            <a:spLocks noGrp="1"/>
          </p:cNvSpPr>
          <p:nvPr>
            <p:ph type="title"/>
          </p:nvPr>
        </p:nvSpPr>
        <p:spPr>
          <a:xfrm>
            <a:off x="3004477" y="124922"/>
            <a:ext cx="11857355" cy="6654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 spc="229"/>
              <a:t>инклюзивтı</a:t>
            </a:r>
            <a:r>
              <a:rPr dirty="0" sz="4200" spc="15"/>
              <a:t> </a:t>
            </a:r>
            <a:r>
              <a:rPr dirty="0" sz="4200" spc="130"/>
              <a:t>бıлıм</a:t>
            </a:r>
            <a:r>
              <a:rPr dirty="0" sz="4200" spc="15"/>
              <a:t> </a:t>
            </a:r>
            <a:r>
              <a:rPr dirty="0" sz="4200" spc="105"/>
              <a:t>берудегı</a:t>
            </a:r>
            <a:r>
              <a:rPr dirty="0" sz="4200" spc="15"/>
              <a:t> </a:t>
            </a:r>
            <a:r>
              <a:rPr dirty="0" sz="4200" spc="204"/>
              <a:t>ата</a:t>
            </a:r>
            <a:r>
              <a:rPr dirty="0" sz="4200" spc="15"/>
              <a:t> </a:t>
            </a:r>
            <a:r>
              <a:rPr dirty="0" sz="4200" spc="175"/>
              <a:t>аналармен</a:t>
            </a:r>
            <a:endParaRPr sz="4200"/>
          </a:p>
        </p:txBody>
      </p:sp>
      <p:sp>
        <p:nvSpPr>
          <p:cNvPr id="45" name="object 45" descr=""/>
          <p:cNvSpPr txBox="1"/>
          <p:nvPr/>
        </p:nvSpPr>
        <p:spPr>
          <a:xfrm>
            <a:off x="1540143" y="763097"/>
            <a:ext cx="14785975" cy="6025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4200" spc="175" b="1">
                <a:solidFill>
                  <a:srgbClr val="BF0000"/>
                </a:solidFill>
                <a:latin typeface="Arial"/>
                <a:cs typeface="Arial"/>
              </a:rPr>
              <a:t>жұмыс</a:t>
            </a:r>
            <a:r>
              <a:rPr dirty="0" sz="4200" spc="10" b="1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dirty="0" sz="4200" spc="200" b="1">
                <a:solidFill>
                  <a:srgbClr val="BF0000"/>
                </a:solidFill>
                <a:latin typeface="Arial"/>
                <a:cs typeface="Arial"/>
              </a:rPr>
              <a:t>кезıндегı</a:t>
            </a:r>
            <a:r>
              <a:rPr dirty="0" sz="4200" spc="10" b="1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dirty="0" sz="4200" spc="245" b="1">
                <a:solidFill>
                  <a:srgbClr val="BF0000"/>
                </a:solidFill>
                <a:latin typeface="Arial"/>
                <a:cs typeface="Arial"/>
              </a:rPr>
              <a:t>қиындықтар</a:t>
            </a:r>
            <a:endParaRPr sz="4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70"/>
              </a:spcBef>
            </a:pPr>
            <a:endParaRPr sz="4200">
              <a:latin typeface="Arial"/>
              <a:cs typeface="Arial"/>
            </a:endParaRPr>
          </a:p>
          <a:p>
            <a:pPr marL="12700" marR="5080" indent="636905">
              <a:lnSpc>
                <a:spcPts val="3829"/>
              </a:lnSpc>
              <a:buSzPct val="96875"/>
              <a:buFont typeface="Arial MT"/>
              <a:buAutoNum type="arabicPeriod"/>
              <a:tabLst>
                <a:tab pos="649605" algn="l"/>
                <a:tab pos="3366770" algn="l"/>
                <a:tab pos="6586855" algn="l"/>
                <a:tab pos="9949815" algn="l"/>
                <a:tab pos="12552045" algn="l"/>
                <a:tab pos="13843000" algn="l"/>
              </a:tabLst>
            </a:pPr>
            <a:r>
              <a:rPr dirty="0" sz="3200" spc="80">
                <a:latin typeface="Microsoft Sans Serif"/>
                <a:cs typeface="Microsoft Sans Serif"/>
              </a:rPr>
              <a:t>Ақпараттың</a:t>
            </a:r>
            <a:r>
              <a:rPr dirty="0" sz="3200">
                <a:latin typeface="Microsoft Sans Serif"/>
                <a:cs typeface="Microsoft Sans Serif"/>
              </a:rPr>
              <a:t>	</a:t>
            </a:r>
            <a:r>
              <a:rPr dirty="0" sz="3200" spc="70">
                <a:latin typeface="Microsoft Sans Serif"/>
                <a:cs typeface="Microsoft Sans Serif"/>
              </a:rPr>
              <a:t>жетıспеушıлıгı</a:t>
            </a:r>
            <a:r>
              <a:rPr dirty="0" sz="3200" spc="70">
                <a:latin typeface="Arial MT"/>
                <a:cs typeface="Arial MT"/>
              </a:rPr>
              <a:t>:</a:t>
            </a:r>
            <a:r>
              <a:rPr dirty="0" sz="3200">
                <a:latin typeface="Arial MT"/>
                <a:cs typeface="Arial MT"/>
              </a:rPr>
              <a:t>	</a:t>
            </a:r>
            <a:r>
              <a:rPr dirty="0" sz="3200" spc="-20">
                <a:latin typeface="Microsoft Sans Serif"/>
                <a:cs typeface="Microsoft Sans Serif"/>
              </a:rPr>
              <a:t>Ата</a:t>
            </a:r>
            <a:r>
              <a:rPr dirty="0" sz="3200" spc="-20">
                <a:latin typeface="Arial MT"/>
                <a:cs typeface="Arial MT"/>
              </a:rPr>
              <a:t>-</a:t>
            </a:r>
            <a:r>
              <a:rPr dirty="0" sz="3200" spc="85">
                <a:latin typeface="Microsoft Sans Serif"/>
                <a:cs typeface="Microsoft Sans Serif"/>
              </a:rPr>
              <a:t>аналардың</a:t>
            </a:r>
            <a:r>
              <a:rPr dirty="0" sz="3200">
                <a:latin typeface="Microsoft Sans Serif"/>
                <a:cs typeface="Microsoft Sans Serif"/>
              </a:rPr>
              <a:t>	</a:t>
            </a:r>
            <a:r>
              <a:rPr dirty="0" sz="3200" spc="125">
                <a:latin typeface="Microsoft Sans Serif"/>
                <a:cs typeface="Microsoft Sans Serif"/>
              </a:rPr>
              <a:t>инклюзивтı</a:t>
            </a:r>
            <a:r>
              <a:rPr dirty="0" sz="3200">
                <a:latin typeface="Microsoft Sans Serif"/>
                <a:cs typeface="Microsoft Sans Serif"/>
              </a:rPr>
              <a:t>	</a:t>
            </a:r>
            <a:r>
              <a:rPr dirty="0" sz="3200" spc="60">
                <a:latin typeface="Microsoft Sans Serif"/>
                <a:cs typeface="Microsoft Sans Serif"/>
              </a:rPr>
              <a:t>бıлıм</a:t>
            </a:r>
            <a:r>
              <a:rPr dirty="0" sz="3200">
                <a:latin typeface="Microsoft Sans Serif"/>
                <a:cs typeface="Microsoft Sans Serif"/>
              </a:rPr>
              <a:t>	</a:t>
            </a:r>
            <a:r>
              <a:rPr dirty="0" sz="3200" spc="50">
                <a:latin typeface="Microsoft Sans Serif"/>
                <a:cs typeface="Microsoft Sans Serif"/>
              </a:rPr>
              <a:t>беру </a:t>
            </a:r>
            <a:r>
              <a:rPr dirty="0" sz="3200" spc="170">
                <a:latin typeface="Microsoft Sans Serif"/>
                <a:cs typeface="Microsoft Sans Serif"/>
              </a:rPr>
              <a:t>принциптерı</a:t>
            </a:r>
            <a:r>
              <a:rPr dirty="0" sz="3200" spc="100">
                <a:latin typeface="Microsoft Sans Serif"/>
                <a:cs typeface="Microsoft Sans Serif"/>
              </a:rPr>
              <a:t> </a:t>
            </a:r>
            <a:r>
              <a:rPr dirty="0" sz="3200" spc="114">
                <a:latin typeface="Microsoft Sans Serif"/>
                <a:cs typeface="Microsoft Sans Serif"/>
              </a:rPr>
              <a:t>мен</a:t>
            </a:r>
            <a:r>
              <a:rPr dirty="0" sz="3200" spc="105">
                <a:latin typeface="Microsoft Sans Serif"/>
                <a:cs typeface="Microsoft Sans Serif"/>
              </a:rPr>
              <a:t> </a:t>
            </a:r>
            <a:r>
              <a:rPr dirty="0" sz="3200">
                <a:latin typeface="Microsoft Sans Serif"/>
                <a:cs typeface="Microsoft Sans Serif"/>
              </a:rPr>
              <a:t>әдıстерı</a:t>
            </a:r>
            <a:r>
              <a:rPr dirty="0" sz="3200" spc="105">
                <a:latin typeface="Microsoft Sans Serif"/>
                <a:cs typeface="Microsoft Sans Serif"/>
              </a:rPr>
              <a:t> </a:t>
            </a:r>
            <a:r>
              <a:rPr dirty="0" sz="3200" spc="75">
                <a:latin typeface="Microsoft Sans Serif"/>
                <a:cs typeface="Microsoft Sans Serif"/>
              </a:rPr>
              <a:t>туралы</a:t>
            </a:r>
            <a:r>
              <a:rPr dirty="0" sz="3200" spc="100">
                <a:latin typeface="Microsoft Sans Serif"/>
                <a:cs typeface="Microsoft Sans Serif"/>
              </a:rPr>
              <a:t> </a:t>
            </a:r>
            <a:r>
              <a:rPr dirty="0" sz="3200" spc="65">
                <a:latin typeface="Microsoft Sans Serif"/>
                <a:cs typeface="Microsoft Sans Serif"/>
              </a:rPr>
              <a:t>жеткıлıктı</a:t>
            </a:r>
            <a:r>
              <a:rPr dirty="0" sz="3200" spc="105">
                <a:latin typeface="Microsoft Sans Serif"/>
                <a:cs typeface="Microsoft Sans Serif"/>
              </a:rPr>
              <a:t> </a:t>
            </a:r>
            <a:r>
              <a:rPr dirty="0" sz="3200" spc="75">
                <a:latin typeface="Microsoft Sans Serif"/>
                <a:cs typeface="Microsoft Sans Serif"/>
              </a:rPr>
              <a:t>ақпарат</a:t>
            </a:r>
            <a:r>
              <a:rPr dirty="0" sz="3200" spc="105">
                <a:latin typeface="Microsoft Sans Serif"/>
                <a:cs typeface="Microsoft Sans Serif"/>
              </a:rPr>
              <a:t> </a:t>
            </a:r>
            <a:r>
              <a:rPr dirty="0" sz="3200" spc="35">
                <a:latin typeface="Microsoft Sans Serif"/>
                <a:cs typeface="Microsoft Sans Serif"/>
              </a:rPr>
              <a:t>алмауы</a:t>
            </a:r>
            <a:r>
              <a:rPr dirty="0" sz="3200" spc="35">
                <a:latin typeface="Arial MT"/>
                <a:cs typeface="Arial MT"/>
              </a:rPr>
              <a:t>.</a:t>
            </a:r>
            <a:endParaRPr sz="3200">
              <a:latin typeface="Arial MT"/>
              <a:cs typeface="Arial MT"/>
            </a:endParaRPr>
          </a:p>
          <a:p>
            <a:pPr marL="349885" indent="-340995">
              <a:lnSpc>
                <a:spcPts val="3685"/>
              </a:lnSpc>
              <a:buSzPct val="96875"/>
              <a:buFont typeface="Arial MT"/>
              <a:buAutoNum type="arabicPeriod"/>
              <a:tabLst>
                <a:tab pos="349885" algn="l"/>
                <a:tab pos="2092960" algn="l"/>
                <a:tab pos="3608070" algn="l"/>
                <a:tab pos="5213350" algn="l"/>
                <a:tab pos="7691120" algn="l"/>
                <a:tab pos="8401685" algn="l"/>
                <a:tab pos="11472545" algn="l"/>
                <a:tab pos="12729210" algn="l"/>
                <a:tab pos="13981430" algn="l"/>
              </a:tabLst>
            </a:pPr>
            <a:r>
              <a:rPr dirty="0" sz="3200" spc="-10">
                <a:latin typeface="Microsoft Sans Serif"/>
                <a:cs typeface="Microsoft Sans Serif"/>
              </a:rPr>
              <a:t>Кедергı</a:t>
            </a:r>
            <a:r>
              <a:rPr dirty="0" sz="3200">
                <a:latin typeface="Microsoft Sans Serif"/>
                <a:cs typeface="Microsoft Sans Serif"/>
              </a:rPr>
              <a:t>	</a:t>
            </a:r>
            <a:r>
              <a:rPr dirty="0" sz="3200" spc="-10">
                <a:latin typeface="Microsoft Sans Serif"/>
                <a:cs typeface="Microsoft Sans Serif"/>
              </a:rPr>
              <a:t>сезıмı</a:t>
            </a:r>
            <a:r>
              <a:rPr dirty="0" sz="3200" spc="-10">
                <a:latin typeface="Arial MT"/>
                <a:cs typeface="Arial MT"/>
              </a:rPr>
              <a:t>:</a:t>
            </a:r>
            <a:r>
              <a:rPr dirty="0" sz="3200">
                <a:latin typeface="Arial MT"/>
                <a:cs typeface="Arial MT"/>
              </a:rPr>
              <a:t>	</a:t>
            </a:r>
            <a:r>
              <a:rPr dirty="0" sz="3200" spc="60">
                <a:latin typeface="Microsoft Sans Serif"/>
                <a:cs typeface="Microsoft Sans Serif"/>
              </a:rPr>
              <a:t>Кейбıр</a:t>
            </a:r>
            <a:r>
              <a:rPr dirty="0" sz="3200">
                <a:latin typeface="Microsoft Sans Serif"/>
                <a:cs typeface="Microsoft Sans Serif"/>
              </a:rPr>
              <a:t>	ата</a:t>
            </a:r>
            <a:r>
              <a:rPr dirty="0" sz="3200">
                <a:latin typeface="Arial MT"/>
                <a:cs typeface="Arial MT"/>
              </a:rPr>
              <a:t>-</a:t>
            </a:r>
            <a:r>
              <a:rPr dirty="0" sz="3200" spc="65">
                <a:latin typeface="Microsoft Sans Serif"/>
                <a:cs typeface="Microsoft Sans Serif"/>
              </a:rPr>
              <a:t>аналар</a:t>
            </a:r>
            <a:r>
              <a:rPr dirty="0" sz="3200">
                <a:latin typeface="Microsoft Sans Serif"/>
                <a:cs typeface="Microsoft Sans Serif"/>
              </a:rPr>
              <a:t>	</a:t>
            </a:r>
            <a:r>
              <a:rPr dirty="0" sz="3200" spc="35">
                <a:latin typeface="Microsoft Sans Serif"/>
                <a:cs typeface="Microsoft Sans Serif"/>
              </a:rPr>
              <a:t>өз</a:t>
            </a:r>
            <a:r>
              <a:rPr dirty="0" sz="3200">
                <a:latin typeface="Microsoft Sans Serif"/>
                <a:cs typeface="Microsoft Sans Serif"/>
              </a:rPr>
              <a:t>	</a:t>
            </a:r>
            <a:r>
              <a:rPr dirty="0" sz="3200" spc="95">
                <a:latin typeface="Microsoft Sans Serif"/>
                <a:cs typeface="Microsoft Sans Serif"/>
              </a:rPr>
              <a:t>балаларының</a:t>
            </a:r>
            <a:r>
              <a:rPr dirty="0" sz="3200">
                <a:latin typeface="Microsoft Sans Serif"/>
                <a:cs typeface="Microsoft Sans Serif"/>
              </a:rPr>
              <a:t>	</a:t>
            </a:r>
            <a:r>
              <a:rPr dirty="0" sz="3200" spc="60">
                <a:latin typeface="Microsoft Sans Serif"/>
                <a:cs typeface="Microsoft Sans Serif"/>
              </a:rPr>
              <a:t>бıлıм</a:t>
            </a:r>
            <a:r>
              <a:rPr dirty="0" sz="3200">
                <a:latin typeface="Microsoft Sans Serif"/>
                <a:cs typeface="Microsoft Sans Serif"/>
              </a:rPr>
              <a:t>	</a:t>
            </a:r>
            <a:r>
              <a:rPr dirty="0" sz="3200" spc="35">
                <a:latin typeface="Microsoft Sans Serif"/>
                <a:cs typeface="Microsoft Sans Serif"/>
              </a:rPr>
              <a:t>алуы</a:t>
            </a:r>
            <a:r>
              <a:rPr dirty="0" sz="3200">
                <a:latin typeface="Microsoft Sans Serif"/>
                <a:cs typeface="Microsoft Sans Serif"/>
              </a:rPr>
              <a:t>	</a:t>
            </a:r>
            <a:r>
              <a:rPr dirty="0" sz="3200" spc="90">
                <a:latin typeface="Microsoft Sans Serif"/>
                <a:cs typeface="Microsoft Sans Serif"/>
              </a:rPr>
              <a:t>мен</a:t>
            </a:r>
            <a:endParaRPr sz="3200">
              <a:latin typeface="Microsoft Sans Serif"/>
              <a:cs typeface="Microsoft Sans Serif"/>
            </a:endParaRPr>
          </a:p>
          <a:p>
            <a:pPr marL="12700" marR="5080">
              <a:lnSpc>
                <a:spcPts val="3829"/>
              </a:lnSpc>
              <a:spcBef>
                <a:spcPts val="125"/>
              </a:spcBef>
              <a:tabLst>
                <a:tab pos="3445510" algn="l"/>
                <a:tab pos="5439410" algn="l"/>
                <a:tab pos="9839960" algn="l"/>
                <a:tab pos="10956925" algn="l"/>
                <a:tab pos="13524865" algn="l"/>
              </a:tabLst>
            </a:pPr>
            <a:r>
              <a:rPr dirty="0" sz="3200" spc="50">
                <a:latin typeface="Microsoft Sans Serif"/>
                <a:cs typeface="Microsoft Sans Serif"/>
              </a:rPr>
              <a:t>әлеуметтенуıне</a:t>
            </a:r>
            <a:r>
              <a:rPr dirty="0" sz="3200">
                <a:latin typeface="Microsoft Sans Serif"/>
                <a:cs typeface="Microsoft Sans Serif"/>
              </a:rPr>
              <a:t>	</a:t>
            </a:r>
            <a:r>
              <a:rPr dirty="0" sz="3200" spc="55">
                <a:latin typeface="Microsoft Sans Serif"/>
                <a:cs typeface="Microsoft Sans Serif"/>
              </a:rPr>
              <a:t>қатысты</a:t>
            </a:r>
            <a:r>
              <a:rPr dirty="0" sz="3200">
                <a:latin typeface="Microsoft Sans Serif"/>
                <a:cs typeface="Microsoft Sans Serif"/>
              </a:rPr>
              <a:t>	</a:t>
            </a:r>
            <a:r>
              <a:rPr dirty="0" sz="3200" spc="80">
                <a:latin typeface="Microsoft Sans Serif"/>
                <a:cs typeface="Microsoft Sans Serif"/>
              </a:rPr>
              <a:t>алаңдаушылықтары</a:t>
            </a:r>
            <a:r>
              <a:rPr dirty="0" sz="3200">
                <a:latin typeface="Microsoft Sans Serif"/>
                <a:cs typeface="Microsoft Sans Serif"/>
              </a:rPr>
              <a:t>	</a:t>
            </a:r>
            <a:r>
              <a:rPr dirty="0" sz="3200" spc="90">
                <a:latin typeface="Microsoft Sans Serif"/>
                <a:cs typeface="Microsoft Sans Serif"/>
              </a:rPr>
              <a:t>мен</a:t>
            </a:r>
            <a:r>
              <a:rPr dirty="0" sz="3200">
                <a:latin typeface="Microsoft Sans Serif"/>
                <a:cs typeface="Microsoft Sans Serif"/>
              </a:rPr>
              <a:t>	</a:t>
            </a:r>
            <a:r>
              <a:rPr dirty="0" sz="3200" spc="75">
                <a:latin typeface="Microsoft Sans Serif"/>
                <a:cs typeface="Microsoft Sans Serif"/>
              </a:rPr>
              <a:t>күмәндары</a:t>
            </a:r>
            <a:r>
              <a:rPr dirty="0" sz="3200">
                <a:latin typeface="Microsoft Sans Serif"/>
                <a:cs typeface="Microsoft Sans Serif"/>
              </a:rPr>
              <a:t>	</a:t>
            </a:r>
            <a:r>
              <a:rPr dirty="0" sz="3200" spc="65">
                <a:latin typeface="Microsoft Sans Serif"/>
                <a:cs typeface="Microsoft Sans Serif"/>
              </a:rPr>
              <a:t>болуы </a:t>
            </a:r>
            <a:r>
              <a:rPr dirty="0" sz="3200" spc="70">
                <a:latin typeface="Microsoft Sans Serif"/>
                <a:cs typeface="Microsoft Sans Serif"/>
              </a:rPr>
              <a:t>мүмкıн</a:t>
            </a:r>
            <a:r>
              <a:rPr dirty="0" sz="3200" spc="70">
                <a:latin typeface="Arial MT"/>
                <a:cs typeface="Arial MT"/>
              </a:rPr>
              <a:t>.</a:t>
            </a:r>
            <a:endParaRPr sz="3200">
              <a:latin typeface="Arial MT"/>
              <a:cs typeface="Arial MT"/>
            </a:endParaRPr>
          </a:p>
          <a:p>
            <a:pPr marL="350520" indent="-340995">
              <a:lnSpc>
                <a:spcPts val="3685"/>
              </a:lnSpc>
              <a:buSzPct val="96875"/>
              <a:buFont typeface="Arial MT"/>
              <a:buAutoNum type="arabicPeriod" startAt="3"/>
              <a:tabLst>
                <a:tab pos="350520" algn="l"/>
                <a:tab pos="1935480" algn="l"/>
                <a:tab pos="4904105" algn="l"/>
                <a:tab pos="8196580" algn="l"/>
                <a:tab pos="9751060" algn="l"/>
                <a:tab pos="11424920" algn="l"/>
                <a:tab pos="12774930" algn="l"/>
              </a:tabLst>
            </a:pPr>
            <a:r>
              <a:rPr dirty="0" sz="3200" spc="175" b="1">
                <a:latin typeface="Arial"/>
                <a:cs typeface="Arial"/>
              </a:rPr>
              <a:t>Уақыт</a:t>
            </a:r>
            <a:r>
              <a:rPr dirty="0" sz="3200" b="1">
                <a:latin typeface="Arial"/>
                <a:cs typeface="Arial"/>
              </a:rPr>
              <a:t>	</a:t>
            </a:r>
            <a:r>
              <a:rPr dirty="0" sz="3200" spc="90" b="1">
                <a:latin typeface="Arial"/>
                <a:cs typeface="Arial"/>
              </a:rPr>
              <a:t>тапшылығы</a:t>
            </a:r>
            <a:r>
              <a:rPr dirty="0" sz="3200" spc="90">
                <a:latin typeface="Arial MT"/>
                <a:cs typeface="Arial MT"/>
              </a:rPr>
              <a:t>:</a:t>
            </a:r>
            <a:r>
              <a:rPr dirty="0" sz="3200">
                <a:latin typeface="Arial MT"/>
                <a:cs typeface="Arial MT"/>
              </a:rPr>
              <a:t>	</a:t>
            </a:r>
            <a:r>
              <a:rPr dirty="0" sz="3200" spc="-20">
                <a:latin typeface="Microsoft Sans Serif"/>
                <a:cs typeface="Microsoft Sans Serif"/>
              </a:rPr>
              <a:t>Ата</a:t>
            </a:r>
            <a:r>
              <a:rPr dirty="0" sz="3200" spc="-20">
                <a:latin typeface="Arial MT"/>
                <a:cs typeface="Arial MT"/>
              </a:rPr>
              <a:t>-</a:t>
            </a:r>
            <a:r>
              <a:rPr dirty="0" sz="3200" spc="85">
                <a:latin typeface="Microsoft Sans Serif"/>
                <a:cs typeface="Microsoft Sans Serif"/>
              </a:rPr>
              <a:t>аналардың</a:t>
            </a:r>
            <a:r>
              <a:rPr dirty="0" sz="3200">
                <a:latin typeface="Microsoft Sans Serif"/>
                <a:cs typeface="Microsoft Sans Serif"/>
              </a:rPr>
              <a:t>	</a:t>
            </a:r>
            <a:r>
              <a:rPr dirty="0" sz="3200" spc="55">
                <a:latin typeface="Microsoft Sans Serif"/>
                <a:cs typeface="Microsoft Sans Serif"/>
              </a:rPr>
              <a:t>жұмыс</a:t>
            </a:r>
            <a:r>
              <a:rPr dirty="0" sz="3200">
                <a:latin typeface="Microsoft Sans Serif"/>
                <a:cs typeface="Microsoft Sans Serif"/>
              </a:rPr>
              <a:t>	</a:t>
            </a:r>
            <a:r>
              <a:rPr dirty="0" sz="3200" spc="40">
                <a:latin typeface="Microsoft Sans Serif"/>
                <a:cs typeface="Microsoft Sans Serif"/>
              </a:rPr>
              <a:t>немесе</a:t>
            </a:r>
            <a:r>
              <a:rPr dirty="0" sz="3200">
                <a:latin typeface="Microsoft Sans Serif"/>
                <a:cs typeface="Microsoft Sans Serif"/>
              </a:rPr>
              <a:t>	</a:t>
            </a:r>
            <a:r>
              <a:rPr dirty="0" sz="3200" spc="-10">
                <a:latin typeface="Microsoft Sans Serif"/>
                <a:cs typeface="Microsoft Sans Serif"/>
              </a:rPr>
              <a:t>басқа</a:t>
            </a:r>
            <a:r>
              <a:rPr dirty="0" sz="3200">
                <a:latin typeface="Microsoft Sans Serif"/>
                <a:cs typeface="Microsoft Sans Serif"/>
              </a:rPr>
              <a:t>	</a:t>
            </a:r>
            <a:r>
              <a:rPr dirty="0" sz="3200" spc="65">
                <a:latin typeface="Microsoft Sans Serif"/>
                <a:cs typeface="Microsoft Sans Serif"/>
              </a:rPr>
              <a:t>мıндеттер</a:t>
            </a:r>
            <a:endParaRPr sz="3200">
              <a:latin typeface="Microsoft Sans Serif"/>
              <a:cs typeface="Microsoft Sans Serif"/>
            </a:endParaRPr>
          </a:p>
          <a:p>
            <a:pPr marL="12700" marR="5080">
              <a:lnSpc>
                <a:spcPts val="3829"/>
              </a:lnSpc>
              <a:spcBef>
                <a:spcPts val="95"/>
              </a:spcBef>
              <a:tabLst>
                <a:tab pos="3768090" algn="l"/>
                <a:tab pos="7362190" algn="l"/>
                <a:tab pos="10380980" algn="l"/>
                <a:tab pos="12232005" algn="l"/>
                <a:tab pos="13981430" algn="l"/>
              </a:tabLst>
            </a:pPr>
            <a:r>
              <a:rPr dirty="0" sz="3200" spc="75">
                <a:latin typeface="Microsoft Sans Serif"/>
                <a:cs typeface="Microsoft Sans Serif"/>
              </a:rPr>
              <a:t>себебıнен </a:t>
            </a:r>
            <a:r>
              <a:rPr dirty="0" sz="3200" spc="100">
                <a:latin typeface="Microsoft Sans Serif"/>
                <a:cs typeface="Microsoft Sans Serif"/>
              </a:rPr>
              <a:t>мектеппен</a:t>
            </a:r>
            <a:r>
              <a:rPr dirty="0" sz="3200" spc="75">
                <a:latin typeface="Microsoft Sans Serif"/>
                <a:cs typeface="Microsoft Sans Serif"/>
              </a:rPr>
              <a:t> </a:t>
            </a:r>
            <a:r>
              <a:rPr dirty="0" sz="3200" spc="90">
                <a:latin typeface="Microsoft Sans Serif"/>
                <a:cs typeface="Microsoft Sans Serif"/>
              </a:rPr>
              <a:t>байланыс</a:t>
            </a:r>
            <a:r>
              <a:rPr dirty="0" sz="3200" spc="75">
                <a:latin typeface="Microsoft Sans Serif"/>
                <a:cs typeface="Microsoft Sans Serif"/>
              </a:rPr>
              <a:t> </a:t>
            </a:r>
            <a:r>
              <a:rPr dirty="0" sz="3200" spc="100">
                <a:latin typeface="Microsoft Sans Serif"/>
                <a:cs typeface="Microsoft Sans Serif"/>
              </a:rPr>
              <a:t>орнатуға</a:t>
            </a:r>
            <a:r>
              <a:rPr dirty="0" sz="3200" spc="75">
                <a:latin typeface="Microsoft Sans Serif"/>
                <a:cs typeface="Microsoft Sans Serif"/>
              </a:rPr>
              <a:t> </a:t>
            </a:r>
            <a:r>
              <a:rPr dirty="0" sz="3200" spc="65">
                <a:latin typeface="Microsoft Sans Serif"/>
                <a:cs typeface="Microsoft Sans Serif"/>
              </a:rPr>
              <a:t>уақыт</a:t>
            </a:r>
            <a:r>
              <a:rPr dirty="0" sz="3200" spc="75">
                <a:latin typeface="Microsoft Sans Serif"/>
                <a:cs typeface="Microsoft Sans Serif"/>
              </a:rPr>
              <a:t> </a:t>
            </a:r>
            <a:r>
              <a:rPr dirty="0" sz="3200">
                <a:latin typeface="Microsoft Sans Serif"/>
                <a:cs typeface="Microsoft Sans Serif"/>
              </a:rPr>
              <a:t>таба</a:t>
            </a:r>
            <a:r>
              <a:rPr dirty="0" sz="3200" spc="75">
                <a:latin typeface="Microsoft Sans Serif"/>
                <a:cs typeface="Microsoft Sans Serif"/>
              </a:rPr>
              <a:t> </a:t>
            </a:r>
            <a:r>
              <a:rPr dirty="0" sz="3200" spc="35">
                <a:latin typeface="Microsoft Sans Serif"/>
                <a:cs typeface="Microsoft Sans Serif"/>
              </a:rPr>
              <a:t>алмауы</a:t>
            </a:r>
            <a:r>
              <a:rPr dirty="0" sz="3200" spc="35">
                <a:latin typeface="Arial MT"/>
                <a:cs typeface="Arial MT"/>
              </a:rPr>
              <a:t>. </a:t>
            </a:r>
            <a:r>
              <a:rPr dirty="0" sz="3200" spc="-10">
                <a:latin typeface="Arial MT"/>
                <a:cs typeface="Arial MT"/>
              </a:rPr>
              <a:t>4.</a:t>
            </a:r>
            <a:r>
              <a:rPr dirty="0" sz="3200" spc="-10" b="1">
                <a:latin typeface="Arial"/>
                <a:cs typeface="Arial"/>
              </a:rPr>
              <a:t>Ресурстардың</a:t>
            </a:r>
            <a:r>
              <a:rPr dirty="0" sz="3200" b="1">
                <a:latin typeface="Arial"/>
                <a:cs typeface="Arial"/>
              </a:rPr>
              <a:t>	</a:t>
            </a:r>
            <a:r>
              <a:rPr dirty="0" sz="3200" spc="110" b="1">
                <a:latin typeface="Arial"/>
                <a:cs typeface="Arial"/>
              </a:rPr>
              <a:t>жетıспеушıлıгı</a:t>
            </a:r>
            <a:r>
              <a:rPr dirty="0" sz="3200" spc="110">
                <a:latin typeface="Arial MT"/>
                <a:cs typeface="Arial MT"/>
              </a:rPr>
              <a:t>:</a:t>
            </a:r>
            <a:r>
              <a:rPr dirty="0" sz="3200">
                <a:latin typeface="Arial MT"/>
                <a:cs typeface="Arial MT"/>
              </a:rPr>
              <a:t>	</a:t>
            </a:r>
            <a:r>
              <a:rPr dirty="0" sz="3200" spc="-20">
                <a:latin typeface="Microsoft Sans Serif"/>
                <a:cs typeface="Microsoft Sans Serif"/>
              </a:rPr>
              <a:t>Ата</a:t>
            </a:r>
            <a:r>
              <a:rPr dirty="0" sz="3200" spc="-20">
                <a:latin typeface="Arial MT"/>
                <a:cs typeface="Arial MT"/>
              </a:rPr>
              <a:t>-</a:t>
            </a:r>
            <a:r>
              <a:rPr dirty="0" sz="3200" spc="65">
                <a:latin typeface="Microsoft Sans Serif"/>
                <a:cs typeface="Microsoft Sans Serif"/>
              </a:rPr>
              <a:t>аналарға</a:t>
            </a:r>
            <a:r>
              <a:rPr dirty="0" sz="3200">
                <a:latin typeface="Microsoft Sans Serif"/>
                <a:cs typeface="Microsoft Sans Serif"/>
              </a:rPr>
              <a:t>	</a:t>
            </a:r>
            <a:r>
              <a:rPr dirty="0" sz="3200" spc="50">
                <a:latin typeface="Microsoft Sans Serif"/>
                <a:cs typeface="Microsoft Sans Serif"/>
              </a:rPr>
              <a:t>қажеттı</a:t>
            </a:r>
            <a:r>
              <a:rPr dirty="0" sz="3200">
                <a:latin typeface="Microsoft Sans Serif"/>
                <a:cs typeface="Microsoft Sans Serif"/>
              </a:rPr>
              <a:t>	</a:t>
            </a:r>
            <a:r>
              <a:rPr dirty="0" sz="3200" spc="-10">
                <a:latin typeface="Microsoft Sans Serif"/>
                <a:cs typeface="Microsoft Sans Serif"/>
              </a:rPr>
              <a:t>қолдау</a:t>
            </a:r>
            <a:r>
              <a:rPr dirty="0" sz="3200">
                <a:latin typeface="Microsoft Sans Serif"/>
                <a:cs typeface="Microsoft Sans Serif"/>
              </a:rPr>
              <a:t>	</a:t>
            </a:r>
            <a:r>
              <a:rPr dirty="0" sz="3200" spc="90">
                <a:latin typeface="Microsoft Sans Serif"/>
                <a:cs typeface="Microsoft Sans Serif"/>
              </a:rPr>
              <a:t>мен </a:t>
            </a:r>
            <a:r>
              <a:rPr dirty="0" sz="3200" spc="70">
                <a:latin typeface="Microsoft Sans Serif"/>
                <a:cs typeface="Microsoft Sans Serif"/>
              </a:rPr>
              <a:t>ресурстардың</a:t>
            </a:r>
            <a:r>
              <a:rPr dirty="0" sz="3200" spc="90">
                <a:latin typeface="Microsoft Sans Serif"/>
                <a:cs typeface="Microsoft Sans Serif"/>
              </a:rPr>
              <a:t> </a:t>
            </a:r>
            <a:r>
              <a:rPr dirty="0" sz="3200" spc="70">
                <a:latin typeface="Microsoft Sans Serif"/>
                <a:cs typeface="Microsoft Sans Serif"/>
              </a:rPr>
              <a:t>жетıспеушıлıгı</a:t>
            </a:r>
            <a:r>
              <a:rPr dirty="0" sz="3200" spc="70">
                <a:latin typeface="Arial MT"/>
                <a:cs typeface="Arial MT"/>
              </a:rPr>
              <a:t>.</a:t>
            </a:r>
            <a:endParaRPr sz="3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4144" y="3152857"/>
            <a:ext cx="13559790" cy="11226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200" spc="-55"/>
              <a:t>НАЗАРЛАРЫҢЫЗҒА</a:t>
            </a:r>
            <a:r>
              <a:rPr dirty="0" sz="7200" spc="-400"/>
              <a:t> </a:t>
            </a:r>
            <a:r>
              <a:rPr dirty="0" sz="7200" spc="-10"/>
              <a:t>РАҚМЕТ!</a:t>
            </a:r>
            <a:endParaRPr sz="7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9" cy="10286999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0" y="6789420"/>
              <a:ext cx="14940915" cy="3497579"/>
            </a:xfrm>
            <a:custGeom>
              <a:avLst/>
              <a:gdLst/>
              <a:ahLst/>
              <a:cxnLst/>
              <a:rect l="l" t="t" r="r" b="b"/>
              <a:pathLst>
                <a:path w="14940915" h="3497579">
                  <a:moveTo>
                    <a:pt x="0" y="3497579"/>
                  </a:moveTo>
                  <a:lnTo>
                    <a:pt x="0" y="0"/>
                  </a:lnTo>
                  <a:lnTo>
                    <a:pt x="14940706" y="0"/>
                  </a:lnTo>
                  <a:lnTo>
                    <a:pt x="14940706" y="3497579"/>
                  </a:lnTo>
                  <a:lnTo>
                    <a:pt x="0" y="3497579"/>
                  </a:lnTo>
                  <a:close/>
                </a:path>
              </a:pathLst>
            </a:custGeom>
            <a:solidFill>
              <a:srgbClr val="4472C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08076" y="787109"/>
              <a:ext cx="16871950" cy="8645525"/>
            </a:xfrm>
            <a:custGeom>
              <a:avLst/>
              <a:gdLst/>
              <a:ahLst/>
              <a:cxnLst/>
              <a:rect l="l" t="t" r="r" b="b"/>
              <a:pathLst>
                <a:path w="16871950" h="8645525">
                  <a:moveTo>
                    <a:pt x="16871841" y="8645390"/>
                  </a:moveTo>
                  <a:lnTo>
                    <a:pt x="0" y="8645390"/>
                  </a:lnTo>
                  <a:lnTo>
                    <a:pt x="0" y="0"/>
                  </a:lnTo>
                  <a:lnTo>
                    <a:pt x="16871841" y="0"/>
                  </a:lnTo>
                  <a:lnTo>
                    <a:pt x="16871841" y="864539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069218" y="67242"/>
              <a:ext cx="89401" cy="93045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810126" y="67242"/>
              <a:ext cx="89497" cy="93045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073151" y="1136212"/>
              <a:ext cx="89401" cy="93045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810702" y="1136212"/>
              <a:ext cx="89401" cy="93045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73151" y="922418"/>
              <a:ext cx="89401" cy="93045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810607" y="922418"/>
              <a:ext cx="89497" cy="93045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73151" y="708624"/>
              <a:ext cx="89401" cy="93045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810607" y="708624"/>
              <a:ext cx="89497" cy="93045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73151" y="494830"/>
              <a:ext cx="89401" cy="93045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810607" y="494830"/>
              <a:ext cx="89497" cy="93045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73151" y="281036"/>
              <a:ext cx="89401" cy="93045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810607" y="281036"/>
              <a:ext cx="89497" cy="93045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32740" y="4572769"/>
              <a:ext cx="92530" cy="89132"/>
            </a:xfrm>
            <a:prstGeom prst="rect">
              <a:avLst/>
            </a:prstGeom>
          </p:spPr>
        </p:pic>
        <p:pic>
          <p:nvPicPr>
            <p:cNvPr id="19" name="object 19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32740" y="4838636"/>
              <a:ext cx="92530" cy="89132"/>
            </a:xfrm>
            <a:prstGeom prst="rect">
              <a:avLst/>
            </a:prstGeom>
          </p:spPr>
        </p:pic>
        <p:pic>
          <p:nvPicPr>
            <p:cNvPr id="20" name="object 20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32740" y="5104503"/>
              <a:ext cx="92530" cy="89132"/>
            </a:xfrm>
            <a:prstGeom prst="rect">
              <a:avLst/>
            </a:prstGeom>
          </p:spPr>
        </p:pic>
        <p:pic>
          <p:nvPicPr>
            <p:cNvPr id="21" name="object 21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32740" y="5370274"/>
              <a:ext cx="92530" cy="89132"/>
            </a:xfrm>
            <a:prstGeom prst="rect">
              <a:avLst/>
            </a:prstGeom>
          </p:spPr>
        </p:pic>
        <p:pic>
          <p:nvPicPr>
            <p:cNvPr id="22" name="object 22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32740" y="5636141"/>
              <a:ext cx="92530" cy="89132"/>
            </a:xfrm>
            <a:prstGeom prst="rect">
              <a:avLst/>
            </a:prstGeom>
          </p:spPr>
        </p:pic>
        <p:pic>
          <p:nvPicPr>
            <p:cNvPr id="23" name="object 23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20129" y="4572769"/>
              <a:ext cx="92530" cy="89132"/>
            </a:xfrm>
            <a:prstGeom prst="rect">
              <a:avLst/>
            </a:prstGeom>
          </p:spPr>
        </p:pic>
        <p:pic>
          <p:nvPicPr>
            <p:cNvPr id="24" name="object 24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20129" y="4838636"/>
              <a:ext cx="92530" cy="89132"/>
            </a:xfrm>
            <a:prstGeom prst="rect">
              <a:avLst/>
            </a:prstGeom>
          </p:spPr>
        </p:pic>
        <p:pic>
          <p:nvPicPr>
            <p:cNvPr id="25" name="object 25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720129" y="5104503"/>
              <a:ext cx="92530" cy="89132"/>
            </a:xfrm>
            <a:prstGeom prst="rect">
              <a:avLst/>
            </a:prstGeom>
          </p:spPr>
        </p:pic>
        <p:pic>
          <p:nvPicPr>
            <p:cNvPr id="26" name="object 26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20129" y="5370274"/>
              <a:ext cx="92530" cy="89132"/>
            </a:xfrm>
            <a:prstGeom prst="rect">
              <a:avLst/>
            </a:prstGeom>
          </p:spPr>
        </p:pic>
        <p:pic>
          <p:nvPicPr>
            <p:cNvPr id="27" name="object 27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20129" y="5636141"/>
              <a:ext cx="92530" cy="89132"/>
            </a:xfrm>
            <a:prstGeom prst="rect">
              <a:avLst/>
            </a:prstGeom>
          </p:spPr>
        </p:pic>
        <p:pic>
          <p:nvPicPr>
            <p:cNvPr id="28" name="object 28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07518" y="4572769"/>
              <a:ext cx="92530" cy="89132"/>
            </a:xfrm>
            <a:prstGeom prst="rect">
              <a:avLst/>
            </a:prstGeom>
          </p:spPr>
        </p:pic>
        <p:pic>
          <p:nvPicPr>
            <p:cNvPr id="29" name="object 29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07518" y="4838636"/>
              <a:ext cx="92530" cy="89132"/>
            </a:xfrm>
            <a:prstGeom prst="rect">
              <a:avLst/>
            </a:prstGeom>
          </p:spPr>
        </p:pic>
        <p:pic>
          <p:nvPicPr>
            <p:cNvPr id="30" name="object 30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07518" y="5104503"/>
              <a:ext cx="92530" cy="89132"/>
            </a:xfrm>
            <a:prstGeom prst="rect">
              <a:avLst/>
            </a:prstGeom>
          </p:spPr>
        </p:pic>
        <p:pic>
          <p:nvPicPr>
            <p:cNvPr id="31" name="object 31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07518" y="5370274"/>
              <a:ext cx="92530" cy="89132"/>
            </a:xfrm>
            <a:prstGeom prst="rect">
              <a:avLst/>
            </a:prstGeom>
          </p:spPr>
        </p:pic>
        <p:pic>
          <p:nvPicPr>
            <p:cNvPr id="32" name="object 32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07518" y="5636141"/>
              <a:ext cx="92530" cy="89132"/>
            </a:xfrm>
            <a:prstGeom prst="rect">
              <a:avLst/>
            </a:prstGeom>
          </p:spPr>
        </p:pic>
        <p:pic>
          <p:nvPicPr>
            <p:cNvPr id="33" name="object 33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94907" y="4572769"/>
              <a:ext cx="92530" cy="89132"/>
            </a:xfrm>
            <a:prstGeom prst="rect">
              <a:avLst/>
            </a:prstGeom>
          </p:spPr>
        </p:pic>
        <p:pic>
          <p:nvPicPr>
            <p:cNvPr id="34" name="object 34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94907" y="4838636"/>
              <a:ext cx="92530" cy="89132"/>
            </a:xfrm>
            <a:prstGeom prst="rect">
              <a:avLst/>
            </a:prstGeom>
          </p:spPr>
        </p:pic>
        <p:pic>
          <p:nvPicPr>
            <p:cNvPr id="35" name="object 35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94907" y="5104503"/>
              <a:ext cx="92530" cy="89132"/>
            </a:xfrm>
            <a:prstGeom prst="rect">
              <a:avLst/>
            </a:prstGeom>
          </p:spPr>
        </p:pic>
        <p:pic>
          <p:nvPicPr>
            <p:cNvPr id="36" name="object 36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94907" y="5370274"/>
              <a:ext cx="92530" cy="89132"/>
            </a:xfrm>
            <a:prstGeom prst="rect">
              <a:avLst/>
            </a:prstGeom>
          </p:spPr>
        </p:pic>
        <p:pic>
          <p:nvPicPr>
            <p:cNvPr id="37" name="object 37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94907" y="5636141"/>
              <a:ext cx="92530" cy="89132"/>
            </a:xfrm>
            <a:prstGeom prst="rect">
              <a:avLst/>
            </a:prstGeom>
          </p:spPr>
        </p:pic>
        <p:pic>
          <p:nvPicPr>
            <p:cNvPr id="38" name="object 38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82296" y="4572769"/>
              <a:ext cx="92530" cy="89227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82296" y="4838636"/>
              <a:ext cx="92530" cy="89132"/>
            </a:xfrm>
            <a:prstGeom prst="rect">
              <a:avLst/>
            </a:prstGeom>
          </p:spPr>
        </p:pic>
        <p:pic>
          <p:nvPicPr>
            <p:cNvPr id="40" name="object 40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82296" y="5104503"/>
              <a:ext cx="92530" cy="89132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82296" y="5370274"/>
              <a:ext cx="92530" cy="89132"/>
            </a:xfrm>
            <a:prstGeom prst="rect">
              <a:avLst/>
            </a:prstGeom>
          </p:spPr>
        </p:pic>
        <p:pic>
          <p:nvPicPr>
            <p:cNvPr id="42" name="object 42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2296" y="5636141"/>
              <a:ext cx="92530" cy="89132"/>
            </a:xfrm>
            <a:prstGeom prst="rect">
              <a:avLst/>
            </a:prstGeom>
          </p:spPr>
        </p:pic>
      </p:grpSp>
      <p:sp>
        <p:nvSpPr>
          <p:cNvPr id="43" name="object 43" descr=""/>
          <p:cNvSpPr txBox="1"/>
          <p:nvPr/>
        </p:nvSpPr>
        <p:spPr>
          <a:xfrm>
            <a:off x="1468502" y="3066944"/>
            <a:ext cx="14645005" cy="4654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6399"/>
              </a:lnSpc>
              <a:spcBef>
                <a:spcPts val="100"/>
              </a:spcBef>
            </a:pPr>
            <a:r>
              <a:rPr dirty="0" sz="2900">
                <a:latin typeface="Microsoft Sans Serif"/>
                <a:cs typeface="Microsoft Sans Serif"/>
              </a:rPr>
              <a:t>Жеке</a:t>
            </a:r>
            <a:r>
              <a:rPr dirty="0" sz="2900" spc="-65">
                <a:latin typeface="Microsoft Sans Serif"/>
                <a:cs typeface="Microsoft Sans Serif"/>
              </a:rPr>
              <a:t> </a:t>
            </a:r>
            <a:r>
              <a:rPr dirty="0" sz="2900" spc="-25">
                <a:latin typeface="Microsoft Sans Serif"/>
                <a:cs typeface="Microsoft Sans Serif"/>
              </a:rPr>
              <a:t>оқыту</a:t>
            </a:r>
            <a:r>
              <a:rPr dirty="0" sz="2900" spc="-65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жоспары</a:t>
            </a:r>
            <a:r>
              <a:rPr dirty="0" sz="2900" spc="-65">
                <a:latin typeface="Microsoft Sans Serif"/>
                <a:cs typeface="Microsoft Sans Serif"/>
              </a:rPr>
              <a:t> </a:t>
            </a:r>
            <a:r>
              <a:rPr dirty="0" sz="2900" spc="755">
                <a:latin typeface="Microsoft Sans Serif"/>
                <a:cs typeface="Microsoft Sans Serif"/>
              </a:rPr>
              <a:t>–</a:t>
            </a:r>
            <a:r>
              <a:rPr dirty="0" sz="2900" spc="-65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бұл</a:t>
            </a:r>
            <a:r>
              <a:rPr dirty="0" sz="2900" spc="-65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студенттің</a:t>
            </a:r>
            <a:r>
              <a:rPr dirty="0" sz="2900" spc="-65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білім</a:t>
            </a:r>
            <a:r>
              <a:rPr dirty="0" sz="2900" spc="-65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алу</a:t>
            </a:r>
            <a:r>
              <a:rPr dirty="0" sz="2900" spc="-65">
                <a:latin typeface="Microsoft Sans Serif"/>
                <a:cs typeface="Microsoft Sans Serif"/>
              </a:rPr>
              <a:t> </a:t>
            </a:r>
            <a:r>
              <a:rPr dirty="0" sz="2900" spc="-25">
                <a:latin typeface="Microsoft Sans Serif"/>
                <a:cs typeface="Microsoft Sans Serif"/>
              </a:rPr>
              <a:t>мақсаттарына,</a:t>
            </a:r>
            <a:r>
              <a:rPr dirty="0" sz="2900" spc="-65">
                <a:latin typeface="Microsoft Sans Serif"/>
                <a:cs typeface="Microsoft Sans Serif"/>
              </a:rPr>
              <a:t> </a:t>
            </a:r>
            <a:r>
              <a:rPr dirty="0" sz="2900" spc="-40">
                <a:latin typeface="Microsoft Sans Serif"/>
                <a:cs typeface="Microsoft Sans Serif"/>
              </a:rPr>
              <a:t>қажеттіліктеріне</a:t>
            </a:r>
            <a:r>
              <a:rPr dirty="0" sz="2900" spc="-65">
                <a:latin typeface="Microsoft Sans Serif"/>
                <a:cs typeface="Microsoft Sans Serif"/>
              </a:rPr>
              <a:t> </a:t>
            </a:r>
            <a:r>
              <a:rPr dirty="0" sz="2900" spc="-20">
                <a:latin typeface="Microsoft Sans Serif"/>
                <a:cs typeface="Microsoft Sans Serif"/>
              </a:rPr>
              <a:t>жəне </a:t>
            </a:r>
            <a:r>
              <a:rPr dirty="0" sz="2900">
                <a:latin typeface="Microsoft Sans Serif"/>
                <a:cs typeface="Microsoft Sans Serif"/>
              </a:rPr>
              <a:t>мүдделеріне</a:t>
            </a:r>
            <a:r>
              <a:rPr dirty="0" sz="2900" spc="-105">
                <a:latin typeface="Microsoft Sans Serif"/>
                <a:cs typeface="Microsoft Sans Serif"/>
              </a:rPr>
              <a:t> </a:t>
            </a:r>
            <a:r>
              <a:rPr dirty="0" sz="2900" spc="-10">
                <a:latin typeface="Microsoft Sans Serif"/>
                <a:cs typeface="Microsoft Sans Serif"/>
              </a:rPr>
              <a:t>негізделген</a:t>
            </a:r>
            <a:r>
              <a:rPr dirty="0" sz="2900" spc="-105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жүйелі</a:t>
            </a:r>
            <a:r>
              <a:rPr dirty="0" sz="2900" spc="-105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жоспар.</a:t>
            </a:r>
            <a:r>
              <a:rPr dirty="0" sz="2900" spc="-100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Оны</a:t>
            </a:r>
            <a:r>
              <a:rPr dirty="0" sz="2900" spc="-105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жасау</a:t>
            </a:r>
            <a:r>
              <a:rPr dirty="0" sz="2900" spc="-105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үшін</a:t>
            </a:r>
            <a:r>
              <a:rPr dirty="0" sz="2900" spc="-105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келесі</a:t>
            </a:r>
            <a:r>
              <a:rPr dirty="0" sz="2900" spc="-100">
                <a:latin typeface="Microsoft Sans Serif"/>
                <a:cs typeface="Microsoft Sans Serif"/>
              </a:rPr>
              <a:t> </a:t>
            </a:r>
            <a:r>
              <a:rPr dirty="0" sz="2900" spc="-10">
                <a:latin typeface="Microsoft Sans Serif"/>
                <a:cs typeface="Microsoft Sans Serif"/>
              </a:rPr>
              <a:t>қадамдарды </a:t>
            </a:r>
            <a:r>
              <a:rPr dirty="0" sz="2900">
                <a:latin typeface="Microsoft Sans Serif"/>
                <a:cs typeface="Microsoft Sans Serif"/>
              </a:rPr>
              <a:t>орындауға</a:t>
            </a:r>
            <a:r>
              <a:rPr dirty="0" sz="2900" spc="-80">
                <a:latin typeface="Microsoft Sans Serif"/>
                <a:cs typeface="Microsoft Sans Serif"/>
              </a:rPr>
              <a:t> </a:t>
            </a:r>
            <a:r>
              <a:rPr dirty="0" sz="2900" spc="-10">
                <a:latin typeface="Microsoft Sans Serif"/>
                <a:cs typeface="Microsoft Sans Serif"/>
              </a:rPr>
              <a:t>болады:</a:t>
            </a:r>
            <a:endParaRPr sz="2900">
              <a:latin typeface="Microsoft Sans Serif"/>
              <a:cs typeface="Microsoft Sans Serif"/>
            </a:endParaRPr>
          </a:p>
          <a:p>
            <a:pPr marL="12700" marR="185420" indent="-3810">
              <a:lnSpc>
                <a:spcPct val="116399"/>
              </a:lnSpc>
              <a:buSzPct val="96551"/>
              <a:buAutoNum type="arabicPeriod"/>
              <a:tabLst>
                <a:tab pos="318135" algn="l"/>
              </a:tabLst>
            </a:pPr>
            <a:r>
              <a:rPr dirty="0" sz="2900" spc="-20">
                <a:latin typeface="Microsoft Sans Serif"/>
                <a:cs typeface="Microsoft Sans Serif"/>
              </a:rPr>
              <a:t>	</a:t>
            </a:r>
            <a:r>
              <a:rPr dirty="0" sz="2900" spc="-20">
                <a:latin typeface="Microsoft Sans Serif"/>
                <a:cs typeface="Microsoft Sans Serif"/>
              </a:rPr>
              <a:t>Мақсаттарды</a:t>
            </a:r>
            <a:r>
              <a:rPr dirty="0" sz="2900" spc="-95">
                <a:latin typeface="Microsoft Sans Serif"/>
                <a:cs typeface="Microsoft Sans Serif"/>
              </a:rPr>
              <a:t> </a:t>
            </a:r>
            <a:r>
              <a:rPr dirty="0" sz="2900" spc="-20">
                <a:latin typeface="Microsoft Sans Serif"/>
                <a:cs typeface="Microsoft Sans Serif"/>
              </a:rPr>
              <a:t>анықтау:</a:t>
            </a:r>
            <a:r>
              <a:rPr dirty="0" sz="2900" spc="-95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Студенттің</a:t>
            </a:r>
            <a:r>
              <a:rPr dirty="0" sz="2900" spc="-95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білім</a:t>
            </a:r>
            <a:r>
              <a:rPr dirty="0" sz="2900" spc="-100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алу</a:t>
            </a:r>
            <a:r>
              <a:rPr dirty="0" sz="2900" spc="-95">
                <a:latin typeface="Microsoft Sans Serif"/>
                <a:cs typeface="Microsoft Sans Serif"/>
              </a:rPr>
              <a:t> </a:t>
            </a:r>
            <a:r>
              <a:rPr dirty="0" sz="2900" spc="-25">
                <a:latin typeface="Microsoft Sans Serif"/>
                <a:cs typeface="Microsoft Sans Serif"/>
              </a:rPr>
              <a:t>мақсаттарын</a:t>
            </a:r>
            <a:r>
              <a:rPr dirty="0" sz="2900" spc="-95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(мысалы,</a:t>
            </a:r>
            <a:r>
              <a:rPr dirty="0" sz="2900" spc="-95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жаңа</a:t>
            </a:r>
            <a:r>
              <a:rPr dirty="0" sz="2900" spc="-95">
                <a:latin typeface="Microsoft Sans Serif"/>
                <a:cs typeface="Microsoft Sans Serif"/>
              </a:rPr>
              <a:t> </a:t>
            </a:r>
            <a:r>
              <a:rPr dirty="0" sz="2900" spc="-10">
                <a:latin typeface="Microsoft Sans Serif"/>
                <a:cs typeface="Microsoft Sans Serif"/>
              </a:rPr>
              <a:t>пəндерді меңгеру,</a:t>
            </a:r>
            <a:r>
              <a:rPr dirty="0" sz="2900" spc="-105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емтиханға</a:t>
            </a:r>
            <a:r>
              <a:rPr dirty="0" sz="2900" spc="-105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дайындалу)</a:t>
            </a:r>
            <a:r>
              <a:rPr dirty="0" sz="2900" spc="-105">
                <a:latin typeface="Microsoft Sans Serif"/>
                <a:cs typeface="Microsoft Sans Serif"/>
              </a:rPr>
              <a:t> </a:t>
            </a:r>
            <a:r>
              <a:rPr dirty="0" sz="2900" spc="-10">
                <a:latin typeface="Microsoft Sans Serif"/>
                <a:cs typeface="Microsoft Sans Serif"/>
              </a:rPr>
              <a:t>белгілеңіз.</a:t>
            </a:r>
            <a:endParaRPr sz="2900">
              <a:latin typeface="Microsoft Sans Serif"/>
              <a:cs typeface="Microsoft Sans Serif"/>
            </a:endParaRPr>
          </a:p>
          <a:p>
            <a:pPr marL="12700" marR="1609090" indent="-3810">
              <a:lnSpc>
                <a:spcPct val="116399"/>
              </a:lnSpc>
              <a:buSzPct val="96551"/>
              <a:buAutoNum type="arabicPeriod"/>
              <a:tabLst>
                <a:tab pos="318135" algn="l"/>
              </a:tabLst>
            </a:pPr>
            <a:r>
              <a:rPr dirty="0" sz="2900" spc="-10">
                <a:latin typeface="Microsoft Sans Serif"/>
                <a:cs typeface="Microsoft Sans Serif"/>
              </a:rPr>
              <a:t>	</a:t>
            </a:r>
            <a:r>
              <a:rPr dirty="0" sz="2900" spc="-10">
                <a:latin typeface="Microsoft Sans Serif"/>
                <a:cs typeface="Microsoft Sans Serif"/>
              </a:rPr>
              <a:t>Мазмұнды</a:t>
            </a:r>
            <a:r>
              <a:rPr dirty="0" sz="2900" spc="-90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таңдау:</a:t>
            </a:r>
            <a:r>
              <a:rPr dirty="0" sz="2900" spc="-85">
                <a:latin typeface="Microsoft Sans Serif"/>
                <a:cs typeface="Microsoft Sans Serif"/>
              </a:rPr>
              <a:t> </a:t>
            </a:r>
            <a:r>
              <a:rPr dirty="0" sz="2900" spc="-60">
                <a:latin typeface="Microsoft Sans Serif"/>
                <a:cs typeface="Microsoft Sans Serif"/>
              </a:rPr>
              <a:t>Қажетті</a:t>
            </a:r>
            <a:r>
              <a:rPr dirty="0" sz="2900" spc="-90">
                <a:latin typeface="Microsoft Sans Serif"/>
                <a:cs typeface="Microsoft Sans Serif"/>
              </a:rPr>
              <a:t> </a:t>
            </a:r>
            <a:r>
              <a:rPr dirty="0" sz="2900" spc="-45">
                <a:latin typeface="Microsoft Sans Serif"/>
                <a:cs typeface="Microsoft Sans Serif"/>
              </a:rPr>
              <a:t>оқу</a:t>
            </a:r>
            <a:r>
              <a:rPr dirty="0" sz="2900" spc="-85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материалдары</a:t>
            </a:r>
            <a:r>
              <a:rPr dirty="0" sz="2900" spc="-85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мен</a:t>
            </a:r>
            <a:r>
              <a:rPr dirty="0" sz="2900" spc="-90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ресурстарды</a:t>
            </a:r>
            <a:r>
              <a:rPr dirty="0" sz="2900" spc="-85">
                <a:latin typeface="Microsoft Sans Serif"/>
                <a:cs typeface="Microsoft Sans Serif"/>
              </a:rPr>
              <a:t> </a:t>
            </a:r>
            <a:r>
              <a:rPr dirty="0" sz="2900" spc="-10">
                <a:latin typeface="Microsoft Sans Serif"/>
                <a:cs typeface="Microsoft Sans Serif"/>
              </a:rPr>
              <a:t>таңдаңыз </a:t>
            </a:r>
            <a:r>
              <a:rPr dirty="0" sz="2900" spc="-40">
                <a:latin typeface="Microsoft Sans Serif"/>
                <a:cs typeface="Microsoft Sans Serif"/>
              </a:rPr>
              <a:t>(оқулықтар,</a:t>
            </a:r>
            <a:r>
              <a:rPr dirty="0" sz="2900" spc="-120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онлайн</a:t>
            </a:r>
            <a:r>
              <a:rPr dirty="0" sz="2900" spc="-110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курстар,</a:t>
            </a:r>
            <a:r>
              <a:rPr dirty="0" sz="2900" spc="-105">
                <a:latin typeface="Microsoft Sans Serif"/>
                <a:cs typeface="Microsoft Sans Serif"/>
              </a:rPr>
              <a:t> </a:t>
            </a:r>
            <a:r>
              <a:rPr dirty="0" sz="2900" spc="-10">
                <a:latin typeface="Microsoft Sans Serif"/>
                <a:cs typeface="Microsoft Sans Serif"/>
              </a:rPr>
              <a:t>бейнемазмұн).</a:t>
            </a:r>
            <a:endParaRPr sz="2900">
              <a:latin typeface="Microsoft Sans Serif"/>
              <a:cs typeface="Microsoft Sans Serif"/>
            </a:endParaRPr>
          </a:p>
          <a:p>
            <a:pPr marL="12700" marR="688340" indent="-3810">
              <a:lnSpc>
                <a:spcPct val="116399"/>
              </a:lnSpc>
              <a:buSzPct val="96551"/>
              <a:buAutoNum type="arabicPeriod"/>
              <a:tabLst>
                <a:tab pos="318135" algn="l"/>
              </a:tabLst>
            </a:pPr>
            <a:r>
              <a:rPr dirty="0" sz="2900" spc="-40">
                <a:latin typeface="Microsoft Sans Serif"/>
                <a:cs typeface="Microsoft Sans Serif"/>
              </a:rPr>
              <a:t>	</a:t>
            </a:r>
            <a:r>
              <a:rPr dirty="0" sz="2900" spc="-40">
                <a:latin typeface="Microsoft Sans Serif"/>
                <a:cs typeface="Microsoft Sans Serif"/>
              </a:rPr>
              <a:t>Уақыт</a:t>
            </a:r>
            <a:r>
              <a:rPr dirty="0" sz="2900" spc="-130">
                <a:latin typeface="Microsoft Sans Serif"/>
                <a:cs typeface="Microsoft Sans Serif"/>
              </a:rPr>
              <a:t> </a:t>
            </a:r>
            <a:r>
              <a:rPr dirty="0" sz="2900" spc="-10">
                <a:latin typeface="Microsoft Sans Serif"/>
                <a:cs typeface="Microsoft Sans Serif"/>
              </a:rPr>
              <a:t>кестесін</a:t>
            </a:r>
            <a:r>
              <a:rPr dirty="0" sz="2900" spc="-130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жасау:</a:t>
            </a:r>
            <a:r>
              <a:rPr dirty="0" sz="2900" spc="-130">
                <a:latin typeface="Microsoft Sans Serif"/>
                <a:cs typeface="Microsoft Sans Serif"/>
              </a:rPr>
              <a:t> </a:t>
            </a:r>
            <a:r>
              <a:rPr dirty="0" sz="2900" spc="-25">
                <a:latin typeface="Microsoft Sans Serif"/>
                <a:cs typeface="Microsoft Sans Serif"/>
              </a:rPr>
              <a:t>Оқыту</a:t>
            </a:r>
            <a:r>
              <a:rPr dirty="0" sz="2900" spc="-130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процесін</a:t>
            </a:r>
            <a:r>
              <a:rPr dirty="0" sz="2900" spc="-125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жоспарлау,</a:t>
            </a:r>
            <a:r>
              <a:rPr dirty="0" sz="2900" spc="-130">
                <a:latin typeface="Microsoft Sans Serif"/>
                <a:cs typeface="Microsoft Sans Serif"/>
              </a:rPr>
              <a:t> </a:t>
            </a:r>
            <a:r>
              <a:rPr dirty="0" sz="2900" spc="-25">
                <a:latin typeface="Microsoft Sans Serif"/>
                <a:cs typeface="Microsoft Sans Serif"/>
              </a:rPr>
              <a:t>апталық</a:t>
            </a:r>
            <a:r>
              <a:rPr dirty="0" sz="2900" spc="-130">
                <a:latin typeface="Microsoft Sans Serif"/>
                <a:cs typeface="Microsoft Sans Serif"/>
              </a:rPr>
              <a:t> </a:t>
            </a:r>
            <a:r>
              <a:rPr dirty="0" sz="2900">
                <a:latin typeface="Microsoft Sans Serif"/>
                <a:cs typeface="Microsoft Sans Serif"/>
              </a:rPr>
              <a:t>немесе</a:t>
            </a:r>
            <a:r>
              <a:rPr dirty="0" sz="2900" spc="-130">
                <a:latin typeface="Microsoft Sans Serif"/>
                <a:cs typeface="Microsoft Sans Serif"/>
              </a:rPr>
              <a:t> </a:t>
            </a:r>
            <a:r>
              <a:rPr dirty="0" sz="2900" spc="-20">
                <a:latin typeface="Microsoft Sans Serif"/>
                <a:cs typeface="Microsoft Sans Serif"/>
              </a:rPr>
              <a:t>айлық</a:t>
            </a:r>
            <a:r>
              <a:rPr dirty="0" sz="2900" spc="-125">
                <a:latin typeface="Microsoft Sans Serif"/>
                <a:cs typeface="Microsoft Sans Serif"/>
              </a:rPr>
              <a:t> </a:t>
            </a:r>
            <a:r>
              <a:rPr dirty="0" sz="2900" spc="-20">
                <a:latin typeface="Microsoft Sans Serif"/>
                <a:cs typeface="Microsoft Sans Serif"/>
              </a:rPr>
              <a:t>кесте </a:t>
            </a:r>
            <a:r>
              <a:rPr dirty="0" sz="2900" spc="-10">
                <a:latin typeface="Microsoft Sans Serif"/>
                <a:cs typeface="Microsoft Sans Serif"/>
              </a:rPr>
              <a:t>құру.</a:t>
            </a:r>
            <a:endParaRPr sz="2900">
              <a:latin typeface="Microsoft Sans Serif"/>
              <a:cs typeface="Microsoft Sans Serif"/>
            </a:endParaRPr>
          </a:p>
        </p:txBody>
      </p:sp>
      <p:pic>
        <p:nvPicPr>
          <p:cNvPr id="44" name="object 44" descr="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935750" y="373147"/>
            <a:ext cx="15201058" cy="1066799"/>
          </a:xfrm>
          <a:prstGeom prst="rect">
            <a:avLst/>
          </a:prstGeom>
        </p:spPr>
      </p:pic>
      <p:sp>
        <p:nvSpPr>
          <p:cNvPr id="45" name="object 4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97077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4300" spc="-2125"/>
              <a:t>1</a:t>
            </a:r>
            <a:r>
              <a:rPr dirty="0" baseline="-5787" sz="7200" spc="-607"/>
              <a:t>1</a:t>
            </a:r>
            <a:r>
              <a:rPr dirty="0" sz="4300" spc="-655"/>
              <a:t>.</a:t>
            </a:r>
            <a:r>
              <a:rPr dirty="0" baseline="-5787" sz="7200" spc="112"/>
              <a:t>.</a:t>
            </a:r>
            <a:r>
              <a:rPr dirty="0" baseline="-5787" sz="7200" spc="-5565"/>
              <a:t>Ж</a:t>
            </a:r>
            <a:r>
              <a:rPr dirty="0" sz="4300" spc="65"/>
              <a:t>В</a:t>
            </a:r>
            <a:r>
              <a:rPr dirty="0" sz="4300" spc="-1964"/>
              <a:t>А</a:t>
            </a:r>
            <a:r>
              <a:rPr dirty="0" baseline="-5787" sz="7200" spc="-1139"/>
              <a:t>е</a:t>
            </a:r>
            <a:r>
              <a:rPr dirty="0" sz="4300" spc="-1764"/>
              <a:t>К</a:t>
            </a:r>
            <a:r>
              <a:rPr dirty="0" baseline="-5787" sz="7200" spc="-1057"/>
              <a:t>к</a:t>
            </a:r>
            <a:r>
              <a:rPr dirty="0" sz="4300" spc="-1714"/>
              <a:t>У</a:t>
            </a:r>
            <a:r>
              <a:rPr dirty="0" baseline="-5787" sz="7200" spc="-1207"/>
              <a:t>е</a:t>
            </a:r>
            <a:r>
              <a:rPr dirty="0" sz="4300" spc="-495"/>
              <a:t>У</a:t>
            </a:r>
            <a:r>
              <a:rPr dirty="0" baseline="-5787" sz="7200" spc="-3412"/>
              <a:t>о</a:t>
            </a:r>
            <a:r>
              <a:rPr dirty="0" sz="4300" spc="-1440"/>
              <a:t>М</a:t>
            </a:r>
            <a:r>
              <a:rPr dirty="0" baseline="-5787" sz="7200" spc="-1575"/>
              <a:t>қ</a:t>
            </a:r>
            <a:r>
              <a:rPr dirty="0" sz="4300" spc="-1625"/>
              <a:t>Д</a:t>
            </a:r>
            <a:r>
              <a:rPr dirty="0" baseline="-5787" sz="7200" spc="-3329"/>
              <a:t>ы</a:t>
            </a:r>
            <a:r>
              <a:rPr dirty="0" sz="4300" spc="-1720"/>
              <a:t>Ы</a:t>
            </a:r>
            <a:r>
              <a:rPr dirty="0" baseline="-5787" sz="7200" spc="-1245"/>
              <a:t>т</a:t>
            </a:r>
            <a:r>
              <a:rPr dirty="0" sz="4300" spc="-1750"/>
              <a:t>Қ</a:t>
            </a:r>
            <a:r>
              <a:rPr dirty="0" baseline="-5787" sz="7200" spc="112"/>
              <a:t>у</a:t>
            </a:r>
            <a:r>
              <a:rPr dirty="0" baseline="-5787" sz="7200" spc="-900"/>
              <a:t> </a:t>
            </a:r>
            <a:r>
              <a:rPr dirty="0" sz="4300" spc="-1970"/>
              <a:t>Т</a:t>
            </a:r>
            <a:r>
              <a:rPr dirty="0" baseline="-5787" sz="7200" spc="-2760"/>
              <a:t>ж</a:t>
            </a:r>
            <a:r>
              <a:rPr dirty="0" sz="4300" spc="-120"/>
              <a:t>Е</a:t>
            </a:r>
            <a:r>
              <a:rPr dirty="0" baseline="-5787" sz="7200" spc="-4192"/>
              <a:t>о</a:t>
            </a:r>
            <a:r>
              <a:rPr dirty="0" sz="4300" spc="-5"/>
              <a:t>Х</a:t>
            </a:r>
            <a:r>
              <a:rPr dirty="0" baseline="-5787" sz="7200" spc="-3929"/>
              <a:t>с</a:t>
            </a:r>
            <a:r>
              <a:rPr dirty="0" sz="4300" spc="-800"/>
              <a:t>Н</a:t>
            </a:r>
            <a:r>
              <a:rPr dirty="0" baseline="-5787" sz="7200" spc="-3127"/>
              <a:t>п</a:t>
            </a:r>
            <a:r>
              <a:rPr dirty="0" sz="4300" spc="-1105"/>
              <a:t>И</a:t>
            </a:r>
            <a:r>
              <a:rPr dirty="0" baseline="-5787" sz="7200" spc="-2190"/>
              <a:t>а</a:t>
            </a:r>
            <a:r>
              <a:rPr dirty="0" sz="4300" spc="-1155"/>
              <a:t>К</a:t>
            </a:r>
            <a:r>
              <a:rPr dirty="0" baseline="-5787" sz="7200" spc="-2490"/>
              <a:t>р</a:t>
            </a:r>
            <a:r>
              <a:rPr dirty="0" sz="4300" spc="-1270"/>
              <a:t>А</a:t>
            </a:r>
            <a:r>
              <a:rPr dirty="0" baseline="-5787" sz="7200" spc="-4259"/>
              <a:t>ы</a:t>
            </a:r>
            <a:r>
              <a:rPr dirty="0" sz="4300" spc="20"/>
              <a:t>С</a:t>
            </a:r>
            <a:r>
              <a:rPr dirty="0" sz="4300" spc="-4135"/>
              <a:t>Ы</a:t>
            </a:r>
            <a:r>
              <a:rPr dirty="0" baseline="-5787" sz="7200" spc="44"/>
              <a:t>(</a:t>
            </a:r>
            <a:r>
              <a:rPr dirty="0" baseline="-5787" sz="7200" spc="-2227"/>
              <a:t>И</a:t>
            </a:r>
            <a:r>
              <a:rPr dirty="0" sz="4300" spc="-1470"/>
              <a:t>Н</a:t>
            </a:r>
            <a:r>
              <a:rPr dirty="0" baseline="-5787" sz="7200" spc="-2865"/>
              <a:t>П</a:t>
            </a:r>
            <a:r>
              <a:rPr dirty="0" sz="4300" spc="-2065"/>
              <a:t>Ы</a:t>
            </a:r>
            <a:r>
              <a:rPr dirty="0" baseline="-5787" sz="7200" spc="-2760"/>
              <a:t>О</a:t>
            </a:r>
            <a:r>
              <a:rPr dirty="0" sz="4300" spc="-1455"/>
              <a:t>Ң</a:t>
            </a:r>
            <a:r>
              <a:rPr dirty="0" baseline="-5787" sz="7200" spc="44"/>
              <a:t>)</a:t>
            </a:r>
            <a:r>
              <a:rPr dirty="0" baseline="-5787" sz="7200" spc="37"/>
              <a:t> </a:t>
            </a:r>
            <a:r>
              <a:rPr dirty="0" sz="4300" spc="180"/>
              <a:t>ДАМУ</a:t>
            </a:r>
            <a:r>
              <a:rPr dirty="0" sz="4300" spc="30"/>
              <a:t> </a:t>
            </a:r>
            <a:r>
              <a:rPr dirty="0" sz="4300" spc="-10"/>
              <a:t>ТАРИХЫ</a:t>
            </a:r>
            <a:endParaRPr sz="43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388857" rIns="0" bIns="0" rtlCol="0" vert="horz">
            <a:spAutoFit/>
          </a:bodyPr>
          <a:lstStyle/>
          <a:p>
            <a:pPr algn="ctr" marL="443865" marR="222250">
              <a:lnSpc>
                <a:spcPct val="100000"/>
              </a:lnSpc>
              <a:spcBef>
                <a:spcPts val="100"/>
              </a:spcBef>
            </a:pPr>
            <a:r>
              <a:rPr dirty="0" sz="3000" spc="145">
                <a:solidFill>
                  <a:srgbClr val="2E5497"/>
                </a:solidFill>
              </a:rPr>
              <a:t>жалпы</a:t>
            </a:r>
            <a:r>
              <a:rPr dirty="0" sz="3000" spc="65">
                <a:solidFill>
                  <a:srgbClr val="2E5497"/>
                </a:solidFill>
              </a:rPr>
              <a:t> </a:t>
            </a:r>
            <a:r>
              <a:rPr dirty="0" sz="3000" spc="90">
                <a:solidFill>
                  <a:srgbClr val="2E5497"/>
                </a:solidFill>
              </a:rPr>
              <a:t>бıлıм</a:t>
            </a:r>
            <a:r>
              <a:rPr dirty="0" sz="3000" spc="65">
                <a:solidFill>
                  <a:srgbClr val="2E5497"/>
                </a:solidFill>
              </a:rPr>
              <a:t> </a:t>
            </a:r>
            <a:r>
              <a:rPr dirty="0" sz="3000">
                <a:solidFill>
                  <a:srgbClr val="2E5497"/>
                </a:solidFill>
              </a:rPr>
              <a:t>беру</a:t>
            </a:r>
            <a:r>
              <a:rPr dirty="0" sz="3000" spc="70">
                <a:solidFill>
                  <a:srgbClr val="2E5497"/>
                </a:solidFill>
              </a:rPr>
              <a:t> </a:t>
            </a:r>
            <a:r>
              <a:rPr dirty="0" sz="3000" spc="140">
                <a:solidFill>
                  <a:srgbClr val="2E5497"/>
                </a:solidFill>
              </a:rPr>
              <a:t>мектептерıнде</a:t>
            </a:r>
            <a:r>
              <a:rPr dirty="0" sz="3000" spc="65">
                <a:solidFill>
                  <a:srgbClr val="2E5497"/>
                </a:solidFill>
              </a:rPr>
              <a:t> </a:t>
            </a:r>
            <a:r>
              <a:rPr dirty="0" sz="3000" spc="180">
                <a:solidFill>
                  <a:srgbClr val="2E5497"/>
                </a:solidFill>
              </a:rPr>
              <a:t>ерекше</a:t>
            </a:r>
            <a:r>
              <a:rPr dirty="0" sz="3000" spc="70">
                <a:solidFill>
                  <a:srgbClr val="2E5497"/>
                </a:solidFill>
              </a:rPr>
              <a:t> </a:t>
            </a:r>
            <a:r>
              <a:rPr dirty="0" sz="3000" spc="90">
                <a:solidFill>
                  <a:srgbClr val="2E5497"/>
                </a:solidFill>
              </a:rPr>
              <a:t>бıлıм</a:t>
            </a:r>
            <a:r>
              <a:rPr dirty="0" sz="3000" spc="65">
                <a:solidFill>
                  <a:srgbClr val="2E5497"/>
                </a:solidFill>
              </a:rPr>
              <a:t> </a:t>
            </a:r>
            <a:r>
              <a:rPr dirty="0" sz="3000">
                <a:solidFill>
                  <a:srgbClr val="2E5497"/>
                </a:solidFill>
              </a:rPr>
              <a:t>беру</a:t>
            </a:r>
            <a:r>
              <a:rPr dirty="0" sz="3000" spc="65">
                <a:solidFill>
                  <a:srgbClr val="2E5497"/>
                </a:solidFill>
              </a:rPr>
              <a:t> </a:t>
            </a:r>
            <a:r>
              <a:rPr dirty="0" sz="3000" spc="175">
                <a:solidFill>
                  <a:srgbClr val="2E5497"/>
                </a:solidFill>
              </a:rPr>
              <a:t>қажеттıлıктерı</a:t>
            </a:r>
            <a:r>
              <a:rPr dirty="0" sz="3000" spc="70">
                <a:solidFill>
                  <a:srgbClr val="2E5497"/>
                </a:solidFill>
              </a:rPr>
              <a:t> </a:t>
            </a:r>
            <a:r>
              <a:rPr dirty="0" sz="3000" spc="-25">
                <a:solidFill>
                  <a:srgbClr val="2E5497"/>
                </a:solidFill>
              </a:rPr>
              <a:t>бар </a:t>
            </a:r>
            <a:r>
              <a:rPr dirty="0" sz="3000" spc="114">
                <a:solidFill>
                  <a:srgbClr val="2E5497"/>
                </a:solidFill>
              </a:rPr>
              <a:t>оқушыларды</a:t>
            </a:r>
            <a:r>
              <a:rPr dirty="0" sz="3000" spc="25">
                <a:solidFill>
                  <a:srgbClr val="2E5497"/>
                </a:solidFill>
              </a:rPr>
              <a:t> </a:t>
            </a:r>
            <a:r>
              <a:rPr dirty="0" sz="3000" spc="210">
                <a:solidFill>
                  <a:srgbClr val="2E5497"/>
                </a:solidFill>
              </a:rPr>
              <a:t>қамтитын</a:t>
            </a:r>
            <a:r>
              <a:rPr dirty="0" sz="3000" spc="25">
                <a:solidFill>
                  <a:srgbClr val="2E5497"/>
                </a:solidFill>
              </a:rPr>
              <a:t> </a:t>
            </a:r>
            <a:r>
              <a:rPr dirty="0" sz="3000" spc="35">
                <a:solidFill>
                  <a:srgbClr val="2E5497"/>
                </a:solidFill>
              </a:rPr>
              <a:t>сыныптар.</a:t>
            </a:r>
            <a:endParaRPr sz="3000"/>
          </a:p>
          <a:p>
            <a:pPr algn="ctr" marL="548640" marR="327025">
              <a:lnSpc>
                <a:spcPct val="100000"/>
              </a:lnSpc>
            </a:pPr>
            <a:r>
              <a:rPr dirty="0" sz="3000">
                <a:solidFill>
                  <a:srgbClr val="2E5497"/>
                </a:solidFill>
              </a:rPr>
              <a:t>-</a:t>
            </a:r>
            <a:r>
              <a:rPr dirty="0" sz="3000" spc="15">
                <a:solidFill>
                  <a:srgbClr val="2E5497"/>
                </a:solidFill>
              </a:rPr>
              <a:t> </a:t>
            </a:r>
            <a:r>
              <a:rPr dirty="0" sz="3000" spc="135">
                <a:solidFill>
                  <a:srgbClr val="2E5497"/>
                </a:solidFill>
              </a:rPr>
              <a:t>Мақсаты:</a:t>
            </a:r>
            <a:r>
              <a:rPr dirty="0" sz="3000" spc="15">
                <a:solidFill>
                  <a:srgbClr val="2E5497"/>
                </a:solidFill>
              </a:rPr>
              <a:t> </a:t>
            </a:r>
            <a:r>
              <a:rPr dirty="0" sz="3000" spc="110">
                <a:solidFill>
                  <a:srgbClr val="2E5497"/>
                </a:solidFill>
              </a:rPr>
              <a:t>Ерекше</a:t>
            </a:r>
            <a:r>
              <a:rPr dirty="0" sz="3000" spc="15">
                <a:solidFill>
                  <a:srgbClr val="2E5497"/>
                </a:solidFill>
              </a:rPr>
              <a:t> </a:t>
            </a:r>
            <a:r>
              <a:rPr dirty="0" sz="3000" spc="175">
                <a:solidFill>
                  <a:srgbClr val="2E5497"/>
                </a:solidFill>
              </a:rPr>
              <a:t>қажеттıлıктерı</a:t>
            </a:r>
            <a:r>
              <a:rPr dirty="0" sz="3000" spc="15">
                <a:solidFill>
                  <a:srgbClr val="2E5497"/>
                </a:solidFill>
              </a:rPr>
              <a:t> </a:t>
            </a:r>
            <a:r>
              <a:rPr dirty="0" sz="3000" spc="60">
                <a:solidFill>
                  <a:srgbClr val="2E5497"/>
                </a:solidFill>
              </a:rPr>
              <a:t>бар</a:t>
            </a:r>
            <a:r>
              <a:rPr dirty="0" sz="3000" spc="20">
                <a:solidFill>
                  <a:srgbClr val="2E5497"/>
                </a:solidFill>
              </a:rPr>
              <a:t> </a:t>
            </a:r>
            <a:r>
              <a:rPr dirty="0" sz="3000" spc="114">
                <a:solidFill>
                  <a:srgbClr val="2E5497"/>
                </a:solidFill>
              </a:rPr>
              <a:t>оқушыларды</a:t>
            </a:r>
            <a:r>
              <a:rPr dirty="0" sz="3000" spc="15">
                <a:solidFill>
                  <a:srgbClr val="2E5497"/>
                </a:solidFill>
              </a:rPr>
              <a:t> </a:t>
            </a:r>
            <a:r>
              <a:rPr dirty="0" sz="3000" spc="145">
                <a:solidFill>
                  <a:srgbClr val="2E5497"/>
                </a:solidFill>
              </a:rPr>
              <a:t>жалпы</a:t>
            </a:r>
            <a:r>
              <a:rPr dirty="0" sz="3000" spc="15">
                <a:solidFill>
                  <a:srgbClr val="2E5497"/>
                </a:solidFill>
              </a:rPr>
              <a:t> </a:t>
            </a:r>
            <a:r>
              <a:rPr dirty="0" sz="3000" spc="90">
                <a:solidFill>
                  <a:srgbClr val="2E5497"/>
                </a:solidFill>
              </a:rPr>
              <a:t>бıлıм</a:t>
            </a:r>
            <a:r>
              <a:rPr dirty="0" sz="3000" spc="15">
                <a:solidFill>
                  <a:srgbClr val="2E5497"/>
                </a:solidFill>
              </a:rPr>
              <a:t> </a:t>
            </a:r>
            <a:r>
              <a:rPr dirty="0" sz="3000" spc="-20">
                <a:solidFill>
                  <a:srgbClr val="2E5497"/>
                </a:solidFill>
              </a:rPr>
              <a:t>беру</a:t>
            </a:r>
            <a:r>
              <a:rPr dirty="0" sz="3000" spc="-20">
                <a:solidFill>
                  <a:srgbClr val="2E5497"/>
                </a:solidFill>
              </a:rPr>
              <a:t> </a:t>
            </a:r>
            <a:r>
              <a:rPr dirty="0" sz="3000" spc="65">
                <a:solidFill>
                  <a:srgbClr val="2E5497"/>
                </a:solidFill>
              </a:rPr>
              <a:t>ортасында</a:t>
            </a:r>
            <a:r>
              <a:rPr dirty="0" sz="3000" spc="10">
                <a:solidFill>
                  <a:srgbClr val="2E5497"/>
                </a:solidFill>
              </a:rPr>
              <a:t> </a:t>
            </a:r>
            <a:r>
              <a:rPr dirty="0" sz="3000" spc="100">
                <a:solidFill>
                  <a:srgbClr val="2E5497"/>
                </a:solidFill>
              </a:rPr>
              <a:t>оқыту.</a:t>
            </a:r>
            <a:endParaRPr sz="3000"/>
          </a:p>
          <a:p>
            <a:pPr algn="ctr" marL="120650" marR="5080" indent="105410">
              <a:lnSpc>
                <a:spcPct val="100000"/>
              </a:lnSpc>
            </a:pPr>
            <a:r>
              <a:rPr dirty="0" sz="3000">
                <a:solidFill>
                  <a:srgbClr val="2E5497"/>
                </a:solidFill>
              </a:rPr>
              <a:t>-</a:t>
            </a:r>
            <a:r>
              <a:rPr dirty="0" sz="3000" spc="20">
                <a:solidFill>
                  <a:srgbClr val="2E5497"/>
                </a:solidFill>
              </a:rPr>
              <a:t> </a:t>
            </a:r>
            <a:r>
              <a:rPr dirty="0" sz="3000" spc="145">
                <a:solidFill>
                  <a:srgbClr val="2E5497"/>
                </a:solidFill>
              </a:rPr>
              <a:t>Қамтылатын</a:t>
            </a:r>
            <a:r>
              <a:rPr dirty="0" sz="3000" spc="25">
                <a:solidFill>
                  <a:srgbClr val="2E5497"/>
                </a:solidFill>
              </a:rPr>
              <a:t> </a:t>
            </a:r>
            <a:r>
              <a:rPr dirty="0" sz="3000" spc="110">
                <a:solidFill>
                  <a:srgbClr val="2E5497"/>
                </a:solidFill>
              </a:rPr>
              <a:t>шаралар:</a:t>
            </a:r>
            <a:r>
              <a:rPr dirty="0" sz="3000" spc="25">
                <a:solidFill>
                  <a:srgbClr val="2E5497"/>
                </a:solidFill>
              </a:rPr>
              <a:t> </a:t>
            </a:r>
            <a:r>
              <a:rPr dirty="0" sz="3000" spc="130">
                <a:solidFill>
                  <a:srgbClr val="2E5497"/>
                </a:solidFill>
              </a:rPr>
              <a:t>Мұғалıмдер</a:t>
            </a:r>
            <a:r>
              <a:rPr dirty="0" sz="3000" spc="25">
                <a:solidFill>
                  <a:srgbClr val="2E5497"/>
                </a:solidFill>
              </a:rPr>
              <a:t> </a:t>
            </a:r>
            <a:r>
              <a:rPr dirty="0" sz="3000" spc="180">
                <a:solidFill>
                  <a:srgbClr val="2E5497"/>
                </a:solidFill>
              </a:rPr>
              <a:t>мен</a:t>
            </a:r>
            <a:r>
              <a:rPr dirty="0" sz="3000" spc="25">
                <a:solidFill>
                  <a:srgbClr val="2E5497"/>
                </a:solidFill>
              </a:rPr>
              <a:t> </a:t>
            </a:r>
            <a:r>
              <a:rPr dirty="0" sz="3000" spc="125">
                <a:solidFill>
                  <a:srgbClr val="2E5497"/>
                </a:solidFill>
              </a:rPr>
              <a:t>арнайы</a:t>
            </a:r>
            <a:r>
              <a:rPr dirty="0" sz="3000" spc="20">
                <a:solidFill>
                  <a:srgbClr val="2E5497"/>
                </a:solidFill>
              </a:rPr>
              <a:t> </a:t>
            </a:r>
            <a:r>
              <a:rPr dirty="0" sz="3000" spc="125">
                <a:solidFill>
                  <a:srgbClr val="2E5497"/>
                </a:solidFill>
              </a:rPr>
              <a:t>педагогтердıң</a:t>
            </a:r>
            <a:r>
              <a:rPr dirty="0" sz="3000" spc="25">
                <a:solidFill>
                  <a:srgbClr val="2E5497"/>
                </a:solidFill>
              </a:rPr>
              <a:t> </a:t>
            </a:r>
            <a:r>
              <a:rPr dirty="0" sz="3000" spc="-10">
                <a:solidFill>
                  <a:srgbClr val="2E5497"/>
                </a:solidFill>
              </a:rPr>
              <a:t>бıрлесе </a:t>
            </a:r>
            <a:r>
              <a:rPr dirty="0" sz="3000" spc="130">
                <a:solidFill>
                  <a:srgbClr val="2E5497"/>
                </a:solidFill>
              </a:rPr>
              <a:t>жұмыс</a:t>
            </a:r>
            <a:r>
              <a:rPr dirty="0" sz="3000" spc="35">
                <a:solidFill>
                  <a:srgbClr val="2E5497"/>
                </a:solidFill>
              </a:rPr>
              <a:t> </a:t>
            </a:r>
            <a:r>
              <a:rPr dirty="0" sz="3000" spc="45">
                <a:solidFill>
                  <a:srgbClr val="2E5497"/>
                </a:solidFill>
              </a:rPr>
              <a:t>ıстеуı,</a:t>
            </a:r>
            <a:r>
              <a:rPr dirty="0" sz="3000" spc="35">
                <a:solidFill>
                  <a:srgbClr val="2E5497"/>
                </a:solidFill>
              </a:rPr>
              <a:t> </a:t>
            </a:r>
            <a:r>
              <a:rPr dirty="0" sz="3000" spc="65">
                <a:solidFill>
                  <a:srgbClr val="2E5497"/>
                </a:solidFill>
              </a:rPr>
              <a:t>сыныптағы</a:t>
            </a:r>
            <a:r>
              <a:rPr dirty="0" sz="3000" spc="40">
                <a:solidFill>
                  <a:srgbClr val="2E5497"/>
                </a:solidFill>
              </a:rPr>
              <a:t> </a:t>
            </a:r>
            <a:r>
              <a:rPr dirty="0" sz="3000" spc="140">
                <a:solidFill>
                  <a:srgbClr val="2E5497"/>
                </a:solidFill>
              </a:rPr>
              <a:t>оқушылардың</a:t>
            </a:r>
            <a:r>
              <a:rPr dirty="0" sz="3000" spc="35">
                <a:solidFill>
                  <a:srgbClr val="2E5497"/>
                </a:solidFill>
              </a:rPr>
              <a:t> </a:t>
            </a:r>
            <a:r>
              <a:rPr dirty="0" sz="3000">
                <a:solidFill>
                  <a:srgbClr val="2E5497"/>
                </a:solidFill>
              </a:rPr>
              <a:t>саны</a:t>
            </a:r>
            <a:r>
              <a:rPr dirty="0" sz="3000" spc="35">
                <a:solidFill>
                  <a:srgbClr val="2E5497"/>
                </a:solidFill>
              </a:rPr>
              <a:t> </a:t>
            </a:r>
            <a:r>
              <a:rPr dirty="0" sz="3000" spc="180">
                <a:solidFill>
                  <a:srgbClr val="2E5497"/>
                </a:solidFill>
              </a:rPr>
              <a:t>мен</a:t>
            </a:r>
            <a:r>
              <a:rPr dirty="0" sz="3000" spc="40">
                <a:solidFill>
                  <a:srgbClr val="2E5497"/>
                </a:solidFill>
              </a:rPr>
              <a:t> </a:t>
            </a:r>
            <a:r>
              <a:rPr dirty="0" sz="3000" spc="110">
                <a:solidFill>
                  <a:srgbClr val="2E5497"/>
                </a:solidFill>
              </a:rPr>
              <a:t>құрылымын</a:t>
            </a:r>
            <a:r>
              <a:rPr dirty="0" sz="3000" spc="35">
                <a:solidFill>
                  <a:srgbClr val="2E5497"/>
                </a:solidFill>
              </a:rPr>
              <a:t> </a:t>
            </a:r>
            <a:r>
              <a:rPr dirty="0" sz="3000" spc="85">
                <a:solidFill>
                  <a:srgbClr val="2E5497"/>
                </a:solidFill>
              </a:rPr>
              <a:t>бейıмдеу</a:t>
            </a:r>
            <a:r>
              <a:rPr dirty="0" sz="3000" spc="85">
                <a:solidFill>
                  <a:srgbClr val="2E5497"/>
                </a:solidFill>
              </a:rPr>
              <a:t>,</a:t>
            </a:r>
            <a:r>
              <a:rPr dirty="0" sz="3000" spc="85">
                <a:solidFill>
                  <a:srgbClr val="2E5497"/>
                </a:solidFill>
              </a:rPr>
              <a:t> </a:t>
            </a:r>
            <a:r>
              <a:rPr dirty="0" sz="3000" spc="125">
                <a:solidFill>
                  <a:srgbClr val="2E5497"/>
                </a:solidFill>
              </a:rPr>
              <a:t>арнайы</a:t>
            </a:r>
            <a:r>
              <a:rPr dirty="0" sz="3000" spc="10">
                <a:solidFill>
                  <a:srgbClr val="2E5497"/>
                </a:solidFill>
              </a:rPr>
              <a:t> </a:t>
            </a:r>
            <a:r>
              <a:rPr dirty="0" sz="3000" spc="135">
                <a:solidFill>
                  <a:srgbClr val="2E5497"/>
                </a:solidFill>
              </a:rPr>
              <a:t>оқыту</a:t>
            </a:r>
            <a:r>
              <a:rPr dirty="0" sz="3000" spc="10">
                <a:solidFill>
                  <a:srgbClr val="2E5497"/>
                </a:solidFill>
              </a:rPr>
              <a:t> </a:t>
            </a:r>
            <a:r>
              <a:rPr dirty="0" sz="3000" spc="65">
                <a:solidFill>
                  <a:srgbClr val="2E5497"/>
                </a:solidFill>
              </a:rPr>
              <a:t>әдıстерı</a:t>
            </a:r>
            <a:r>
              <a:rPr dirty="0" sz="3000" spc="15">
                <a:solidFill>
                  <a:srgbClr val="2E5497"/>
                </a:solidFill>
              </a:rPr>
              <a:t> </a:t>
            </a:r>
            <a:r>
              <a:rPr dirty="0" sz="3000" spc="180">
                <a:solidFill>
                  <a:srgbClr val="2E5497"/>
                </a:solidFill>
              </a:rPr>
              <a:t>мен</a:t>
            </a:r>
            <a:r>
              <a:rPr dirty="0" sz="3000" spc="10">
                <a:solidFill>
                  <a:srgbClr val="2E5497"/>
                </a:solidFill>
              </a:rPr>
              <a:t> </a:t>
            </a:r>
            <a:r>
              <a:rPr dirty="0" sz="3000" spc="105">
                <a:solidFill>
                  <a:srgbClr val="2E5497"/>
                </a:solidFill>
              </a:rPr>
              <a:t>құралдарды</a:t>
            </a:r>
            <a:r>
              <a:rPr dirty="0" sz="3000" spc="15">
                <a:solidFill>
                  <a:srgbClr val="2E5497"/>
                </a:solidFill>
              </a:rPr>
              <a:t> </a:t>
            </a:r>
            <a:r>
              <a:rPr dirty="0" sz="3000" spc="105">
                <a:solidFill>
                  <a:srgbClr val="2E5497"/>
                </a:solidFill>
              </a:rPr>
              <a:t>қолдану.</a:t>
            </a:r>
            <a:endParaRPr sz="30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60995" y="284277"/>
            <a:ext cx="13572272" cy="1057465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33846" rIns="0" bIns="0" rtlCol="0" vert="horz">
            <a:spAutoFit/>
          </a:bodyPr>
          <a:lstStyle/>
          <a:p>
            <a:pPr marL="3950335">
              <a:lnSpc>
                <a:spcPct val="100000"/>
              </a:lnSpc>
              <a:spcBef>
                <a:spcPts val="130"/>
              </a:spcBef>
            </a:pPr>
            <a:r>
              <a:rPr dirty="0" spc="185"/>
              <a:t>2.Инклюзивтı</a:t>
            </a:r>
            <a:r>
              <a:rPr dirty="0" spc="20"/>
              <a:t> </a:t>
            </a:r>
            <a:r>
              <a:rPr dirty="0" spc="80"/>
              <a:t>сыныптар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6889095" cy="10287000"/>
            <a:chOff x="0" y="0"/>
            <a:chExt cx="16889095" cy="10287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9517" y="0"/>
              <a:ext cx="16509009" cy="10286999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1408411" y="2263255"/>
              <a:ext cx="15471775" cy="7466965"/>
            </a:xfrm>
            <a:custGeom>
              <a:avLst/>
              <a:gdLst/>
              <a:ahLst/>
              <a:cxnLst/>
              <a:rect l="l" t="t" r="r" b="b"/>
              <a:pathLst>
                <a:path w="15471775" h="7466965">
                  <a:moveTo>
                    <a:pt x="15471183" y="7466491"/>
                  </a:moveTo>
                  <a:lnTo>
                    <a:pt x="0" y="7466491"/>
                  </a:lnTo>
                  <a:lnTo>
                    <a:pt x="0" y="0"/>
                  </a:lnTo>
                  <a:lnTo>
                    <a:pt x="15471183" y="0"/>
                  </a:lnTo>
                  <a:lnTo>
                    <a:pt x="15471183" y="7466491"/>
                  </a:lnTo>
                  <a:close/>
                </a:path>
              </a:pathLst>
            </a:custGeom>
            <a:solidFill>
              <a:srgbClr val="4472C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0"/>
              <a:ext cx="15898494" cy="2148205"/>
            </a:xfrm>
            <a:custGeom>
              <a:avLst/>
              <a:gdLst/>
              <a:ahLst/>
              <a:cxnLst/>
              <a:rect l="l" t="t" r="r" b="b"/>
              <a:pathLst>
                <a:path w="15898494" h="2148205">
                  <a:moveTo>
                    <a:pt x="0" y="0"/>
                  </a:moveTo>
                  <a:lnTo>
                    <a:pt x="15898305" y="0"/>
                  </a:lnTo>
                  <a:lnTo>
                    <a:pt x="15898305" y="2148050"/>
                  </a:lnTo>
                  <a:lnTo>
                    <a:pt x="0" y="21480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069218" y="67242"/>
            <a:ext cx="89401" cy="93045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810126" y="67242"/>
            <a:ext cx="89497" cy="93045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073151" y="1136212"/>
            <a:ext cx="89401" cy="93045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7810702" y="1136212"/>
            <a:ext cx="89401" cy="93045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8073151" y="922418"/>
            <a:ext cx="89401" cy="93045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7810607" y="922418"/>
            <a:ext cx="89497" cy="93045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8073151" y="708624"/>
            <a:ext cx="89401" cy="93045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7810607" y="708624"/>
            <a:ext cx="89497" cy="93045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8073151" y="494830"/>
            <a:ext cx="89401" cy="93045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7810607" y="494830"/>
            <a:ext cx="89497" cy="93045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8073151" y="281036"/>
            <a:ext cx="89401" cy="93045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7810607" y="281036"/>
            <a:ext cx="89497" cy="93045"/>
          </a:xfrm>
          <a:prstGeom prst="rect">
            <a:avLst/>
          </a:prstGeom>
        </p:spPr>
      </p:pic>
      <p:pic>
        <p:nvPicPr>
          <p:cNvPr id="18" name="object 1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32740" y="4572769"/>
            <a:ext cx="92530" cy="89132"/>
          </a:xfrm>
          <a:prstGeom prst="rect">
            <a:avLst/>
          </a:prstGeom>
        </p:spPr>
      </p:pic>
      <p:pic>
        <p:nvPicPr>
          <p:cNvPr id="19" name="object 1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32740" y="4838636"/>
            <a:ext cx="92530" cy="89132"/>
          </a:xfrm>
          <a:prstGeom prst="rect">
            <a:avLst/>
          </a:prstGeom>
        </p:spPr>
      </p:pic>
      <p:pic>
        <p:nvPicPr>
          <p:cNvPr id="20" name="object 20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932740" y="5104503"/>
            <a:ext cx="92530" cy="89132"/>
          </a:xfrm>
          <a:prstGeom prst="rect">
            <a:avLst/>
          </a:prstGeom>
        </p:spPr>
      </p:pic>
      <p:pic>
        <p:nvPicPr>
          <p:cNvPr id="21" name="object 21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32740" y="5370274"/>
            <a:ext cx="92530" cy="89132"/>
          </a:xfrm>
          <a:prstGeom prst="rect">
            <a:avLst/>
          </a:prstGeom>
        </p:spPr>
      </p:pic>
      <p:pic>
        <p:nvPicPr>
          <p:cNvPr id="22" name="object 22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32740" y="5636141"/>
            <a:ext cx="92530" cy="89132"/>
          </a:xfrm>
          <a:prstGeom prst="rect">
            <a:avLst/>
          </a:prstGeom>
        </p:spPr>
      </p:pic>
      <p:pic>
        <p:nvPicPr>
          <p:cNvPr id="23" name="object 23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720129" y="4572769"/>
            <a:ext cx="92530" cy="89132"/>
          </a:xfrm>
          <a:prstGeom prst="rect">
            <a:avLst/>
          </a:prstGeom>
        </p:spPr>
      </p:pic>
      <p:pic>
        <p:nvPicPr>
          <p:cNvPr id="24" name="object 24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720129" y="4838636"/>
            <a:ext cx="92530" cy="89132"/>
          </a:xfrm>
          <a:prstGeom prst="rect">
            <a:avLst/>
          </a:prstGeom>
        </p:spPr>
      </p:pic>
      <p:pic>
        <p:nvPicPr>
          <p:cNvPr id="25" name="object 25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20129" y="5104503"/>
            <a:ext cx="92530" cy="89132"/>
          </a:xfrm>
          <a:prstGeom prst="rect">
            <a:avLst/>
          </a:prstGeom>
        </p:spPr>
      </p:pic>
      <p:pic>
        <p:nvPicPr>
          <p:cNvPr id="26" name="object 26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720129" y="5370274"/>
            <a:ext cx="92530" cy="89132"/>
          </a:xfrm>
          <a:prstGeom prst="rect">
            <a:avLst/>
          </a:prstGeom>
        </p:spPr>
      </p:pic>
      <p:pic>
        <p:nvPicPr>
          <p:cNvPr id="27" name="object 27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720129" y="5636141"/>
            <a:ext cx="92530" cy="89132"/>
          </a:xfrm>
          <a:prstGeom prst="rect">
            <a:avLst/>
          </a:prstGeom>
        </p:spPr>
      </p:pic>
      <p:pic>
        <p:nvPicPr>
          <p:cNvPr id="28" name="object 2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07518" y="4572769"/>
            <a:ext cx="92530" cy="89132"/>
          </a:xfrm>
          <a:prstGeom prst="rect">
            <a:avLst/>
          </a:prstGeom>
        </p:spPr>
      </p:pic>
      <p:pic>
        <p:nvPicPr>
          <p:cNvPr id="29" name="object 2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07518" y="4838636"/>
            <a:ext cx="92530" cy="89132"/>
          </a:xfrm>
          <a:prstGeom prst="rect">
            <a:avLst/>
          </a:prstGeom>
        </p:spPr>
      </p:pic>
      <p:pic>
        <p:nvPicPr>
          <p:cNvPr id="30" name="object 30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07518" y="5104503"/>
            <a:ext cx="92530" cy="89132"/>
          </a:xfrm>
          <a:prstGeom prst="rect">
            <a:avLst/>
          </a:prstGeom>
        </p:spPr>
      </p:pic>
      <p:pic>
        <p:nvPicPr>
          <p:cNvPr id="31" name="object 31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07518" y="5370274"/>
            <a:ext cx="92530" cy="89132"/>
          </a:xfrm>
          <a:prstGeom prst="rect">
            <a:avLst/>
          </a:prstGeom>
        </p:spPr>
      </p:pic>
      <p:pic>
        <p:nvPicPr>
          <p:cNvPr id="32" name="object 32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07518" y="5636141"/>
            <a:ext cx="92530" cy="89132"/>
          </a:xfrm>
          <a:prstGeom prst="rect">
            <a:avLst/>
          </a:prstGeom>
        </p:spPr>
      </p:pic>
      <p:pic>
        <p:nvPicPr>
          <p:cNvPr id="33" name="object 33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94907" y="4572769"/>
            <a:ext cx="92530" cy="89132"/>
          </a:xfrm>
          <a:prstGeom prst="rect">
            <a:avLst/>
          </a:prstGeom>
        </p:spPr>
      </p:pic>
      <p:pic>
        <p:nvPicPr>
          <p:cNvPr id="34" name="object 34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94907" y="4838636"/>
            <a:ext cx="92530" cy="89132"/>
          </a:xfrm>
          <a:prstGeom prst="rect">
            <a:avLst/>
          </a:prstGeom>
        </p:spPr>
      </p:pic>
      <p:pic>
        <p:nvPicPr>
          <p:cNvPr id="35" name="object 35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94907" y="5104503"/>
            <a:ext cx="92530" cy="89132"/>
          </a:xfrm>
          <a:prstGeom prst="rect">
            <a:avLst/>
          </a:prstGeom>
        </p:spPr>
      </p:pic>
      <p:pic>
        <p:nvPicPr>
          <p:cNvPr id="36" name="object 36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94907" y="5370274"/>
            <a:ext cx="92530" cy="89132"/>
          </a:xfrm>
          <a:prstGeom prst="rect">
            <a:avLst/>
          </a:prstGeom>
        </p:spPr>
      </p:pic>
      <p:pic>
        <p:nvPicPr>
          <p:cNvPr id="37" name="object 37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94907" y="5636141"/>
            <a:ext cx="92530" cy="89132"/>
          </a:xfrm>
          <a:prstGeom prst="rect">
            <a:avLst/>
          </a:prstGeom>
        </p:spPr>
      </p:pic>
      <p:pic>
        <p:nvPicPr>
          <p:cNvPr id="38" name="object 38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82296" y="4572769"/>
            <a:ext cx="92530" cy="89227"/>
          </a:xfrm>
          <a:prstGeom prst="rect">
            <a:avLst/>
          </a:prstGeom>
        </p:spPr>
      </p:pic>
      <p:pic>
        <p:nvPicPr>
          <p:cNvPr id="39" name="object 39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82296" y="4838636"/>
            <a:ext cx="92530" cy="89132"/>
          </a:xfrm>
          <a:prstGeom prst="rect">
            <a:avLst/>
          </a:prstGeom>
        </p:spPr>
      </p:pic>
      <p:pic>
        <p:nvPicPr>
          <p:cNvPr id="40" name="object 40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2296" y="5104503"/>
            <a:ext cx="92530" cy="89132"/>
          </a:xfrm>
          <a:prstGeom prst="rect">
            <a:avLst/>
          </a:prstGeom>
        </p:spPr>
      </p:pic>
      <p:pic>
        <p:nvPicPr>
          <p:cNvPr id="41" name="object 41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82296" y="5370274"/>
            <a:ext cx="92530" cy="89132"/>
          </a:xfrm>
          <a:prstGeom prst="rect">
            <a:avLst/>
          </a:prstGeom>
        </p:spPr>
      </p:pic>
      <p:pic>
        <p:nvPicPr>
          <p:cNvPr id="42" name="object 42" descr="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82296" y="5636141"/>
            <a:ext cx="92530" cy="89132"/>
          </a:xfrm>
          <a:prstGeom prst="rect">
            <a:avLst/>
          </a:prstGeom>
        </p:spPr>
      </p:pic>
      <p:sp>
        <p:nvSpPr>
          <p:cNvPr id="43" name="object 43" descr=""/>
          <p:cNvSpPr txBox="1"/>
          <p:nvPr/>
        </p:nvSpPr>
        <p:spPr>
          <a:xfrm>
            <a:off x="1878245" y="3157586"/>
            <a:ext cx="12195175" cy="185737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04775">
              <a:lnSpc>
                <a:spcPct val="100000"/>
              </a:lnSpc>
              <a:spcBef>
                <a:spcPts val="580"/>
              </a:spcBef>
            </a:pPr>
            <a:r>
              <a:rPr dirty="0" sz="2600">
                <a:latin typeface="Microsoft Sans Serif"/>
                <a:cs typeface="Microsoft Sans Serif"/>
              </a:rPr>
              <a:t>бір</a:t>
            </a:r>
            <a:r>
              <a:rPr dirty="0" sz="2600" spc="-45">
                <a:latin typeface="Microsoft Sans Serif"/>
                <a:cs typeface="Microsoft Sans Serif"/>
              </a:rPr>
              <a:t> </a:t>
            </a:r>
            <a:r>
              <a:rPr dirty="0" sz="2600">
                <a:latin typeface="Microsoft Sans Serif"/>
                <a:cs typeface="Microsoft Sans Serif"/>
              </a:rPr>
              <a:t>сыныпта</a:t>
            </a:r>
            <a:r>
              <a:rPr dirty="0" sz="2600" spc="-40">
                <a:latin typeface="Microsoft Sans Serif"/>
                <a:cs typeface="Microsoft Sans Serif"/>
              </a:rPr>
              <a:t> </a:t>
            </a:r>
            <a:r>
              <a:rPr dirty="0" sz="2600">
                <a:latin typeface="Microsoft Sans Serif"/>
                <a:cs typeface="Microsoft Sans Serif"/>
              </a:rPr>
              <a:t>екі</a:t>
            </a:r>
            <a:r>
              <a:rPr dirty="0" sz="2600" spc="-40">
                <a:latin typeface="Microsoft Sans Serif"/>
                <a:cs typeface="Microsoft Sans Serif"/>
              </a:rPr>
              <a:t> </a:t>
            </a:r>
            <a:r>
              <a:rPr dirty="0" sz="2600">
                <a:latin typeface="Microsoft Sans Serif"/>
                <a:cs typeface="Microsoft Sans Serif"/>
              </a:rPr>
              <a:t>немесе</a:t>
            </a:r>
            <a:r>
              <a:rPr dirty="0" sz="2600" spc="-40">
                <a:latin typeface="Microsoft Sans Serif"/>
                <a:cs typeface="Microsoft Sans Serif"/>
              </a:rPr>
              <a:t> </a:t>
            </a:r>
            <a:r>
              <a:rPr dirty="0" sz="2600">
                <a:latin typeface="Microsoft Sans Serif"/>
                <a:cs typeface="Microsoft Sans Serif"/>
              </a:rPr>
              <a:t>одан</a:t>
            </a:r>
            <a:r>
              <a:rPr dirty="0" sz="2600" spc="-40">
                <a:latin typeface="Microsoft Sans Serif"/>
                <a:cs typeface="Microsoft Sans Serif"/>
              </a:rPr>
              <a:t> </a:t>
            </a:r>
            <a:r>
              <a:rPr dirty="0" sz="2600">
                <a:latin typeface="Microsoft Sans Serif"/>
                <a:cs typeface="Microsoft Sans Serif"/>
              </a:rPr>
              <a:t>да</a:t>
            </a:r>
            <a:r>
              <a:rPr dirty="0" sz="2600" spc="-45">
                <a:latin typeface="Microsoft Sans Serif"/>
                <a:cs typeface="Microsoft Sans Serif"/>
              </a:rPr>
              <a:t> </a:t>
            </a:r>
            <a:r>
              <a:rPr dirty="0" sz="2600" spc="-10">
                <a:latin typeface="Microsoft Sans Serif"/>
                <a:cs typeface="Microsoft Sans Serif"/>
              </a:rPr>
              <a:t>көп</a:t>
            </a:r>
            <a:r>
              <a:rPr dirty="0" sz="2600" spc="-40">
                <a:latin typeface="Microsoft Sans Serif"/>
                <a:cs typeface="Microsoft Sans Serif"/>
              </a:rPr>
              <a:t> </a:t>
            </a:r>
            <a:r>
              <a:rPr dirty="0" sz="2600" spc="-10">
                <a:latin typeface="Microsoft Sans Serif"/>
                <a:cs typeface="Microsoft Sans Serif"/>
              </a:rPr>
              <a:t>мұғалімнің</a:t>
            </a:r>
            <a:r>
              <a:rPr dirty="0" sz="2600" spc="-40">
                <a:latin typeface="Microsoft Sans Serif"/>
                <a:cs typeface="Microsoft Sans Serif"/>
              </a:rPr>
              <a:t> </a:t>
            </a:r>
            <a:r>
              <a:rPr dirty="0" sz="2600">
                <a:latin typeface="Microsoft Sans Serif"/>
                <a:cs typeface="Microsoft Sans Serif"/>
              </a:rPr>
              <a:t>бірлесіп</a:t>
            </a:r>
            <a:r>
              <a:rPr dirty="0" sz="2600" spc="-40">
                <a:latin typeface="Microsoft Sans Serif"/>
                <a:cs typeface="Microsoft Sans Serif"/>
              </a:rPr>
              <a:t> </a:t>
            </a:r>
            <a:r>
              <a:rPr dirty="0" sz="2600" spc="-10">
                <a:latin typeface="Microsoft Sans Serif"/>
                <a:cs typeface="Microsoft Sans Serif"/>
              </a:rPr>
              <a:t>сабақ</a:t>
            </a:r>
            <a:r>
              <a:rPr dirty="0" sz="2600" spc="-40">
                <a:latin typeface="Microsoft Sans Serif"/>
                <a:cs typeface="Microsoft Sans Serif"/>
              </a:rPr>
              <a:t> </a:t>
            </a:r>
            <a:r>
              <a:rPr dirty="0" sz="2600" spc="-10">
                <a:latin typeface="Microsoft Sans Serif"/>
                <a:cs typeface="Microsoft Sans Serif"/>
              </a:rPr>
              <a:t>өткізуі.</a:t>
            </a:r>
            <a:endParaRPr sz="2600">
              <a:latin typeface="Microsoft Sans Serif"/>
              <a:cs typeface="Microsoft Sans Serif"/>
            </a:endParaRPr>
          </a:p>
          <a:p>
            <a:pPr marL="12700" marR="5080">
              <a:lnSpc>
                <a:spcPct val="115500"/>
              </a:lnSpc>
              <a:tabLst>
                <a:tab pos="1986280" algn="l"/>
                <a:tab pos="3482340" algn="l"/>
                <a:tab pos="4549775" algn="l"/>
                <a:tab pos="5582920" algn="l"/>
                <a:tab pos="8016875" algn="l"/>
                <a:tab pos="8883015" algn="l"/>
                <a:tab pos="11063605" algn="l"/>
              </a:tabLst>
            </a:pPr>
            <a:r>
              <a:rPr dirty="0" sz="2600">
                <a:latin typeface="Microsoft Sans Serif"/>
                <a:cs typeface="Microsoft Sans Serif"/>
              </a:rPr>
              <a:t>-</a:t>
            </a:r>
            <a:r>
              <a:rPr dirty="0" sz="2600" spc="-10" b="1">
                <a:latin typeface="Arial"/>
                <a:cs typeface="Arial"/>
              </a:rPr>
              <a:t>Мақсаты:</a:t>
            </a:r>
            <a:r>
              <a:rPr dirty="0" sz="2600" b="1">
                <a:latin typeface="Arial"/>
                <a:cs typeface="Arial"/>
              </a:rPr>
              <a:t>	</a:t>
            </a:r>
            <a:r>
              <a:rPr dirty="0" sz="2600" spc="-10">
                <a:latin typeface="Microsoft Sans Serif"/>
                <a:cs typeface="Microsoft Sans Serif"/>
              </a:rPr>
              <a:t>Ерекше</a:t>
            </a:r>
            <a:r>
              <a:rPr dirty="0" sz="2600">
                <a:latin typeface="Microsoft Sans Serif"/>
                <a:cs typeface="Microsoft Sans Serif"/>
              </a:rPr>
              <a:t>	</a:t>
            </a:r>
            <a:r>
              <a:rPr dirty="0" sz="2600" spc="-20">
                <a:latin typeface="Microsoft Sans Serif"/>
                <a:cs typeface="Microsoft Sans Serif"/>
              </a:rPr>
              <a:t>білім</a:t>
            </a:r>
            <a:r>
              <a:rPr dirty="0" sz="2600">
                <a:latin typeface="Microsoft Sans Serif"/>
                <a:cs typeface="Microsoft Sans Serif"/>
              </a:rPr>
              <a:t>	</a:t>
            </a:r>
            <a:r>
              <a:rPr dirty="0" sz="2600" spc="-20">
                <a:latin typeface="Microsoft Sans Serif"/>
                <a:cs typeface="Microsoft Sans Serif"/>
              </a:rPr>
              <a:t>беру</a:t>
            </a:r>
            <a:r>
              <a:rPr dirty="0" sz="2600">
                <a:latin typeface="Microsoft Sans Serif"/>
                <a:cs typeface="Microsoft Sans Serif"/>
              </a:rPr>
              <a:t>	</a:t>
            </a:r>
            <a:r>
              <a:rPr dirty="0" sz="2600" spc="-10">
                <a:latin typeface="Microsoft Sans Serif"/>
                <a:cs typeface="Microsoft Sans Serif"/>
              </a:rPr>
              <a:t>қажеттіліктері</a:t>
            </a:r>
            <a:r>
              <a:rPr dirty="0" sz="2600">
                <a:latin typeface="Microsoft Sans Serif"/>
                <a:cs typeface="Microsoft Sans Serif"/>
              </a:rPr>
              <a:t>	</a:t>
            </a:r>
            <a:r>
              <a:rPr dirty="0" sz="2600" spc="-25">
                <a:latin typeface="Microsoft Sans Serif"/>
                <a:cs typeface="Microsoft Sans Serif"/>
              </a:rPr>
              <a:t>бар</a:t>
            </a:r>
            <a:r>
              <a:rPr dirty="0" sz="2600">
                <a:latin typeface="Microsoft Sans Serif"/>
                <a:cs typeface="Microsoft Sans Serif"/>
              </a:rPr>
              <a:t>	</a:t>
            </a:r>
            <a:r>
              <a:rPr dirty="0" sz="2600" spc="-10">
                <a:latin typeface="Microsoft Sans Serif"/>
                <a:cs typeface="Microsoft Sans Serif"/>
              </a:rPr>
              <a:t>оқушыларға</a:t>
            </a:r>
            <a:r>
              <a:rPr dirty="0" sz="2600">
                <a:latin typeface="Microsoft Sans Serif"/>
                <a:cs typeface="Microsoft Sans Serif"/>
              </a:rPr>
              <a:t>	</a:t>
            </a:r>
            <a:r>
              <a:rPr dirty="0" sz="2600" spc="-55">
                <a:latin typeface="Microsoft Sans Serif"/>
                <a:cs typeface="Microsoft Sans Serif"/>
              </a:rPr>
              <a:t>қажетті </a:t>
            </a:r>
            <a:r>
              <a:rPr dirty="0" sz="2600">
                <a:latin typeface="Microsoft Sans Serif"/>
                <a:cs typeface="Microsoft Sans Serif"/>
              </a:rPr>
              <a:t>қолдауды</a:t>
            </a:r>
            <a:r>
              <a:rPr dirty="0" sz="2600" spc="-105">
                <a:latin typeface="Microsoft Sans Serif"/>
                <a:cs typeface="Microsoft Sans Serif"/>
              </a:rPr>
              <a:t> </a:t>
            </a:r>
            <a:r>
              <a:rPr dirty="0" sz="2600" spc="-30">
                <a:latin typeface="Microsoft Sans Serif"/>
                <a:cs typeface="Microsoft Sans Serif"/>
              </a:rPr>
              <a:t>қамтамасыз</a:t>
            </a:r>
            <a:r>
              <a:rPr dirty="0" sz="2600" spc="-100">
                <a:latin typeface="Microsoft Sans Serif"/>
                <a:cs typeface="Microsoft Sans Serif"/>
              </a:rPr>
              <a:t> </a:t>
            </a:r>
            <a:r>
              <a:rPr dirty="0" sz="2600" spc="-20">
                <a:latin typeface="Microsoft Sans Serif"/>
                <a:cs typeface="Microsoft Sans Serif"/>
              </a:rPr>
              <a:t>ету.</a:t>
            </a:r>
            <a:endParaRPr sz="2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sz="2600">
                <a:latin typeface="Microsoft Sans Serif"/>
                <a:cs typeface="Microsoft Sans Serif"/>
              </a:rPr>
              <a:t>-</a:t>
            </a:r>
            <a:r>
              <a:rPr dirty="0" sz="2600" spc="15">
                <a:latin typeface="Microsoft Sans Serif"/>
                <a:cs typeface="Microsoft Sans Serif"/>
              </a:rPr>
              <a:t> </a:t>
            </a:r>
            <a:r>
              <a:rPr dirty="0" sz="2600" spc="-10">
                <a:latin typeface="Microsoft Sans Serif"/>
                <a:cs typeface="Microsoft Sans Serif"/>
              </a:rPr>
              <a:t>Қамтылатын</a:t>
            </a:r>
            <a:r>
              <a:rPr dirty="0" sz="2600" spc="15">
                <a:latin typeface="Microsoft Sans Serif"/>
                <a:cs typeface="Microsoft Sans Serif"/>
              </a:rPr>
              <a:t> </a:t>
            </a:r>
            <a:r>
              <a:rPr dirty="0" sz="2600">
                <a:latin typeface="Microsoft Sans Serif"/>
                <a:cs typeface="Microsoft Sans Serif"/>
              </a:rPr>
              <a:t>шаралар:</a:t>
            </a:r>
            <a:r>
              <a:rPr dirty="0" sz="2600" spc="20">
                <a:latin typeface="Microsoft Sans Serif"/>
                <a:cs typeface="Microsoft Sans Serif"/>
              </a:rPr>
              <a:t> </a:t>
            </a:r>
            <a:r>
              <a:rPr dirty="0" sz="2600">
                <a:latin typeface="Microsoft Sans Serif"/>
                <a:cs typeface="Microsoft Sans Serif"/>
              </a:rPr>
              <a:t>Мұғалімдер</a:t>
            </a:r>
            <a:r>
              <a:rPr dirty="0" sz="2600" spc="15">
                <a:latin typeface="Microsoft Sans Serif"/>
                <a:cs typeface="Microsoft Sans Serif"/>
              </a:rPr>
              <a:t> </a:t>
            </a:r>
            <a:r>
              <a:rPr dirty="0" sz="2600">
                <a:latin typeface="Microsoft Sans Serif"/>
                <a:cs typeface="Microsoft Sans Serif"/>
              </a:rPr>
              <a:t>мен</a:t>
            </a:r>
            <a:r>
              <a:rPr dirty="0" sz="2600" spc="20">
                <a:latin typeface="Microsoft Sans Serif"/>
                <a:cs typeface="Microsoft Sans Serif"/>
              </a:rPr>
              <a:t> </a:t>
            </a:r>
            <a:r>
              <a:rPr dirty="0" sz="2600">
                <a:latin typeface="Microsoft Sans Serif"/>
                <a:cs typeface="Microsoft Sans Serif"/>
              </a:rPr>
              <a:t>арнайы</a:t>
            </a:r>
            <a:r>
              <a:rPr dirty="0" sz="2600" spc="15">
                <a:latin typeface="Microsoft Sans Serif"/>
                <a:cs typeface="Microsoft Sans Serif"/>
              </a:rPr>
              <a:t> </a:t>
            </a:r>
            <a:r>
              <a:rPr dirty="0" sz="2600">
                <a:latin typeface="Microsoft Sans Serif"/>
                <a:cs typeface="Microsoft Sans Serif"/>
              </a:rPr>
              <a:t>педагогтердің</a:t>
            </a:r>
            <a:r>
              <a:rPr dirty="0" sz="2600" spc="20">
                <a:latin typeface="Microsoft Sans Serif"/>
                <a:cs typeface="Microsoft Sans Serif"/>
              </a:rPr>
              <a:t> </a:t>
            </a:r>
            <a:r>
              <a:rPr dirty="0" sz="2600">
                <a:latin typeface="Microsoft Sans Serif"/>
                <a:cs typeface="Microsoft Sans Serif"/>
              </a:rPr>
              <a:t>бірлесіп</a:t>
            </a:r>
            <a:r>
              <a:rPr dirty="0" sz="2600" spc="15">
                <a:latin typeface="Microsoft Sans Serif"/>
                <a:cs typeface="Microsoft Sans Serif"/>
              </a:rPr>
              <a:t> </a:t>
            </a:r>
            <a:r>
              <a:rPr dirty="0" sz="2600" spc="-10">
                <a:latin typeface="Microsoft Sans Serif"/>
                <a:cs typeface="Microsoft Sans Serif"/>
              </a:rPr>
              <a:t>сабақ</a:t>
            </a:r>
            <a:endParaRPr sz="2600">
              <a:latin typeface="Microsoft Sans Serif"/>
              <a:cs typeface="Microsoft Sans Serif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13308691" y="5047279"/>
            <a:ext cx="764540" cy="42545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600" spc="-50">
                <a:latin typeface="Microsoft Sans Serif"/>
                <a:cs typeface="Microsoft Sans Serif"/>
              </a:rPr>
              <a:t>жеке</a:t>
            </a:r>
            <a:endParaRPr sz="2600">
              <a:latin typeface="Microsoft Sans Serif"/>
              <a:cs typeface="Microsoft Sans Serif"/>
            </a:endParaRPr>
          </a:p>
        </p:txBody>
      </p:sp>
      <p:pic>
        <p:nvPicPr>
          <p:cNvPr id="45" name="object 45" descr="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2140684" y="6641661"/>
            <a:ext cx="83246" cy="83246"/>
          </a:xfrm>
          <a:prstGeom prst="rect">
            <a:avLst/>
          </a:prstGeom>
        </p:spPr>
      </p:pic>
      <p:pic>
        <p:nvPicPr>
          <p:cNvPr id="46" name="object 46" descr="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2140684" y="7099516"/>
            <a:ext cx="83246" cy="83245"/>
          </a:xfrm>
          <a:prstGeom prst="rect">
            <a:avLst/>
          </a:prstGeom>
        </p:spPr>
      </p:pic>
      <p:pic>
        <p:nvPicPr>
          <p:cNvPr id="47" name="object 47" descr="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2140684" y="7557371"/>
            <a:ext cx="83246" cy="83245"/>
          </a:xfrm>
          <a:prstGeom prst="rect">
            <a:avLst/>
          </a:prstGeom>
        </p:spPr>
      </p:pic>
      <p:pic>
        <p:nvPicPr>
          <p:cNvPr id="48" name="object 48" descr="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2140684" y="8015227"/>
            <a:ext cx="83246" cy="83245"/>
          </a:xfrm>
          <a:prstGeom prst="rect">
            <a:avLst/>
          </a:prstGeom>
        </p:spPr>
      </p:pic>
      <p:sp>
        <p:nvSpPr>
          <p:cNvPr id="49" name="object 49" descr=""/>
          <p:cNvSpPr txBox="1"/>
          <p:nvPr/>
        </p:nvSpPr>
        <p:spPr>
          <a:xfrm>
            <a:off x="1878245" y="4989007"/>
            <a:ext cx="11001375" cy="32308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5500"/>
              </a:lnSpc>
              <a:spcBef>
                <a:spcPts val="95"/>
              </a:spcBef>
              <a:tabLst>
                <a:tab pos="1510030" algn="l"/>
                <a:tab pos="3020060" algn="l"/>
                <a:tab pos="4498975" algn="l"/>
                <a:tab pos="6999605" algn="l"/>
                <a:tab pos="8802370" algn="l"/>
              </a:tabLst>
            </a:pPr>
            <a:r>
              <a:rPr dirty="0" sz="2600" spc="-10">
                <a:latin typeface="Microsoft Sans Serif"/>
                <a:cs typeface="Microsoft Sans Serif"/>
              </a:rPr>
              <a:t>өткізуі,</a:t>
            </a:r>
            <a:r>
              <a:rPr dirty="0" sz="2600">
                <a:latin typeface="Microsoft Sans Serif"/>
                <a:cs typeface="Microsoft Sans Serif"/>
              </a:rPr>
              <a:t>	</a:t>
            </a:r>
            <a:r>
              <a:rPr dirty="0" sz="2600" spc="-10">
                <a:latin typeface="Microsoft Sans Serif"/>
                <a:cs typeface="Microsoft Sans Serif"/>
              </a:rPr>
              <a:t>топтық</a:t>
            </a:r>
            <a:r>
              <a:rPr dirty="0" sz="2600">
                <a:latin typeface="Microsoft Sans Serif"/>
                <a:cs typeface="Microsoft Sans Serif"/>
              </a:rPr>
              <a:t>	</a:t>
            </a:r>
            <a:r>
              <a:rPr dirty="0" sz="2600" spc="-20">
                <a:latin typeface="Microsoft Sans Serif"/>
                <a:cs typeface="Microsoft Sans Serif"/>
              </a:rPr>
              <a:t>жұмыс</a:t>
            </a:r>
            <a:r>
              <a:rPr dirty="0" sz="2600">
                <a:latin typeface="Microsoft Sans Serif"/>
                <a:cs typeface="Microsoft Sans Serif"/>
              </a:rPr>
              <a:t>	</a:t>
            </a:r>
            <a:r>
              <a:rPr dirty="0" sz="2600" spc="-10">
                <a:latin typeface="Microsoft Sans Serif"/>
                <a:cs typeface="Microsoft Sans Serif"/>
              </a:rPr>
              <a:t>формаларын</a:t>
            </a:r>
            <a:r>
              <a:rPr dirty="0" sz="2600">
                <a:latin typeface="Microsoft Sans Serif"/>
                <a:cs typeface="Microsoft Sans Serif"/>
              </a:rPr>
              <a:t>	</a:t>
            </a:r>
            <a:r>
              <a:rPr dirty="0" sz="2600" spc="-10">
                <a:latin typeface="Microsoft Sans Serif"/>
                <a:cs typeface="Microsoft Sans Serif"/>
              </a:rPr>
              <a:t>қолдану,</a:t>
            </a:r>
            <a:r>
              <a:rPr dirty="0" sz="2600">
                <a:latin typeface="Microsoft Sans Serif"/>
                <a:cs typeface="Microsoft Sans Serif"/>
              </a:rPr>
              <a:t>	</a:t>
            </a:r>
            <a:r>
              <a:rPr dirty="0" sz="2600" spc="-25">
                <a:latin typeface="Microsoft Sans Serif"/>
                <a:cs typeface="Microsoft Sans Serif"/>
              </a:rPr>
              <a:t>оқушылардың </a:t>
            </a:r>
            <a:r>
              <a:rPr dirty="0" sz="2600" spc="-20">
                <a:latin typeface="Microsoft Sans Serif"/>
                <a:cs typeface="Microsoft Sans Serif"/>
              </a:rPr>
              <a:t>қажеттіліктеріне</a:t>
            </a:r>
            <a:r>
              <a:rPr dirty="0" sz="2600" spc="-75">
                <a:latin typeface="Microsoft Sans Serif"/>
                <a:cs typeface="Microsoft Sans Serif"/>
              </a:rPr>
              <a:t> </a:t>
            </a:r>
            <a:r>
              <a:rPr dirty="0" sz="2600">
                <a:latin typeface="Microsoft Sans Serif"/>
                <a:cs typeface="Microsoft Sans Serif"/>
              </a:rPr>
              <a:t>сəйкес</a:t>
            </a:r>
            <a:r>
              <a:rPr dirty="0" sz="2600" spc="-70">
                <a:latin typeface="Microsoft Sans Serif"/>
                <a:cs typeface="Microsoft Sans Serif"/>
              </a:rPr>
              <a:t> </a:t>
            </a:r>
            <a:r>
              <a:rPr dirty="0" sz="2600" spc="-10">
                <a:latin typeface="Microsoft Sans Serif"/>
                <a:cs typeface="Microsoft Sans Serif"/>
              </a:rPr>
              <a:t>оқытуəдістерін</a:t>
            </a:r>
            <a:r>
              <a:rPr dirty="0" sz="2600" spc="-75">
                <a:latin typeface="Microsoft Sans Serif"/>
                <a:cs typeface="Microsoft Sans Serif"/>
              </a:rPr>
              <a:t> </a:t>
            </a:r>
            <a:r>
              <a:rPr dirty="0" sz="2600" spc="-10">
                <a:latin typeface="Microsoft Sans Serif"/>
                <a:cs typeface="Microsoft Sans Serif"/>
              </a:rPr>
              <a:t>қолдану.</a:t>
            </a:r>
            <a:endParaRPr sz="2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sz="2600" spc="-10" b="1">
                <a:latin typeface="Arial"/>
                <a:cs typeface="Arial"/>
              </a:rPr>
              <a:t>Пайдасы:</a:t>
            </a:r>
            <a:endParaRPr sz="2600">
              <a:latin typeface="Arial"/>
              <a:cs typeface="Arial"/>
            </a:endParaRPr>
          </a:p>
          <a:p>
            <a:pPr marL="578485" marR="1988820">
              <a:lnSpc>
                <a:spcPts val="3610"/>
              </a:lnSpc>
              <a:spcBef>
                <a:spcPts val="200"/>
              </a:spcBef>
            </a:pPr>
            <a:r>
              <a:rPr dirty="0" sz="2600">
                <a:latin typeface="Microsoft Sans Serif"/>
                <a:cs typeface="Microsoft Sans Serif"/>
              </a:rPr>
              <a:t>Оқушылардың</a:t>
            </a:r>
            <a:r>
              <a:rPr dirty="0" sz="2600" spc="-110">
                <a:latin typeface="Microsoft Sans Serif"/>
                <a:cs typeface="Microsoft Sans Serif"/>
              </a:rPr>
              <a:t> </a:t>
            </a:r>
            <a:r>
              <a:rPr dirty="0" sz="2600" spc="-30">
                <a:latin typeface="Microsoft Sans Serif"/>
                <a:cs typeface="Microsoft Sans Serif"/>
              </a:rPr>
              <a:t>оқу</a:t>
            </a:r>
            <a:r>
              <a:rPr dirty="0" sz="2600" spc="-105">
                <a:latin typeface="Microsoft Sans Serif"/>
                <a:cs typeface="Microsoft Sans Serif"/>
              </a:rPr>
              <a:t> </a:t>
            </a:r>
            <a:r>
              <a:rPr dirty="0" sz="2600" spc="-10">
                <a:latin typeface="Microsoft Sans Serif"/>
                <a:cs typeface="Microsoft Sans Serif"/>
              </a:rPr>
              <a:t>жетістіктері</a:t>
            </a:r>
            <a:r>
              <a:rPr dirty="0" sz="2600" spc="-105">
                <a:latin typeface="Microsoft Sans Serif"/>
                <a:cs typeface="Microsoft Sans Serif"/>
              </a:rPr>
              <a:t> </a:t>
            </a:r>
            <a:r>
              <a:rPr dirty="0" sz="2600">
                <a:latin typeface="Microsoft Sans Serif"/>
                <a:cs typeface="Microsoft Sans Serif"/>
              </a:rPr>
              <a:t>мен</a:t>
            </a:r>
            <a:r>
              <a:rPr dirty="0" sz="2600" spc="-105">
                <a:latin typeface="Microsoft Sans Serif"/>
                <a:cs typeface="Microsoft Sans Serif"/>
              </a:rPr>
              <a:t> </a:t>
            </a:r>
            <a:r>
              <a:rPr dirty="0" sz="2600" spc="-10">
                <a:latin typeface="Microsoft Sans Serif"/>
                <a:cs typeface="Microsoft Sans Serif"/>
              </a:rPr>
              <a:t>қатысуын</a:t>
            </a:r>
            <a:r>
              <a:rPr dirty="0" sz="2600" spc="-105">
                <a:latin typeface="Microsoft Sans Serif"/>
                <a:cs typeface="Microsoft Sans Serif"/>
              </a:rPr>
              <a:t> </a:t>
            </a:r>
            <a:r>
              <a:rPr dirty="0" sz="2600" spc="-10">
                <a:latin typeface="Microsoft Sans Serif"/>
                <a:cs typeface="Microsoft Sans Serif"/>
              </a:rPr>
              <a:t>арттыру. </a:t>
            </a:r>
            <a:r>
              <a:rPr dirty="0" sz="2600">
                <a:latin typeface="Microsoft Sans Serif"/>
                <a:cs typeface="Microsoft Sans Serif"/>
              </a:rPr>
              <a:t>Əртүрлі</a:t>
            </a:r>
            <a:r>
              <a:rPr dirty="0" sz="2600" spc="-55">
                <a:latin typeface="Microsoft Sans Serif"/>
                <a:cs typeface="Microsoft Sans Serif"/>
              </a:rPr>
              <a:t> </a:t>
            </a:r>
            <a:r>
              <a:rPr dirty="0" sz="2600" spc="-20">
                <a:latin typeface="Microsoft Sans Serif"/>
                <a:cs typeface="Microsoft Sans Serif"/>
              </a:rPr>
              <a:t>оқушыларға</a:t>
            </a:r>
            <a:r>
              <a:rPr dirty="0" sz="2600" spc="-50">
                <a:latin typeface="Microsoft Sans Serif"/>
                <a:cs typeface="Microsoft Sans Serif"/>
              </a:rPr>
              <a:t> </a:t>
            </a:r>
            <a:r>
              <a:rPr dirty="0" sz="2600">
                <a:latin typeface="Microsoft Sans Serif"/>
                <a:cs typeface="Microsoft Sans Serif"/>
              </a:rPr>
              <a:t>қолдау</a:t>
            </a:r>
            <a:r>
              <a:rPr dirty="0" sz="2600" spc="-50">
                <a:latin typeface="Microsoft Sans Serif"/>
                <a:cs typeface="Microsoft Sans Serif"/>
              </a:rPr>
              <a:t> </a:t>
            </a:r>
            <a:r>
              <a:rPr dirty="0" sz="2600" spc="-10">
                <a:latin typeface="Microsoft Sans Serif"/>
                <a:cs typeface="Microsoft Sans Serif"/>
              </a:rPr>
              <a:t>көрсету.</a:t>
            </a:r>
            <a:endParaRPr sz="2600">
              <a:latin typeface="Microsoft Sans Serif"/>
              <a:cs typeface="Microsoft Sans Serif"/>
            </a:endParaRPr>
          </a:p>
          <a:p>
            <a:pPr marL="578485">
              <a:lnSpc>
                <a:spcPct val="100000"/>
              </a:lnSpc>
              <a:spcBef>
                <a:spcPts val="275"/>
              </a:spcBef>
            </a:pPr>
            <a:r>
              <a:rPr dirty="0" sz="2600">
                <a:latin typeface="Microsoft Sans Serif"/>
                <a:cs typeface="Microsoft Sans Serif"/>
              </a:rPr>
              <a:t>Мұғалімдер</a:t>
            </a:r>
            <a:r>
              <a:rPr dirty="0" sz="2600" spc="-30">
                <a:latin typeface="Microsoft Sans Serif"/>
                <a:cs typeface="Microsoft Sans Serif"/>
              </a:rPr>
              <a:t> </a:t>
            </a:r>
            <a:r>
              <a:rPr dirty="0" sz="2600">
                <a:latin typeface="Microsoft Sans Serif"/>
                <a:cs typeface="Microsoft Sans Serif"/>
              </a:rPr>
              <a:t>арасында</a:t>
            </a:r>
            <a:r>
              <a:rPr dirty="0" sz="2600" spc="-30">
                <a:latin typeface="Microsoft Sans Serif"/>
                <a:cs typeface="Microsoft Sans Serif"/>
              </a:rPr>
              <a:t> </a:t>
            </a:r>
            <a:r>
              <a:rPr dirty="0" sz="2600">
                <a:latin typeface="Microsoft Sans Serif"/>
                <a:cs typeface="Microsoft Sans Serif"/>
              </a:rPr>
              <a:t>кəсіби</a:t>
            </a:r>
            <a:r>
              <a:rPr dirty="0" sz="2600" spc="-25">
                <a:latin typeface="Microsoft Sans Serif"/>
                <a:cs typeface="Microsoft Sans Serif"/>
              </a:rPr>
              <a:t> </a:t>
            </a:r>
            <a:r>
              <a:rPr dirty="0" sz="2600">
                <a:latin typeface="Microsoft Sans Serif"/>
                <a:cs typeface="Microsoft Sans Serif"/>
              </a:rPr>
              <a:t>даму</a:t>
            </a:r>
            <a:r>
              <a:rPr dirty="0" sz="2600" spc="-30">
                <a:latin typeface="Microsoft Sans Serif"/>
                <a:cs typeface="Microsoft Sans Serif"/>
              </a:rPr>
              <a:t> </a:t>
            </a:r>
            <a:r>
              <a:rPr dirty="0" sz="2600">
                <a:latin typeface="Microsoft Sans Serif"/>
                <a:cs typeface="Microsoft Sans Serif"/>
              </a:rPr>
              <a:t>жəне</a:t>
            </a:r>
            <a:r>
              <a:rPr dirty="0" sz="2600" spc="-30">
                <a:latin typeface="Microsoft Sans Serif"/>
                <a:cs typeface="Microsoft Sans Serif"/>
              </a:rPr>
              <a:t> </a:t>
            </a:r>
            <a:r>
              <a:rPr dirty="0" sz="2600">
                <a:latin typeface="Microsoft Sans Serif"/>
                <a:cs typeface="Microsoft Sans Serif"/>
              </a:rPr>
              <a:t>тəжірибе</a:t>
            </a:r>
            <a:r>
              <a:rPr dirty="0" sz="2600" spc="-25">
                <a:latin typeface="Microsoft Sans Serif"/>
                <a:cs typeface="Microsoft Sans Serif"/>
              </a:rPr>
              <a:t> </a:t>
            </a:r>
            <a:r>
              <a:rPr dirty="0" sz="2600" spc="-10">
                <a:latin typeface="Microsoft Sans Serif"/>
                <a:cs typeface="Microsoft Sans Serif"/>
              </a:rPr>
              <a:t>алмасу.</a:t>
            </a:r>
            <a:endParaRPr sz="2600">
              <a:latin typeface="Microsoft Sans Serif"/>
              <a:cs typeface="Microsoft Sans Serif"/>
            </a:endParaRPr>
          </a:p>
          <a:p>
            <a:pPr marL="578485">
              <a:lnSpc>
                <a:spcPct val="100000"/>
              </a:lnSpc>
              <a:spcBef>
                <a:spcPts val="484"/>
              </a:spcBef>
            </a:pPr>
            <a:r>
              <a:rPr dirty="0" sz="2600">
                <a:latin typeface="Microsoft Sans Serif"/>
                <a:cs typeface="Microsoft Sans Serif"/>
              </a:rPr>
              <a:t>Жаңа</a:t>
            </a:r>
            <a:r>
              <a:rPr dirty="0" sz="2600" spc="-25">
                <a:latin typeface="Microsoft Sans Serif"/>
                <a:cs typeface="Microsoft Sans Serif"/>
              </a:rPr>
              <a:t> </a:t>
            </a:r>
            <a:r>
              <a:rPr dirty="0" sz="2600" spc="-10">
                <a:latin typeface="Microsoft Sans Serif"/>
                <a:cs typeface="Microsoft Sans Serif"/>
              </a:rPr>
              <a:t>оқыту</a:t>
            </a:r>
            <a:r>
              <a:rPr dirty="0" sz="2600" spc="-20">
                <a:latin typeface="Microsoft Sans Serif"/>
                <a:cs typeface="Microsoft Sans Serif"/>
              </a:rPr>
              <a:t> </a:t>
            </a:r>
            <a:r>
              <a:rPr dirty="0" sz="2600">
                <a:latin typeface="Microsoft Sans Serif"/>
                <a:cs typeface="Microsoft Sans Serif"/>
              </a:rPr>
              <a:t>əдістерін</a:t>
            </a:r>
            <a:r>
              <a:rPr dirty="0" sz="2600" spc="-20">
                <a:latin typeface="Microsoft Sans Serif"/>
                <a:cs typeface="Microsoft Sans Serif"/>
              </a:rPr>
              <a:t> </a:t>
            </a:r>
            <a:r>
              <a:rPr dirty="0" sz="2600" spc="-10">
                <a:latin typeface="Microsoft Sans Serif"/>
                <a:cs typeface="Microsoft Sans Serif"/>
              </a:rPr>
              <a:t>қолдану.</a:t>
            </a:r>
            <a:endParaRPr sz="2600">
              <a:latin typeface="Microsoft Sans Serif"/>
              <a:cs typeface="Microsoft Sans Serif"/>
            </a:endParaRPr>
          </a:p>
        </p:txBody>
      </p:sp>
      <p:pic>
        <p:nvPicPr>
          <p:cNvPr id="50" name="object 50" descr="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892274" y="328978"/>
            <a:ext cx="13789540" cy="1104710"/>
          </a:xfrm>
          <a:prstGeom prst="rect">
            <a:avLst/>
          </a:prstGeom>
        </p:spPr>
      </p:pic>
      <p:sp>
        <p:nvSpPr>
          <p:cNvPr id="51" name="object 51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88825" rIns="0" bIns="0" rtlCol="0" vert="horz">
            <a:spAutoFit/>
          </a:bodyPr>
          <a:lstStyle/>
          <a:p>
            <a:pPr marL="2986405">
              <a:lnSpc>
                <a:spcPct val="100000"/>
              </a:lnSpc>
              <a:spcBef>
                <a:spcPts val="120"/>
              </a:spcBef>
            </a:pPr>
            <a:r>
              <a:rPr dirty="0" sz="4300" spc="60"/>
              <a:t>3.КО-</a:t>
            </a:r>
            <a:r>
              <a:rPr dirty="0" sz="4300" spc="110"/>
              <a:t>Оқыту(CO-</a:t>
            </a:r>
            <a:r>
              <a:rPr dirty="0" sz="4300" spc="-10"/>
              <a:t>TEACHING)</a:t>
            </a:r>
            <a:endParaRPr sz="43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12167" rIns="0" bIns="0" rtlCol="0" vert="horz">
            <a:spAutoFit/>
          </a:bodyPr>
          <a:lstStyle/>
          <a:p>
            <a:pPr marL="205104" marR="2065020" indent="93980">
              <a:lnSpc>
                <a:spcPts val="3520"/>
              </a:lnSpc>
              <a:spcBef>
                <a:spcPts val="244"/>
              </a:spcBef>
            </a:pPr>
            <a:r>
              <a:rPr dirty="0" sz="2950" spc="100" b="0">
                <a:latin typeface="Microsoft Sans Serif"/>
                <a:cs typeface="Microsoft Sans Serif"/>
              </a:rPr>
              <a:t>ерекше</a:t>
            </a:r>
            <a:r>
              <a:rPr dirty="0" sz="2950" spc="-35" b="0">
                <a:latin typeface="Microsoft Sans Serif"/>
                <a:cs typeface="Microsoft Sans Serif"/>
              </a:rPr>
              <a:t> </a:t>
            </a:r>
            <a:r>
              <a:rPr dirty="0" sz="2950" spc="75" b="0">
                <a:latin typeface="Microsoft Sans Serif"/>
                <a:cs typeface="Microsoft Sans Serif"/>
              </a:rPr>
              <a:t>бıлıм</a:t>
            </a:r>
            <a:r>
              <a:rPr dirty="0" sz="2950" spc="-35" b="0">
                <a:latin typeface="Microsoft Sans Serif"/>
                <a:cs typeface="Microsoft Sans Serif"/>
              </a:rPr>
              <a:t> </a:t>
            </a:r>
            <a:r>
              <a:rPr dirty="0" sz="2950" spc="75" b="0">
                <a:latin typeface="Microsoft Sans Serif"/>
                <a:cs typeface="Microsoft Sans Serif"/>
              </a:rPr>
              <a:t>беру</a:t>
            </a:r>
            <a:r>
              <a:rPr dirty="0" sz="2950" spc="-35" b="0">
                <a:latin typeface="Microsoft Sans Serif"/>
                <a:cs typeface="Microsoft Sans Serif"/>
              </a:rPr>
              <a:t> </a:t>
            </a:r>
            <a:r>
              <a:rPr dirty="0" sz="2950" spc="65" b="0">
                <a:latin typeface="Microsoft Sans Serif"/>
                <a:cs typeface="Microsoft Sans Serif"/>
              </a:rPr>
              <a:t>қажеттıлıктерı</a:t>
            </a:r>
            <a:r>
              <a:rPr dirty="0" sz="2950" spc="-35" b="0">
                <a:latin typeface="Microsoft Sans Serif"/>
                <a:cs typeface="Microsoft Sans Serif"/>
              </a:rPr>
              <a:t> </a:t>
            </a:r>
            <a:r>
              <a:rPr dirty="0" sz="2950" spc="90" b="0">
                <a:latin typeface="Microsoft Sans Serif"/>
                <a:cs typeface="Microsoft Sans Serif"/>
              </a:rPr>
              <a:t>бар</a:t>
            </a:r>
            <a:r>
              <a:rPr dirty="0" sz="2950" spc="-35" b="0">
                <a:latin typeface="Microsoft Sans Serif"/>
                <a:cs typeface="Microsoft Sans Serif"/>
              </a:rPr>
              <a:t> </a:t>
            </a:r>
            <a:r>
              <a:rPr dirty="0" sz="2950" spc="110" b="0">
                <a:latin typeface="Microsoft Sans Serif"/>
                <a:cs typeface="Microsoft Sans Serif"/>
              </a:rPr>
              <a:t>оқушыларға</a:t>
            </a:r>
            <a:r>
              <a:rPr dirty="0" sz="2950" spc="-35" b="0">
                <a:latin typeface="Microsoft Sans Serif"/>
                <a:cs typeface="Microsoft Sans Serif"/>
              </a:rPr>
              <a:t> </a:t>
            </a:r>
            <a:r>
              <a:rPr dirty="0" sz="2950" spc="110" b="0">
                <a:latin typeface="Microsoft Sans Serif"/>
                <a:cs typeface="Microsoft Sans Serif"/>
              </a:rPr>
              <a:t>арналған</a:t>
            </a:r>
            <a:r>
              <a:rPr dirty="0" sz="2950" spc="-35" b="0">
                <a:latin typeface="Microsoft Sans Serif"/>
                <a:cs typeface="Microsoft Sans Serif"/>
              </a:rPr>
              <a:t> </a:t>
            </a:r>
            <a:r>
              <a:rPr dirty="0" sz="2950" spc="125" b="0">
                <a:latin typeface="Microsoft Sans Serif"/>
                <a:cs typeface="Microsoft Sans Serif"/>
              </a:rPr>
              <a:t>арнайы </a:t>
            </a:r>
            <a:r>
              <a:rPr dirty="0" sz="2950" spc="80" b="0">
                <a:latin typeface="Microsoft Sans Serif"/>
                <a:cs typeface="Microsoft Sans Serif"/>
              </a:rPr>
              <a:t>жабдықталған</a:t>
            </a:r>
            <a:r>
              <a:rPr dirty="0" sz="2950" spc="-40" b="0">
                <a:latin typeface="Microsoft Sans Serif"/>
                <a:cs typeface="Microsoft Sans Serif"/>
              </a:rPr>
              <a:t> </a:t>
            </a:r>
            <a:r>
              <a:rPr dirty="0" sz="2950" spc="95" b="0">
                <a:latin typeface="Microsoft Sans Serif"/>
                <a:cs typeface="Microsoft Sans Serif"/>
              </a:rPr>
              <a:t>сыныптар</a:t>
            </a:r>
            <a:r>
              <a:rPr dirty="0" sz="2950" spc="95" b="0">
                <a:latin typeface="Arial MT"/>
                <a:cs typeface="Arial MT"/>
              </a:rPr>
              <a:t>.</a:t>
            </a:r>
            <a:endParaRPr sz="2950">
              <a:latin typeface="Arial MT"/>
              <a:cs typeface="Arial MT"/>
            </a:endParaRPr>
          </a:p>
          <a:p>
            <a:pPr marL="299085">
              <a:lnSpc>
                <a:spcPts val="3385"/>
              </a:lnSpc>
            </a:pPr>
            <a:r>
              <a:rPr dirty="0" sz="2950" b="0">
                <a:latin typeface="Arial MT"/>
                <a:cs typeface="Arial MT"/>
              </a:rPr>
              <a:t>-</a:t>
            </a:r>
            <a:r>
              <a:rPr dirty="0" sz="2950" spc="-40" b="0">
                <a:latin typeface="Arial MT"/>
                <a:cs typeface="Arial MT"/>
              </a:rPr>
              <a:t> </a:t>
            </a:r>
            <a:r>
              <a:rPr dirty="0" sz="2950" spc="135"/>
              <a:t>Мақсаты</a:t>
            </a:r>
            <a:r>
              <a:rPr dirty="0" sz="2950" spc="135">
                <a:latin typeface="Calibri"/>
                <a:cs typeface="Calibri"/>
              </a:rPr>
              <a:t>:</a:t>
            </a:r>
            <a:r>
              <a:rPr dirty="0" sz="2950" spc="114">
                <a:latin typeface="Calibri"/>
                <a:cs typeface="Calibri"/>
              </a:rPr>
              <a:t> </a:t>
            </a:r>
            <a:r>
              <a:rPr dirty="0" sz="2950" b="0">
                <a:latin typeface="Microsoft Sans Serif"/>
                <a:cs typeface="Microsoft Sans Serif"/>
              </a:rPr>
              <a:t>Ерекше</a:t>
            </a:r>
            <a:r>
              <a:rPr dirty="0" sz="2950" spc="-5" b="0">
                <a:latin typeface="Microsoft Sans Serif"/>
                <a:cs typeface="Microsoft Sans Serif"/>
              </a:rPr>
              <a:t> </a:t>
            </a:r>
            <a:r>
              <a:rPr dirty="0" sz="2950" spc="65" b="0">
                <a:latin typeface="Microsoft Sans Serif"/>
                <a:cs typeface="Microsoft Sans Serif"/>
              </a:rPr>
              <a:t>қажеттıлıктерı</a:t>
            </a:r>
            <a:r>
              <a:rPr dirty="0" sz="2950" b="0">
                <a:latin typeface="Microsoft Sans Serif"/>
                <a:cs typeface="Microsoft Sans Serif"/>
              </a:rPr>
              <a:t> </a:t>
            </a:r>
            <a:r>
              <a:rPr dirty="0" sz="2950" spc="90" b="0">
                <a:latin typeface="Microsoft Sans Serif"/>
                <a:cs typeface="Microsoft Sans Serif"/>
              </a:rPr>
              <a:t>бар</a:t>
            </a:r>
            <a:r>
              <a:rPr dirty="0" sz="2950" b="0">
                <a:latin typeface="Microsoft Sans Serif"/>
                <a:cs typeface="Microsoft Sans Serif"/>
              </a:rPr>
              <a:t> </a:t>
            </a:r>
            <a:r>
              <a:rPr dirty="0" sz="2950" spc="110" b="0">
                <a:latin typeface="Microsoft Sans Serif"/>
                <a:cs typeface="Microsoft Sans Serif"/>
              </a:rPr>
              <a:t>оқушыларға</a:t>
            </a:r>
            <a:r>
              <a:rPr dirty="0" sz="2950" b="0">
                <a:latin typeface="Microsoft Sans Serif"/>
                <a:cs typeface="Microsoft Sans Serif"/>
              </a:rPr>
              <a:t> </a:t>
            </a:r>
            <a:r>
              <a:rPr dirty="0" sz="2950" spc="145" b="0">
                <a:latin typeface="Microsoft Sans Serif"/>
                <a:cs typeface="Microsoft Sans Serif"/>
              </a:rPr>
              <a:t>арнайы</a:t>
            </a:r>
            <a:r>
              <a:rPr dirty="0" sz="2950" spc="-5" b="0">
                <a:latin typeface="Microsoft Sans Serif"/>
                <a:cs typeface="Microsoft Sans Serif"/>
              </a:rPr>
              <a:t> </a:t>
            </a:r>
            <a:r>
              <a:rPr dirty="0" sz="2950" spc="75" b="0">
                <a:latin typeface="Microsoft Sans Serif"/>
                <a:cs typeface="Microsoft Sans Serif"/>
              </a:rPr>
              <a:t>бıлıм</a:t>
            </a:r>
            <a:r>
              <a:rPr dirty="0" sz="2950" b="0">
                <a:latin typeface="Microsoft Sans Serif"/>
                <a:cs typeface="Microsoft Sans Serif"/>
              </a:rPr>
              <a:t> </a:t>
            </a:r>
            <a:r>
              <a:rPr dirty="0" sz="2950" spc="55" b="0">
                <a:latin typeface="Microsoft Sans Serif"/>
                <a:cs typeface="Microsoft Sans Serif"/>
              </a:rPr>
              <a:t>беру</a:t>
            </a:r>
            <a:endParaRPr sz="2950">
              <a:latin typeface="Microsoft Sans Serif"/>
              <a:cs typeface="Microsoft Sans Serif"/>
            </a:endParaRPr>
          </a:p>
          <a:p>
            <a:pPr marL="205104">
              <a:lnSpc>
                <a:spcPts val="3515"/>
              </a:lnSpc>
            </a:pPr>
            <a:r>
              <a:rPr dirty="0" sz="2950" spc="85" b="0">
                <a:latin typeface="Microsoft Sans Serif"/>
                <a:cs typeface="Microsoft Sans Serif"/>
              </a:rPr>
              <a:t>қызметтерıн</a:t>
            </a:r>
            <a:r>
              <a:rPr dirty="0" sz="2950" b="0">
                <a:latin typeface="Microsoft Sans Serif"/>
                <a:cs typeface="Microsoft Sans Serif"/>
              </a:rPr>
              <a:t> </a:t>
            </a:r>
            <a:r>
              <a:rPr dirty="0" sz="2950" spc="40" b="0">
                <a:latin typeface="Microsoft Sans Serif"/>
                <a:cs typeface="Microsoft Sans Serif"/>
              </a:rPr>
              <a:t>көрсету</a:t>
            </a:r>
            <a:r>
              <a:rPr dirty="0" sz="2950" spc="40" b="0">
                <a:latin typeface="Arial MT"/>
                <a:cs typeface="Arial MT"/>
              </a:rPr>
              <a:t>.</a:t>
            </a:r>
            <a:endParaRPr sz="2950">
              <a:latin typeface="Arial MT"/>
              <a:cs typeface="Arial MT"/>
            </a:endParaRPr>
          </a:p>
          <a:p>
            <a:pPr marL="205104" marR="230504">
              <a:lnSpc>
                <a:spcPts val="3520"/>
              </a:lnSpc>
              <a:spcBef>
                <a:spcPts val="120"/>
              </a:spcBef>
            </a:pPr>
            <a:r>
              <a:rPr dirty="0" sz="2950" spc="-10" b="0">
                <a:latin typeface="Arial MT"/>
                <a:cs typeface="Arial MT"/>
              </a:rPr>
              <a:t>-</a:t>
            </a:r>
            <a:r>
              <a:rPr dirty="0" sz="2950" spc="75" b="0">
                <a:latin typeface="Microsoft Sans Serif"/>
                <a:cs typeface="Microsoft Sans Serif"/>
              </a:rPr>
              <a:t>Қамтылатын</a:t>
            </a:r>
            <a:r>
              <a:rPr dirty="0" sz="2950" spc="-25" b="0">
                <a:latin typeface="Microsoft Sans Serif"/>
                <a:cs typeface="Microsoft Sans Serif"/>
              </a:rPr>
              <a:t> </a:t>
            </a:r>
            <a:r>
              <a:rPr dirty="0" sz="2950" spc="85" b="0">
                <a:latin typeface="Microsoft Sans Serif"/>
                <a:cs typeface="Microsoft Sans Serif"/>
              </a:rPr>
              <a:t>шаралар</a:t>
            </a:r>
            <a:r>
              <a:rPr dirty="0" sz="2950" spc="85" b="0">
                <a:latin typeface="Arial MT"/>
                <a:cs typeface="Arial MT"/>
              </a:rPr>
              <a:t>:</a:t>
            </a:r>
            <a:r>
              <a:rPr dirty="0" sz="2950" spc="-60" b="0">
                <a:latin typeface="Arial MT"/>
                <a:cs typeface="Arial MT"/>
              </a:rPr>
              <a:t> </a:t>
            </a:r>
            <a:r>
              <a:rPr dirty="0" sz="2950" spc="130" b="0">
                <a:latin typeface="Microsoft Sans Serif"/>
                <a:cs typeface="Microsoft Sans Serif"/>
              </a:rPr>
              <a:t>Арнайы</a:t>
            </a:r>
            <a:r>
              <a:rPr dirty="0" sz="2950" spc="-25" b="0">
                <a:latin typeface="Microsoft Sans Serif"/>
                <a:cs typeface="Microsoft Sans Serif"/>
              </a:rPr>
              <a:t> </a:t>
            </a:r>
            <a:r>
              <a:rPr dirty="0" sz="2950" spc="80" b="0">
                <a:latin typeface="Microsoft Sans Serif"/>
                <a:cs typeface="Microsoft Sans Serif"/>
              </a:rPr>
              <a:t>жабдықтарды</a:t>
            </a:r>
            <a:r>
              <a:rPr dirty="0" sz="2950" spc="-20" b="0">
                <a:latin typeface="Microsoft Sans Serif"/>
                <a:cs typeface="Microsoft Sans Serif"/>
              </a:rPr>
              <a:t> </a:t>
            </a:r>
            <a:r>
              <a:rPr dirty="0" sz="2950" spc="55" b="0">
                <a:latin typeface="Microsoft Sans Serif"/>
                <a:cs typeface="Microsoft Sans Serif"/>
              </a:rPr>
              <a:t>қолдану</a:t>
            </a:r>
            <a:r>
              <a:rPr dirty="0" sz="2950" spc="55" b="0">
                <a:latin typeface="Arial MT"/>
                <a:cs typeface="Arial MT"/>
              </a:rPr>
              <a:t>,</a:t>
            </a:r>
            <a:r>
              <a:rPr dirty="0" sz="2950" spc="-60" b="0">
                <a:latin typeface="Arial MT"/>
                <a:cs typeface="Arial MT"/>
              </a:rPr>
              <a:t> </a:t>
            </a:r>
            <a:r>
              <a:rPr dirty="0" sz="2950" spc="145" b="0">
                <a:latin typeface="Microsoft Sans Serif"/>
                <a:cs typeface="Microsoft Sans Serif"/>
              </a:rPr>
              <a:t>арнайы</a:t>
            </a:r>
            <a:r>
              <a:rPr dirty="0" sz="2950" spc="-25" b="0">
                <a:latin typeface="Microsoft Sans Serif"/>
                <a:cs typeface="Microsoft Sans Serif"/>
              </a:rPr>
              <a:t> </a:t>
            </a:r>
            <a:r>
              <a:rPr dirty="0" sz="2950" spc="75" b="0">
                <a:latin typeface="Microsoft Sans Serif"/>
                <a:cs typeface="Microsoft Sans Serif"/>
              </a:rPr>
              <a:t>педагогтердıң жұмыс</a:t>
            </a:r>
            <a:r>
              <a:rPr dirty="0" sz="2950" spc="20" b="0">
                <a:latin typeface="Microsoft Sans Serif"/>
                <a:cs typeface="Microsoft Sans Serif"/>
              </a:rPr>
              <a:t> </a:t>
            </a:r>
            <a:r>
              <a:rPr dirty="0" sz="2950" b="0">
                <a:latin typeface="Microsoft Sans Serif"/>
                <a:cs typeface="Microsoft Sans Serif"/>
              </a:rPr>
              <a:t>ıстеуı</a:t>
            </a:r>
            <a:r>
              <a:rPr dirty="0" sz="2950" b="0">
                <a:latin typeface="Arial MT"/>
                <a:cs typeface="Arial MT"/>
              </a:rPr>
              <a:t>,</a:t>
            </a:r>
            <a:r>
              <a:rPr dirty="0" sz="2950" spc="-10" b="0">
                <a:latin typeface="Arial MT"/>
                <a:cs typeface="Arial MT"/>
              </a:rPr>
              <a:t> </a:t>
            </a:r>
            <a:r>
              <a:rPr dirty="0" sz="2950" spc="120" b="0">
                <a:latin typeface="Microsoft Sans Serif"/>
                <a:cs typeface="Microsoft Sans Serif"/>
              </a:rPr>
              <a:t>оқушылардың</a:t>
            </a:r>
            <a:r>
              <a:rPr dirty="0" sz="2950" spc="25" b="0">
                <a:latin typeface="Microsoft Sans Serif"/>
                <a:cs typeface="Microsoft Sans Serif"/>
              </a:rPr>
              <a:t> </a:t>
            </a:r>
            <a:r>
              <a:rPr dirty="0" sz="2950" spc="60" b="0">
                <a:latin typeface="Microsoft Sans Serif"/>
                <a:cs typeface="Microsoft Sans Serif"/>
              </a:rPr>
              <a:t>жеке</a:t>
            </a:r>
            <a:r>
              <a:rPr dirty="0" sz="2950" spc="25" b="0">
                <a:latin typeface="Microsoft Sans Serif"/>
                <a:cs typeface="Microsoft Sans Serif"/>
              </a:rPr>
              <a:t> </a:t>
            </a:r>
            <a:r>
              <a:rPr dirty="0" sz="2950" spc="75" b="0">
                <a:latin typeface="Microsoft Sans Serif"/>
                <a:cs typeface="Microsoft Sans Serif"/>
              </a:rPr>
              <a:t>қажеттıлıктерıне</a:t>
            </a:r>
            <a:r>
              <a:rPr dirty="0" sz="2950" spc="25" b="0">
                <a:latin typeface="Microsoft Sans Serif"/>
                <a:cs typeface="Microsoft Sans Serif"/>
              </a:rPr>
              <a:t> </a:t>
            </a:r>
            <a:r>
              <a:rPr dirty="0" sz="2950" b="0">
                <a:latin typeface="Microsoft Sans Serif"/>
                <a:cs typeface="Microsoft Sans Serif"/>
              </a:rPr>
              <a:t>сәйкес</a:t>
            </a:r>
            <a:r>
              <a:rPr dirty="0" sz="2950" spc="25" b="0">
                <a:latin typeface="Microsoft Sans Serif"/>
                <a:cs typeface="Microsoft Sans Serif"/>
              </a:rPr>
              <a:t> </a:t>
            </a:r>
            <a:r>
              <a:rPr dirty="0" sz="2950" spc="75" b="0">
                <a:latin typeface="Microsoft Sans Serif"/>
                <a:cs typeface="Microsoft Sans Serif"/>
              </a:rPr>
              <a:t>бıлıм</a:t>
            </a:r>
            <a:r>
              <a:rPr dirty="0" sz="2950" spc="20" b="0">
                <a:latin typeface="Microsoft Sans Serif"/>
                <a:cs typeface="Microsoft Sans Serif"/>
              </a:rPr>
              <a:t> </a:t>
            </a:r>
            <a:r>
              <a:rPr dirty="0" sz="2950" spc="55" b="0">
                <a:latin typeface="Microsoft Sans Serif"/>
                <a:cs typeface="Microsoft Sans Serif"/>
              </a:rPr>
              <a:t>беру </a:t>
            </a:r>
            <a:r>
              <a:rPr dirty="0" sz="2950" spc="80" b="0">
                <a:latin typeface="Microsoft Sans Serif"/>
                <a:cs typeface="Microsoft Sans Serif"/>
              </a:rPr>
              <a:t>бағдарламаларын</a:t>
            </a:r>
            <a:r>
              <a:rPr dirty="0" sz="2950" spc="-5" b="0">
                <a:latin typeface="Microsoft Sans Serif"/>
                <a:cs typeface="Microsoft Sans Serif"/>
              </a:rPr>
              <a:t> </a:t>
            </a:r>
            <a:r>
              <a:rPr dirty="0" sz="2950" spc="50" b="0">
                <a:latin typeface="Microsoft Sans Serif"/>
                <a:cs typeface="Microsoft Sans Serif"/>
              </a:rPr>
              <a:t>бейıмдеу</a:t>
            </a:r>
            <a:r>
              <a:rPr dirty="0" sz="2950" spc="50" b="0">
                <a:latin typeface="Arial MT"/>
                <a:cs typeface="Arial MT"/>
              </a:rPr>
              <a:t>.</a:t>
            </a:r>
            <a:endParaRPr sz="2950">
              <a:latin typeface="Arial MT"/>
              <a:cs typeface="Arial MT"/>
            </a:endParaRPr>
          </a:p>
          <a:p>
            <a:pPr marL="205104">
              <a:lnSpc>
                <a:spcPts val="3379"/>
              </a:lnSpc>
            </a:pPr>
            <a:r>
              <a:rPr dirty="0" sz="2950" b="0">
                <a:latin typeface="Microsoft Sans Serif"/>
                <a:cs typeface="Microsoft Sans Serif"/>
              </a:rPr>
              <a:t>Ресурстық</a:t>
            </a:r>
            <a:r>
              <a:rPr dirty="0" sz="2950" spc="5" b="0">
                <a:latin typeface="Microsoft Sans Serif"/>
                <a:cs typeface="Microsoft Sans Serif"/>
              </a:rPr>
              <a:t> </a:t>
            </a:r>
            <a:r>
              <a:rPr dirty="0" sz="2950" spc="100" b="0">
                <a:latin typeface="Microsoft Sans Serif"/>
                <a:cs typeface="Microsoft Sans Serif"/>
              </a:rPr>
              <a:t>сыныптарда</a:t>
            </a:r>
            <a:r>
              <a:rPr dirty="0" sz="2950" spc="5" b="0">
                <a:latin typeface="Microsoft Sans Serif"/>
                <a:cs typeface="Microsoft Sans Serif"/>
              </a:rPr>
              <a:t> </a:t>
            </a:r>
            <a:r>
              <a:rPr dirty="0" sz="2950" spc="105" b="0">
                <a:latin typeface="Microsoft Sans Serif"/>
                <a:cs typeface="Microsoft Sans Serif"/>
              </a:rPr>
              <a:t>мамандандырылған</a:t>
            </a:r>
            <a:r>
              <a:rPr dirty="0" sz="2950" spc="10" b="0">
                <a:latin typeface="Microsoft Sans Serif"/>
                <a:cs typeface="Microsoft Sans Serif"/>
              </a:rPr>
              <a:t> </a:t>
            </a:r>
            <a:r>
              <a:rPr dirty="0" sz="2950" spc="90" b="0">
                <a:latin typeface="Microsoft Sans Serif"/>
                <a:cs typeface="Microsoft Sans Serif"/>
              </a:rPr>
              <a:t>педагогтар</a:t>
            </a:r>
            <a:r>
              <a:rPr dirty="0" sz="2950" spc="5" b="0">
                <a:latin typeface="Microsoft Sans Serif"/>
                <a:cs typeface="Microsoft Sans Serif"/>
              </a:rPr>
              <a:t> </a:t>
            </a:r>
            <a:r>
              <a:rPr dirty="0" sz="2950" spc="75" b="0">
                <a:latin typeface="Microsoft Sans Serif"/>
                <a:cs typeface="Microsoft Sans Serif"/>
              </a:rPr>
              <a:t>жұмыс</a:t>
            </a:r>
            <a:r>
              <a:rPr dirty="0" sz="2950" spc="5" b="0">
                <a:latin typeface="Microsoft Sans Serif"/>
                <a:cs typeface="Microsoft Sans Serif"/>
              </a:rPr>
              <a:t> </a:t>
            </a:r>
            <a:r>
              <a:rPr dirty="0" sz="2950" spc="45" b="0">
                <a:latin typeface="Microsoft Sans Serif"/>
                <a:cs typeface="Microsoft Sans Serif"/>
              </a:rPr>
              <a:t>ıстейдı</a:t>
            </a:r>
            <a:r>
              <a:rPr dirty="0" sz="2950" spc="45" b="0">
                <a:latin typeface="Arial MT"/>
                <a:cs typeface="Arial MT"/>
              </a:rPr>
              <a:t>,</a:t>
            </a:r>
            <a:r>
              <a:rPr dirty="0" sz="2950" spc="-25" b="0">
                <a:latin typeface="Arial MT"/>
                <a:cs typeface="Arial MT"/>
              </a:rPr>
              <a:t> </a:t>
            </a:r>
            <a:r>
              <a:rPr dirty="0" sz="2950" spc="80" b="0">
                <a:latin typeface="Microsoft Sans Serif"/>
                <a:cs typeface="Microsoft Sans Serif"/>
              </a:rPr>
              <a:t>және</a:t>
            </a:r>
            <a:endParaRPr sz="2950">
              <a:latin typeface="Microsoft Sans Serif"/>
              <a:cs typeface="Microsoft Sans Serif"/>
            </a:endParaRPr>
          </a:p>
          <a:p>
            <a:pPr marL="205104" marR="5080">
              <a:lnSpc>
                <a:spcPts val="3520"/>
              </a:lnSpc>
              <a:spcBef>
                <a:spcPts val="100"/>
              </a:spcBef>
            </a:pPr>
            <a:r>
              <a:rPr dirty="0" sz="2950" spc="55" b="0">
                <a:latin typeface="Microsoft Sans Serif"/>
                <a:cs typeface="Microsoft Sans Serif"/>
              </a:rPr>
              <a:t>балаларға</a:t>
            </a:r>
            <a:r>
              <a:rPr dirty="0" sz="2950" spc="-25" b="0">
                <a:latin typeface="Microsoft Sans Serif"/>
                <a:cs typeface="Microsoft Sans Serif"/>
              </a:rPr>
              <a:t> </a:t>
            </a:r>
            <a:r>
              <a:rPr dirty="0" sz="2950" spc="60" b="0">
                <a:latin typeface="Microsoft Sans Serif"/>
                <a:cs typeface="Microsoft Sans Serif"/>
              </a:rPr>
              <a:t>жеке</a:t>
            </a:r>
            <a:r>
              <a:rPr dirty="0" sz="2950" spc="-25" b="0">
                <a:latin typeface="Microsoft Sans Serif"/>
                <a:cs typeface="Microsoft Sans Serif"/>
              </a:rPr>
              <a:t> </a:t>
            </a:r>
            <a:r>
              <a:rPr dirty="0" sz="2950" spc="90" b="0">
                <a:latin typeface="Microsoft Sans Serif"/>
                <a:cs typeface="Microsoft Sans Serif"/>
              </a:rPr>
              <a:t>бағдарланған</a:t>
            </a:r>
            <a:r>
              <a:rPr dirty="0" sz="2950" spc="-20" b="0">
                <a:latin typeface="Microsoft Sans Serif"/>
                <a:cs typeface="Microsoft Sans Serif"/>
              </a:rPr>
              <a:t> </a:t>
            </a:r>
            <a:r>
              <a:rPr dirty="0" sz="2950" spc="80" b="0">
                <a:latin typeface="Microsoft Sans Serif"/>
                <a:cs typeface="Microsoft Sans Serif"/>
              </a:rPr>
              <a:t>оқу</a:t>
            </a:r>
            <a:r>
              <a:rPr dirty="0" sz="2950" spc="-25" b="0">
                <a:latin typeface="Microsoft Sans Serif"/>
                <a:cs typeface="Microsoft Sans Serif"/>
              </a:rPr>
              <a:t> </a:t>
            </a:r>
            <a:r>
              <a:rPr dirty="0" sz="2950" spc="100" b="0">
                <a:latin typeface="Microsoft Sans Serif"/>
                <a:cs typeface="Microsoft Sans Serif"/>
              </a:rPr>
              <a:t>жоспарлары</a:t>
            </a:r>
            <a:r>
              <a:rPr dirty="0" sz="2950" spc="-25" b="0">
                <a:latin typeface="Microsoft Sans Serif"/>
                <a:cs typeface="Microsoft Sans Serif"/>
              </a:rPr>
              <a:t> </a:t>
            </a:r>
            <a:r>
              <a:rPr dirty="0" sz="2950" spc="50" b="0">
                <a:latin typeface="Microsoft Sans Serif"/>
                <a:cs typeface="Microsoft Sans Serif"/>
              </a:rPr>
              <a:t>әзıрленедı</a:t>
            </a:r>
            <a:r>
              <a:rPr dirty="0" sz="2950" spc="50" b="0">
                <a:latin typeface="Arial MT"/>
                <a:cs typeface="Arial MT"/>
              </a:rPr>
              <a:t>.</a:t>
            </a:r>
            <a:r>
              <a:rPr dirty="0" sz="2950" spc="-55" b="0">
                <a:latin typeface="Arial MT"/>
                <a:cs typeface="Arial MT"/>
              </a:rPr>
              <a:t> </a:t>
            </a:r>
            <a:r>
              <a:rPr dirty="0" sz="2950" spc="120" b="0">
                <a:latin typeface="Microsoft Sans Serif"/>
                <a:cs typeface="Microsoft Sans Serif"/>
              </a:rPr>
              <a:t>Мұндай</a:t>
            </a:r>
            <a:r>
              <a:rPr dirty="0" sz="2950" spc="-25" b="0">
                <a:latin typeface="Microsoft Sans Serif"/>
                <a:cs typeface="Microsoft Sans Serif"/>
              </a:rPr>
              <a:t> </a:t>
            </a:r>
            <a:r>
              <a:rPr dirty="0" sz="2950" spc="80" b="0">
                <a:latin typeface="Microsoft Sans Serif"/>
                <a:cs typeface="Microsoft Sans Serif"/>
              </a:rPr>
              <a:t>сыныптарда </a:t>
            </a:r>
            <a:r>
              <a:rPr dirty="0" sz="2950" spc="50" b="0">
                <a:latin typeface="Microsoft Sans Serif"/>
                <a:cs typeface="Microsoft Sans Serif"/>
              </a:rPr>
              <a:t>оқу</a:t>
            </a:r>
            <a:r>
              <a:rPr dirty="0" sz="2950" spc="50" b="0">
                <a:latin typeface="Arial MT"/>
                <a:cs typeface="Arial MT"/>
              </a:rPr>
              <a:t>,</a:t>
            </a:r>
            <a:r>
              <a:rPr dirty="0" sz="2950" spc="25" b="0">
                <a:latin typeface="Arial MT"/>
                <a:cs typeface="Arial MT"/>
              </a:rPr>
              <a:t> </a:t>
            </a:r>
            <a:r>
              <a:rPr dirty="0" sz="2950" b="0">
                <a:latin typeface="Microsoft Sans Serif"/>
                <a:cs typeface="Microsoft Sans Serif"/>
              </a:rPr>
              <a:t>әлеуметтıк</a:t>
            </a:r>
            <a:r>
              <a:rPr dirty="0" sz="2950" spc="65" b="0">
                <a:latin typeface="Microsoft Sans Serif"/>
                <a:cs typeface="Microsoft Sans Serif"/>
              </a:rPr>
              <a:t> </a:t>
            </a:r>
            <a:r>
              <a:rPr dirty="0" sz="2950" spc="55" b="0">
                <a:latin typeface="Microsoft Sans Serif"/>
                <a:cs typeface="Microsoft Sans Serif"/>
              </a:rPr>
              <a:t>дағдылар</a:t>
            </a:r>
            <a:r>
              <a:rPr dirty="0" sz="2950" spc="55" b="0">
                <a:latin typeface="Arial MT"/>
                <a:cs typeface="Arial MT"/>
              </a:rPr>
              <a:t>,</a:t>
            </a:r>
            <a:r>
              <a:rPr dirty="0" sz="2950" spc="25" b="0">
                <a:latin typeface="Arial MT"/>
                <a:cs typeface="Arial MT"/>
              </a:rPr>
              <a:t> </a:t>
            </a:r>
            <a:r>
              <a:rPr dirty="0" sz="2950" spc="105" b="0">
                <a:latin typeface="Microsoft Sans Serif"/>
                <a:cs typeface="Microsoft Sans Serif"/>
              </a:rPr>
              <a:t>эмоциялық</a:t>
            </a:r>
            <a:r>
              <a:rPr dirty="0" sz="2950" spc="65" b="0">
                <a:latin typeface="Microsoft Sans Serif"/>
                <a:cs typeface="Microsoft Sans Serif"/>
              </a:rPr>
              <a:t> </a:t>
            </a:r>
            <a:r>
              <a:rPr dirty="0" sz="2950" b="0">
                <a:latin typeface="Microsoft Sans Serif"/>
                <a:cs typeface="Microsoft Sans Serif"/>
              </a:rPr>
              <a:t>қолдау</a:t>
            </a:r>
            <a:r>
              <a:rPr dirty="0" sz="2950" spc="60" b="0">
                <a:latin typeface="Microsoft Sans Serif"/>
                <a:cs typeface="Microsoft Sans Serif"/>
              </a:rPr>
              <a:t> </a:t>
            </a:r>
            <a:r>
              <a:rPr dirty="0" sz="2950" spc="100" b="0">
                <a:latin typeface="Microsoft Sans Serif"/>
                <a:cs typeface="Microsoft Sans Serif"/>
              </a:rPr>
              <a:t>және</a:t>
            </a:r>
            <a:r>
              <a:rPr dirty="0" sz="2950" spc="65" b="0">
                <a:latin typeface="Microsoft Sans Serif"/>
                <a:cs typeface="Microsoft Sans Serif"/>
              </a:rPr>
              <a:t> </a:t>
            </a:r>
            <a:r>
              <a:rPr dirty="0" sz="2950" spc="75" b="0">
                <a:latin typeface="Microsoft Sans Serif"/>
                <a:cs typeface="Microsoft Sans Serif"/>
              </a:rPr>
              <a:t>әртүрлı</a:t>
            </a:r>
            <a:r>
              <a:rPr dirty="0" sz="2950" spc="60" b="0">
                <a:latin typeface="Microsoft Sans Serif"/>
                <a:cs typeface="Microsoft Sans Serif"/>
              </a:rPr>
              <a:t> </a:t>
            </a:r>
            <a:r>
              <a:rPr dirty="0" sz="2950" spc="105" b="0">
                <a:latin typeface="Microsoft Sans Serif"/>
                <a:cs typeface="Microsoft Sans Serif"/>
              </a:rPr>
              <a:t>терапия</a:t>
            </a:r>
            <a:r>
              <a:rPr dirty="0" sz="2950" spc="65" b="0">
                <a:latin typeface="Microsoft Sans Serif"/>
                <a:cs typeface="Microsoft Sans Serif"/>
              </a:rPr>
              <a:t> түрлерı </a:t>
            </a:r>
            <a:r>
              <a:rPr dirty="0" sz="2950" spc="100" b="0">
                <a:latin typeface="Microsoft Sans Serif"/>
                <a:cs typeface="Microsoft Sans Serif"/>
              </a:rPr>
              <a:t>ұсынылуы</a:t>
            </a:r>
            <a:r>
              <a:rPr dirty="0" sz="2950" spc="-30" b="0">
                <a:latin typeface="Microsoft Sans Serif"/>
                <a:cs typeface="Microsoft Sans Serif"/>
              </a:rPr>
              <a:t> </a:t>
            </a:r>
            <a:r>
              <a:rPr dirty="0" sz="2950" spc="75" b="0">
                <a:latin typeface="Microsoft Sans Serif"/>
                <a:cs typeface="Microsoft Sans Serif"/>
              </a:rPr>
              <a:t>мүмкıн</a:t>
            </a:r>
            <a:r>
              <a:rPr dirty="0" sz="2950" spc="75" b="0">
                <a:latin typeface="Arial MT"/>
                <a:cs typeface="Arial MT"/>
              </a:rPr>
              <a:t>.</a:t>
            </a:r>
            <a:endParaRPr sz="2950">
              <a:latin typeface="Arial MT"/>
              <a:cs typeface="Arial M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51654" y="373146"/>
            <a:ext cx="14152637" cy="107613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55391" rIns="0" bIns="0" rtlCol="0" vert="horz">
            <a:spAutoFit/>
          </a:bodyPr>
          <a:lstStyle/>
          <a:p>
            <a:pPr marL="3736340">
              <a:lnSpc>
                <a:spcPct val="100000"/>
              </a:lnSpc>
              <a:spcBef>
                <a:spcPts val="100"/>
              </a:spcBef>
            </a:pPr>
            <a:r>
              <a:rPr dirty="0" sz="4200" spc="50"/>
              <a:t>4.Ресурстық </a:t>
            </a:r>
            <a:r>
              <a:rPr dirty="0" sz="4200" spc="70"/>
              <a:t>сыныптар</a:t>
            </a:r>
            <a:endParaRPr sz="4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51654" y="373146"/>
            <a:ext cx="14152637" cy="107613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34677" y="181864"/>
            <a:ext cx="13217525" cy="6654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 spc="185"/>
              <a:t>5.Педагогикалық</a:t>
            </a:r>
            <a:r>
              <a:rPr dirty="0" sz="4200" spc="5"/>
              <a:t> </a:t>
            </a:r>
            <a:r>
              <a:rPr dirty="0" sz="4200" spc="290"/>
              <a:t>және</a:t>
            </a:r>
            <a:r>
              <a:rPr dirty="0" sz="4200" spc="10"/>
              <a:t> </a:t>
            </a:r>
            <a:r>
              <a:rPr dirty="0" sz="4200" spc="145"/>
              <a:t>психологиялық</a:t>
            </a:r>
            <a:r>
              <a:rPr dirty="0" sz="4200" spc="10"/>
              <a:t> </a:t>
            </a:r>
            <a:r>
              <a:rPr dirty="0" sz="4200" spc="170"/>
              <a:t>қолдау</a:t>
            </a:r>
            <a:endParaRPr sz="4200"/>
          </a:p>
        </p:txBody>
      </p:sp>
      <p:sp>
        <p:nvSpPr>
          <p:cNvPr id="4" name="object 4" descr=""/>
          <p:cNvSpPr txBox="1"/>
          <p:nvPr/>
        </p:nvSpPr>
        <p:spPr>
          <a:xfrm>
            <a:off x="7292886" y="753364"/>
            <a:ext cx="3300729" cy="665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 spc="215" b="1">
                <a:solidFill>
                  <a:srgbClr val="BF0000"/>
                </a:solidFill>
                <a:latin typeface="Arial"/>
                <a:cs typeface="Arial"/>
              </a:rPr>
              <a:t>қызметтерı</a:t>
            </a:r>
            <a:endParaRPr sz="4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113072" y="2808571"/>
            <a:ext cx="3390265" cy="5873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2235200" algn="l"/>
              </a:tabLst>
            </a:pPr>
            <a:r>
              <a:rPr dirty="0" sz="3650" spc="125">
                <a:latin typeface="Microsoft Sans Serif"/>
                <a:cs typeface="Microsoft Sans Serif"/>
              </a:rPr>
              <a:t>ерекше</a:t>
            </a:r>
            <a:r>
              <a:rPr dirty="0" sz="3650">
                <a:latin typeface="Microsoft Sans Serif"/>
                <a:cs typeface="Microsoft Sans Serif"/>
              </a:rPr>
              <a:t>	</a:t>
            </a:r>
            <a:r>
              <a:rPr dirty="0" sz="3650" spc="75">
                <a:latin typeface="Microsoft Sans Serif"/>
                <a:cs typeface="Microsoft Sans Serif"/>
              </a:rPr>
              <a:t>бıлıм</a:t>
            </a:r>
            <a:endParaRPr sz="3650">
              <a:latin typeface="Microsoft Sans Serif"/>
              <a:cs typeface="Microsoft Sans Serif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952831" y="2808571"/>
            <a:ext cx="9445625" cy="5873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558290" algn="l"/>
                <a:tab pos="5272405" algn="l"/>
                <a:tab pos="6578600" algn="l"/>
              </a:tabLst>
            </a:pPr>
            <a:r>
              <a:rPr dirty="0" sz="3650" spc="80">
                <a:latin typeface="Microsoft Sans Serif"/>
                <a:cs typeface="Microsoft Sans Serif"/>
              </a:rPr>
              <a:t>беру</a:t>
            </a:r>
            <a:r>
              <a:rPr dirty="0" sz="3650">
                <a:latin typeface="Microsoft Sans Serif"/>
                <a:cs typeface="Microsoft Sans Serif"/>
              </a:rPr>
              <a:t>	</a:t>
            </a:r>
            <a:r>
              <a:rPr dirty="0" sz="3650" spc="80">
                <a:latin typeface="Microsoft Sans Serif"/>
                <a:cs typeface="Microsoft Sans Serif"/>
              </a:rPr>
              <a:t>қажеттıлıктерı</a:t>
            </a:r>
            <a:r>
              <a:rPr dirty="0" sz="3650">
                <a:latin typeface="Microsoft Sans Serif"/>
                <a:cs typeface="Microsoft Sans Serif"/>
              </a:rPr>
              <a:t>	</a:t>
            </a:r>
            <a:r>
              <a:rPr dirty="0" sz="3650" spc="95">
                <a:latin typeface="Microsoft Sans Serif"/>
                <a:cs typeface="Microsoft Sans Serif"/>
              </a:rPr>
              <a:t>бар</a:t>
            </a:r>
            <a:r>
              <a:rPr dirty="0" sz="3650">
                <a:latin typeface="Microsoft Sans Serif"/>
                <a:cs typeface="Microsoft Sans Serif"/>
              </a:rPr>
              <a:t>	</a:t>
            </a:r>
            <a:r>
              <a:rPr dirty="0" sz="3650" spc="135">
                <a:latin typeface="Microsoft Sans Serif"/>
                <a:cs typeface="Microsoft Sans Serif"/>
              </a:rPr>
              <a:t>оқушыларға</a:t>
            </a:r>
            <a:endParaRPr sz="3650">
              <a:latin typeface="Microsoft Sans Serif"/>
              <a:cs typeface="Microsoft Sans Serif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113072" y="3364331"/>
            <a:ext cx="13285469" cy="3366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ts val="4380"/>
              </a:lnSpc>
              <a:spcBef>
                <a:spcPts val="135"/>
              </a:spcBef>
            </a:pPr>
            <a:r>
              <a:rPr dirty="0" sz="3650" spc="145">
                <a:latin typeface="Microsoft Sans Serif"/>
                <a:cs typeface="Microsoft Sans Serif"/>
              </a:rPr>
              <a:t>арналған</a:t>
            </a:r>
            <a:r>
              <a:rPr dirty="0" sz="3650" spc="-25">
                <a:latin typeface="Microsoft Sans Serif"/>
                <a:cs typeface="Microsoft Sans Serif"/>
              </a:rPr>
              <a:t> </a:t>
            </a:r>
            <a:r>
              <a:rPr dirty="0" sz="3650" spc="65">
                <a:latin typeface="Microsoft Sans Serif"/>
                <a:cs typeface="Microsoft Sans Serif"/>
              </a:rPr>
              <a:t>қолдау</a:t>
            </a:r>
            <a:r>
              <a:rPr dirty="0" sz="3650" spc="-20">
                <a:latin typeface="Microsoft Sans Serif"/>
                <a:cs typeface="Microsoft Sans Serif"/>
              </a:rPr>
              <a:t> </a:t>
            </a:r>
            <a:r>
              <a:rPr dirty="0" sz="3650" spc="75">
                <a:latin typeface="Microsoft Sans Serif"/>
                <a:cs typeface="Microsoft Sans Serif"/>
              </a:rPr>
              <a:t>қызметтерı</a:t>
            </a:r>
            <a:r>
              <a:rPr dirty="0" sz="3650" spc="75">
                <a:latin typeface="Arial MT"/>
                <a:cs typeface="Arial MT"/>
              </a:rPr>
              <a:t>.</a:t>
            </a:r>
            <a:endParaRPr sz="3650">
              <a:latin typeface="Arial MT"/>
              <a:cs typeface="Arial MT"/>
            </a:endParaRPr>
          </a:p>
          <a:p>
            <a:pPr marL="12700" marR="5080">
              <a:lnSpc>
                <a:spcPts val="4380"/>
              </a:lnSpc>
              <a:spcBef>
                <a:spcPts val="145"/>
              </a:spcBef>
              <a:tabLst>
                <a:tab pos="868680" algn="l"/>
                <a:tab pos="3717925" algn="l"/>
                <a:tab pos="7832090" algn="l"/>
                <a:tab pos="12094845" algn="l"/>
              </a:tabLst>
            </a:pPr>
            <a:r>
              <a:rPr dirty="0" sz="3650" spc="-50">
                <a:latin typeface="Arial MT"/>
                <a:cs typeface="Arial MT"/>
              </a:rPr>
              <a:t>-</a:t>
            </a:r>
            <a:r>
              <a:rPr dirty="0" sz="3650">
                <a:latin typeface="Arial MT"/>
                <a:cs typeface="Arial MT"/>
              </a:rPr>
              <a:t>	</a:t>
            </a:r>
            <a:r>
              <a:rPr dirty="0" sz="3650" spc="75">
                <a:latin typeface="Microsoft Sans Serif"/>
                <a:cs typeface="Microsoft Sans Serif"/>
              </a:rPr>
              <a:t>Мақсаты</a:t>
            </a:r>
            <a:r>
              <a:rPr dirty="0" sz="3650" spc="75">
                <a:latin typeface="Arial MT"/>
                <a:cs typeface="Arial MT"/>
              </a:rPr>
              <a:t>:</a:t>
            </a:r>
            <a:r>
              <a:rPr dirty="0" sz="3650">
                <a:latin typeface="Arial MT"/>
                <a:cs typeface="Arial MT"/>
              </a:rPr>
              <a:t>	</a:t>
            </a:r>
            <a:r>
              <a:rPr dirty="0" sz="3650" spc="135">
                <a:latin typeface="Microsoft Sans Serif"/>
                <a:cs typeface="Microsoft Sans Serif"/>
              </a:rPr>
              <a:t>Оқушылардың</a:t>
            </a:r>
            <a:r>
              <a:rPr dirty="0" sz="3650">
                <a:latin typeface="Microsoft Sans Serif"/>
                <a:cs typeface="Microsoft Sans Serif"/>
              </a:rPr>
              <a:t>	</a:t>
            </a:r>
            <a:r>
              <a:rPr dirty="0" sz="3650" spc="145">
                <a:latin typeface="Microsoft Sans Serif"/>
                <a:cs typeface="Microsoft Sans Serif"/>
              </a:rPr>
              <a:t>психологиялық</a:t>
            </a:r>
            <a:r>
              <a:rPr dirty="0" sz="3650">
                <a:latin typeface="Microsoft Sans Serif"/>
                <a:cs typeface="Microsoft Sans Serif"/>
              </a:rPr>
              <a:t>	</a:t>
            </a:r>
            <a:r>
              <a:rPr dirty="0" sz="3650" spc="114">
                <a:latin typeface="Microsoft Sans Serif"/>
                <a:cs typeface="Microsoft Sans Serif"/>
              </a:rPr>
              <a:t>және </a:t>
            </a:r>
            <a:r>
              <a:rPr dirty="0" sz="3650" spc="135">
                <a:latin typeface="Microsoft Sans Serif"/>
                <a:cs typeface="Microsoft Sans Serif"/>
              </a:rPr>
              <a:t>педагогикалық</a:t>
            </a:r>
            <a:r>
              <a:rPr dirty="0" sz="3650" spc="-45">
                <a:latin typeface="Microsoft Sans Serif"/>
                <a:cs typeface="Microsoft Sans Serif"/>
              </a:rPr>
              <a:t> </a:t>
            </a:r>
            <a:r>
              <a:rPr dirty="0" sz="3650" spc="105">
                <a:latin typeface="Microsoft Sans Serif"/>
                <a:cs typeface="Microsoft Sans Serif"/>
              </a:rPr>
              <a:t>қажеттıлıктерıн</a:t>
            </a:r>
            <a:r>
              <a:rPr dirty="0" sz="3650" spc="-45">
                <a:latin typeface="Microsoft Sans Serif"/>
                <a:cs typeface="Microsoft Sans Serif"/>
              </a:rPr>
              <a:t> </a:t>
            </a:r>
            <a:r>
              <a:rPr dirty="0" sz="3650" spc="100">
                <a:latin typeface="Microsoft Sans Serif"/>
                <a:cs typeface="Microsoft Sans Serif"/>
              </a:rPr>
              <a:t>қанағаттандыру</a:t>
            </a:r>
            <a:r>
              <a:rPr dirty="0" sz="3650" spc="100">
                <a:latin typeface="Arial MT"/>
                <a:cs typeface="Arial MT"/>
              </a:rPr>
              <a:t>.</a:t>
            </a:r>
            <a:endParaRPr sz="3650">
              <a:latin typeface="Arial MT"/>
              <a:cs typeface="Arial MT"/>
            </a:endParaRPr>
          </a:p>
          <a:p>
            <a:pPr marL="1010919">
              <a:lnSpc>
                <a:spcPts val="4225"/>
              </a:lnSpc>
              <a:tabLst>
                <a:tab pos="2165350" algn="l"/>
                <a:tab pos="6094095" algn="l"/>
                <a:tab pos="9273540" algn="l"/>
              </a:tabLst>
            </a:pPr>
            <a:r>
              <a:rPr dirty="0" sz="3650" spc="-50">
                <a:latin typeface="Arial MT"/>
                <a:cs typeface="Arial MT"/>
              </a:rPr>
              <a:t>-</a:t>
            </a:r>
            <a:r>
              <a:rPr dirty="0" sz="3650">
                <a:latin typeface="Arial MT"/>
                <a:cs typeface="Arial MT"/>
              </a:rPr>
              <a:t>	</a:t>
            </a:r>
            <a:r>
              <a:rPr dirty="0" sz="3650" spc="90">
                <a:latin typeface="Microsoft Sans Serif"/>
                <a:cs typeface="Microsoft Sans Serif"/>
              </a:rPr>
              <a:t>Қамтылатын</a:t>
            </a:r>
            <a:r>
              <a:rPr dirty="0" sz="3650">
                <a:latin typeface="Microsoft Sans Serif"/>
                <a:cs typeface="Microsoft Sans Serif"/>
              </a:rPr>
              <a:t>	</a:t>
            </a:r>
            <a:r>
              <a:rPr dirty="0" sz="3650" spc="110">
                <a:latin typeface="Microsoft Sans Serif"/>
                <a:cs typeface="Microsoft Sans Serif"/>
              </a:rPr>
              <a:t>шаралар</a:t>
            </a:r>
            <a:r>
              <a:rPr dirty="0" sz="3650" spc="110">
                <a:latin typeface="Arial MT"/>
                <a:cs typeface="Arial MT"/>
              </a:rPr>
              <a:t>:</a:t>
            </a:r>
            <a:r>
              <a:rPr dirty="0" sz="3650">
                <a:latin typeface="Arial MT"/>
                <a:cs typeface="Arial MT"/>
              </a:rPr>
              <a:t>	</a:t>
            </a:r>
            <a:r>
              <a:rPr dirty="0" sz="3650" spc="114">
                <a:latin typeface="Microsoft Sans Serif"/>
                <a:cs typeface="Microsoft Sans Serif"/>
              </a:rPr>
              <a:t>Психологтардың</a:t>
            </a:r>
            <a:r>
              <a:rPr dirty="0" sz="3650" spc="114">
                <a:latin typeface="Arial MT"/>
                <a:cs typeface="Arial MT"/>
              </a:rPr>
              <a:t>,</a:t>
            </a:r>
            <a:endParaRPr sz="3650">
              <a:latin typeface="Arial MT"/>
              <a:cs typeface="Arial MT"/>
            </a:endParaRPr>
          </a:p>
          <a:p>
            <a:pPr marL="12700" marR="5080">
              <a:lnSpc>
                <a:spcPts val="4380"/>
              </a:lnSpc>
              <a:spcBef>
                <a:spcPts val="100"/>
              </a:spcBef>
              <a:tabLst>
                <a:tab pos="3711575" algn="l"/>
                <a:tab pos="5718175" algn="l"/>
                <a:tab pos="9202420" algn="l"/>
                <a:tab pos="12145645" algn="l"/>
              </a:tabLst>
            </a:pPr>
            <a:r>
              <a:rPr dirty="0" sz="3650" spc="105">
                <a:latin typeface="Microsoft Sans Serif"/>
                <a:cs typeface="Microsoft Sans Serif"/>
              </a:rPr>
              <a:t>логопедтердıң</a:t>
            </a:r>
            <a:r>
              <a:rPr dirty="0" sz="3650" spc="105">
                <a:latin typeface="Arial MT"/>
                <a:cs typeface="Arial MT"/>
              </a:rPr>
              <a:t>,</a:t>
            </a:r>
            <a:r>
              <a:rPr dirty="0" sz="3650">
                <a:latin typeface="Arial MT"/>
                <a:cs typeface="Arial MT"/>
              </a:rPr>
              <a:t>	</a:t>
            </a:r>
            <a:r>
              <a:rPr dirty="0" sz="3650" spc="180">
                <a:latin typeface="Microsoft Sans Serif"/>
                <a:cs typeface="Microsoft Sans Serif"/>
              </a:rPr>
              <a:t>арнайы</a:t>
            </a:r>
            <a:r>
              <a:rPr dirty="0" sz="3650">
                <a:latin typeface="Microsoft Sans Serif"/>
                <a:cs typeface="Microsoft Sans Serif"/>
              </a:rPr>
              <a:t>	</a:t>
            </a:r>
            <a:r>
              <a:rPr dirty="0" sz="3650" spc="114">
                <a:latin typeface="Microsoft Sans Serif"/>
                <a:cs typeface="Microsoft Sans Serif"/>
              </a:rPr>
              <a:t>педагогтердıң</a:t>
            </a:r>
            <a:r>
              <a:rPr dirty="0" sz="3650">
                <a:latin typeface="Microsoft Sans Serif"/>
                <a:cs typeface="Microsoft Sans Serif"/>
              </a:rPr>
              <a:t>	</a:t>
            </a:r>
            <a:r>
              <a:rPr dirty="0" sz="3650" spc="75">
                <a:latin typeface="Microsoft Sans Serif"/>
                <a:cs typeface="Microsoft Sans Serif"/>
              </a:rPr>
              <a:t>қызметтерı</a:t>
            </a:r>
            <a:r>
              <a:rPr dirty="0" sz="3650" spc="75">
                <a:latin typeface="Arial MT"/>
                <a:cs typeface="Arial MT"/>
              </a:rPr>
              <a:t>,</a:t>
            </a:r>
            <a:r>
              <a:rPr dirty="0" sz="3650">
                <a:latin typeface="Arial MT"/>
                <a:cs typeface="Arial MT"/>
              </a:rPr>
              <a:t>	</a:t>
            </a:r>
            <a:r>
              <a:rPr dirty="0" sz="3650" spc="65">
                <a:latin typeface="Microsoft Sans Serif"/>
                <a:cs typeface="Microsoft Sans Serif"/>
              </a:rPr>
              <a:t>жеке </a:t>
            </a:r>
            <a:r>
              <a:rPr dirty="0" sz="3650" spc="135">
                <a:latin typeface="Microsoft Sans Serif"/>
                <a:cs typeface="Microsoft Sans Serif"/>
              </a:rPr>
              <a:t>және</a:t>
            </a:r>
            <a:r>
              <a:rPr dirty="0" sz="3650" spc="5">
                <a:latin typeface="Microsoft Sans Serif"/>
                <a:cs typeface="Microsoft Sans Serif"/>
              </a:rPr>
              <a:t> </a:t>
            </a:r>
            <a:r>
              <a:rPr dirty="0" sz="3650" spc="155">
                <a:latin typeface="Microsoft Sans Serif"/>
                <a:cs typeface="Microsoft Sans Serif"/>
              </a:rPr>
              <a:t>топтық</a:t>
            </a:r>
            <a:r>
              <a:rPr dirty="0" sz="3650" spc="5">
                <a:latin typeface="Microsoft Sans Serif"/>
                <a:cs typeface="Microsoft Sans Serif"/>
              </a:rPr>
              <a:t> </a:t>
            </a:r>
            <a:r>
              <a:rPr dirty="0" sz="3650" spc="80">
                <a:latin typeface="Microsoft Sans Serif"/>
                <a:cs typeface="Microsoft Sans Serif"/>
              </a:rPr>
              <a:t>кеңестер</a:t>
            </a:r>
            <a:r>
              <a:rPr dirty="0" sz="3650" spc="80">
                <a:latin typeface="Arial MT"/>
                <a:cs typeface="Arial MT"/>
              </a:rPr>
              <a:t>,</a:t>
            </a:r>
            <a:r>
              <a:rPr dirty="0" sz="3650" spc="-40">
                <a:latin typeface="Arial MT"/>
                <a:cs typeface="Arial MT"/>
              </a:rPr>
              <a:t> </a:t>
            </a:r>
            <a:r>
              <a:rPr dirty="0" sz="3650">
                <a:latin typeface="Microsoft Sans Serif"/>
                <a:cs typeface="Microsoft Sans Serif"/>
              </a:rPr>
              <a:t>ата</a:t>
            </a:r>
            <a:r>
              <a:rPr dirty="0" sz="3650">
                <a:latin typeface="Arial MT"/>
                <a:cs typeface="Arial MT"/>
              </a:rPr>
              <a:t>-</a:t>
            </a:r>
            <a:r>
              <a:rPr dirty="0" sz="3650" spc="125">
                <a:latin typeface="Microsoft Sans Serif"/>
                <a:cs typeface="Microsoft Sans Serif"/>
              </a:rPr>
              <a:t>аналармен</a:t>
            </a:r>
            <a:r>
              <a:rPr dirty="0" sz="3650" spc="5">
                <a:latin typeface="Microsoft Sans Serif"/>
                <a:cs typeface="Microsoft Sans Serif"/>
              </a:rPr>
              <a:t> </a:t>
            </a:r>
            <a:r>
              <a:rPr dirty="0" sz="3650" spc="65">
                <a:latin typeface="Microsoft Sans Serif"/>
                <a:cs typeface="Microsoft Sans Serif"/>
              </a:rPr>
              <a:t>жұмыс</a:t>
            </a:r>
            <a:r>
              <a:rPr dirty="0" sz="3650" spc="65">
                <a:latin typeface="Arial MT"/>
                <a:cs typeface="Arial MT"/>
              </a:rPr>
              <a:t>.</a:t>
            </a:r>
            <a:endParaRPr sz="36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41046" rIns="0" bIns="0" rtlCol="0" vert="horz">
            <a:spAutoFit/>
          </a:bodyPr>
          <a:lstStyle/>
          <a:p>
            <a:pPr marL="50800" marR="761365" indent="118110">
              <a:lnSpc>
                <a:spcPts val="3520"/>
              </a:lnSpc>
              <a:spcBef>
                <a:spcPts val="625"/>
              </a:spcBef>
            </a:pPr>
            <a:r>
              <a:rPr dirty="0" spc="170"/>
              <a:t>интернет</a:t>
            </a:r>
            <a:r>
              <a:rPr dirty="0" spc="10"/>
              <a:t> </a:t>
            </a:r>
            <a:r>
              <a:rPr dirty="0" spc="114"/>
              <a:t>арқылы</a:t>
            </a:r>
            <a:r>
              <a:rPr dirty="0" spc="15"/>
              <a:t> </a:t>
            </a:r>
            <a:r>
              <a:rPr dirty="0" spc="114"/>
              <a:t>немесе</a:t>
            </a:r>
            <a:r>
              <a:rPr dirty="0" spc="15"/>
              <a:t> </a:t>
            </a:r>
            <a:r>
              <a:rPr dirty="0" spc="135"/>
              <a:t>басқа</a:t>
            </a:r>
            <a:r>
              <a:rPr dirty="0" spc="10"/>
              <a:t> </a:t>
            </a:r>
            <a:r>
              <a:rPr dirty="0" spc="125"/>
              <a:t>электрондық</a:t>
            </a:r>
            <a:r>
              <a:rPr dirty="0" spc="15"/>
              <a:t> </a:t>
            </a:r>
            <a:r>
              <a:rPr dirty="0" spc="135"/>
              <a:t>құралдар</a:t>
            </a:r>
            <a:r>
              <a:rPr dirty="0" spc="15"/>
              <a:t> </a:t>
            </a:r>
            <a:r>
              <a:rPr dirty="0" spc="105"/>
              <a:t>арқылы бıлıм</a:t>
            </a:r>
            <a:r>
              <a:rPr dirty="0"/>
              <a:t> </a:t>
            </a:r>
            <a:r>
              <a:rPr dirty="0" spc="50"/>
              <a:t>беру</a:t>
            </a:r>
            <a:r>
              <a:rPr dirty="0"/>
              <a:t> </a:t>
            </a:r>
            <a:r>
              <a:rPr dirty="0" spc="-10"/>
              <a:t>формасы.</a:t>
            </a:r>
          </a:p>
          <a:p>
            <a:pPr marL="50800" marR="5080" indent="375920">
              <a:lnSpc>
                <a:spcPts val="3520"/>
              </a:lnSpc>
              <a:spcBef>
                <a:spcPts val="5"/>
              </a:spcBef>
              <a:buChar char="-"/>
              <a:tabLst>
                <a:tab pos="426720" algn="l"/>
              </a:tabLst>
            </a:pPr>
            <a:r>
              <a:rPr dirty="0" spc="150"/>
              <a:t>Мақсаты:</a:t>
            </a:r>
            <a:r>
              <a:rPr dirty="0" spc="5"/>
              <a:t> </a:t>
            </a:r>
            <a:r>
              <a:rPr dirty="0" spc="120"/>
              <a:t>Ерекше</a:t>
            </a:r>
            <a:r>
              <a:rPr dirty="0" spc="10"/>
              <a:t> </a:t>
            </a:r>
            <a:r>
              <a:rPr dirty="0" spc="105"/>
              <a:t>бıлıм</a:t>
            </a:r>
            <a:r>
              <a:rPr dirty="0" spc="5"/>
              <a:t> </a:t>
            </a:r>
            <a:r>
              <a:rPr dirty="0" spc="50"/>
              <a:t>беру</a:t>
            </a:r>
            <a:r>
              <a:rPr dirty="0" spc="10"/>
              <a:t> </a:t>
            </a:r>
            <a:r>
              <a:rPr dirty="0" spc="195"/>
              <a:t>қажеттıлıктерı</a:t>
            </a:r>
            <a:r>
              <a:rPr dirty="0" spc="5"/>
              <a:t> </a:t>
            </a:r>
            <a:r>
              <a:rPr dirty="0" spc="70"/>
              <a:t>бар</a:t>
            </a:r>
            <a:r>
              <a:rPr dirty="0" spc="10"/>
              <a:t> </a:t>
            </a:r>
            <a:r>
              <a:rPr dirty="0" spc="160"/>
              <a:t>оқушыларға</a:t>
            </a:r>
            <a:r>
              <a:rPr dirty="0" spc="10"/>
              <a:t> </a:t>
            </a:r>
            <a:r>
              <a:rPr dirty="0" spc="85"/>
              <a:t>бıлıм </a:t>
            </a:r>
            <a:r>
              <a:rPr dirty="0" spc="50"/>
              <a:t>беру</a:t>
            </a:r>
            <a:r>
              <a:rPr dirty="0" spc="20"/>
              <a:t> </a:t>
            </a:r>
            <a:r>
              <a:rPr dirty="0" spc="180"/>
              <a:t>мүмкıндıктерıн</a:t>
            </a:r>
            <a:r>
              <a:rPr dirty="0" spc="25"/>
              <a:t> </a:t>
            </a:r>
            <a:r>
              <a:rPr dirty="0" spc="190"/>
              <a:t>кеңейту.</a:t>
            </a:r>
          </a:p>
          <a:p>
            <a:pPr marL="50800" marR="55244" indent="375920">
              <a:lnSpc>
                <a:spcPts val="3520"/>
              </a:lnSpc>
              <a:spcBef>
                <a:spcPts val="5"/>
              </a:spcBef>
              <a:buChar char="-"/>
              <a:tabLst>
                <a:tab pos="426720" algn="l"/>
              </a:tabLst>
            </a:pPr>
            <a:r>
              <a:rPr dirty="0" spc="160"/>
              <a:t>Қамтылатын</a:t>
            </a:r>
            <a:r>
              <a:rPr dirty="0" spc="15"/>
              <a:t> </a:t>
            </a:r>
            <a:r>
              <a:rPr dirty="0" spc="125"/>
              <a:t>шаралар:</a:t>
            </a:r>
            <a:r>
              <a:rPr dirty="0" spc="20"/>
              <a:t> </a:t>
            </a:r>
            <a:r>
              <a:rPr dirty="0" spc="150"/>
              <a:t>Онлайн</a:t>
            </a:r>
            <a:r>
              <a:rPr dirty="0" spc="20"/>
              <a:t> </a:t>
            </a:r>
            <a:r>
              <a:rPr dirty="0" spc="120"/>
              <a:t>сабақтар,</a:t>
            </a:r>
            <a:r>
              <a:rPr dirty="0" spc="20"/>
              <a:t> </a:t>
            </a:r>
            <a:r>
              <a:rPr dirty="0" spc="125"/>
              <a:t>электрондық</a:t>
            </a:r>
            <a:r>
              <a:rPr dirty="0" spc="20"/>
              <a:t> </a:t>
            </a:r>
            <a:r>
              <a:rPr dirty="0" spc="165"/>
              <a:t>оқу </a:t>
            </a:r>
            <a:r>
              <a:rPr dirty="0" spc="120"/>
              <a:t>материалдары,</a:t>
            </a:r>
            <a:r>
              <a:rPr dirty="0" spc="10"/>
              <a:t> </a:t>
            </a:r>
            <a:r>
              <a:rPr dirty="0" spc="260"/>
              <a:t>қашықтықтан</a:t>
            </a:r>
            <a:r>
              <a:rPr dirty="0" spc="10"/>
              <a:t> </a:t>
            </a:r>
            <a:r>
              <a:rPr dirty="0" spc="180"/>
              <a:t>кеңес</a:t>
            </a:r>
            <a:r>
              <a:rPr dirty="0" spc="15"/>
              <a:t> </a:t>
            </a:r>
            <a:r>
              <a:rPr dirty="0" spc="50"/>
              <a:t>беру</a:t>
            </a:r>
            <a:r>
              <a:rPr dirty="0" spc="10"/>
              <a:t> </a:t>
            </a:r>
            <a:r>
              <a:rPr dirty="0" spc="229"/>
              <a:t>және</a:t>
            </a:r>
            <a:r>
              <a:rPr dirty="0" spc="10"/>
              <a:t> </a:t>
            </a:r>
            <a:r>
              <a:rPr dirty="0" spc="135"/>
              <a:t>қолдау</a:t>
            </a:r>
            <a:r>
              <a:rPr dirty="0" spc="15"/>
              <a:t> </a:t>
            </a:r>
            <a:r>
              <a:rPr dirty="0" spc="150"/>
              <a:t>қызметтерı.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60995" y="284277"/>
            <a:ext cx="13572272" cy="1057465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33846" rIns="0" bIns="0" rtlCol="0" vert="horz">
            <a:spAutoFit/>
          </a:bodyPr>
          <a:lstStyle/>
          <a:p>
            <a:pPr marL="4123054">
              <a:lnSpc>
                <a:spcPct val="100000"/>
              </a:lnSpc>
              <a:spcBef>
                <a:spcPts val="130"/>
              </a:spcBef>
            </a:pPr>
            <a:r>
              <a:rPr dirty="0" spc="260"/>
              <a:t>6.Қашықтықтан</a:t>
            </a:r>
            <a:r>
              <a:rPr dirty="0" spc="10"/>
              <a:t> </a:t>
            </a:r>
            <a:r>
              <a:rPr dirty="0" spc="170"/>
              <a:t>оқыту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766847" y="2847919"/>
            <a:ext cx="13340080" cy="39624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148590" indent="341630">
              <a:lnSpc>
                <a:spcPct val="100899"/>
              </a:lnSpc>
              <a:spcBef>
                <a:spcPts val="95"/>
              </a:spcBef>
              <a:buSzPct val="96875"/>
              <a:buAutoNum type="arabicPeriod"/>
              <a:tabLst>
                <a:tab pos="354330" algn="l"/>
              </a:tabLst>
            </a:pPr>
            <a:r>
              <a:rPr dirty="0" sz="3200" spc="190" b="1">
                <a:latin typeface="Arial"/>
                <a:cs typeface="Arial"/>
              </a:rPr>
              <a:t>Икемдıлıк:</a:t>
            </a:r>
            <a:r>
              <a:rPr dirty="0" sz="3200" spc="15" b="1">
                <a:latin typeface="Arial"/>
                <a:cs typeface="Arial"/>
              </a:rPr>
              <a:t> </a:t>
            </a:r>
            <a:r>
              <a:rPr dirty="0" sz="3200" spc="175" b="1">
                <a:latin typeface="Arial"/>
                <a:cs typeface="Arial"/>
              </a:rPr>
              <a:t>Оқушылар</a:t>
            </a:r>
            <a:r>
              <a:rPr dirty="0" sz="3200" spc="15" b="1">
                <a:latin typeface="Arial"/>
                <a:cs typeface="Arial"/>
              </a:rPr>
              <a:t> </a:t>
            </a:r>
            <a:r>
              <a:rPr dirty="0" sz="3200" spc="210" b="1">
                <a:latin typeface="Arial"/>
                <a:cs typeface="Arial"/>
              </a:rPr>
              <a:t>оқу</a:t>
            </a:r>
            <a:r>
              <a:rPr dirty="0" sz="3200" spc="15" b="1">
                <a:latin typeface="Arial"/>
                <a:cs typeface="Arial"/>
              </a:rPr>
              <a:t> </a:t>
            </a:r>
            <a:r>
              <a:rPr dirty="0" sz="3200" spc="165" b="1">
                <a:latin typeface="Arial"/>
                <a:cs typeface="Arial"/>
              </a:rPr>
              <a:t>уақытын</a:t>
            </a:r>
            <a:r>
              <a:rPr dirty="0" sz="3200" spc="15" b="1">
                <a:latin typeface="Arial"/>
                <a:cs typeface="Arial"/>
              </a:rPr>
              <a:t> </a:t>
            </a:r>
            <a:r>
              <a:rPr dirty="0" sz="3200" spc="240" b="1">
                <a:latin typeface="Arial"/>
                <a:cs typeface="Arial"/>
              </a:rPr>
              <a:t>және</a:t>
            </a:r>
            <a:r>
              <a:rPr dirty="0" sz="3200" spc="20" b="1">
                <a:latin typeface="Arial"/>
                <a:cs typeface="Arial"/>
              </a:rPr>
              <a:t> </a:t>
            </a:r>
            <a:r>
              <a:rPr dirty="0" sz="3200" spc="95" b="1">
                <a:latin typeface="Arial"/>
                <a:cs typeface="Arial"/>
              </a:rPr>
              <a:t>орнын</a:t>
            </a:r>
            <a:r>
              <a:rPr dirty="0" sz="3200" spc="15" b="1">
                <a:latin typeface="Arial"/>
                <a:cs typeface="Arial"/>
              </a:rPr>
              <a:t> </a:t>
            </a:r>
            <a:r>
              <a:rPr dirty="0" sz="3200" spc="110" b="1">
                <a:latin typeface="Arial"/>
                <a:cs typeface="Arial"/>
              </a:rPr>
              <a:t>өз</a:t>
            </a:r>
            <a:r>
              <a:rPr dirty="0" sz="3200" spc="15" b="1">
                <a:latin typeface="Arial"/>
                <a:cs typeface="Arial"/>
              </a:rPr>
              <a:t> </a:t>
            </a:r>
            <a:r>
              <a:rPr dirty="0" sz="3200" spc="145" b="1">
                <a:latin typeface="Arial"/>
                <a:cs typeface="Arial"/>
              </a:rPr>
              <a:t>қалауы </a:t>
            </a:r>
            <a:r>
              <a:rPr dirty="0" sz="3200" spc="170" b="1">
                <a:latin typeface="Arial"/>
                <a:cs typeface="Arial"/>
              </a:rPr>
              <a:t>бойынша</a:t>
            </a:r>
            <a:r>
              <a:rPr dirty="0" sz="3200" spc="30" b="1">
                <a:latin typeface="Arial"/>
                <a:cs typeface="Arial"/>
              </a:rPr>
              <a:t> </a:t>
            </a:r>
            <a:r>
              <a:rPr dirty="0" sz="3200" spc="235" b="1">
                <a:latin typeface="Arial"/>
                <a:cs typeface="Arial"/>
              </a:rPr>
              <a:t>таңдай</a:t>
            </a:r>
            <a:r>
              <a:rPr dirty="0" sz="3200" spc="35" b="1">
                <a:latin typeface="Arial"/>
                <a:cs typeface="Arial"/>
              </a:rPr>
              <a:t> </a:t>
            </a:r>
            <a:r>
              <a:rPr dirty="0" sz="3200" spc="65" b="1">
                <a:latin typeface="Arial"/>
                <a:cs typeface="Arial"/>
              </a:rPr>
              <a:t>алады.</a:t>
            </a:r>
            <a:endParaRPr sz="3200">
              <a:latin typeface="Arial"/>
              <a:cs typeface="Arial"/>
            </a:endParaRPr>
          </a:p>
          <a:p>
            <a:pPr marL="12700" marR="5080" indent="341630">
              <a:lnSpc>
                <a:spcPct val="100899"/>
              </a:lnSpc>
              <a:buSzPct val="96875"/>
              <a:buAutoNum type="arabicPeriod"/>
              <a:tabLst>
                <a:tab pos="354330" algn="l"/>
              </a:tabLst>
            </a:pPr>
            <a:r>
              <a:rPr dirty="0" sz="3200" spc="120" b="1">
                <a:latin typeface="Arial"/>
                <a:cs typeface="Arial"/>
              </a:rPr>
              <a:t>Технологиялық</a:t>
            </a:r>
            <a:r>
              <a:rPr dirty="0" sz="3200" spc="25" b="1">
                <a:latin typeface="Arial"/>
                <a:cs typeface="Arial"/>
              </a:rPr>
              <a:t> </a:t>
            </a:r>
            <a:r>
              <a:rPr dirty="0" sz="3200" spc="130" b="1">
                <a:latin typeface="Arial"/>
                <a:cs typeface="Arial"/>
              </a:rPr>
              <a:t>негıз:</a:t>
            </a:r>
            <a:r>
              <a:rPr dirty="0" sz="3200" spc="30" b="1">
                <a:latin typeface="Arial"/>
                <a:cs typeface="Arial"/>
              </a:rPr>
              <a:t> </a:t>
            </a:r>
            <a:r>
              <a:rPr dirty="0" sz="3200" spc="220" b="1">
                <a:latin typeface="Arial"/>
                <a:cs typeface="Arial"/>
              </a:rPr>
              <a:t>Оқу</a:t>
            </a:r>
            <a:r>
              <a:rPr dirty="0" sz="3200" spc="25" b="1">
                <a:latin typeface="Arial"/>
                <a:cs typeface="Arial"/>
              </a:rPr>
              <a:t> </a:t>
            </a:r>
            <a:r>
              <a:rPr dirty="0" sz="3200" spc="85" b="1">
                <a:latin typeface="Arial"/>
                <a:cs typeface="Arial"/>
              </a:rPr>
              <a:t>процесı</a:t>
            </a:r>
            <a:r>
              <a:rPr dirty="0" sz="3200" spc="30" b="1">
                <a:latin typeface="Arial"/>
                <a:cs typeface="Arial"/>
              </a:rPr>
              <a:t> </a:t>
            </a:r>
            <a:r>
              <a:rPr dirty="0" sz="3200" spc="185" b="1">
                <a:latin typeface="Arial"/>
                <a:cs typeface="Arial"/>
              </a:rPr>
              <a:t>интернет</a:t>
            </a:r>
            <a:r>
              <a:rPr dirty="0" sz="3200" spc="25" b="1">
                <a:latin typeface="Arial"/>
                <a:cs typeface="Arial"/>
              </a:rPr>
              <a:t> </a:t>
            </a:r>
            <a:r>
              <a:rPr dirty="0" sz="3200" spc="155" b="1">
                <a:latin typeface="Arial"/>
                <a:cs typeface="Arial"/>
              </a:rPr>
              <a:t>пен</a:t>
            </a:r>
            <a:r>
              <a:rPr dirty="0" sz="3200" spc="30" b="1">
                <a:latin typeface="Arial"/>
                <a:cs typeface="Arial"/>
              </a:rPr>
              <a:t> </a:t>
            </a:r>
            <a:r>
              <a:rPr dirty="0" sz="3200" spc="130" b="1">
                <a:latin typeface="Arial"/>
                <a:cs typeface="Arial"/>
              </a:rPr>
              <a:t>сандық </a:t>
            </a:r>
            <a:r>
              <a:rPr dirty="0" sz="3200" spc="105" b="1">
                <a:latin typeface="Arial"/>
                <a:cs typeface="Arial"/>
              </a:rPr>
              <a:t>платформалар</a:t>
            </a:r>
            <a:r>
              <a:rPr dirty="0" sz="3200" spc="40" b="1">
                <a:latin typeface="Arial"/>
                <a:cs typeface="Arial"/>
              </a:rPr>
              <a:t> </a:t>
            </a:r>
            <a:r>
              <a:rPr dirty="0" sz="3200" spc="135" b="1">
                <a:latin typeface="Arial"/>
                <a:cs typeface="Arial"/>
              </a:rPr>
              <a:t>арқылы</a:t>
            </a:r>
            <a:r>
              <a:rPr dirty="0" sz="3200" spc="40" b="1">
                <a:latin typeface="Arial"/>
                <a:cs typeface="Arial"/>
              </a:rPr>
              <a:t> </a:t>
            </a:r>
            <a:r>
              <a:rPr dirty="0" sz="3200" spc="130" b="1">
                <a:latin typeface="Arial"/>
                <a:cs typeface="Arial"/>
              </a:rPr>
              <a:t>жүргıзıледı,</a:t>
            </a:r>
            <a:r>
              <a:rPr dirty="0" sz="3200" spc="40" b="1">
                <a:latin typeface="Arial"/>
                <a:cs typeface="Arial"/>
              </a:rPr>
              <a:t> </a:t>
            </a:r>
            <a:r>
              <a:rPr dirty="0" sz="3200" b="1">
                <a:latin typeface="Arial"/>
                <a:cs typeface="Arial"/>
              </a:rPr>
              <a:t>бұл</a:t>
            </a:r>
            <a:r>
              <a:rPr dirty="0" sz="3200" spc="45" b="1">
                <a:latin typeface="Arial"/>
                <a:cs typeface="Arial"/>
              </a:rPr>
              <a:t> </a:t>
            </a:r>
            <a:r>
              <a:rPr dirty="0" sz="3200" spc="114" b="1">
                <a:latin typeface="Arial"/>
                <a:cs typeface="Arial"/>
              </a:rPr>
              <a:t>бıлıм</a:t>
            </a:r>
            <a:r>
              <a:rPr dirty="0" sz="3200" spc="40" b="1">
                <a:latin typeface="Arial"/>
                <a:cs typeface="Arial"/>
              </a:rPr>
              <a:t> </a:t>
            </a:r>
            <a:r>
              <a:rPr dirty="0" sz="3200" spc="80" b="1">
                <a:latin typeface="Arial"/>
                <a:cs typeface="Arial"/>
              </a:rPr>
              <a:t>алу</a:t>
            </a:r>
            <a:r>
              <a:rPr dirty="0" sz="3200" spc="40" b="1">
                <a:latin typeface="Arial"/>
                <a:cs typeface="Arial"/>
              </a:rPr>
              <a:t> </a:t>
            </a:r>
            <a:r>
              <a:rPr dirty="0" sz="3200" spc="200" b="1">
                <a:latin typeface="Arial"/>
                <a:cs typeface="Arial"/>
              </a:rPr>
              <a:t>үшıн</a:t>
            </a:r>
            <a:r>
              <a:rPr dirty="0" sz="3200" spc="40" b="1">
                <a:latin typeface="Arial"/>
                <a:cs typeface="Arial"/>
              </a:rPr>
              <a:t> </a:t>
            </a:r>
            <a:r>
              <a:rPr dirty="0" sz="3200" spc="85" b="1">
                <a:latin typeface="Arial"/>
                <a:cs typeface="Arial"/>
              </a:rPr>
              <a:t>түрлı </a:t>
            </a:r>
            <a:r>
              <a:rPr dirty="0" sz="3200" spc="130" b="1">
                <a:latin typeface="Arial"/>
                <a:cs typeface="Arial"/>
              </a:rPr>
              <a:t>құралдарды</a:t>
            </a:r>
            <a:r>
              <a:rPr dirty="0" sz="3200" spc="25" b="1">
                <a:latin typeface="Arial"/>
                <a:cs typeface="Arial"/>
              </a:rPr>
              <a:t> </a:t>
            </a:r>
            <a:r>
              <a:rPr dirty="0" sz="3200" spc="95" b="1">
                <a:latin typeface="Arial"/>
                <a:cs typeface="Arial"/>
              </a:rPr>
              <a:t>(видео,</a:t>
            </a:r>
            <a:r>
              <a:rPr dirty="0" sz="3200" spc="30" b="1">
                <a:latin typeface="Arial"/>
                <a:cs typeface="Arial"/>
              </a:rPr>
              <a:t> </a:t>
            </a:r>
            <a:r>
              <a:rPr dirty="0" sz="3200" spc="160" b="1">
                <a:latin typeface="Arial"/>
                <a:cs typeface="Arial"/>
              </a:rPr>
              <a:t>онлайн</a:t>
            </a:r>
            <a:r>
              <a:rPr dirty="0" sz="3200" spc="30" b="1">
                <a:latin typeface="Arial"/>
                <a:cs typeface="Arial"/>
              </a:rPr>
              <a:t> </a:t>
            </a:r>
            <a:r>
              <a:rPr dirty="0" sz="3200" spc="105" b="1">
                <a:latin typeface="Arial"/>
                <a:cs typeface="Arial"/>
              </a:rPr>
              <a:t>тесттер,</a:t>
            </a:r>
            <a:r>
              <a:rPr dirty="0" sz="3200" spc="25" b="1">
                <a:latin typeface="Arial"/>
                <a:cs typeface="Arial"/>
              </a:rPr>
              <a:t> </a:t>
            </a:r>
            <a:r>
              <a:rPr dirty="0" sz="3200" spc="75" b="1">
                <a:latin typeface="Arial"/>
                <a:cs typeface="Arial"/>
              </a:rPr>
              <a:t>форумдар)</a:t>
            </a:r>
            <a:r>
              <a:rPr dirty="0" sz="3200" spc="30" b="1">
                <a:latin typeface="Arial"/>
                <a:cs typeface="Arial"/>
              </a:rPr>
              <a:t> </a:t>
            </a:r>
            <a:r>
              <a:rPr dirty="0" sz="3200" spc="150" b="1">
                <a:latin typeface="Arial"/>
                <a:cs typeface="Arial"/>
              </a:rPr>
              <a:t>пайдалануға </a:t>
            </a:r>
            <a:r>
              <a:rPr dirty="0" sz="3200" spc="220" b="1">
                <a:latin typeface="Arial"/>
                <a:cs typeface="Arial"/>
              </a:rPr>
              <a:t>мүмкıндıк</a:t>
            </a:r>
            <a:r>
              <a:rPr dirty="0" sz="3200" spc="45" b="1">
                <a:latin typeface="Arial"/>
                <a:cs typeface="Arial"/>
              </a:rPr>
              <a:t> </a:t>
            </a:r>
            <a:r>
              <a:rPr dirty="0" sz="3200" spc="65" b="1">
                <a:latin typeface="Arial"/>
                <a:cs typeface="Arial"/>
              </a:rPr>
              <a:t>бередı.</a:t>
            </a:r>
            <a:endParaRPr sz="3200">
              <a:latin typeface="Arial"/>
              <a:cs typeface="Arial"/>
            </a:endParaRPr>
          </a:p>
          <a:p>
            <a:pPr marL="12700" marR="216535" indent="341630">
              <a:lnSpc>
                <a:spcPct val="100899"/>
              </a:lnSpc>
              <a:buSzPct val="96875"/>
              <a:buAutoNum type="arabicPeriod"/>
              <a:tabLst>
                <a:tab pos="354330" algn="l"/>
              </a:tabLst>
            </a:pPr>
            <a:r>
              <a:rPr dirty="0" sz="3200" spc="190" b="1">
                <a:latin typeface="Arial"/>
                <a:cs typeface="Arial"/>
              </a:rPr>
              <a:t>Жеке</a:t>
            </a:r>
            <a:r>
              <a:rPr dirty="0" sz="3200" spc="20" b="1">
                <a:latin typeface="Arial"/>
                <a:cs typeface="Arial"/>
              </a:rPr>
              <a:t> </a:t>
            </a:r>
            <a:r>
              <a:rPr dirty="0" sz="3200" spc="110" b="1">
                <a:latin typeface="Arial"/>
                <a:cs typeface="Arial"/>
              </a:rPr>
              <a:t>бағдарлану:</a:t>
            </a:r>
            <a:r>
              <a:rPr dirty="0" sz="3200" spc="25" b="1">
                <a:latin typeface="Arial"/>
                <a:cs typeface="Arial"/>
              </a:rPr>
              <a:t> </a:t>
            </a:r>
            <a:r>
              <a:rPr dirty="0" sz="3200" spc="175" b="1">
                <a:latin typeface="Arial"/>
                <a:cs typeface="Arial"/>
              </a:rPr>
              <a:t>Оқушылардың</a:t>
            </a:r>
            <a:r>
              <a:rPr dirty="0" sz="3200" spc="25" b="1">
                <a:latin typeface="Arial"/>
                <a:cs typeface="Arial"/>
              </a:rPr>
              <a:t> </a:t>
            </a:r>
            <a:r>
              <a:rPr dirty="0" sz="3200" spc="285" b="1">
                <a:latin typeface="Arial"/>
                <a:cs typeface="Arial"/>
              </a:rPr>
              <a:t>жеке</a:t>
            </a:r>
            <a:r>
              <a:rPr dirty="0" sz="3200" spc="25" b="1">
                <a:latin typeface="Arial"/>
                <a:cs typeface="Arial"/>
              </a:rPr>
              <a:t> </a:t>
            </a:r>
            <a:r>
              <a:rPr dirty="0" sz="3200" spc="204" b="1">
                <a:latin typeface="Arial"/>
                <a:cs typeface="Arial"/>
              </a:rPr>
              <a:t>қажеттıлıктерı</a:t>
            </a:r>
            <a:r>
              <a:rPr dirty="0" sz="3200" spc="25" b="1">
                <a:latin typeface="Arial"/>
                <a:cs typeface="Arial"/>
              </a:rPr>
              <a:t> </a:t>
            </a:r>
            <a:r>
              <a:rPr dirty="0" sz="3200" spc="195" b="1">
                <a:latin typeface="Arial"/>
                <a:cs typeface="Arial"/>
              </a:rPr>
              <a:t>мен деңгейıне</a:t>
            </a:r>
            <a:r>
              <a:rPr dirty="0" sz="3200" spc="20" b="1">
                <a:latin typeface="Arial"/>
                <a:cs typeface="Arial"/>
              </a:rPr>
              <a:t> </a:t>
            </a:r>
            <a:r>
              <a:rPr dirty="0" sz="3200" spc="125" b="1">
                <a:latin typeface="Arial"/>
                <a:cs typeface="Arial"/>
              </a:rPr>
              <a:t>сай</a:t>
            </a:r>
            <a:r>
              <a:rPr dirty="0" sz="3200" spc="25" b="1">
                <a:latin typeface="Arial"/>
                <a:cs typeface="Arial"/>
              </a:rPr>
              <a:t> </a:t>
            </a:r>
            <a:r>
              <a:rPr dirty="0" sz="3200" spc="210" b="1">
                <a:latin typeface="Arial"/>
                <a:cs typeface="Arial"/>
              </a:rPr>
              <a:t>оқу</a:t>
            </a:r>
            <a:r>
              <a:rPr dirty="0" sz="3200" spc="25" b="1">
                <a:latin typeface="Arial"/>
                <a:cs typeface="Arial"/>
              </a:rPr>
              <a:t> </a:t>
            </a:r>
            <a:r>
              <a:rPr dirty="0" sz="3200" spc="125" b="1">
                <a:latin typeface="Arial"/>
                <a:cs typeface="Arial"/>
              </a:rPr>
              <a:t>бағдарламаларын</a:t>
            </a:r>
            <a:r>
              <a:rPr dirty="0" sz="3200" spc="20" b="1">
                <a:latin typeface="Arial"/>
                <a:cs typeface="Arial"/>
              </a:rPr>
              <a:t> </a:t>
            </a:r>
            <a:r>
              <a:rPr dirty="0" sz="3200" spc="190" b="1">
                <a:latin typeface="Arial"/>
                <a:cs typeface="Arial"/>
              </a:rPr>
              <a:t>құруға</a:t>
            </a:r>
            <a:r>
              <a:rPr dirty="0" sz="3200" spc="25" b="1">
                <a:latin typeface="Arial"/>
                <a:cs typeface="Arial"/>
              </a:rPr>
              <a:t> </a:t>
            </a:r>
            <a:r>
              <a:rPr dirty="0" sz="3200" spc="40" b="1">
                <a:latin typeface="Arial"/>
                <a:cs typeface="Arial"/>
              </a:rPr>
              <a:t>болады.</a:t>
            </a:r>
            <a:endParaRPr sz="3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60995" y="284277"/>
            <a:ext cx="13572272" cy="1057465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33846" rIns="0" bIns="0" rtlCol="0" vert="horz">
            <a:spAutoFit/>
          </a:bodyPr>
          <a:lstStyle/>
          <a:p>
            <a:pPr marL="2421890">
              <a:lnSpc>
                <a:spcPct val="100000"/>
              </a:lnSpc>
              <a:spcBef>
                <a:spcPts val="130"/>
              </a:spcBef>
            </a:pPr>
            <a:r>
              <a:rPr dirty="0" spc="305"/>
              <a:t>Қашықтықтан</a:t>
            </a:r>
            <a:r>
              <a:rPr dirty="0" spc="25"/>
              <a:t> </a:t>
            </a:r>
            <a:r>
              <a:rPr dirty="0" spc="190"/>
              <a:t>оқыту</a:t>
            </a:r>
            <a:r>
              <a:rPr dirty="0" spc="25"/>
              <a:t> </a:t>
            </a:r>
            <a:r>
              <a:rPr dirty="0" spc="190"/>
              <a:t>ерекшелıктерı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11942" y="2414744"/>
            <a:ext cx="13883640" cy="2337435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algn="just" marL="12700" marR="5080">
              <a:lnSpc>
                <a:spcPts val="3560"/>
              </a:lnSpc>
              <a:spcBef>
                <a:spcPts val="560"/>
              </a:spcBef>
            </a:pPr>
            <a:r>
              <a:rPr dirty="0" sz="3300" spc="55" b="1">
                <a:latin typeface="Arial"/>
                <a:cs typeface="Arial"/>
              </a:rPr>
              <a:t>Ата-</a:t>
            </a:r>
            <a:r>
              <a:rPr dirty="0" sz="3300" spc="150" b="1">
                <a:latin typeface="Arial"/>
                <a:cs typeface="Arial"/>
              </a:rPr>
              <a:t>аналармен</a:t>
            </a:r>
            <a:r>
              <a:rPr dirty="0" sz="3300" spc="20" b="1">
                <a:latin typeface="Arial"/>
                <a:cs typeface="Arial"/>
              </a:rPr>
              <a:t> </a:t>
            </a:r>
            <a:r>
              <a:rPr dirty="0" sz="3300" spc="155" b="1">
                <a:latin typeface="Arial"/>
                <a:cs typeface="Arial"/>
              </a:rPr>
              <a:t>жұмыс</a:t>
            </a:r>
            <a:r>
              <a:rPr dirty="0" sz="3300" spc="25" b="1">
                <a:latin typeface="Arial"/>
                <a:cs typeface="Arial"/>
              </a:rPr>
              <a:t> </a:t>
            </a:r>
            <a:r>
              <a:rPr dirty="0" sz="3300" b="1">
                <a:latin typeface="Arial"/>
                <a:cs typeface="Arial"/>
              </a:rPr>
              <a:t>–</a:t>
            </a:r>
            <a:r>
              <a:rPr dirty="0" sz="3300" spc="20" b="1">
                <a:latin typeface="Arial"/>
                <a:cs typeface="Arial"/>
              </a:rPr>
              <a:t> </a:t>
            </a:r>
            <a:r>
              <a:rPr dirty="0" sz="3300" spc="204" b="1">
                <a:latin typeface="Arial"/>
                <a:cs typeface="Arial"/>
              </a:rPr>
              <a:t>ерекше</a:t>
            </a:r>
            <a:r>
              <a:rPr dirty="0" sz="3300" spc="25" b="1">
                <a:latin typeface="Arial"/>
                <a:cs typeface="Arial"/>
              </a:rPr>
              <a:t> </a:t>
            </a:r>
            <a:r>
              <a:rPr dirty="0" sz="3300" spc="110" b="1">
                <a:latin typeface="Arial"/>
                <a:cs typeface="Arial"/>
              </a:rPr>
              <a:t>бıлıм</a:t>
            </a:r>
            <a:r>
              <a:rPr dirty="0" sz="3300" spc="20" b="1">
                <a:latin typeface="Arial"/>
                <a:cs typeface="Arial"/>
              </a:rPr>
              <a:t> </a:t>
            </a:r>
            <a:r>
              <a:rPr dirty="0" sz="3300" spc="60" b="1">
                <a:latin typeface="Arial"/>
                <a:cs typeface="Arial"/>
              </a:rPr>
              <a:t>беру</a:t>
            </a:r>
            <a:r>
              <a:rPr dirty="0" sz="3300" spc="25" b="1">
                <a:latin typeface="Arial"/>
                <a:cs typeface="Arial"/>
              </a:rPr>
              <a:t> </a:t>
            </a:r>
            <a:r>
              <a:rPr dirty="0" sz="3300" spc="200" b="1">
                <a:latin typeface="Arial"/>
                <a:cs typeface="Arial"/>
              </a:rPr>
              <a:t>қажеттıлıктерı</a:t>
            </a:r>
            <a:r>
              <a:rPr dirty="0" sz="3300" spc="25" b="1">
                <a:latin typeface="Arial"/>
                <a:cs typeface="Arial"/>
              </a:rPr>
              <a:t> </a:t>
            </a:r>
            <a:r>
              <a:rPr dirty="0" sz="3300" spc="55" b="1">
                <a:latin typeface="Arial"/>
                <a:cs typeface="Arial"/>
              </a:rPr>
              <a:t>бар </a:t>
            </a:r>
            <a:r>
              <a:rPr dirty="0" sz="3300" spc="165" b="1">
                <a:latin typeface="Arial"/>
                <a:cs typeface="Arial"/>
              </a:rPr>
              <a:t>оқушылардың</a:t>
            </a:r>
            <a:r>
              <a:rPr dirty="0" sz="3300" spc="10" b="1">
                <a:latin typeface="Arial"/>
                <a:cs typeface="Arial"/>
              </a:rPr>
              <a:t> </a:t>
            </a:r>
            <a:r>
              <a:rPr dirty="0" sz="3300" spc="125" b="1">
                <a:latin typeface="Arial"/>
                <a:cs typeface="Arial"/>
              </a:rPr>
              <a:t>ата-</a:t>
            </a:r>
            <a:r>
              <a:rPr dirty="0" sz="3300" spc="120" b="1">
                <a:latin typeface="Arial"/>
                <a:cs typeface="Arial"/>
              </a:rPr>
              <a:t>аналарына</a:t>
            </a:r>
            <a:r>
              <a:rPr dirty="0" sz="3300" spc="10" b="1">
                <a:latin typeface="Arial"/>
                <a:cs typeface="Arial"/>
              </a:rPr>
              <a:t> </a:t>
            </a:r>
            <a:r>
              <a:rPr dirty="0" sz="3300" spc="110" b="1">
                <a:latin typeface="Arial"/>
                <a:cs typeface="Arial"/>
              </a:rPr>
              <a:t>қолдаукөрсету.</a:t>
            </a:r>
            <a:r>
              <a:rPr dirty="0" sz="3300" spc="10" b="1">
                <a:latin typeface="Arial"/>
                <a:cs typeface="Arial"/>
              </a:rPr>
              <a:t> </a:t>
            </a:r>
            <a:r>
              <a:rPr dirty="0" sz="3300" b="1">
                <a:latin typeface="Arial"/>
                <a:cs typeface="Arial"/>
              </a:rPr>
              <a:t>-</a:t>
            </a:r>
            <a:r>
              <a:rPr dirty="0" sz="3300" spc="15" b="1">
                <a:latin typeface="Arial"/>
                <a:cs typeface="Arial"/>
              </a:rPr>
              <a:t> </a:t>
            </a:r>
            <a:r>
              <a:rPr dirty="0" sz="3300" spc="155" b="1">
                <a:latin typeface="Arial"/>
                <a:cs typeface="Arial"/>
              </a:rPr>
              <a:t>Мақсаты:</a:t>
            </a:r>
            <a:r>
              <a:rPr dirty="0" sz="3300" spc="10" b="1">
                <a:latin typeface="Arial"/>
                <a:cs typeface="Arial"/>
              </a:rPr>
              <a:t> </a:t>
            </a:r>
            <a:r>
              <a:rPr dirty="0" sz="3300" spc="35" b="1">
                <a:latin typeface="Arial"/>
                <a:cs typeface="Arial"/>
              </a:rPr>
              <a:t>Ата- </a:t>
            </a:r>
            <a:r>
              <a:rPr dirty="0" sz="3300" spc="140" b="1">
                <a:latin typeface="Arial"/>
                <a:cs typeface="Arial"/>
              </a:rPr>
              <a:t>аналардың</a:t>
            </a:r>
            <a:r>
              <a:rPr dirty="0" sz="3300" spc="10" b="1">
                <a:latin typeface="Arial"/>
                <a:cs typeface="Arial"/>
              </a:rPr>
              <a:t> </a:t>
            </a:r>
            <a:r>
              <a:rPr dirty="0" sz="3300" spc="110" b="1">
                <a:latin typeface="Arial"/>
                <a:cs typeface="Arial"/>
              </a:rPr>
              <a:t>бıлıм</a:t>
            </a:r>
            <a:r>
              <a:rPr dirty="0" sz="3300" spc="15" b="1">
                <a:latin typeface="Arial"/>
                <a:cs typeface="Arial"/>
              </a:rPr>
              <a:t> </a:t>
            </a:r>
            <a:r>
              <a:rPr dirty="0" sz="3300" spc="60" b="1">
                <a:latin typeface="Arial"/>
                <a:cs typeface="Arial"/>
              </a:rPr>
              <a:t>беру</a:t>
            </a:r>
            <a:r>
              <a:rPr dirty="0" sz="3300" spc="15" b="1">
                <a:latin typeface="Arial"/>
                <a:cs typeface="Arial"/>
              </a:rPr>
              <a:t> </a:t>
            </a:r>
            <a:r>
              <a:rPr dirty="0" sz="3300" spc="95" b="1">
                <a:latin typeface="Arial"/>
                <a:cs typeface="Arial"/>
              </a:rPr>
              <a:t>процесıне</a:t>
            </a:r>
            <a:r>
              <a:rPr dirty="0" sz="3300" spc="15" b="1">
                <a:latin typeface="Arial"/>
                <a:cs typeface="Arial"/>
              </a:rPr>
              <a:t> </a:t>
            </a:r>
            <a:r>
              <a:rPr dirty="0" sz="3300" spc="120" b="1">
                <a:latin typeface="Arial"/>
                <a:cs typeface="Arial"/>
              </a:rPr>
              <a:t>қатысуын</a:t>
            </a:r>
            <a:r>
              <a:rPr dirty="0" sz="3300" spc="15" b="1">
                <a:latin typeface="Arial"/>
                <a:cs typeface="Arial"/>
              </a:rPr>
              <a:t> </a:t>
            </a:r>
            <a:r>
              <a:rPr dirty="0" sz="3300" spc="190" b="1">
                <a:latin typeface="Arial"/>
                <a:cs typeface="Arial"/>
              </a:rPr>
              <a:t>қамтамасыз</a:t>
            </a:r>
            <a:r>
              <a:rPr dirty="0" sz="3300" spc="15" b="1">
                <a:latin typeface="Arial"/>
                <a:cs typeface="Arial"/>
              </a:rPr>
              <a:t> </a:t>
            </a:r>
            <a:r>
              <a:rPr dirty="0" sz="3300" spc="65" b="1">
                <a:latin typeface="Arial"/>
                <a:cs typeface="Arial"/>
              </a:rPr>
              <a:t>ету.</a:t>
            </a:r>
            <a:endParaRPr sz="3300">
              <a:latin typeface="Arial"/>
              <a:cs typeface="Arial"/>
            </a:endParaRPr>
          </a:p>
          <a:p>
            <a:pPr algn="just" marL="12700">
              <a:lnSpc>
                <a:spcPts val="3300"/>
              </a:lnSpc>
            </a:pPr>
            <a:r>
              <a:rPr dirty="0" sz="3300" b="1">
                <a:latin typeface="Arial"/>
                <a:cs typeface="Arial"/>
              </a:rPr>
              <a:t>-</a:t>
            </a:r>
            <a:r>
              <a:rPr dirty="0" sz="3300" spc="175" b="1">
                <a:latin typeface="Arial"/>
                <a:cs typeface="Arial"/>
              </a:rPr>
              <a:t>Қамтылатын</a:t>
            </a:r>
            <a:r>
              <a:rPr dirty="0" sz="3300" spc="25" b="1">
                <a:latin typeface="Arial"/>
                <a:cs typeface="Arial"/>
              </a:rPr>
              <a:t> </a:t>
            </a:r>
            <a:r>
              <a:rPr dirty="0" sz="3300" spc="130" b="1">
                <a:latin typeface="Arial"/>
                <a:cs typeface="Arial"/>
              </a:rPr>
              <a:t>шаралар:</a:t>
            </a:r>
            <a:r>
              <a:rPr dirty="0" sz="3300" spc="30" b="1">
                <a:latin typeface="Arial"/>
                <a:cs typeface="Arial"/>
              </a:rPr>
              <a:t> </a:t>
            </a:r>
            <a:r>
              <a:rPr dirty="0" sz="3300" spc="55" b="1">
                <a:latin typeface="Arial"/>
                <a:cs typeface="Arial"/>
              </a:rPr>
              <a:t>Ата-</a:t>
            </a:r>
            <a:r>
              <a:rPr dirty="0" sz="3300" spc="150" b="1">
                <a:latin typeface="Arial"/>
                <a:cs typeface="Arial"/>
              </a:rPr>
              <a:t>аналармен</a:t>
            </a:r>
            <a:r>
              <a:rPr dirty="0" sz="3300" spc="25" b="1">
                <a:latin typeface="Arial"/>
                <a:cs typeface="Arial"/>
              </a:rPr>
              <a:t> </a:t>
            </a:r>
            <a:r>
              <a:rPr dirty="0" sz="3300" spc="145" b="1">
                <a:latin typeface="Arial"/>
                <a:cs typeface="Arial"/>
              </a:rPr>
              <a:t>кеңестер,</a:t>
            </a:r>
            <a:r>
              <a:rPr dirty="0" sz="3300" spc="30" b="1">
                <a:latin typeface="Arial"/>
                <a:cs typeface="Arial"/>
              </a:rPr>
              <a:t> </a:t>
            </a:r>
            <a:r>
              <a:rPr dirty="0" sz="3300" spc="145" b="1">
                <a:latin typeface="Arial"/>
                <a:cs typeface="Arial"/>
              </a:rPr>
              <a:t>тренингтер,</a:t>
            </a:r>
            <a:endParaRPr sz="3300">
              <a:latin typeface="Arial"/>
              <a:cs typeface="Arial"/>
            </a:endParaRPr>
          </a:p>
          <a:p>
            <a:pPr algn="just" marL="12700">
              <a:lnSpc>
                <a:spcPts val="3760"/>
              </a:lnSpc>
            </a:pPr>
            <a:r>
              <a:rPr dirty="0" sz="3300" spc="215" b="1">
                <a:latin typeface="Arial"/>
                <a:cs typeface="Arial"/>
              </a:rPr>
              <a:t>ақпараттық</a:t>
            </a:r>
            <a:r>
              <a:rPr dirty="0" sz="3300" spc="35" b="1">
                <a:latin typeface="Arial"/>
                <a:cs typeface="Arial"/>
              </a:rPr>
              <a:t> </a:t>
            </a:r>
            <a:r>
              <a:rPr dirty="0" sz="3300" spc="110" b="1">
                <a:latin typeface="Arial"/>
                <a:cs typeface="Arial"/>
              </a:rPr>
              <a:t>қолдау.</a:t>
            </a:r>
            <a:endParaRPr sz="33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60995" y="284277"/>
            <a:ext cx="13572272" cy="1057465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33846" rIns="0" bIns="0" rtlCol="0" vert="horz">
            <a:spAutoFit/>
          </a:bodyPr>
          <a:lstStyle/>
          <a:p>
            <a:pPr marL="521334">
              <a:lnSpc>
                <a:spcPct val="100000"/>
              </a:lnSpc>
              <a:spcBef>
                <a:spcPts val="130"/>
              </a:spcBef>
            </a:pPr>
            <a:r>
              <a:rPr dirty="0" spc="185"/>
              <a:t>7.Инклюзивтı</a:t>
            </a:r>
            <a:r>
              <a:rPr dirty="0" spc="30"/>
              <a:t> </a:t>
            </a:r>
            <a:r>
              <a:rPr dirty="0" spc="130"/>
              <a:t>бıлıм</a:t>
            </a:r>
            <a:r>
              <a:rPr dirty="0" spc="30"/>
              <a:t> </a:t>
            </a:r>
            <a:r>
              <a:rPr dirty="0" spc="110"/>
              <a:t>берудегı</a:t>
            </a:r>
            <a:r>
              <a:rPr dirty="0" spc="30"/>
              <a:t> </a:t>
            </a:r>
            <a:r>
              <a:rPr dirty="0" spc="145"/>
              <a:t>ата-</a:t>
            </a:r>
            <a:r>
              <a:rPr dirty="0" spc="180"/>
              <a:t>аналармен</a:t>
            </a:r>
            <a:r>
              <a:rPr dirty="0" spc="30"/>
              <a:t> </a:t>
            </a:r>
            <a:r>
              <a:rPr dirty="0" spc="165"/>
              <a:t>жұмыс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hv6cfb7nf7</dc:creator>
  <cp:keywords>DAGU_FE8l0k,BAFVmddipG0</cp:keywords>
  <dc:title>1 лекция 27.05. Акылбекова Айман</dc:title>
  <dcterms:created xsi:type="dcterms:W3CDTF">2024-10-30T05:33:56Z</dcterms:created>
  <dcterms:modified xsi:type="dcterms:W3CDTF">2024-10-30T05:33:56Z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2024-10-29T00:00:00Z</vt:filetime>
  </property>
  <property fmtid="{D5CDD505-2E9C-101B-9397-08002B2CF9AE}" pid="3" name="Creator">
    <vt:lpwstr>Canva</vt:lpwstr>
  </property>
  <property fmtid="{D5CDD505-2E9C-101B-9397-08002B2CF9AE}" pid="4" name="LastSaved">
    <vt:filetime>2024-10-30T00:00:00Z</vt:filetime>
  </property>
  <property fmtid="{D5CDD505-2E9C-101B-9397-08002B2CF9AE}" pid="5" name="Producer">
    <vt:lpwstr>Canva</vt:lpwstr>
  </property>
</Properties>
</file>