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36" r:id="rId2"/>
    <p:sldId id="347" r:id="rId3"/>
    <p:sldId id="286" r:id="rId4"/>
    <p:sldId id="289" r:id="rId5"/>
    <p:sldId id="331" r:id="rId6"/>
    <p:sldId id="335" r:id="rId7"/>
    <p:sldId id="333" r:id="rId8"/>
    <p:sldId id="279" r:id="rId9"/>
    <p:sldId id="280" r:id="rId10"/>
    <p:sldId id="337" r:id="rId11"/>
    <p:sldId id="281" r:id="rId12"/>
    <p:sldId id="338" r:id="rId13"/>
    <p:sldId id="346" r:id="rId14"/>
    <p:sldId id="345" r:id="rId15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ai" initials="A" lastIdx="1" clrIdx="0">
    <p:extLst>
      <p:ext uri="{19B8F6BF-5375-455C-9EA6-DF929625EA0E}">
        <p15:presenceInfo xmlns:p15="http://schemas.microsoft.com/office/powerpoint/2012/main" userId="Ara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5" autoAdjust="0"/>
    <p:restoredTop sz="94484" autoAdjust="0"/>
  </p:normalViewPr>
  <p:slideViewPr>
    <p:cSldViewPr snapToGrid="0">
      <p:cViewPr varScale="1">
        <p:scale>
          <a:sx n="66" d="100"/>
          <a:sy n="66" d="100"/>
        </p:scale>
        <p:origin x="34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7C9863-9980-4BF0-9C36-F7E6B17A4490}" type="datetimeFigureOut">
              <a:rPr lang="x-none" smtClean="0"/>
              <a:t>08.11.2024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63C662-9EA9-485F-85DB-E59F00D84452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36815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="" xmlns:a16="http://schemas.microsoft.com/office/drawing/2014/main" id="{42479B79-FCAE-4270-9287-70991C03478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E6879134-EC30-4827-BA87-366A3EC2619C}" type="slidenum">
              <a:rPr lang="ru-RU" altLang="x-none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</a:t>
            </a:fld>
            <a:endParaRPr lang="ru-RU" altLang="x-none" sz="1400"/>
          </a:p>
        </p:txBody>
      </p:sp>
      <p:sp>
        <p:nvSpPr>
          <p:cNvPr id="4099" name="Text Box 1">
            <a:extLst>
              <a:ext uri="{FF2B5EF4-FFF2-40B4-BE49-F238E27FC236}">
                <a16:creationId xmlns="" xmlns:a16="http://schemas.microsoft.com/office/drawing/2014/main" id="{323DBEEC-C78F-4E0F-8C0C-3F8566A27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93DBB878-4507-49DF-BB4E-8DE3331C0BD2}" type="slidenum">
              <a:rPr lang="ru-RU" altLang="x-none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altLang="x-none" sz="1400"/>
          </a:p>
        </p:txBody>
      </p:sp>
      <p:sp>
        <p:nvSpPr>
          <p:cNvPr id="4100" name="Rectangle 2">
            <a:extLst>
              <a:ext uri="{FF2B5EF4-FFF2-40B4-BE49-F238E27FC236}">
                <a16:creationId xmlns="" xmlns:a16="http://schemas.microsoft.com/office/drawing/2014/main" id="{5FAC9D95-4821-4877-82EE-07B112EF5F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3">
            <a:extLst>
              <a:ext uri="{FF2B5EF4-FFF2-40B4-BE49-F238E27FC236}">
                <a16:creationId xmlns="" xmlns:a16="http://schemas.microsoft.com/office/drawing/2014/main" id="{BCA160DE-B9EE-4AB3-9F3E-F84D21CAC1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x-none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106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/>
              <a:t>My First Template</a:t>
            </a:r>
          </a:p>
        </p:txBody>
      </p:sp>
    </p:spTree>
    <p:extLst>
      <p:ext uri="{BB962C8B-B14F-4D97-AF65-F5344CB8AC3E}">
        <p14:creationId xmlns:p14="http://schemas.microsoft.com/office/powerpoint/2010/main" val="3463416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/>
              <a:t>My First Template</a:t>
            </a:r>
          </a:p>
        </p:txBody>
      </p:sp>
    </p:spTree>
    <p:extLst>
      <p:ext uri="{BB962C8B-B14F-4D97-AF65-F5344CB8AC3E}">
        <p14:creationId xmlns:p14="http://schemas.microsoft.com/office/powerpoint/2010/main" val="23784944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="" xmlns:a16="http://schemas.microsoft.com/office/drawing/2014/main" id="{B66C3F1E-FC26-4927-B208-D033BEC3010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93634ADC-A5B6-43A3-82B2-7AD40A467DA6}" type="slidenum">
              <a:rPr lang="ru-RU" altLang="x-none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5</a:t>
            </a:fld>
            <a:endParaRPr lang="ru-RU" altLang="x-none" sz="1400"/>
          </a:p>
        </p:txBody>
      </p:sp>
      <p:sp>
        <p:nvSpPr>
          <p:cNvPr id="10243" name="Text Box 1">
            <a:extLst>
              <a:ext uri="{FF2B5EF4-FFF2-40B4-BE49-F238E27FC236}">
                <a16:creationId xmlns="" xmlns:a16="http://schemas.microsoft.com/office/drawing/2014/main" id="{70EB0011-9AB0-49AF-A1B3-CB4895E494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18E5C70B-9EDB-4987-9C37-D84A5A0216AD}" type="slidenum">
              <a:rPr lang="ru-RU" altLang="x-none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ru-RU" altLang="x-none" sz="1400"/>
          </a:p>
        </p:txBody>
      </p:sp>
      <p:sp>
        <p:nvSpPr>
          <p:cNvPr id="10244" name="Rectangle 2">
            <a:extLst>
              <a:ext uri="{FF2B5EF4-FFF2-40B4-BE49-F238E27FC236}">
                <a16:creationId xmlns="" xmlns:a16="http://schemas.microsoft.com/office/drawing/2014/main" id="{71DE157D-A3C8-4F4B-9676-F07D467AE4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3">
            <a:extLst>
              <a:ext uri="{FF2B5EF4-FFF2-40B4-BE49-F238E27FC236}">
                <a16:creationId xmlns="" xmlns:a16="http://schemas.microsoft.com/office/drawing/2014/main" id="{4D49071A-A238-47C3-94F0-7049234C9B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x-none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7894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3C662-9EA9-485F-85DB-E59F00D84452}" type="slidenum">
              <a:rPr lang="x-none" smtClean="0"/>
              <a:t>6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140686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/>
              <a:t>My First Template</a:t>
            </a:r>
          </a:p>
        </p:txBody>
      </p:sp>
    </p:spTree>
    <p:extLst>
      <p:ext uri="{BB962C8B-B14F-4D97-AF65-F5344CB8AC3E}">
        <p14:creationId xmlns:p14="http://schemas.microsoft.com/office/powerpoint/2010/main" val="33966018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/>
              <a:t>My First Template</a:t>
            </a:r>
          </a:p>
        </p:txBody>
      </p:sp>
    </p:spTree>
    <p:extLst>
      <p:ext uri="{BB962C8B-B14F-4D97-AF65-F5344CB8AC3E}">
        <p14:creationId xmlns:p14="http://schemas.microsoft.com/office/powerpoint/2010/main" val="31731206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/>
              <a:t>My First Template</a:t>
            </a:r>
          </a:p>
        </p:txBody>
      </p:sp>
    </p:spTree>
    <p:extLst>
      <p:ext uri="{BB962C8B-B14F-4D97-AF65-F5344CB8AC3E}">
        <p14:creationId xmlns:p14="http://schemas.microsoft.com/office/powerpoint/2010/main" val="1034216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A757A59-FD4A-457A-AD26-804168A47B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2B9F9660-E92B-4945-9307-B743340B37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8D41F70-174C-4A4A-B2A7-1730E57BB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4A435-0FB3-4E91-A8AB-5465EF7967D9}" type="datetimeFigureOut">
              <a:rPr lang="x-none" smtClean="0"/>
              <a:t>08.11.2024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9DBF1E9-5584-487D-BA75-7B02A384B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ACEA4BF-7D7D-4B7D-8F1A-0755DE74B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9B49-4CF9-4242-96A7-9814C85EBD0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56741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ADE86C9-4E12-47B9-8888-F1300549C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B535BB2E-B393-4AC8-8910-D3F5A7CBEF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0982DAC-74AA-48EF-99FC-BBF5E21C7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4A435-0FB3-4E91-A8AB-5465EF7967D9}" type="datetimeFigureOut">
              <a:rPr lang="x-none" smtClean="0"/>
              <a:t>08.11.2024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B5D6914-AF17-4036-9163-9E2850AEA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4D1D5A5-D47E-44B7-BCDE-968020AC1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9B49-4CF9-4242-96A7-9814C85EBD0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31223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0E3EA156-AFA3-45BE-9801-FC08F7EDBD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2B5F1C77-E437-4177-A0B4-85D8D9CA43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80C94E4-C3E1-480D-B8AC-01F53B37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4A435-0FB3-4E91-A8AB-5465EF7967D9}" type="datetimeFigureOut">
              <a:rPr lang="x-none" smtClean="0"/>
              <a:t>08.11.2024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AE5FDB6-FE25-4C61-89FD-CCD90A186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134B5A3-23E3-4A0F-B10D-480E2D985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9B49-4CF9-4242-96A7-9814C85EBD0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767109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385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191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9FB25DF-79DD-4561-ACE3-62D26D5B4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68B36F3-C05C-492E-8CF0-B51898985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76D6657-23F9-44FC-8E76-A3264F1E3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4A435-0FB3-4E91-A8AB-5465EF7967D9}" type="datetimeFigureOut">
              <a:rPr lang="x-none" smtClean="0"/>
              <a:t>08.11.2024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321AD0A-05D0-4FAF-946D-85577BCCD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5FE87AF-12C5-45B6-8090-0E383D827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9B49-4CF9-4242-96A7-9814C85EBD0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28590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0791949-D4E4-418B-BDF8-DA9D84417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AB0A5C1D-1276-4449-AB00-69081A3BB6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3147B2F-0126-47EF-A087-24862E9C5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4A435-0FB3-4E91-A8AB-5465EF7967D9}" type="datetimeFigureOut">
              <a:rPr lang="x-none" smtClean="0"/>
              <a:t>08.11.2024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DE4151F-114B-43E3-B99E-EE2FA99C1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6759901-07DC-42A6-9ECB-DAAB431A3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9B49-4CF9-4242-96A7-9814C85EBD0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37941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8C54890-6D29-4463-B5EA-9ACDE7F54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D63EBD1-9A73-4CD3-81A9-40A6E542A1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78282F2B-6B52-4D9A-A6E5-285D80D4F7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7F8A982-8EFD-4317-BD2C-00AA2E320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4A435-0FB3-4E91-A8AB-5465EF7967D9}" type="datetimeFigureOut">
              <a:rPr lang="x-none" smtClean="0"/>
              <a:t>08.11.2024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3B0A529E-6574-4D2E-8145-D2441A21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3F8725CD-2B48-46A9-BFFC-862812537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9B49-4CF9-4242-96A7-9814C85EBD0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313036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CF8F113-AC65-48E5-84D3-B15AD01E6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32148EC0-0CAC-4276-9A31-696064AAD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4F0CE016-5F45-4789-A0CF-B125447104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58B5ACA3-5747-4189-A16A-E3A5942EDD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FBD65788-1F50-46DD-9EE8-72292A35BC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5B58FC52-4969-460F-ACB0-CEF936DE5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4A435-0FB3-4E91-A8AB-5465EF7967D9}" type="datetimeFigureOut">
              <a:rPr lang="x-none" smtClean="0"/>
              <a:t>08.11.2024</a:t>
            </a:fld>
            <a:endParaRPr lang="x-none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D50524A1-52CC-4443-8AD6-F98905581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F3C3CE96-929C-4C2E-98B1-16A98BF22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9B49-4CF9-4242-96A7-9814C85EBD0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95487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B2976C9-04F7-4C5E-A41D-6229FB455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B54172AF-B3A5-4D67-A8F9-FF3C48C05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4A435-0FB3-4E91-A8AB-5465EF7967D9}" type="datetimeFigureOut">
              <a:rPr lang="x-none" smtClean="0"/>
              <a:t>08.11.2024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D46070FC-EF34-44E2-94C1-2C22705D1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5DD57E19-2051-4EB4-A5C1-6C04FABDE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9B49-4CF9-4242-96A7-9814C85EBD0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47084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4F044C05-7217-4D76-9552-9A28F863C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4A435-0FB3-4E91-A8AB-5465EF7967D9}" type="datetimeFigureOut">
              <a:rPr lang="x-none" smtClean="0"/>
              <a:t>08.11.2024</a:t>
            </a:fld>
            <a:endParaRPr lang="x-none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38580339-B75D-4EA8-BCB0-4887F7035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F5C9982-2042-4DA2-A43D-C66201E3C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9B49-4CF9-4242-96A7-9814C85EBD0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28260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9113F39-EE64-4670-8084-D4CC8F867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70B2658-73CD-43E0-A7C8-4A446ADA5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2CAC9922-8D25-4DEC-8904-A7439A6348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2B5A9F5A-26C2-498F-809B-2D6D6DAC8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4A435-0FB3-4E91-A8AB-5465EF7967D9}" type="datetimeFigureOut">
              <a:rPr lang="x-none" smtClean="0"/>
              <a:t>08.11.2024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EFBE9E09-C379-4819-90BC-5613DE8FE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D8A576E-5A42-4357-836A-A617F6B6A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9B49-4CF9-4242-96A7-9814C85EBD0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01589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577040D-24E3-4336-94B4-CB39EB78E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275617F0-045B-4A22-8AEC-44F2A36275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2631A7E9-905A-4172-A2BD-834E09F411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2A66792D-8830-44BA-88F7-CF9D891BA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4A435-0FB3-4E91-A8AB-5465EF7967D9}" type="datetimeFigureOut">
              <a:rPr lang="x-none" smtClean="0"/>
              <a:t>08.11.2024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E41739B8-4108-4A5A-B05E-DFB7F5075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F128C56-159F-46E1-B23F-22CF954EF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9B49-4CF9-4242-96A7-9814C85EBD0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41380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2C03B66-BBCA-4C90-8157-06870345A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62138FEB-A994-4A36-A11E-F02FDDE8D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6AF1294-A34F-41B4-B364-BDE809D2B7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4A435-0FB3-4E91-A8AB-5465EF7967D9}" type="datetimeFigureOut">
              <a:rPr lang="x-none" smtClean="0"/>
              <a:t>08.11.2024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F50EE64-0ECE-44FA-9169-B481B48F9A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7459D8C-0646-42E9-806C-B50E8489A2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19B49-4CF9-4242-96A7-9814C85EBD0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75830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>
            <a:extLst>
              <a:ext uri="{FF2B5EF4-FFF2-40B4-BE49-F238E27FC236}">
                <a16:creationId xmlns="" xmlns:a16="http://schemas.microsoft.com/office/drawing/2014/main" id="{7997B975-6786-4D10-A313-07790EBE32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875" y="1571626"/>
            <a:ext cx="8820150" cy="3960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kk-KZ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Microsoft YaHei" charset="-122"/>
              </a:rPr>
              <a:t>«</a:t>
            </a:r>
            <a:r>
              <a:rPr lang="ru-RU" alt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Компьютерлік</a:t>
            </a:r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телекоммуникациялық</a:t>
            </a:r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</a:t>
            </a:r>
            <a:r>
              <a:rPr lang="kk-KZ" sz="4000" b="1" dirty="0" smtClean="0">
                <a:latin typeface="Times New Roman" panose="02020603050405020304" pitchFamily="18" charset="0"/>
                <a:ea typeface="Microsoft YaHei" charset="-122"/>
                <a:cs typeface="Times New Roman" panose="02020603050405020304" pitchFamily="18" charset="0"/>
              </a:rPr>
              <a:t>»</a:t>
            </a:r>
            <a:endParaRPr lang="kk-KZ" sz="4000" b="1" dirty="0">
              <a:latin typeface="Times New Roman" panose="02020603050405020304" pitchFamily="18" charset="0"/>
              <a:ea typeface="Microsoft YaHei" charset="-122"/>
              <a:cs typeface="Times New Roman" panose="02020603050405020304" pitchFamily="18" charset="0"/>
            </a:endParaRPr>
          </a:p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kk-KZ" sz="4000" b="1" dirty="0">
              <a:solidFill>
                <a:srgbClr val="000000"/>
              </a:solidFill>
              <a:latin typeface="Times New Roman" pitchFamily="18" charset="0"/>
              <a:ea typeface="Microsoft YaHei" charset="-122"/>
            </a:endParaRPr>
          </a:p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kk-KZ" sz="2800" b="1" dirty="0">
                <a:solidFill>
                  <a:srgbClr val="000000"/>
                </a:solidFill>
                <a:latin typeface="Times New Roman" pitchFamily="18" charset="0"/>
                <a:ea typeface="Microsoft YaHei" charset="-122"/>
              </a:rPr>
              <a:t>Оқытушы: қауымдастырылған </a:t>
            </a:r>
            <a:r>
              <a:rPr lang="kk-KZ" sz="2800" b="1" dirty="0" smtClean="0">
                <a:solidFill>
                  <a:srgbClr val="000000"/>
                </a:solidFill>
                <a:latin typeface="Times New Roman" pitchFamily="18" charset="0"/>
                <a:ea typeface="Microsoft YaHei" charset="-122"/>
              </a:rPr>
              <a:t>профессор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Microsoft YaHei" charset="-122"/>
              </a:rPr>
              <a:t>, </a:t>
            </a:r>
            <a:r>
              <a:rPr lang="kk-KZ" sz="2800" b="1" dirty="0">
                <a:solidFill>
                  <a:srgbClr val="000000"/>
                </a:solidFill>
                <a:latin typeface="Times New Roman" pitchFamily="18" charset="0"/>
                <a:ea typeface="Microsoft YaHei" charset="-122"/>
              </a:rPr>
              <a:t>т.ғ.к. Толегенова А.С.</a:t>
            </a: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4000" b="1" dirty="0">
                <a:solidFill>
                  <a:srgbClr val="000000"/>
                </a:solidFill>
                <a:latin typeface="Times New Roman" pitchFamily="18" charset="0"/>
                <a:ea typeface="Microsoft YaHei" charset="-122"/>
              </a:rPr>
              <a:t/>
            </a:r>
            <a:br>
              <a:rPr lang="ru-RU" sz="4000" b="1" dirty="0">
                <a:solidFill>
                  <a:srgbClr val="000000"/>
                </a:solidFill>
                <a:latin typeface="Times New Roman" pitchFamily="18" charset="0"/>
                <a:ea typeface="Microsoft YaHei" charset="-122"/>
              </a:rPr>
            </a:br>
            <a:endParaRPr lang="ru-RU" sz="4000" b="1" dirty="0">
              <a:solidFill>
                <a:srgbClr val="000000"/>
              </a:solidFill>
              <a:latin typeface="Times New Roman" pitchFamily="18" charset="0"/>
              <a:ea typeface="Microsoft YaHei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568" y="1516453"/>
            <a:ext cx="10287000" cy="174307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563907" y="801539"/>
            <a:ext cx="30923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LLC формат кадры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2150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Straight Connector 62"/>
          <p:cNvCxnSpPr>
            <a:stCxn id="29" idx="4"/>
          </p:cNvCxnSpPr>
          <p:nvPr/>
        </p:nvCxnSpPr>
        <p:spPr>
          <a:xfrm>
            <a:off x="6034962" y="2483332"/>
            <a:ext cx="16460" cy="1221983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29" idx="0"/>
          </p:cNvCxnSpPr>
          <p:nvPr/>
        </p:nvCxnSpPr>
        <p:spPr>
          <a:xfrm flipV="1">
            <a:off x="6034962" y="744274"/>
            <a:ext cx="16460" cy="1402323"/>
          </a:xfrm>
          <a:prstGeom prst="line">
            <a:avLst/>
          </a:prstGeom>
          <a:ln w="19050">
            <a:solidFill>
              <a:schemeClr val="tx2">
                <a:lumMod val="20000"/>
                <a:lumOff val="80000"/>
              </a:schemeClr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395077" y="744274"/>
            <a:ext cx="5298012" cy="2925811"/>
            <a:chOff x="425669" y="2203667"/>
            <a:chExt cx="3973509" cy="811886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71" name="Rounded Rectangle 70"/>
            <p:cNvSpPr/>
            <p:nvPr/>
          </p:nvSpPr>
          <p:spPr>
            <a:xfrm>
              <a:off x="425669" y="2203667"/>
              <a:ext cx="3725972" cy="762109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425669" y="2253444"/>
              <a:ext cx="3725972" cy="762109"/>
            </a:xfrm>
            <a:prstGeom prst="roundRect">
              <a:avLst>
                <a:gd name="adj" fmla="val 1127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73" name="Isosceles Triangle 72"/>
            <p:cNvSpPr/>
            <p:nvPr/>
          </p:nvSpPr>
          <p:spPr>
            <a:xfrm rot="5400000">
              <a:off x="3986273" y="2453549"/>
              <a:ext cx="463912" cy="36189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638230" y="1227216"/>
            <a:ext cx="4495404" cy="221599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LLC1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тарату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режимінде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тарату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нөмірленбеген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кадрлар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Қатемен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қабылданған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қалпына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хаттамаларды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хаттаманы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Дейтаграммалық режимде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хаттамасы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істейді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5" name="Slide Number Placeholder 1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6B7D2-B98C-44FD-8D04-7EC62A56497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866594" y="2146597"/>
            <a:ext cx="336735" cy="336735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grpSp>
        <p:nvGrpSpPr>
          <p:cNvPr id="38" name="Group 37"/>
          <p:cNvGrpSpPr/>
          <p:nvPr/>
        </p:nvGrpSpPr>
        <p:grpSpPr>
          <a:xfrm flipH="1">
            <a:off x="6429645" y="1031031"/>
            <a:ext cx="5298012" cy="4305498"/>
            <a:chOff x="425669" y="2203667"/>
            <a:chExt cx="3973509" cy="811886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39" name="Rounded Rectangle 38"/>
            <p:cNvSpPr/>
            <p:nvPr/>
          </p:nvSpPr>
          <p:spPr>
            <a:xfrm>
              <a:off x="425669" y="2203667"/>
              <a:ext cx="3725972" cy="762109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425669" y="2253444"/>
              <a:ext cx="3725972" cy="762109"/>
            </a:xfrm>
            <a:prstGeom prst="roundRect">
              <a:avLst>
                <a:gd name="adj" fmla="val 1127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3986273" y="2453549"/>
              <a:ext cx="463912" cy="36189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6989101" y="1683397"/>
            <a:ext cx="4412600" cy="320087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LLC2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таратуды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бастамас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сұрау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жіберіп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растау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алғаннан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орнатады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содан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жіберіледі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Процедура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жоғалған деректерді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қалпына келтіруге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 жылжымалы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терезе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режимін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 отырып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қате деректерді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түзетуге мүмкіндік береді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Осы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 ол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кадрлардың барлық үш түрін қолданады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нөмірленбеген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LLC1-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 анағұрлым күрделі және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 етеді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 ол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желілерде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LLC1-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 әлдеқайда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NetBIOS/NetBEUI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хаттамасы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6102686" y="3473284"/>
            <a:ext cx="19551" cy="1969623"/>
          </a:xfrm>
          <a:prstGeom prst="line">
            <a:avLst/>
          </a:prstGeom>
          <a:ln w="19050">
            <a:solidFill>
              <a:schemeClr val="accent6">
                <a:lumMod val="40000"/>
                <a:lumOff val="60000"/>
              </a:schemeClr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5927634" y="3136549"/>
            <a:ext cx="336735" cy="336735"/>
          </a:xfrm>
          <a:prstGeom prst="ellipse">
            <a:avLst/>
          </a:prstGeom>
          <a:solidFill>
            <a:schemeClr val="bg1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22" name="Straight Connector 50"/>
          <p:cNvCxnSpPr/>
          <p:nvPr/>
        </p:nvCxnSpPr>
        <p:spPr>
          <a:xfrm flipH="1">
            <a:off x="6122237" y="5083162"/>
            <a:ext cx="134" cy="1774838"/>
          </a:xfrm>
          <a:prstGeom prst="line">
            <a:avLst/>
          </a:prstGeom>
          <a:ln w="19050">
            <a:solidFill>
              <a:schemeClr val="accent4">
                <a:lumMod val="60000"/>
                <a:lumOff val="40000"/>
              </a:schemeClr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35"/>
          <p:cNvSpPr/>
          <p:nvPr/>
        </p:nvSpPr>
        <p:spPr>
          <a:xfrm>
            <a:off x="5953869" y="5168162"/>
            <a:ext cx="336735" cy="336735"/>
          </a:xfrm>
          <a:prstGeom prst="ellipse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grpSp>
        <p:nvGrpSpPr>
          <p:cNvPr id="24" name="Group 34"/>
          <p:cNvGrpSpPr/>
          <p:nvPr/>
        </p:nvGrpSpPr>
        <p:grpSpPr>
          <a:xfrm>
            <a:off x="461002" y="4114800"/>
            <a:ext cx="5298012" cy="2302305"/>
            <a:chOff x="425669" y="2203667"/>
            <a:chExt cx="3973509" cy="811886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25" name="Rounded Rectangle 70"/>
            <p:cNvSpPr/>
            <p:nvPr/>
          </p:nvSpPr>
          <p:spPr>
            <a:xfrm>
              <a:off x="425669" y="2203667"/>
              <a:ext cx="3725972" cy="762109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26" name="Rounded Rectangle 71"/>
            <p:cNvSpPr/>
            <p:nvPr/>
          </p:nvSpPr>
          <p:spPr>
            <a:xfrm>
              <a:off x="425669" y="2253444"/>
              <a:ext cx="3725972" cy="762109"/>
            </a:xfrm>
            <a:prstGeom prst="roundRect">
              <a:avLst>
                <a:gd name="adj" fmla="val 1127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28" name="Isosceles Triangle 72"/>
            <p:cNvSpPr/>
            <p:nvPr/>
          </p:nvSpPr>
          <p:spPr>
            <a:xfrm rot="5400000">
              <a:off x="3986273" y="2453549"/>
              <a:ext cx="463912" cy="36189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</p:grpSp>
      <p:sp>
        <p:nvSpPr>
          <p:cNvPr id="7" name="Прямоугольник 6"/>
          <p:cNvSpPr/>
          <p:nvPr/>
        </p:nvSpPr>
        <p:spPr>
          <a:xfrm>
            <a:off x="656489" y="4652109"/>
            <a:ext cx="44778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LLC3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 жылдамдықты және басқару ақпараты объектіге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жеткенін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 болған кезде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технологиялық процестерді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 жүйелеріне қатысады.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977172" y="203009"/>
            <a:ext cx="76419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OSI </a:t>
            </a:r>
            <a:r>
              <a:rPr lang="kk-KZ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моделінің 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рна деңгейінің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LLC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MAC 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ішкі деңгейлері </a:t>
            </a:r>
            <a:r>
              <a:rPr lang="kk-KZ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22447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8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"/>
                            </p:stCondLst>
                            <p:childTnLst>
                              <p:par>
                                <p:cTn id="2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5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" presetClass="entr" presetSubtype="2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750"/>
                            </p:stCondLst>
                            <p:childTnLst>
                              <p:par>
                                <p:cTn id="3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250"/>
                            </p:stCondLst>
                            <p:childTnLst>
                              <p:par>
                                <p:cTn id="4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750"/>
                            </p:stCondLst>
                            <p:childTnLst>
                              <p:par>
                                <p:cTn id="57" presetID="2" presetClass="entr" presetSubtype="8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29" grpId="0" animBg="1"/>
      <p:bldP spid="44" grpId="0"/>
      <p:bldP spid="36" grpId="0" animBg="1"/>
      <p:bldP spid="23" grpId="0" animBg="1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84C4DF7-9F6E-46BE-8C1B-2BAF6689C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2965" y="670258"/>
            <a:ext cx="7518400" cy="471365"/>
          </a:xfrm>
        </p:spPr>
        <p:txBody>
          <a:bodyPr/>
          <a:lstStyle/>
          <a:p>
            <a:r>
              <a:rPr lang="kk-KZ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Ethernet 802.3/LLC кадр форматы</a:t>
            </a:r>
            <a:endParaRPr lang="x-none" sz="2800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B82633E7-4BF1-4660-9915-9A93FCF947EE}"/>
              </a:ext>
            </a:extLst>
          </p:cNvPr>
          <p:cNvPicPr/>
          <p:nvPr/>
        </p:nvPicPr>
        <p:blipFill>
          <a:blip r:embed="rId2"/>
          <a:srcRect l="25990" t="27127" r="19693" b="58479"/>
          <a:stretch>
            <a:fillRect/>
          </a:stretch>
        </p:blipFill>
        <p:spPr bwMode="auto">
          <a:xfrm>
            <a:off x="0" y="1141623"/>
            <a:ext cx="11802533" cy="3548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0186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" y="38072"/>
            <a:ext cx="11708027" cy="605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 сұрақтар: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Арналар деңгейінің жоғарғы деңгейшесі қандай функцияларды орындайды?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Арналар деңгейінің төменгі деңгейшесі қандай функцияларды орындайды?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МАС-деңгейінің технөлогия спецификациясы нені анықтайды?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МАС-адресі қанша екілік разрядтан тұрады және ол қандай жүйеге көрсетілген?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FFFFFFFFFFF қандай тип адресі болып келеді?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(CSMA/CD) аббревиатурасы қандай рұқсат әдісін ортада көрсетіледі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0"/>
            <a:endPara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Жаттығулар: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Ethernet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Fast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Ethernet технологияларын спецификациясын атап шығыңыз.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 негізгі сипаттамаларын келтіріңіз.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LLC формат кадырын бейнеленіз.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 формат кадырын бейнеленіз.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802.3 стандарт кадырының өріс белгісін және көлемін көрсетіңіз.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4093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6" descr="http://im0-tub-kz.yandex.net/i?id=ab881d34502c937819175f169155ddf9-16-144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72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688048" y="5194575"/>
            <a:ext cx="77513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x-none" sz="5400" dirty="0" err="1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</a:t>
            </a:r>
            <a:r>
              <a:rPr lang="x-none" sz="5400" dirty="0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5400" dirty="0" err="1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рақмет</a:t>
            </a:r>
            <a:r>
              <a:rPr lang="en-US" sz="5400" dirty="0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!!</a:t>
            </a:r>
            <a:endParaRPr lang="x-none" sz="5400" dirty="0">
              <a:ln w="0">
                <a:solidFill>
                  <a:srgbClr val="0033CC"/>
                </a:solidFill>
              </a:ln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24912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0141" y="2342699"/>
            <a:ext cx="93369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4000" b="1" dirty="0" err="1">
                <a:latin typeface="Times New Roman" panose="02020603050405020304" pitchFamily="18" charset="0"/>
                <a:ea typeface="Microsoft YaHei" charset="-122"/>
                <a:cs typeface="Times New Roman" panose="02020603050405020304" pitchFamily="18" charset="0"/>
              </a:rPr>
              <a:t>Дәріс</a:t>
            </a:r>
            <a:r>
              <a:rPr lang="ru-RU" sz="4000" b="1" dirty="0">
                <a:latin typeface="Times New Roman" panose="02020603050405020304" pitchFamily="18" charset="0"/>
                <a:ea typeface="Microsoft YaHei" charset="-122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Microsoft YaHei" charset="-122"/>
                <a:cs typeface="Times New Roman" panose="02020603050405020304" pitchFamily="18" charset="0"/>
              </a:rPr>
              <a:t>тақырыбы</a:t>
            </a:r>
            <a:r>
              <a:rPr lang="ru-RU" sz="4000" b="1" dirty="0">
                <a:latin typeface="Times New Roman" panose="02020603050405020304" pitchFamily="18" charset="0"/>
                <a:ea typeface="Microsoft YaHei" charset="-122"/>
                <a:cs typeface="Times New Roman" panose="02020603050405020304" pitchFamily="18" charset="0"/>
              </a:rPr>
              <a:t>: </a:t>
            </a:r>
          </a:p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4000" b="1" dirty="0" smtClean="0">
                <a:latin typeface="Times New Roman" pitchFamily="18" charset="0"/>
                <a:ea typeface="Microsoft YaHei" charset="-122"/>
                <a:cs typeface="Times New Roman" panose="02020603050405020304" pitchFamily="18" charset="0"/>
              </a:rPr>
              <a:t>«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Арналық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функциясы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000" b="1" dirty="0" smtClean="0">
                <a:latin typeface="Times New Roman" pitchFamily="18" charset="0"/>
                <a:ea typeface="Microsoft YaHei" charset="-122"/>
                <a:cs typeface="Times New Roman" panose="02020603050405020304" pitchFamily="18" charset="0"/>
              </a:rPr>
              <a:t>»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Microsoft YaHei" charset="-122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Microsoft YaHei" charset="-122"/>
                <a:cs typeface="Times New Roman" panose="02020603050405020304" pitchFamily="18" charset="0"/>
              </a:rPr>
            </a:br>
            <a:endParaRPr lang="ru-RU" sz="4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Microsoft YaHei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701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6B7D2-B98C-44FD-8D04-7EC62A56497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726352" y="2222585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OSI </a:t>
            </a:r>
            <a:r>
              <a:rPr lang="kk-KZ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моделінің </a:t>
            </a:r>
            <a:r>
              <a:rPr lang="kk-KZ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Арналық деңгейі</a:t>
            </a:r>
            <a:endParaRPr lang="en-US" sz="4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996831" y="569192"/>
            <a:ext cx="4499509" cy="5675243"/>
            <a:chOff x="1424213" y="596348"/>
            <a:chExt cx="4195103" cy="5458265"/>
          </a:xfrm>
        </p:grpSpPr>
        <p:pic>
          <p:nvPicPr>
            <p:cNvPr id="7" name="table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24213" y="1510748"/>
              <a:ext cx="4195103" cy="4543865"/>
            </a:xfrm>
            <a:prstGeom prst="rect">
              <a:avLst/>
            </a:prstGeom>
          </p:spPr>
        </p:pic>
        <p:sp>
          <p:nvSpPr>
            <p:cNvPr id="3" name="Прямоугольник 2"/>
            <p:cNvSpPr/>
            <p:nvPr/>
          </p:nvSpPr>
          <p:spPr>
            <a:xfrm>
              <a:off x="1847020" y="596348"/>
              <a:ext cx="3349487" cy="91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OSI </a:t>
              </a:r>
              <a:r>
                <a:rPr lang="kk-KZ" sz="28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модельдері</a:t>
              </a:r>
              <a:endPara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5751873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6B7D2-B98C-44FD-8D04-7EC62A56497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653281" y="699029"/>
            <a:ext cx="11049801" cy="387798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Дәріс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мазм</a:t>
            </a:r>
            <a: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ұны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OSI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моделіндегі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еректерді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логикалық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таратуды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ң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LLC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жоғарғы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деңгейінің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OSI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моделінің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деңгейіндегі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MAC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жетімділікті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басқарудың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төменгі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қабаттарыны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ң 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сипаттамасы келтірілген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Дәрістің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OSI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моделінің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арналар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деңгейінің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элементтері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құрылғы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функцияларын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6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750274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>
            <a:extLst>
              <a:ext uri="{FF2B5EF4-FFF2-40B4-BE49-F238E27FC236}">
                <a16:creationId xmlns="" xmlns:a16="http://schemas.microsoft.com/office/drawing/2014/main" id="{EA9B11D5-A63B-4EF8-B8A7-EF265B170E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1711" y="450433"/>
            <a:ext cx="7572375" cy="428625"/>
          </a:xfrm>
        </p:spPr>
        <p:txBody>
          <a:bodyPr rtlCol="0">
            <a:normAutofit fontScale="90000"/>
          </a:bodyPr>
          <a:lstStyle/>
          <a:p>
            <a:pPr algn="l">
              <a:defRPr/>
            </a:pPr>
            <a:r>
              <a:rPr lang="kk-KZ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Әдебиеттер тізімі: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5D24CE38-DA49-4947-8DA5-1805DBE53B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4696" y="1251284"/>
            <a:ext cx="11622504" cy="5035216"/>
          </a:xfrm>
        </p:spPr>
        <p:txBody>
          <a:bodyPr>
            <a:normAutofit/>
          </a:bodyPr>
          <a:lstStyle/>
          <a:p>
            <a:pPr marL="271463" indent="-184150" algn="just" defTabSz="271463">
              <a:lnSpc>
                <a:spcPct val="80000"/>
              </a:lnSpc>
              <a:buFont typeface="Calibri" panose="020F0502020204030204" pitchFamily="34" charset="0"/>
              <a:buAutoNum type="arabicPeriod"/>
              <a:tabLst>
                <a:tab pos="87313" algn="l"/>
              </a:tabLst>
              <a:defRPr/>
            </a:pPr>
            <a:r>
              <a:rPr lang="kk-KZ" altLang="x-none" sz="1800" dirty="0">
                <a:latin typeface="Times New Roman" panose="02020603050405020304" pitchFamily="18" charset="0"/>
                <a:ea typeface="SimSun" panose="02010600030101010101" pitchFamily="2" charset="-122"/>
              </a:rPr>
              <a:t>А.С Толегенова, Д.Б Кенебаева, Н.Т Айтжанова. Дестелік және гибритті коммутация желісі: пәнінен оқу құралы. – Астана: С.Сейфуллин атындағы Қазақ агротехникалық университетінің баспасы, 2017.-268б. </a:t>
            </a:r>
            <a:endParaRPr lang="x-none" altLang="x-none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  <a:defRPr/>
            </a:pPr>
            <a:r>
              <a:rPr lang="kk-KZ" altLang="x-none" sz="1800" dirty="0">
                <a:latin typeface="Times New Roman" panose="02020603050405020304" pitchFamily="18" charset="0"/>
                <a:cs typeface="Calibri" panose="020F0502020204030204" pitchFamily="34" charset="0"/>
              </a:rPr>
              <a:t>А.С. Толегенова, Б.Қ. Құдайбергенова. Дестелік және гибридті коммутациялар желісі пәнінен оқу әдістемелік кешені (қазақ тілінде)</a:t>
            </a:r>
            <a:r>
              <a:rPr lang="kk-KZ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altLang="x-none" sz="1800" dirty="0">
                <a:latin typeface="Times New Roman" panose="02020603050405020304" pitchFamily="18" charset="0"/>
                <a:cs typeface="Calibri" panose="020F0502020204030204" pitchFamily="34" charset="0"/>
              </a:rPr>
              <a:t>баспа</a:t>
            </a:r>
            <a:r>
              <a:rPr lang="kk-KZ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altLang="x-none" sz="1800" dirty="0">
                <a:latin typeface="Times New Roman" panose="02020603050405020304" pitchFamily="18" charset="0"/>
                <a:cs typeface="Calibri" panose="020F0502020204030204" pitchFamily="34" charset="0"/>
              </a:rPr>
              <a:t>С.Сейфуллин атындағы ҚазАТУ баспаханасынан басып шығарылды, 2016ж.</a:t>
            </a:r>
            <a:r>
              <a:rPr lang="kk-KZ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x-none" altLang="x-none" sz="1800" b="1" dirty="0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  <a:defRPr/>
            </a:pPr>
            <a:r>
              <a:rPr lang="kk-KZ" altLang="x-none" sz="1800" dirty="0">
                <a:latin typeface="Times New Roman" panose="02020603050405020304" pitchFamily="18" charset="0"/>
                <a:cs typeface="Calibri" panose="020F0502020204030204" pitchFamily="34" charset="0"/>
              </a:rPr>
              <a:t>Инфокоммуникациялық жүйелерді жобалау және пайдалану пәнінен оқу-әдістемелік кешені. (қазақ тілінде). С.Сейфуллин атындағы ҚазАТУ баспаханасынан басып шығарылды, 2016ж.</a:t>
            </a:r>
            <a:r>
              <a:rPr lang="kk-KZ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kk-KZ" altLang="x-none" sz="1800" dirty="0">
                <a:latin typeface="Times New Roman" panose="02020603050405020304" pitchFamily="18" charset="0"/>
                <a:cs typeface="Calibri" panose="020F0502020204030204" pitchFamily="34" charset="0"/>
              </a:rPr>
              <a:t>А.С. Толегенова, Д.Б. Кенебаева, Н.Т. АйтжановаА.С. Толегенова, Д.Б. Кенебаева, Н.Т. Айтжанова.</a:t>
            </a:r>
            <a:endParaRPr lang="x-none" altLang="x-none" sz="1800" b="1" dirty="0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  <a:defRPr/>
            </a:pPr>
            <a:r>
              <a:rPr lang="kk-KZ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А.Д.Мухамеджанова., Ю.М.Гармашова. Абоненттік қатынаудың мультиқызметтік желілері. 2 бөлім. 050719 – Радиотехника, электроника және телекоммуникация мамандығы бойынша дайындалатын барлық оқу түрінің студенттеріне арналған дәрістер жинағы. - Алматы: АЭБУ, 2013.</a:t>
            </a:r>
            <a:endParaRPr lang="x-none" altLang="x-none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  <a:defRPr/>
            </a:pP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Гармашова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Ю.М.,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Калиева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С.А.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Чежимбаева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К.С.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Абоненттік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қатынаудың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мультисервистік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желілері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5В071900 – Радиотехника, электроника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телекоммуникациялар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мамандығының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бөлімінің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студенттері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зертханалық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жұмыстарды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орындауға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әдістемелік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x-non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нұскау</a:t>
            </a:r>
            <a:r>
              <a:rPr lang="ru-RU" altLang="x-non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Алматы: АЭБУ, 2012.</a:t>
            </a:r>
            <a:endParaRPr lang="x-none" altLang="x-none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80000"/>
              </a:lnSpc>
              <a:buFont typeface="Times New Roman" panose="02020603050405020304" pitchFamily="18" charset="0"/>
              <a:buAutoNum type="arabicParenR"/>
              <a:tabLst>
                <a:tab pos="87313" algn="l"/>
              </a:tabLst>
              <a:defRPr/>
            </a:pPr>
            <a:endParaRPr lang="ru-RU" altLang="x-none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80000"/>
              </a:lnSpc>
              <a:tabLst>
                <a:tab pos="87313" algn="l"/>
              </a:tabLst>
              <a:defRPr/>
            </a:pPr>
            <a:endParaRPr lang="ru-RU" altLang="x-none" sz="1800" dirty="0">
              <a:latin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80000"/>
              </a:lnSpc>
              <a:tabLst>
                <a:tab pos="87313" algn="l"/>
              </a:tabLst>
              <a:defRPr/>
            </a:pPr>
            <a:endParaRPr lang="kk-KZ" altLang="x-none" sz="1300" dirty="0">
              <a:solidFill>
                <a:srgbClr val="8989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80000"/>
              </a:lnSpc>
              <a:tabLst>
                <a:tab pos="87313" algn="l"/>
              </a:tabLst>
              <a:defRPr/>
            </a:pPr>
            <a:endParaRPr lang="kk-KZ" altLang="x-none" sz="1300" dirty="0">
              <a:solidFill>
                <a:srgbClr val="8989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80000"/>
              </a:lnSpc>
              <a:tabLst>
                <a:tab pos="87313" algn="l"/>
              </a:tabLst>
              <a:defRPr/>
            </a:pPr>
            <a:endParaRPr lang="ru-RU" altLang="x-none" sz="8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5878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6B3C54E-673C-4E70-BD8D-25110C46A8D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4.11.16</a:t>
            </a:r>
          </a:p>
        </p:txBody>
      </p:sp>
      <p:sp>
        <p:nvSpPr>
          <p:cNvPr id="16387" name="TextBox 5">
            <a:extLst>
              <a:ext uri="{FF2B5EF4-FFF2-40B4-BE49-F238E27FC236}">
                <a16:creationId xmlns="" xmlns:a16="http://schemas.microsoft.com/office/drawing/2014/main" id="{AB065749-525B-42DF-9A69-DCC2CC78BF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48681"/>
            <a:ext cx="11063068" cy="47602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tabLst>
                <a:tab pos="3059113" algn="ctr"/>
                <a:tab pos="35829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3059113" algn="ctr"/>
                <a:tab pos="35829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3059113" algn="ctr"/>
                <a:tab pos="35829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3059113" algn="ctr"/>
                <a:tab pos="35829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3059113" algn="ctr"/>
                <a:tab pos="35829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059113" algn="ctr"/>
                <a:tab pos="35829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059113" algn="ctr"/>
                <a:tab pos="35829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059113" algn="ctr"/>
                <a:tab pos="35829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059113" algn="ctr"/>
                <a:tab pos="35829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>
              <a:spcAft>
                <a:spcPts val="1000"/>
              </a:spcAft>
              <a:defRPr/>
            </a:pPr>
            <a:r>
              <a:rPr lang="kk-KZ" altLang="x-none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ITU </a:t>
            </a:r>
            <a:r>
              <a:rPr lang="kk-KZ" altLang="x-none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International Telecommunications Union</a:t>
            </a:r>
            <a:r>
              <a:rPr lang="kk-KZ" altLang="x-none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халықаралық телекоммуникация бірлестігі.</a:t>
            </a:r>
            <a:endParaRPr lang="en-US" altLang="x-none" sz="2000" b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r>
              <a:rPr lang="kk-KZ" altLang="x-none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LAN – Local Area Network</a:t>
            </a:r>
            <a:r>
              <a:rPr lang="kk-KZ" altLang="x-none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локальдық желі.</a:t>
            </a:r>
            <a:endParaRPr lang="x-none" altLang="x-none" sz="20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r>
              <a:rPr lang="kk-KZ" altLang="x-none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Link-state Protocol</a:t>
            </a:r>
            <a:r>
              <a:rPr lang="kk-KZ" altLang="x-none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арна күйінің хаттамасы.</a:t>
            </a:r>
            <a:endParaRPr lang="x-none" altLang="x-none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r>
              <a:rPr lang="kk-KZ" altLang="x-none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LLC – Logical Link Control</a:t>
            </a:r>
            <a:r>
              <a:rPr lang="kk-KZ" altLang="x-none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мәліметтерді логикалық таратуды басқару.</a:t>
            </a:r>
            <a:endParaRPr lang="x-none" altLang="x-none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r>
              <a:rPr lang="kk-KZ" altLang="x-none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 – Media Access Control</a:t>
            </a:r>
            <a:r>
              <a:rPr lang="kk-KZ" altLang="x-none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ортаға рұқсатнамасы бар деңгейді басқару.</a:t>
            </a:r>
            <a:endParaRPr lang="en-US" altLang="x-none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r>
              <a:rPr lang="kk-KZ" altLang="x-none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MPLS – Multi Protocol Label Switching</a:t>
            </a:r>
            <a:r>
              <a:rPr lang="kk-KZ" altLang="x-none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белгі бойынша көп хаттамалы коммутация.</a:t>
            </a:r>
            <a:endParaRPr lang="x-none" altLang="x-none" sz="20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r>
              <a:rPr lang="kk-KZ" altLang="x-none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Private </a:t>
            </a:r>
            <a:r>
              <a:rPr lang="kk-KZ" altLang="x-none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 addresses – жеке IP-адрестер</a:t>
            </a:r>
            <a:endParaRPr lang="x-none" altLang="x-none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r>
              <a:rPr lang="kk-KZ" altLang="x-none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 IP addresses</a:t>
            </a:r>
            <a:r>
              <a:rPr lang="kk-KZ" altLang="x-none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қоғамдық IP-адрестер</a:t>
            </a:r>
            <a:endParaRPr lang="x-none" altLang="x-none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r>
              <a:rPr lang="kk-KZ" altLang="x-none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QoS – Quality of Service</a:t>
            </a:r>
            <a:r>
              <a:rPr lang="kk-KZ" altLang="x-none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қызмет көрсетудің сапасы</a:t>
            </a:r>
            <a:endParaRPr lang="x-none" altLang="x-none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r>
              <a:rPr lang="kk-KZ" altLang="x-none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RIP – Routing Information Protocol</a:t>
            </a:r>
            <a:r>
              <a:rPr lang="kk-KZ" altLang="x-none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қашықтық векторының негізінде маршрутизация хаттамасы</a:t>
            </a:r>
            <a:endParaRPr lang="x-none" altLang="x-none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  <a:defRPr/>
            </a:pPr>
            <a:r>
              <a:rPr lang="kk-KZ" altLang="x-none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RTP – Reliable Transport Protocol</a:t>
            </a:r>
            <a:r>
              <a:rPr lang="kk-KZ" altLang="x-none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сенімді тасымалдау хаттамасы</a:t>
            </a:r>
            <a:r>
              <a:rPr lang="kk-KZ" altLang="x-none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altLang="x-none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FBD0467E-B866-4A35-8B83-AF1A6E763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6675"/>
            <a:ext cx="12192000" cy="482600"/>
          </a:xfrm>
        </p:spPr>
        <p:txBody>
          <a:bodyPr/>
          <a:lstStyle/>
          <a:p>
            <a:pPr algn="ctr">
              <a:defRPr/>
            </a:pPr>
            <a:r>
              <a:rPr lang="kk-KZ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Қысқартылған сөздер тізімі</a:t>
            </a:r>
            <a:endParaRPr lang="x-none" sz="2000" dirty="0"/>
          </a:p>
        </p:txBody>
      </p:sp>
    </p:spTree>
    <p:extLst>
      <p:ext uri="{BB962C8B-B14F-4D97-AF65-F5344CB8AC3E}">
        <p14:creationId xmlns:p14="http://schemas.microsoft.com/office/powerpoint/2010/main" val="393803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179C77D-3C65-455A-9451-D2A13C1A5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7692" y="110588"/>
            <a:ext cx="7115175" cy="439738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kk-KZ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Қысқартылған сөздер тізімі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>
            <a:extLst>
              <a:ext uri="{FF2B5EF4-FFF2-40B4-BE49-F238E27FC236}">
                <a16:creationId xmlns="" xmlns:a16="http://schemas.microsoft.com/office/drawing/2014/main" id="{7F05DA80-A2FD-4175-9E72-B57C974DD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30457"/>
            <a:ext cx="12192000" cy="6162675"/>
          </a:xfrm>
        </p:spPr>
        <p:txBody>
          <a:bodyPr>
            <a:normAutofit fontScale="32500" lnSpcReduction="20000"/>
          </a:bodyPr>
          <a:lstStyle/>
          <a:p>
            <a:pPr marL="0" indent="0" algn="just">
              <a:spcAft>
                <a:spcPts val="1000"/>
              </a:spcAft>
              <a:defRPr/>
            </a:pPr>
            <a:endParaRPr lang="x-none" altLang="x-none" sz="5600" dirty="0">
              <a:cs typeface="Times New Roman" panose="02020603050405020304" pitchFamily="18" charset="0"/>
            </a:endParaRPr>
          </a:p>
          <a:p>
            <a:pPr marL="0" indent="0" algn="just">
              <a:spcAft>
                <a:spcPts val="1000"/>
              </a:spcAft>
              <a:defRPr/>
            </a:pPr>
            <a:r>
              <a:rPr lang="kk-KZ" altLang="x-none" sz="5600" b="1" dirty="0">
                <a:latin typeface="Times New Roman" panose="02020603050405020304" pitchFamily="18" charset="0"/>
                <a:cs typeface="Calibri" panose="020F0502020204030204" pitchFamily="34" charset="0"/>
              </a:rPr>
              <a:t>ARP – Address Resolution Protocol –</a:t>
            </a:r>
            <a:r>
              <a:rPr lang="kk-KZ" altLang="x-none" sz="5600" dirty="0">
                <a:latin typeface="Times New Roman" panose="02020603050405020304" pitchFamily="18" charset="0"/>
                <a:cs typeface="Calibri" panose="020F0502020204030204" pitchFamily="34" charset="0"/>
              </a:rPr>
              <a:t> адрестер рұқсатнама хаттамасы.</a:t>
            </a:r>
            <a:endParaRPr lang="x-none" altLang="x-none" sz="5600" dirty="0">
              <a:cs typeface="Times New Roman" panose="02020603050405020304" pitchFamily="18" charset="0"/>
            </a:endParaRPr>
          </a:p>
          <a:p>
            <a:pPr marL="0" indent="0" algn="just">
              <a:spcAft>
                <a:spcPts val="1000"/>
              </a:spcAft>
              <a:defRPr/>
            </a:pPr>
            <a:r>
              <a:rPr lang="kk-KZ" altLang="x-none" sz="5600" b="1" dirty="0">
                <a:latin typeface="Times New Roman" panose="02020603050405020304" pitchFamily="18" charset="0"/>
                <a:cs typeface="Calibri" panose="020F0502020204030204" pitchFamily="34" charset="0"/>
              </a:rPr>
              <a:t>Bandwidth –</a:t>
            </a:r>
            <a:r>
              <a:rPr lang="kk-KZ" altLang="x-none" sz="5600" dirty="0">
                <a:latin typeface="Times New Roman" panose="02020603050405020304" pitchFamily="18" charset="0"/>
                <a:cs typeface="Calibri" panose="020F0502020204030204" pitchFamily="34" charset="0"/>
              </a:rPr>
              <a:t> өткізу жолағы.</a:t>
            </a:r>
            <a:endParaRPr lang="x-none" altLang="x-none" sz="5600" dirty="0">
              <a:cs typeface="Times New Roman" panose="02020603050405020304" pitchFamily="18" charset="0"/>
            </a:endParaRPr>
          </a:p>
          <a:p>
            <a:pPr marL="0" indent="0" algn="just">
              <a:spcAft>
                <a:spcPts val="1000"/>
              </a:spcAft>
              <a:defRPr/>
            </a:pPr>
            <a:r>
              <a:rPr lang="kk-KZ" altLang="x-none" sz="5600" b="1" dirty="0" smtClean="0">
                <a:latin typeface="Times New Roman" panose="02020603050405020304" pitchFamily="18" charset="0"/>
                <a:cs typeface="Calibri" panose="020F0502020204030204" pitchFamily="34" charset="0"/>
              </a:rPr>
              <a:t>EIGRP </a:t>
            </a:r>
            <a:r>
              <a:rPr lang="kk-KZ" altLang="x-none" sz="5600" b="1" dirty="0">
                <a:latin typeface="Times New Roman" panose="02020603050405020304" pitchFamily="18" charset="0"/>
                <a:cs typeface="Calibri" panose="020F0502020204030204" pitchFamily="34" charset="0"/>
              </a:rPr>
              <a:t>– Enhanced Interior Gateway Routing Protocol</a:t>
            </a:r>
            <a:r>
              <a:rPr lang="kk-KZ" altLang="x-none" sz="5600" dirty="0">
                <a:latin typeface="Times New Roman" panose="02020603050405020304" pitchFamily="18" charset="0"/>
                <a:cs typeface="Calibri" panose="020F0502020204030204" pitchFamily="34" charset="0"/>
              </a:rPr>
              <a:t> –ішкі маршрутизацияның кеңейтілген хаттамасы.</a:t>
            </a:r>
            <a:endParaRPr lang="x-none" altLang="x-none" sz="5600" dirty="0">
              <a:cs typeface="Times New Roman" panose="02020603050405020304" pitchFamily="18" charset="0"/>
            </a:endParaRPr>
          </a:p>
          <a:p>
            <a:pPr marL="0" indent="0" algn="just">
              <a:spcAft>
                <a:spcPts val="1000"/>
              </a:spcAft>
              <a:defRPr/>
            </a:pPr>
            <a:r>
              <a:rPr lang="kk-KZ" altLang="x-none" sz="5600" b="1" dirty="0">
                <a:latin typeface="Times New Roman" panose="02020603050405020304" pitchFamily="18" charset="0"/>
                <a:cs typeface="Calibri" panose="020F0502020204030204" pitchFamily="34" charset="0"/>
              </a:rPr>
              <a:t>Ethernet </a:t>
            </a:r>
            <a:r>
              <a:rPr lang="kk-KZ" altLang="x-none" sz="5600" dirty="0">
                <a:latin typeface="Times New Roman" panose="02020603050405020304" pitchFamily="18" charset="0"/>
                <a:cs typeface="Calibri" panose="020F0502020204030204" pitchFamily="34" charset="0"/>
              </a:rPr>
              <a:t>– арналық деңейдің желілік технологиясы.</a:t>
            </a:r>
            <a:r>
              <a:rPr lang="kk-KZ" altLang="x-none" sz="5600" b="1" dirty="0">
                <a:latin typeface="Times New Roman" panose="02020603050405020304" pitchFamily="18" charset="0"/>
                <a:cs typeface="Calibri" panose="020F0502020204030204" pitchFamily="34" charset="0"/>
              </a:rPr>
              <a:t>	</a:t>
            </a:r>
            <a:endParaRPr lang="en-US" altLang="x-none" sz="5600" b="1" dirty="0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just">
              <a:spcAft>
                <a:spcPts val="1000"/>
              </a:spcAft>
              <a:defRPr/>
            </a:pPr>
            <a:r>
              <a:rPr lang="kk-KZ" altLang="x-none" sz="5600" b="1" dirty="0" smtClean="0">
                <a:latin typeface="Times New Roman" panose="02020603050405020304" pitchFamily="18" charset="0"/>
                <a:cs typeface="Calibri" panose="020F0502020204030204" pitchFamily="34" charset="0"/>
              </a:rPr>
              <a:t>FTP </a:t>
            </a:r>
            <a:r>
              <a:rPr lang="kk-KZ" altLang="x-none" sz="5600" b="1" dirty="0">
                <a:latin typeface="Times New Roman" panose="02020603050405020304" pitchFamily="18" charset="0"/>
                <a:cs typeface="Calibri" panose="020F0502020204030204" pitchFamily="34" charset="0"/>
              </a:rPr>
              <a:t>– File Transfer Protocol</a:t>
            </a:r>
            <a:r>
              <a:rPr lang="kk-KZ" altLang="x-none" sz="5600" dirty="0">
                <a:latin typeface="Times New Roman" panose="02020603050405020304" pitchFamily="18" charset="0"/>
                <a:cs typeface="Calibri" panose="020F0502020204030204" pitchFamily="34" charset="0"/>
              </a:rPr>
              <a:t> – файлдарды тарату хаттамасы</a:t>
            </a:r>
            <a:endParaRPr lang="en-US" altLang="x-none" sz="5600" dirty="0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177800" algn="just">
              <a:spcAft>
                <a:spcPts val="1000"/>
              </a:spcAft>
              <a:tabLst>
                <a:tab pos="3059113" algn="ctr"/>
                <a:tab pos="3582988" algn="l"/>
              </a:tabLst>
              <a:defRPr/>
            </a:pPr>
            <a:r>
              <a:rPr lang="kk-KZ" altLang="x-none" sz="5600" b="1" dirty="0">
                <a:latin typeface="Times New Roman" panose="02020603050405020304" pitchFamily="18" charset="0"/>
                <a:cs typeface="Calibri" panose="020F0502020204030204" pitchFamily="34" charset="0"/>
              </a:rPr>
              <a:t>FR – Frame Relay</a:t>
            </a:r>
            <a:r>
              <a:rPr lang="kk-KZ" altLang="x-none" sz="5600" dirty="0">
                <a:latin typeface="Times New Roman" panose="02020603050405020304" pitchFamily="18" charset="0"/>
                <a:cs typeface="Calibri" panose="020F0502020204030204" pitchFamily="34" charset="0"/>
              </a:rPr>
              <a:t> – кадрды трансляциялау желісі</a:t>
            </a:r>
            <a:r>
              <a:rPr lang="kk-KZ" altLang="x-none" sz="5600" dirty="0" smtClean="0">
                <a:latin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altLang="x-none" sz="5600" dirty="0" smtClean="0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174625" indent="-174625" algn="just">
              <a:spcAft>
                <a:spcPts val="1000"/>
              </a:spcAft>
              <a:defRPr/>
            </a:pPr>
            <a:r>
              <a:rPr lang="kk-KZ" altLang="x-none" sz="6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IEEE – Institute of Electrical and Electronics Engineers</a:t>
            </a:r>
            <a:r>
              <a:rPr lang="kk-KZ" altLang="x-none" sz="6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электротехника және радиоэлектроника инженерлерінің институты.</a:t>
            </a:r>
            <a:endParaRPr lang="x-none" altLang="x-none" sz="6000" dirty="0">
              <a:cs typeface="Times New Roman" panose="02020603050405020304" pitchFamily="18" charset="0"/>
            </a:endParaRPr>
          </a:p>
          <a:p>
            <a:pPr marL="174625" indent="-174625" algn="just">
              <a:spcAft>
                <a:spcPts val="1000"/>
              </a:spcAft>
              <a:defRPr/>
            </a:pPr>
            <a:r>
              <a:rPr lang="kk-KZ" altLang="x-none" sz="6000" b="1" dirty="0">
                <a:latin typeface="Times New Roman" panose="02020603050405020304" pitchFamily="18" charset="0"/>
                <a:cs typeface="Calibri" panose="020F0502020204030204" pitchFamily="34" charset="0"/>
              </a:rPr>
              <a:t>IMS – Internet Multi Service –</a:t>
            </a:r>
            <a:r>
              <a:rPr lang="kk-KZ" altLang="x-none" sz="6000" dirty="0">
                <a:latin typeface="Times New Roman" panose="02020603050405020304" pitchFamily="18" charset="0"/>
                <a:cs typeface="Calibri" panose="020F0502020204030204" pitchFamily="34" charset="0"/>
              </a:rPr>
              <a:t> мультиқызмет көрсету желісі.</a:t>
            </a:r>
            <a:endParaRPr lang="x-none" altLang="x-none" sz="6000" dirty="0">
              <a:cs typeface="Times New Roman" panose="02020603050405020304" pitchFamily="18" charset="0"/>
            </a:endParaRPr>
          </a:p>
          <a:p>
            <a:pPr marL="174625" indent="-174625" algn="just">
              <a:spcAft>
                <a:spcPts val="1000"/>
              </a:spcAft>
              <a:defRPr/>
            </a:pPr>
            <a:r>
              <a:rPr lang="kk-KZ" altLang="x-none" sz="6000" b="1" dirty="0">
                <a:latin typeface="Times New Roman" panose="02020603050405020304" pitchFamily="18" charset="0"/>
                <a:cs typeface="Calibri" panose="020F0502020204030204" pitchFamily="34" charset="0"/>
              </a:rPr>
              <a:t>IOS – Internetwork Operation System</a:t>
            </a:r>
            <a:r>
              <a:rPr lang="kk-KZ" altLang="x-none" sz="6000" dirty="0">
                <a:latin typeface="Times New Roman" panose="02020603050405020304" pitchFamily="18" charset="0"/>
                <a:cs typeface="Calibri" panose="020F0502020204030204" pitchFamily="34" charset="0"/>
              </a:rPr>
              <a:t> – желілік жүйелік жүйе.</a:t>
            </a:r>
            <a:endParaRPr lang="en-US" altLang="x-none" sz="6000" b="1" dirty="0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174625" indent="-174625" algn="just">
              <a:spcAft>
                <a:spcPts val="1000"/>
              </a:spcAft>
              <a:defRPr/>
            </a:pPr>
            <a:r>
              <a:rPr lang="kk-KZ" altLang="x-none" sz="6000" b="1" dirty="0">
                <a:latin typeface="Times New Roman" panose="02020603050405020304" pitchFamily="18" charset="0"/>
                <a:cs typeface="Calibri" panose="020F0502020204030204" pitchFamily="34" charset="0"/>
              </a:rPr>
              <a:t>IP – Internet Protocol</a:t>
            </a:r>
            <a:r>
              <a:rPr lang="kk-KZ" altLang="x-none" sz="6000" dirty="0">
                <a:latin typeface="Times New Roman" panose="02020603050405020304" pitchFamily="18" charset="0"/>
                <a:cs typeface="Calibri" panose="020F0502020204030204" pitchFamily="34" charset="0"/>
              </a:rPr>
              <a:t> (желілік хаттама)</a:t>
            </a:r>
            <a:endParaRPr lang="x-none" altLang="x-none" sz="6000" dirty="0">
              <a:cs typeface="Times New Roman" panose="02020603050405020304" pitchFamily="18" charset="0"/>
            </a:endParaRPr>
          </a:p>
          <a:p>
            <a:pPr marL="174625" indent="-174625" algn="just">
              <a:spcAft>
                <a:spcPts val="1000"/>
              </a:spcAft>
              <a:defRPr/>
            </a:pPr>
            <a:r>
              <a:rPr lang="kk-KZ" altLang="x-none" sz="6000" b="1" dirty="0">
                <a:latin typeface="Times New Roman" panose="02020603050405020304" pitchFamily="18" charset="0"/>
                <a:cs typeface="Calibri" panose="020F0502020204030204" pitchFamily="34" charset="0"/>
              </a:rPr>
              <a:t>IPv4, IPv6</a:t>
            </a:r>
            <a:r>
              <a:rPr lang="kk-KZ" altLang="x-none" sz="6000" dirty="0">
                <a:latin typeface="Times New Roman" panose="02020603050405020304" pitchFamily="18" charset="0"/>
                <a:cs typeface="Calibri" panose="020F0502020204030204" pitchFamily="34" charset="0"/>
              </a:rPr>
              <a:t> – желілік интернет хаттамасы 4,6 нұсқалы</a:t>
            </a:r>
            <a:r>
              <a:rPr lang="kk-KZ" altLang="x-none" sz="6000" dirty="0" smtClean="0">
                <a:latin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altLang="x-none" sz="6000" dirty="0" smtClean="0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174625" indent="-174625" algn="just">
              <a:spcAft>
                <a:spcPts val="1000"/>
              </a:spcAft>
              <a:defRPr/>
            </a:pPr>
            <a:endParaRPr lang="x-none" altLang="x-none" sz="6000" dirty="0">
              <a:cs typeface="Times New Roman" panose="02020603050405020304" pitchFamily="18" charset="0"/>
            </a:endParaRPr>
          </a:p>
          <a:p>
            <a:pPr marL="0" indent="177800" algn="just">
              <a:spcAft>
                <a:spcPts val="1000"/>
              </a:spcAft>
              <a:tabLst>
                <a:tab pos="3059113" algn="ctr"/>
                <a:tab pos="3582988" algn="l"/>
              </a:tabLst>
              <a:defRPr/>
            </a:pPr>
            <a:endParaRPr lang="x-none" altLang="x-none" sz="5600" dirty="0">
              <a:cs typeface="Times New Roman" panose="02020603050405020304" pitchFamily="18" charset="0"/>
            </a:endParaRPr>
          </a:p>
          <a:p>
            <a:pPr marL="0" indent="177800" algn="just">
              <a:spcAft>
                <a:spcPts val="1000"/>
              </a:spcAft>
              <a:tabLst>
                <a:tab pos="3059113" algn="ctr"/>
                <a:tab pos="3582988" algn="l"/>
              </a:tabLst>
              <a:defRPr/>
            </a:pPr>
            <a:endParaRPr lang="x-none" altLang="x-none" sz="1800" dirty="0">
              <a:cs typeface="Times New Roman" panose="02020603050405020304" pitchFamily="18" charset="0"/>
            </a:endParaRPr>
          </a:p>
          <a:p>
            <a:pPr marL="0" indent="0" algn="just">
              <a:spcAft>
                <a:spcPts val="1000"/>
              </a:spcAft>
              <a:defRPr/>
            </a:pPr>
            <a:endParaRPr lang="x-none" altLang="x-none" sz="1800" dirty="0">
              <a:highlight>
                <a:srgbClr val="FFFF00"/>
              </a:highlight>
              <a:cs typeface="Times New Roman" panose="02020603050405020304" pitchFamily="18" charset="0"/>
            </a:endParaRPr>
          </a:p>
          <a:p>
            <a:pPr marL="0" indent="0" algn="just">
              <a:spcAft>
                <a:spcPts val="1000"/>
              </a:spcAft>
              <a:defRPr/>
            </a:pPr>
            <a:endParaRPr lang="x-none" altLang="x-none" sz="1800" dirty="0">
              <a:cs typeface="Times New Roman" panose="02020603050405020304" pitchFamily="18" charset="0"/>
            </a:endParaRPr>
          </a:p>
          <a:p>
            <a:pPr marL="0" indent="0" algn="just">
              <a:lnSpc>
                <a:spcPct val="80000"/>
              </a:lnSpc>
              <a:spcAft>
                <a:spcPts val="1000"/>
              </a:spcAft>
              <a:defRPr/>
            </a:pPr>
            <a:endParaRPr lang="x-none" altLang="x-none" sz="1800" dirty="0"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defRPr/>
            </a:pPr>
            <a:endParaRPr lang="ru-RU" altLang="x-none" sz="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915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Straight Connector 62"/>
          <p:cNvCxnSpPr>
            <a:stCxn id="29" idx="4"/>
            <a:endCxn id="36" idx="0"/>
          </p:cNvCxnSpPr>
          <p:nvPr/>
        </p:nvCxnSpPr>
        <p:spPr>
          <a:xfrm>
            <a:off x="6086226" y="2190166"/>
            <a:ext cx="104171" cy="1933271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6086226" y="1351722"/>
            <a:ext cx="0" cy="481093"/>
          </a:xfrm>
          <a:prstGeom prst="line">
            <a:avLst/>
          </a:prstGeom>
          <a:ln w="19050">
            <a:solidFill>
              <a:schemeClr val="accent4">
                <a:lumMod val="60000"/>
                <a:lumOff val="40000"/>
              </a:schemeClr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380414" y="386100"/>
            <a:ext cx="5298012" cy="3082415"/>
            <a:chOff x="425669" y="2203667"/>
            <a:chExt cx="3973509" cy="811886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71" name="Rounded Rectangle 70"/>
            <p:cNvSpPr/>
            <p:nvPr/>
          </p:nvSpPr>
          <p:spPr>
            <a:xfrm>
              <a:off x="425669" y="2203667"/>
              <a:ext cx="3725972" cy="762109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425669" y="2253444"/>
              <a:ext cx="3725972" cy="762109"/>
            </a:xfrm>
            <a:prstGeom prst="roundRect">
              <a:avLst>
                <a:gd name="adj" fmla="val 1127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73" name="Isosceles Triangle 72"/>
            <p:cNvSpPr/>
            <p:nvPr/>
          </p:nvSpPr>
          <p:spPr>
            <a:xfrm rot="5400000">
              <a:off x="3986273" y="2453549"/>
              <a:ext cx="463912" cy="36189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610289" y="775304"/>
            <a:ext cx="4420579" cy="2492990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Link)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 мәліметтер алмасуды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 етеді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OSI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моделінің желілік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 физикалық деңгейлері арасында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орналасқан.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хаттамамен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салынған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дестелерге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жетімділікті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8" name="Title 117"/>
          <p:cNvSpPr>
            <a:spLocks noGrp="1"/>
          </p:cNvSpPr>
          <p:nvPr>
            <p:ph type="title"/>
          </p:nvPr>
        </p:nvSpPr>
        <p:spPr>
          <a:xfrm>
            <a:off x="5195894" y="58630"/>
            <a:ext cx="7518400" cy="418775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OSI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моделінің арналық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 және оның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5" name="Slide Number Placeholder 1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6B7D2-B98C-44FD-8D04-7EC62A56497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917858" y="1853431"/>
            <a:ext cx="336735" cy="336735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grpSp>
        <p:nvGrpSpPr>
          <p:cNvPr id="38" name="Group 37"/>
          <p:cNvGrpSpPr/>
          <p:nvPr/>
        </p:nvGrpSpPr>
        <p:grpSpPr>
          <a:xfrm flipH="1">
            <a:off x="6456251" y="1853430"/>
            <a:ext cx="5298012" cy="4681349"/>
            <a:chOff x="425669" y="2203667"/>
            <a:chExt cx="3973509" cy="811886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39" name="Rounded Rectangle 38"/>
            <p:cNvSpPr/>
            <p:nvPr/>
          </p:nvSpPr>
          <p:spPr>
            <a:xfrm>
              <a:off x="425669" y="2203667"/>
              <a:ext cx="3725972" cy="76210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425669" y="2253444"/>
              <a:ext cx="3725972" cy="762109"/>
            </a:xfrm>
            <a:prstGeom prst="roundRect">
              <a:avLst>
                <a:gd name="adj" fmla="val 1127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3986273" y="2453549"/>
              <a:ext cx="463912" cy="36189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7083231" y="2586787"/>
            <a:ext cx="4374100" cy="307776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қабаты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физикалық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таратылатын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орналастыру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технологияларға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LLC – Logical Link Control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логикалық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таратудың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MAC – Media Access Control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ортасына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жеткізуді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төменгі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төменгі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6086226" y="4888378"/>
            <a:ext cx="19551" cy="1969623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6022029" y="4123437"/>
            <a:ext cx="336735" cy="336735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grpSp>
        <p:nvGrpSpPr>
          <p:cNvPr id="33" name="Группа 32"/>
          <p:cNvGrpSpPr/>
          <p:nvPr/>
        </p:nvGrpSpPr>
        <p:grpSpPr>
          <a:xfrm>
            <a:off x="139148" y="3657497"/>
            <a:ext cx="5644038" cy="3112920"/>
            <a:chOff x="1" y="3230088"/>
            <a:chExt cx="6543302" cy="3713129"/>
          </a:xfrm>
        </p:grpSpPr>
        <p:grpSp>
          <p:nvGrpSpPr>
            <p:cNvPr id="23" name="Группа 22"/>
            <p:cNvGrpSpPr/>
            <p:nvPr/>
          </p:nvGrpSpPr>
          <p:grpSpPr>
            <a:xfrm>
              <a:off x="1" y="3230088"/>
              <a:ext cx="6543302" cy="3627911"/>
              <a:chOff x="343586" y="3395807"/>
              <a:chExt cx="5902835" cy="3183123"/>
            </a:xfrm>
          </p:grpSpPr>
          <p:pic>
            <p:nvPicPr>
              <p:cNvPr id="19" name="Рисунок 18" descr="Подуровни Канального уровня"/>
              <p:cNvPicPr/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3586" y="3395807"/>
                <a:ext cx="5902835" cy="31831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</p:pic>
          <p:sp>
            <p:nvSpPr>
              <p:cNvPr id="20" name="TextBox 19"/>
              <p:cNvSpPr txBox="1"/>
              <p:nvPr/>
            </p:nvSpPr>
            <p:spPr>
              <a:xfrm>
                <a:off x="391886" y="3930731"/>
                <a:ext cx="1508166" cy="54758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LLC </a:t>
                </a:r>
                <a:r>
                  <a:rPr lang="kk-KZ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ішкі</a:t>
                </a:r>
                <a:endParaRPr lang="kk-KZ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деңгей</a:t>
                </a:r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391886" y="4699545"/>
                <a:ext cx="819399" cy="7730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МАС </a:t>
                </a:r>
                <a:r>
                  <a:rPr lang="kk-KZ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ішкі деңгей</a:t>
                </a:r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391886" y="5496335"/>
                <a:ext cx="1288963" cy="32211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Ерекшеліктер</a:t>
                </a:r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4" name="TextBox 23"/>
            <p:cNvSpPr txBox="1"/>
            <p:nvPr/>
          </p:nvSpPr>
          <p:spPr>
            <a:xfrm>
              <a:off x="1104200" y="3512821"/>
              <a:ext cx="4806283" cy="113807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kk-KZ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802.2</a:t>
              </a:r>
              <a:endPara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1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Деректерді</a:t>
              </a: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логикалық</a:t>
              </a: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таратудың</a:t>
              </a: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төменгі</a:t>
              </a: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деңгейі</a:t>
              </a:r>
              <a:endPara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Logicak</a:t>
              </a:r>
              <a:r>
                <a:rPr 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Link Control-LLC</a:t>
              </a:r>
              <a:endPara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07522" y="6388922"/>
              <a:ext cx="1140031" cy="55068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бұралған жұп</a:t>
              </a:r>
              <a:endParaRPr lang="ru-RU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488989" y="6392537"/>
              <a:ext cx="1140031" cy="55068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dirty="0" err="1"/>
                <a:t>бұралған жұп</a:t>
              </a:r>
              <a:endParaRPr lang="ru-RU" sz="12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570969" y="6392536"/>
              <a:ext cx="1140031" cy="55068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dirty="0" err="1"/>
                <a:t>бұралған жұп</a:t>
              </a:r>
              <a:endParaRPr lang="ru-RU" sz="12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803432" y="6385149"/>
              <a:ext cx="103315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талшық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721808" y="6385148"/>
              <a:ext cx="79564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ru-RU" sz="1200" dirty="0" err="1"/>
                <a:t>талшық</a:t>
              </a:r>
              <a:endParaRPr lang="ru-RU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660604" y="6354233"/>
              <a:ext cx="79564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ru-RU" sz="1200" dirty="0" err="1"/>
                <a:t>талшық</a:t>
              </a:r>
              <a:endParaRPr lang="ru-RU" dirty="0"/>
            </a:p>
          </p:txBody>
        </p:sp>
      </p:grpSp>
      <p:sp>
        <p:nvSpPr>
          <p:cNvPr id="37" name="Flowchart: Off-page Connector 122"/>
          <p:cNvSpPr/>
          <p:nvPr/>
        </p:nvSpPr>
        <p:spPr>
          <a:xfrm>
            <a:off x="5814446" y="869728"/>
            <a:ext cx="543557" cy="543557"/>
          </a:xfrm>
          <a:prstGeom prst="flowChartOffpageConnecto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169289" y="397755"/>
            <a:ext cx="48581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LLC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MAC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ішкі деңгейлері </a:t>
            </a:r>
            <a:r>
              <a:rPr lang="kk-KZ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949082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" presetClass="entr" presetSubtype="2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29" grpId="0" animBg="1"/>
      <p:bldP spid="44" grpId="0"/>
      <p:bldP spid="36" grpId="0" animBg="1"/>
      <p:bldP spid="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Straight Connector 62"/>
          <p:cNvCxnSpPr>
            <a:stCxn id="29" idx="4"/>
          </p:cNvCxnSpPr>
          <p:nvPr/>
        </p:nvCxnSpPr>
        <p:spPr>
          <a:xfrm>
            <a:off x="6190573" y="4139358"/>
            <a:ext cx="0" cy="773747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29" idx="0"/>
          </p:cNvCxnSpPr>
          <p:nvPr/>
        </p:nvCxnSpPr>
        <p:spPr>
          <a:xfrm flipV="1">
            <a:off x="6190573" y="714073"/>
            <a:ext cx="39695" cy="3088550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-1" y="569192"/>
            <a:ext cx="6071677" cy="6288807"/>
            <a:chOff x="425669" y="2203667"/>
            <a:chExt cx="3973509" cy="811886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71" name="Rounded Rectangle 70"/>
            <p:cNvSpPr/>
            <p:nvPr/>
          </p:nvSpPr>
          <p:spPr>
            <a:xfrm>
              <a:off x="425669" y="2203667"/>
              <a:ext cx="3725972" cy="762109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425669" y="2253444"/>
              <a:ext cx="3725972" cy="762109"/>
            </a:xfrm>
            <a:prstGeom prst="roundRect">
              <a:avLst>
                <a:gd name="adj" fmla="val 1127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73" name="Isosceles Triangle 72"/>
            <p:cNvSpPr/>
            <p:nvPr/>
          </p:nvSpPr>
          <p:spPr>
            <a:xfrm rot="5400000">
              <a:off x="3986273" y="2453549"/>
              <a:ext cx="463912" cy="36189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50070" y="1209451"/>
            <a:ext cx="5368308" cy="526297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LLC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деңгейінде деректерді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қамтитын кадрларды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жібермес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 байланыс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орнатуға 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орнатпауға, жоғалған 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қате анықталған кезде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кадрларды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қалпына келтіруге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қалпына келтіруге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 беретін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 кіші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 желілік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деңгейдегі хаттамалармен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 асырады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кадрларды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процедураларын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802.2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хаттамасын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802.1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хаттамасы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ISO/OSI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есептеуіш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желілердің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анықтамаларын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желілердің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физикалық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МАС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хаттамалары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абоненттердің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физикалық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бөлісуіне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медиа)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Ethernet, Fast Ethernet, Gigabit Ethernet, Token Ring, FDDI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желілерде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технологияларда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5" name="Slide Number Placeholder 1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6B7D2-B98C-44FD-8D04-7EC62A56497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6022205" y="3802623"/>
            <a:ext cx="336735" cy="336735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51" name="Straight Connector 50"/>
          <p:cNvCxnSpPr/>
          <p:nvPr/>
        </p:nvCxnSpPr>
        <p:spPr>
          <a:xfrm>
            <a:off x="6166786" y="4716811"/>
            <a:ext cx="19551" cy="2201563"/>
          </a:xfrm>
          <a:prstGeom prst="line">
            <a:avLst/>
          </a:prstGeom>
          <a:ln w="19050">
            <a:solidFill>
              <a:schemeClr val="tx2">
                <a:lumMod val="40000"/>
                <a:lumOff val="60000"/>
              </a:schemeClr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2977172" y="203009"/>
            <a:ext cx="76419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OSI </a:t>
            </a:r>
            <a:r>
              <a:rPr lang="kk-KZ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моделінің 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рна деңгейінің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LLC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MAC 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ішкі деңгейлері </a:t>
            </a:r>
            <a:r>
              <a:rPr lang="kk-KZ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9" name="Группа 18"/>
          <p:cNvGrpSpPr/>
          <p:nvPr/>
        </p:nvGrpSpPr>
        <p:grpSpPr>
          <a:xfrm>
            <a:off x="6071677" y="954761"/>
            <a:ext cx="5994771" cy="3958344"/>
            <a:chOff x="1" y="3230088"/>
            <a:chExt cx="6543302" cy="3713129"/>
          </a:xfrm>
        </p:grpSpPr>
        <p:grpSp>
          <p:nvGrpSpPr>
            <p:cNvPr id="20" name="Группа 19"/>
            <p:cNvGrpSpPr/>
            <p:nvPr/>
          </p:nvGrpSpPr>
          <p:grpSpPr>
            <a:xfrm>
              <a:off x="1" y="3230088"/>
              <a:ext cx="6543302" cy="3627911"/>
              <a:chOff x="343586" y="3395807"/>
              <a:chExt cx="5902835" cy="3183123"/>
            </a:xfrm>
          </p:grpSpPr>
          <p:pic>
            <p:nvPicPr>
              <p:cNvPr id="30" name="Рисунок 29" descr="Подуровни Канального уровня"/>
              <p:cNvPicPr/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3586" y="3395807"/>
                <a:ext cx="5902835" cy="31831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</p:pic>
          <p:sp>
            <p:nvSpPr>
              <p:cNvPr id="31" name="TextBox 30"/>
              <p:cNvSpPr txBox="1"/>
              <p:nvPr/>
            </p:nvSpPr>
            <p:spPr>
              <a:xfrm>
                <a:off x="391886" y="3930731"/>
                <a:ext cx="1508166" cy="54758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LLC </a:t>
                </a:r>
                <a:r>
                  <a:rPr lang="kk-KZ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ішкі</a:t>
                </a:r>
                <a:endParaRPr lang="kk-KZ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деңгей</a:t>
                </a:r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391886" y="4699545"/>
                <a:ext cx="819399" cy="7730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МАС </a:t>
                </a:r>
                <a:r>
                  <a:rPr lang="kk-KZ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ішкі деңгей</a:t>
                </a:r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391886" y="5496335"/>
                <a:ext cx="1288963" cy="32211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Ерекшеліктер</a:t>
                </a:r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1104200" y="3512821"/>
              <a:ext cx="4806283" cy="113807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kk-KZ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802.2</a:t>
              </a:r>
              <a:endPara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1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Деректерді</a:t>
              </a: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логикалық</a:t>
              </a: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таратудың</a:t>
              </a: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төменгі</a:t>
              </a: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деңгейі</a:t>
              </a:r>
              <a:endPara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Logicak</a:t>
              </a:r>
              <a:r>
                <a:rPr 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Link Control-LLC</a:t>
              </a:r>
              <a:endPara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07522" y="6388922"/>
              <a:ext cx="1140031" cy="55068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бұралған жұп</a:t>
              </a:r>
              <a:endParaRPr lang="ru-RU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488989" y="6392537"/>
              <a:ext cx="1140031" cy="55068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dirty="0" err="1"/>
                <a:t>бұралған жұп</a:t>
              </a:r>
              <a:endParaRPr lang="ru-RU" sz="12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570969" y="6392536"/>
              <a:ext cx="1140031" cy="55068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dirty="0" err="1"/>
                <a:t>бұралған жұп</a:t>
              </a:r>
              <a:endParaRPr lang="ru-RU" sz="12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803432" y="6385149"/>
              <a:ext cx="103315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талшық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721808" y="6385148"/>
              <a:ext cx="79564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ru-RU" sz="1200" dirty="0" err="1"/>
                <a:t>талшық</a:t>
              </a:r>
              <a:endParaRPr lang="ru-RU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660604" y="6354233"/>
              <a:ext cx="79564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ru-RU" sz="1200" dirty="0" err="1"/>
                <a:t>талшық</a:t>
              </a: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3306301827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"/>
                            </p:stCondLst>
                            <p:childTnLst>
                              <p:par>
                                <p:cTn id="14" presetID="2" presetClass="entr" presetSubtype="8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250"/>
                            </p:stCondLst>
                            <p:childTnLst>
                              <p:par>
                                <p:cTn id="3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2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873</TotalTime>
  <Words>844</Words>
  <Application>Microsoft Office PowerPoint</Application>
  <PresentationFormat>Широкоэкранный</PresentationFormat>
  <Paragraphs>117</Paragraphs>
  <Slides>14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Microsoft YaHei</vt:lpstr>
      <vt:lpstr>SimSun</vt:lpstr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Әдебиеттер тізімі:</vt:lpstr>
      <vt:lpstr>Қысқартылған сөздер тізімі</vt:lpstr>
      <vt:lpstr>Қысқартылған сөздер тізімі</vt:lpstr>
      <vt:lpstr>OSI моделінің арналық деңгейі және оның</vt:lpstr>
      <vt:lpstr>Презентация PowerPoint</vt:lpstr>
      <vt:lpstr>Презентация PowerPoint</vt:lpstr>
      <vt:lpstr>Презентация PowerPoint</vt:lpstr>
      <vt:lpstr>Ethernet 802.3/LLC кадр форматы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Arai</dc:creator>
  <cp:lastModifiedBy>Асанали</cp:lastModifiedBy>
  <cp:revision>45</cp:revision>
  <dcterms:created xsi:type="dcterms:W3CDTF">2023-09-13T09:31:36Z</dcterms:created>
  <dcterms:modified xsi:type="dcterms:W3CDTF">2024-11-08T17:53:36Z</dcterms:modified>
</cp:coreProperties>
</file>