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319" r:id="rId3"/>
    <p:sldId id="326" r:id="rId4"/>
    <p:sldId id="320" r:id="rId5"/>
    <p:sldId id="321" r:id="rId6"/>
    <p:sldId id="322" r:id="rId7"/>
    <p:sldId id="323" r:id="rId8"/>
    <p:sldId id="327" r:id="rId9"/>
    <p:sldId id="328" r:id="rId10"/>
    <p:sldId id="324" r:id="rId11"/>
    <p:sldId id="325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171"/>
    <p:restoredTop sz="94721"/>
  </p:normalViewPr>
  <p:slideViewPr>
    <p:cSldViewPr snapToGrid="0" snapToObjects="1">
      <p:cViewPr varScale="1">
        <p:scale>
          <a:sx n="95" d="100"/>
          <a:sy n="95" d="100"/>
        </p:scale>
        <p:origin x="208" y="6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D408B-26A9-C74D-A6CB-7A48C7CC30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7D35BCA-24A0-784F-98D3-01DAE7C21F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D12AF2-B3ED-5643-8C94-CB902C191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3B84-1CCC-A444-97A2-22B022EB2151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AC4868-546A-F946-8170-82C339E53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E526AE1-0925-784E-8714-0EAEBFD6F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E5083-08CC-F446-B1AE-F5E44121DC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1689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2FC4E7-D5B2-8F42-B5E8-F472A3A9D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8351FE2-1AFA-1E42-A8B6-F9149F00A1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50B40E2-BE73-DD41-8096-637DC87CA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3B84-1CCC-A444-97A2-22B022EB2151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DB9C4F-A304-AB4B-8A84-A9DF39916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C76B745-A8FE-FD47-9080-615C759A7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E5083-08CC-F446-B1AE-F5E44121DC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732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6BB4045-E016-E943-BFD7-5CEECAE2D1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F92D1DD-98B6-3744-9FC3-261C90CC19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F60D475-702E-654D-8F15-FBED17A9C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3B84-1CCC-A444-97A2-22B022EB2151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5B8FBF7-DB65-9C4D-9A77-85BB04434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F1BEE4E-3B22-7342-8635-BF9982461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E5083-08CC-F446-B1AE-F5E44121DC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707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36A4CC-B692-BA4D-B1A6-F1824873F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8708B2-33AE-2A4E-9F81-E7677004F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DA9F553-5B44-BF4C-BCF9-8F8786668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3B84-1CCC-A444-97A2-22B022EB2151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D9963DB-C563-BB4A-8681-C794DD775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27057CD-944F-3540-A1DB-01B682657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E5083-08CC-F446-B1AE-F5E44121DC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780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47F841-691B-644A-9F4C-45A6D4678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45B75F4-37DC-3643-B431-29A309391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ABA0D5-2C1A-344D-850B-655DEE305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3B84-1CCC-A444-97A2-22B022EB2151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424F71C-5F49-2940-B120-AFC4B1A4A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14E1C4-3480-5641-A703-BBBFC6896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E5083-08CC-F446-B1AE-F5E44121DC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303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862189-00B9-4F4B-BADF-C1E43145B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7A5A24-7045-6248-B3C7-148A3653FD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E84132A-1274-8F4F-903D-B075560488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F549141-D62B-D042-885D-2E60BE7B9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3B84-1CCC-A444-97A2-22B022EB2151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DE06942-7BEC-6843-B26D-A63405ED5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E8F1DE6-D5F7-BF4B-92E6-0463F6F58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E5083-08CC-F446-B1AE-F5E44121DC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1655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0334A7-D2D2-ED45-A193-2E69C4A1E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D03EB62-87FA-954C-9C3A-DD15083B70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8087D89-8094-C742-A725-8613073033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394503E-9E58-9145-B70C-39492E1AD3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31F9DC8-5B84-0343-9310-B99452D28E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D8B6648-B5B7-9B41-B058-4E132AA72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3B84-1CCC-A444-97A2-22B022EB2151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FDF3291-82D3-DC45-A06C-327F0854D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A3385E6-30F4-E641-A699-4424F1ABE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E5083-08CC-F446-B1AE-F5E44121DC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111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33ADD4-4183-0E4B-8B23-A3E393A11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F7E5489-A7A0-6341-B305-2C320B153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3B84-1CCC-A444-97A2-22B022EB2151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1A47E4D-B76D-C743-BFF6-57E715C80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73CC1BA-50E2-564A-9EC2-545E7FA1B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E5083-08CC-F446-B1AE-F5E44121DC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961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E4D7F11-B1BB-6A47-8EC5-82D1AA113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3B84-1CCC-A444-97A2-22B022EB2151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4FBD1B5-087F-BF4F-85DE-72DF5070E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FEAE025-086B-3F41-9D7D-5E09F8C08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E5083-08CC-F446-B1AE-F5E44121DC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447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C9438B-F693-334A-84A1-BA08CB0C8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FFE27E-8815-8F4A-882F-8A0BD0FF5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E860D4E-357D-0848-B288-EAAF95C868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309C108-2609-7D42-9F0D-B0C274F81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3B84-1CCC-A444-97A2-22B022EB2151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5AB51D5-AB03-7B49-B667-9A63C12A9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8D355B6-91DC-E743-9ADD-9E6A2662B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E5083-08CC-F446-B1AE-F5E44121DC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6384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290712-8BDB-8849-9521-81BC19B4A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B4D6A41-7C81-F449-853A-0494D67E94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514FDC5-C478-B542-9109-F0051D77B7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A7C1061-5933-1F43-A8D2-DD7E515A9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3B84-1CCC-A444-97A2-22B022EB2151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A693450-F22D-5D48-AD0B-6EC2B6974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2E56D55-D35F-4B45-8AB0-BE9779C5E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E5083-08CC-F446-B1AE-F5E44121DC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600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A685BB-3EA1-164C-8579-C8281966F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34C7F73-3800-D84E-AAE4-CDA54AAEAE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D14B225-14EE-1D46-B190-439F425D55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73B84-1CCC-A444-97A2-22B022EB2151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5BAE3B-09D9-344C-954F-B95F359087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A94184-DB71-4E42-9F66-9C71D4DF65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E5083-08CC-F446-B1AE-F5E44121DC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269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95D97E-7333-AB4E-8017-40B9445EC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Лекция 15. </a:t>
            </a:r>
            <a:r>
              <a:rPr lang="ru-RU" dirty="0"/>
              <a:t>Дипломная (Выпускная) работа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AAC2BC-D45B-9D4E-B830-C3B6A2540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Вопросы:</a:t>
            </a:r>
          </a:p>
          <a:p>
            <a:pPr marL="514350" indent="-514350">
              <a:buAutoNum type="arabicPeriod"/>
            </a:pPr>
            <a:r>
              <a:rPr lang="ru-RU" dirty="0"/>
              <a:t>Структура дипломной работы.</a:t>
            </a:r>
          </a:p>
          <a:p>
            <a:pPr marL="514350" indent="-514350">
              <a:buAutoNum type="arabicPeriod"/>
            </a:pPr>
            <a:r>
              <a:rPr lang="ru-RU" dirty="0"/>
              <a:t>Планирование и изложение текста дипломной работы.</a:t>
            </a:r>
          </a:p>
        </p:txBody>
      </p:sp>
    </p:spTree>
    <p:extLst>
      <p:ext uri="{BB962C8B-B14F-4D97-AF65-F5344CB8AC3E}">
        <p14:creationId xmlns:p14="http://schemas.microsoft.com/office/powerpoint/2010/main" val="919872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6AB056-C238-6246-AE0E-D028D9825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Заключение</a:t>
            </a:r>
            <a:br>
              <a:rPr lang="ru-RU" i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9CA97E-8687-B747-9129-3092D0FD3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Заключение — это краткий обзор выполненного исследования, общая оценка эффективности выбранного подхода. В заключении автор может вновь обратиться к актуальности изучения проблемы в целом или ее отдельных аспектов, подчеркнуть перспективность использованного подхода, высказать предположение о возможных путях его модификации, поделиться мнением о необходимости апробировать иной исследовательский подход, о целесообразности применения тех или иных методов и методик, о полезности обращения к тем или иным контингентам испытуемых и т.п. Еще раз подчеркну, что обсуждение этих тем не может заменить выводов. Это так еще и потому, что Заключение не является обязательной частью текста, в отличие от выводов.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1030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305761-E730-3E4C-91DE-38D13D627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Приложения</a:t>
            </a:r>
            <a:br>
              <a:rPr lang="ru-RU" i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5C14A6-A191-E547-8EFD-8BF45878AF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В приложения следует включать вспомогательный материал, который при включении в основную часть отчета загромождает текст. </a:t>
            </a:r>
            <a:endParaRPr lang="ru-RU" i="1" dirty="0"/>
          </a:p>
          <a:p>
            <a:r>
              <a:rPr lang="ru-RU" dirty="0"/>
              <a:t>К вспомогательному материалу относятся: таблицы вспомогательных цифровых данных; протоколы опытов; описания аппаратуры и приборов, примененных при проведении экспериментов; инструкции (превышающие по объему один-два абзаца), методики и т.п.; иллюстрации вспомогательного характера и т.п. Приложения необходимо располагать в порядке появления ссылок в тексте основных разделов. Если приложений больше 10, их следует объединять по видам. 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9031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96B370-AADF-6B4F-8461-DFD6739F5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Дипломная (выпускная) работа </a:t>
            </a:r>
            <a:br>
              <a:rPr lang="ru-RU" b="1" i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5D24E6-C640-714A-854B-45B2241CB0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 написании дипломной работы следует выяснить требования к работам той кафедры, на которой состоится защита. Научные направления, по которым работают кафедры, различны: это может обусловливать некоторую специфику содержания квалификационной работы и формы описания проведенного исследования. 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1602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EF91186-F083-0B42-8379-226EE44B1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35280"/>
            <a:ext cx="11948160" cy="6522720"/>
          </a:xfrm>
        </p:spPr>
        <p:txBody>
          <a:bodyPr>
            <a:normAutofit/>
          </a:bodyPr>
          <a:lstStyle/>
          <a:p>
            <a:r>
              <a:rPr lang="ru-RU" dirty="0"/>
              <a:t>Особенно важно, чтобы дипломная работа была написана в жанре (стиле) научной статьи. Можно встретить случаи, когда выпускники избирают жанр научно-публицистического эссе. Это ошибочный выбор, который сильно снижает достоинства выпускной работы. Дипломная работа является квалификационной работой. Основная задача аттестационной комиссии, принимающей защиту, — оценить профессиональный уровень выпускника. Чтобы положительно оценить этот уровень, комиссии должны быть продемонстрированы доказательства, подтверждающие квалификацию выпускника. Одна лишь оригинальность суждений, новизна тезисов (без развернутых доказательств) не может свидетельствовать о достаточно высоком уровне квалификации. Выпускник должен показать свое знание литературы в соответствующей области, умение анализировать состояние вопроса, формулировать цели, ставить задачи, планировать и осуществлять сбор материала, обрабатывать его, интерпретировать, делать выводы. </a:t>
            </a:r>
            <a:endParaRPr lang="ru-RU" i="1" dirty="0"/>
          </a:p>
          <a:p>
            <a:r>
              <a:rPr lang="ru-RU" b="1" dirty="0"/>
              <a:t> </a:t>
            </a:r>
            <a:endParaRPr lang="ru-RU" b="1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1468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6F4292-CA68-E246-98EA-F5361C52A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Построение текста дипломной работы</a:t>
            </a:r>
            <a:br>
              <a:rPr lang="ru-RU" b="1" i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35066B-E98B-FD4C-910C-5E0EB094C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Оглавление</a:t>
            </a:r>
            <a:endParaRPr lang="ru-RU" i="1" dirty="0"/>
          </a:p>
          <a:p>
            <a:r>
              <a:rPr lang="ru-RU" dirty="0"/>
              <a:t>Лучше оглавление поместить в начале текста. Например, сразу за титульным листом. В нем указывают номера страниц не только глав и параграфов, но и </a:t>
            </a:r>
            <a:r>
              <a:rPr lang="ru-RU" dirty="0" err="1"/>
              <a:t>подпараграфов</a:t>
            </a:r>
            <a:r>
              <a:rPr lang="ru-RU" dirty="0"/>
              <a:t>, если последние пронумерованы, а также номера страниц, на которых расположены: выводы, заключение, список использованной литературы, приложения.</a:t>
            </a:r>
            <a:r>
              <a:rPr lang="ru-RU" u="sng" dirty="0"/>
              <a:t> </a:t>
            </a:r>
            <a:endParaRPr lang="ru-RU" i="1" dirty="0"/>
          </a:p>
          <a:p>
            <a:r>
              <a:rPr lang="ru-RU" b="1" dirty="0"/>
              <a:t> </a:t>
            </a:r>
            <a:endParaRPr lang="ru-RU" i="1" dirty="0"/>
          </a:p>
          <a:p>
            <a:r>
              <a:rPr lang="ru-RU" b="1" dirty="0"/>
              <a:t>Введение </a:t>
            </a:r>
            <a:endParaRPr lang="ru-RU" i="1" dirty="0"/>
          </a:p>
          <a:p>
            <a:r>
              <a:rPr lang="ru-RU" dirty="0"/>
              <a:t>Введение должно кратко характеризовать современное состояние научной проблемы (вопроса), которой посвящена работа, а также цель работы. Во введении следует сформулировать, в чем заключаются новизна и актуальность описываемой работы, и обосновать по существу необходимость ее проведения. 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4807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FED8C2-3606-AF4C-BBA4-9634BA133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Аналитический обзор </a:t>
            </a:r>
            <a:br>
              <a:rPr lang="ru-RU" i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C615A7-2480-154A-B797-9AEAE9CDA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Аналитический обзор (состояние вопроса) должен полно и систематизировано излагать состояние вопроса, которому посвящена данная работа. Предметом анализа в обзоре должны быть новые идеи и проблемы, возможные подходы к решению этих проблем, результаты предыдущих исследований по вопросу, которому посвящена данная работа, и по смежным вопросам (при необходимости), возможные пути решения задачи. Завершить аналитический обзор вопроса желательно обоснованием выбранного направления вашей научной или научно-практической работы.</a:t>
            </a:r>
            <a:endParaRPr lang="ru-RU" i="1" dirty="0"/>
          </a:p>
          <a:p>
            <a:r>
              <a:rPr lang="ru-RU" dirty="0"/>
              <a:t>Обоснование выбранного направления должно показывать преимущества выбранного направления работы по сравнению с другими возможными направлениями. Обоснование выбранного направления и рабочая гипотеза должны опираться на рекомендации, содержащиеся в аналитическом обзоре. Обоснование выбранного направления работы не следует подменять обоснованием целесообразности (или необходимости) самой работы.  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7265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1FB14C-4006-8E4B-9E04-9DB52B71D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r>
              <a:rPr lang="ru-RU" sz="2800" b="1" dirty="0"/>
              <a:t>Описание методов, методик и результатов</a:t>
            </a:r>
            <a:br>
              <a:rPr lang="ru-RU" sz="2800" i="1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871CEB-4F65-8645-BFD9-28F82C868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982" y="681038"/>
            <a:ext cx="12095018" cy="6176962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1) Полный перечень использованных методик, их описание, обоснование выбора методик. Если в работе использовались известные (распространенные) методики, их подробно описывать не надо. Необходимо привести ссылки на источники информации или поместить в приложении описание методик. </a:t>
            </a:r>
            <a:endParaRPr lang="ru-RU" i="1" dirty="0"/>
          </a:p>
          <a:p>
            <a:r>
              <a:rPr lang="ru-RU" dirty="0"/>
              <a:t>2) Описание выборки испытуемых: количество, состав по полу, возрастные параметры —  средний возраст,  возраст самого младшего, самого старшего испытуемого, социально-демографические характеристики. </a:t>
            </a:r>
            <a:endParaRPr lang="ru-RU" i="1" dirty="0"/>
          </a:p>
          <a:p>
            <a:r>
              <a:rPr lang="ru-RU" dirty="0"/>
              <a:t>3) Описание условий и процедуры эксперимента. </a:t>
            </a:r>
            <a:endParaRPr lang="ru-RU" i="1" dirty="0"/>
          </a:p>
          <a:p>
            <a:r>
              <a:rPr lang="ru-RU" dirty="0"/>
              <a:t>4) Сводные таблицы начальных данных. Полные копии протоколов эксперимента не требуются, но исходные данные должны быть представлены в работе определенным образом. Если таблицы громоздкие, их лучше дать в приложении. В приложении   также можно поместить и несколько наиболее интересных или типичных протоколов или их копии, выдержки из протоколов, рисунки испытуемых и т.д. </a:t>
            </a:r>
            <a:endParaRPr lang="ru-RU" i="1" dirty="0"/>
          </a:p>
          <a:p>
            <a:r>
              <a:rPr lang="ru-RU" dirty="0"/>
              <a:t>5) Список всех признаков, которые были включены в математико-статистическую обработку: номер признака и название параметра, который за ним стоит. </a:t>
            </a:r>
            <a:endParaRPr lang="ru-RU" i="1" dirty="0"/>
          </a:p>
          <a:p>
            <a:r>
              <a:rPr lang="ru-RU" dirty="0"/>
              <a:t>6) Первичные статистики. Можно привести только основные, поместив их в нижних строчках сводной таблицы данных. </a:t>
            </a:r>
            <a:endParaRPr lang="ru-RU" i="1" dirty="0"/>
          </a:p>
          <a:p>
            <a:r>
              <a:rPr lang="ru-RU" dirty="0"/>
              <a:t>7) Описание математико-статистического анализа, сведения об уровнях значимости, достоверности сходства и различий. </a:t>
            </a:r>
            <a:endParaRPr lang="ru-RU" i="1" dirty="0"/>
          </a:p>
          <a:p>
            <a:r>
              <a:rPr lang="ru-RU" dirty="0"/>
              <a:t>По факторному анализу обычно приводятся итоговые решения, но если промежуточные решения дают интересные факты для обсуждения, то помещают и их. </a:t>
            </a:r>
            <a:endParaRPr lang="ru-RU" i="1" dirty="0"/>
          </a:p>
          <a:p>
            <a:r>
              <a:rPr lang="ru-RU" dirty="0"/>
              <a:t>Эти разделы завершаются интерпретаций (объяснением со своей точки зрения) полученных результатов и описанием их возможного применения. </a:t>
            </a:r>
            <a:endParaRPr lang="ru-RU" i="1" dirty="0"/>
          </a:p>
          <a:p>
            <a:r>
              <a:rPr lang="ru-RU" dirty="0"/>
              <a:t>Обычно описание методик, содержания и результатов работы составляет две или три главы текста.</a:t>
            </a:r>
            <a:endParaRPr lang="ru-RU" i="1" dirty="0"/>
          </a:p>
          <a:p>
            <a:r>
              <a:rPr lang="ru-RU" b="1" dirty="0"/>
              <a:t> 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9419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E4A258-01C1-5440-8572-EC4FEA08F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Выводы</a:t>
            </a:r>
            <a:br>
              <a:rPr lang="ru-RU" i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63B20C-2AB0-AE49-B19D-482B2E7A47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Общие выводы (выводы по всей работе) лучше представить в тексте как ее самостоятельный раздел, как малую по объему главу.</a:t>
            </a:r>
            <a:endParaRPr lang="ru-RU" i="1" dirty="0"/>
          </a:p>
          <a:p>
            <a:r>
              <a:rPr lang="ru-RU" dirty="0"/>
              <a:t>1) Количество выводов может быть разным, но лучше воспринимается количество равное 5-7. При большем их количестве желательно вводить в перечень выводов дополнительное структурирование, т.е. разбивать их на группы по некоторому логическому основанию. </a:t>
            </a:r>
            <a:endParaRPr lang="ru-RU" i="1" dirty="0"/>
          </a:p>
          <a:p>
            <a:r>
              <a:rPr lang="ru-RU" dirty="0"/>
              <a:t>2) Выводы должны содержать оценку соответствия результатов поставленным задачам, оценку продвижения в решении проблемы. </a:t>
            </a:r>
            <a:endParaRPr lang="ru-RU" i="1" dirty="0"/>
          </a:p>
          <a:p>
            <a:r>
              <a:rPr lang="ru-RU" dirty="0"/>
              <a:t>3) Решение каждой из перечисленных в начале письменного изложения задач должно быть определенным образом отражено в выводах. 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2968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7BCF2E4-60A4-DB4C-8354-17DAF9F364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Нередко встречаются дипломные работы, не содержащие выводов. Отсутствие выводов значительно снижает уровень представленной квалификационной работы. Ошибочно полагать, что раздел «Выводы» может быть заменен разделом «Заключение». Выводы – это не организационные итоги: все поставленные в исследовании задачи решены или часть их.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3873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7C7CDDA-9E55-E149-96D8-238AA80C1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74320"/>
            <a:ext cx="12192000" cy="633984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Выводы — это утверждения, выражающие в краткой форме содержательные итоги исследования, они в тезисной форме отражают то новое, что получено самим автором. Частой ошибкой является то, что автор включает в выводы общепринятые в психологической науке положения — уже не нуждающиеся в доказательствах. </a:t>
            </a:r>
            <a:endParaRPr lang="ru-RU" i="1" dirty="0"/>
          </a:p>
          <a:p>
            <a:r>
              <a:rPr lang="ru-RU" dirty="0"/>
              <a:t>Выводы должны быть конкретными. Их пишут в форме утверждений. Например, в структуре обсуждаемого явления нами обнаружены такие компоненты. Или: это связано с этим, а это с этим (а также с чем не связано вопреки нашим ожиданиям или в отличие от распространенной точки зрения, утверждений такого-то автора). Или: первое теснее связано с третьим, чем второе с пятым…</a:t>
            </a:r>
            <a:endParaRPr lang="ru-RU" i="1" dirty="0"/>
          </a:p>
          <a:p>
            <a:r>
              <a:rPr lang="ru-RU" dirty="0"/>
              <a:t>Подробное описание сферы действия обнаруженных закономерностей, указание на категорию людей (возраст, пол, уровень здоровья, психическое состояние…), к которым применимы выявленные характеристики, не уменьшит их значимости, но сделает их более точными и интересными для специалистов. Опасность неоправданно широких формулировок в выводах подстерегает не только начинающих исследователей.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42292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1213</Words>
  <Application>Microsoft Macintosh PowerPoint</Application>
  <PresentationFormat>Широкоэкранный</PresentationFormat>
  <Paragraphs>43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Лекция 15. Дипломная (Выпускная) работа</vt:lpstr>
      <vt:lpstr>Дипломная (выпускная) работа  </vt:lpstr>
      <vt:lpstr>Презентация PowerPoint</vt:lpstr>
      <vt:lpstr>Построение текста дипломной работы </vt:lpstr>
      <vt:lpstr>Аналитический обзор  </vt:lpstr>
      <vt:lpstr>Описание методов, методик и результатов </vt:lpstr>
      <vt:lpstr>Выводы </vt:lpstr>
      <vt:lpstr>Презентация PowerPoint</vt:lpstr>
      <vt:lpstr>Презентация PowerPoint</vt:lpstr>
      <vt:lpstr>Заключение </vt:lpstr>
      <vt:lpstr>Приложения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16. Дипломная (Выпускная) работа</dc:title>
  <dc:creator>Microsoft Office User</dc:creator>
  <cp:lastModifiedBy>Microsoft Office User</cp:lastModifiedBy>
  <cp:revision>2</cp:revision>
  <dcterms:created xsi:type="dcterms:W3CDTF">2023-11-01T13:43:53Z</dcterms:created>
  <dcterms:modified xsi:type="dcterms:W3CDTF">2023-11-03T06:09:52Z</dcterms:modified>
</cp:coreProperties>
</file>