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4" r:id="rId13"/>
    <p:sldId id="353" r:id="rId14"/>
    <p:sldId id="354" r:id="rId15"/>
    <p:sldId id="285" r:id="rId16"/>
    <p:sldId id="343" r:id="rId17"/>
    <p:sldId id="352" r:id="rId18"/>
    <p:sldId id="355" r:id="rId19"/>
    <p:sldId id="361" r:id="rId20"/>
    <p:sldId id="360" r:id="rId21"/>
    <p:sldId id="347" r:id="rId22"/>
    <p:sldId id="363" r:id="rId23"/>
    <p:sldId id="364" r:id="rId24"/>
    <p:sldId id="365" r:id="rId25"/>
    <p:sldId id="366" r:id="rId26"/>
    <p:sldId id="367" r:id="rId27"/>
    <p:sldId id="368" r:id="rId28"/>
    <p:sldId id="369" r:id="rId29"/>
    <p:sldId id="370" r:id="rId30"/>
    <p:sldId id="371" r:id="rId31"/>
    <p:sldId id="356" r:id="rId32"/>
    <p:sldId id="372" r:id="rId33"/>
    <p:sldId id="273" r:id="rId34"/>
    <p:sldId id="357" r:id="rId35"/>
    <p:sldId id="358" r:id="rId36"/>
    <p:sldId id="373" r:id="rId37"/>
    <p:sldId id="374" r:id="rId38"/>
    <p:sldId id="296" r:id="rId39"/>
    <p:sldId id="297" r:id="rId40"/>
    <p:sldId id="292" r:id="rId41"/>
    <p:sldId id="293" r:id="rId42"/>
    <p:sldId id="271" r:id="rId43"/>
    <p:sldId id="289" r:id="rId44"/>
    <p:sldId id="288" r:id="rId45"/>
    <p:sldId id="279" r:id="rId46"/>
    <p:sldId id="286" r:id="rId47"/>
    <p:sldId id="359" r:id="rId48"/>
    <p:sldId id="272" r:id="rId49"/>
    <p:sldId id="350" r:id="rId50"/>
    <p:sldId id="275" r:id="rId51"/>
    <p:sldId id="276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1"/>
    <p:restoredTop sz="93842" autoAdjust="0"/>
  </p:normalViewPr>
  <p:slideViewPr>
    <p:cSldViewPr snapToGrid="0">
      <p:cViewPr varScale="1">
        <p:scale>
          <a:sx n="122" d="100"/>
          <a:sy n="122" d="100"/>
        </p:scale>
        <p:origin x="3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AFC7B0-3979-48FC-90AC-70E8B2EC808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6FCB3D-C34C-4316-9BC3-B272AC5B33A4}">
      <dgm:prSet phldrT="[Text]" custT="1"/>
      <dgm:spPr/>
      <dgm:t>
        <a:bodyPr/>
        <a:lstStyle/>
        <a:p>
          <a:r>
            <a:rPr lang="ru-RU" sz="1200" b="1" dirty="0">
              <a:solidFill>
                <a:schemeClr val="tx1"/>
              </a:solidFill>
            </a:rPr>
            <a:t>Аудит наличия и движения нематериальных активов проводится с целью установления законности произведенных операций, правильности приобретения, поступления, выбытия, списания и начисления амортизации нематериальных активов. </a:t>
          </a:r>
          <a:endParaRPr lang="en-US" sz="1200" b="1" dirty="0">
            <a:solidFill>
              <a:schemeClr val="tx1"/>
            </a:solidFill>
          </a:endParaRPr>
        </a:p>
        <a:p>
          <a:endParaRPr lang="en-US" sz="1200" b="1" dirty="0">
            <a:solidFill>
              <a:schemeClr val="tx1"/>
            </a:solidFill>
          </a:endParaRPr>
        </a:p>
      </dgm:t>
    </dgm:pt>
    <dgm:pt modelId="{51DC2906-EF7C-4657-85BD-A8EFF1158E44}" type="parTrans" cxnId="{9FCDAA7F-A64A-4F34-85D1-B18BDFF38712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BF856861-00AF-4F17-87F8-EA5E0B8F4CFE}" type="sibTrans" cxnId="{9FCDAA7F-A64A-4F34-85D1-B18BDFF38712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FD930E03-47A0-4DD8-8B5E-72739303583E}">
      <dgm:prSet phldrT="[Text]" custT="1"/>
      <dgm:spPr/>
      <dgm:t>
        <a:bodyPr/>
        <a:lstStyle/>
        <a:p>
          <a:r>
            <a:rPr lang="ru-RU" sz="1200" b="1" dirty="0">
              <a:solidFill>
                <a:schemeClr val="tx1"/>
              </a:solidFill>
            </a:rPr>
            <a:t>При проверке движения нематериальных активов выясняют</a:t>
          </a:r>
          <a:r>
            <a:rPr lang="en-US" sz="1200" b="1" dirty="0">
              <a:solidFill>
                <a:schemeClr val="tx1"/>
              </a:solidFill>
            </a:rPr>
            <a:t> </a:t>
          </a:r>
          <a:r>
            <a:rPr lang="ru-RU" sz="1200" b="1" dirty="0">
              <a:solidFill>
                <a:schemeClr val="tx1"/>
              </a:solidFill>
            </a:rPr>
            <a:t>оформляют ли актом </a:t>
          </a:r>
          <a:r>
            <a:rPr lang="ru-RU" sz="1200" b="1" dirty="0" err="1">
              <a:solidFill>
                <a:schemeClr val="tx1"/>
              </a:solidFill>
            </a:rPr>
            <a:t>приемки­передачи</a:t>
          </a:r>
          <a:r>
            <a:rPr lang="ru-RU" sz="1200" b="1" dirty="0">
              <a:solidFill>
                <a:schemeClr val="tx1"/>
              </a:solidFill>
            </a:rPr>
            <a:t> нематериальных активов поступление и выбытие нематериальных активов, в котором должно указываться точное наименование вида нематериальных активов, дата его передачи предприятию (дата создания на предприятии), характеристика объекта, его первоначальная стоимость, норма амортизации и другие необходимые данные</a:t>
          </a:r>
          <a:endParaRPr lang="en-US" sz="1200" b="1" dirty="0">
            <a:solidFill>
              <a:schemeClr val="tx1"/>
            </a:solidFill>
          </a:endParaRPr>
        </a:p>
      </dgm:t>
    </dgm:pt>
    <dgm:pt modelId="{1E259D6C-C5A3-49E8-B7D6-35755205508A}" type="parTrans" cxnId="{71148C99-4E5C-4A55-9163-01256BD3C768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489B2E07-B1E1-4771-996B-E2BD3B37E7E5}" type="sibTrans" cxnId="{71148C99-4E5C-4A55-9163-01256BD3C768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E7857535-1F31-4DB0-9F5C-6E4EDC9CB230}">
      <dgm:prSet phldrT="[Text]" custT="1"/>
      <dgm:spPr/>
      <dgm:t>
        <a:bodyPr/>
        <a:lstStyle/>
        <a:p>
          <a:r>
            <a:rPr lang="ru-RU" sz="1200" b="1" dirty="0">
              <a:solidFill>
                <a:schemeClr val="tx1"/>
              </a:solidFill>
            </a:rPr>
            <a:t>своевременно ли передаются в бухгалтерию акты </a:t>
          </a:r>
          <a:r>
            <a:rPr lang="ru-RU" sz="1200" b="1" dirty="0" err="1">
              <a:solidFill>
                <a:schemeClr val="tx1"/>
              </a:solidFill>
            </a:rPr>
            <a:t>приемки­передачи</a:t>
          </a:r>
          <a:r>
            <a:rPr lang="ru-RU" sz="1200" b="1" dirty="0">
              <a:solidFill>
                <a:schemeClr val="tx1"/>
              </a:solidFill>
            </a:rPr>
            <a:t> после его оформления с приложенной документацией, описывающей сам объект нематериальных активов или порядок его использования</a:t>
          </a:r>
          <a:endParaRPr lang="en-US" sz="1200" b="1" dirty="0">
            <a:solidFill>
              <a:schemeClr val="tx1"/>
            </a:solidFill>
          </a:endParaRPr>
        </a:p>
      </dgm:t>
    </dgm:pt>
    <dgm:pt modelId="{2A322CF8-DD55-4112-9433-BBC31BFFD682}" type="parTrans" cxnId="{73DFD842-8F95-460E-8142-CBE8C6971C6B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CFE4D089-C997-45F8-832E-11DF22B7FAA1}" type="sibTrans" cxnId="{73DFD842-8F95-460E-8142-CBE8C6971C6B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22A097A8-BFAE-421A-8407-41357E0680F8}" type="pres">
      <dgm:prSet presAssocID="{EAAFC7B0-3979-48FC-90AC-70E8B2EC808C}" presName="linear" presStyleCnt="0">
        <dgm:presLayoutVars>
          <dgm:dir/>
          <dgm:animLvl val="lvl"/>
          <dgm:resizeHandles val="exact"/>
        </dgm:presLayoutVars>
      </dgm:prSet>
      <dgm:spPr/>
    </dgm:pt>
    <dgm:pt modelId="{B68E7AA9-B679-4FA2-9696-C3A237DFD2C0}" type="pres">
      <dgm:prSet presAssocID="{C36FCB3D-C34C-4316-9BC3-B272AC5B33A4}" presName="parentLin" presStyleCnt="0"/>
      <dgm:spPr/>
    </dgm:pt>
    <dgm:pt modelId="{6495286E-DDA4-4526-BE26-B4B58AFEAB6F}" type="pres">
      <dgm:prSet presAssocID="{C36FCB3D-C34C-4316-9BC3-B272AC5B33A4}" presName="parentLeftMargin" presStyleLbl="node1" presStyleIdx="0" presStyleCnt="3"/>
      <dgm:spPr/>
    </dgm:pt>
    <dgm:pt modelId="{9AFF95D9-C725-4326-8DBC-31E649FC45D0}" type="pres">
      <dgm:prSet presAssocID="{C36FCB3D-C34C-4316-9BC3-B272AC5B33A4}" presName="parentText" presStyleLbl="node1" presStyleIdx="0" presStyleCnt="3" custLinFactNeighborX="-15352" custLinFactNeighborY="-7391">
        <dgm:presLayoutVars>
          <dgm:chMax val="0"/>
          <dgm:bulletEnabled val="1"/>
        </dgm:presLayoutVars>
      </dgm:prSet>
      <dgm:spPr/>
    </dgm:pt>
    <dgm:pt modelId="{835C2401-8E95-4B53-AAD0-0745DF8AE82F}" type="pres">
      <dgm:prSet presAssocID="{C36FCB3D-C34C-4316-9BC3-B272AC5B33A4}" presName="negativeSpace" presStyleCnt="0"/>
      <dgm:spPr/>
    </dgm:pt>
    <dgm:pt modelId="{E86CEE4F-DCC0-4996-8B6E-4C97BA285E35}" type="pres">
      <dgm:prSet presAssocID="{C36FCB3D-C34C-4316-9BC3-B272AC5B33A4}" presName="childText" presStyleLbl="conFgAcc1" presStyleIdx="0" presStyleCnt="3">
        <dgm:presLayoutVars>
          <dgm:bulletEnabled val="1"/>
        </dgm:presLayoutVars>
      </dgm:prSet>
      <dgm:spPr/>
    </dgm:pt>
    <dgm:pt modelId="{CE830EB9-9F19-4F6F-A25D-EF0A2C3CED17}" type="pres">
      <dgm:prSet presAssocID="{BF856861-00AF-4F17-87F8-EA5E0B8F4CFE}" presName="spaceBetweenRectangles" presStyleCnt="0"/>
      <dgm:spPr/>
    </dgm:pt>
    <dgm:pt modelId="{7DCC51B7-F24B-4C9F-9A36-48C0C1C1411A}" type="pres">
      <dgm:prSet presAssocID="{FD930E03-47A0-4DD8-8B5E-72739303583E}" presName="parentLin" presStyleCnt="0"/>
      <dgm:spPr/>
    </dgm:pt>
    <dgm:pt modelId="{59D50C81-9E84-40A6-AB31-E4CF2C998FD0}" type="pres">
      <dgm:prSet presAssocID="{FD930E03-47A0-4DD8-8B5E-72739303583E}" presName="parentLeftMargin" presStyleLbl="node1" presStyleIdx="0" presStyleCnt="3"/>
      <dgm:spPr/>
    </dgm:pt>
    <dgm:pt modelId="{09550947-D4E8-4F76-8A3B-E8D7C457ADE4}" type="pres">
      <dgm:prSet presAssocID="{FD930E03-47A0-4DD8-8B5E-72739303583E}" presName="parentText" presStyleLbl="node1" presStyleIdx="1" presStyleCnt="3" custScaleX="112016">
        <dgm:presLayoutVars>
          <dgm:chMax val="0"/>
          <dgm:bulletEnabled val="1"/>
        </dgm:presLayoutVars>
      </dgm:prSet>
      <dgm:spPr/>
    </dgm:pt>
    <dgm:pt modelId="{DAD8A950-F643-41D4-BDF4-4E205BD5F923}" type="pres">
      <dgm:prSet presAssocID="{FD930E03-47A0-4DD8-8B5E-72739303583E}" presName="negativeSpace" presStyleCnt="0"/>
      <dgm:spPr/>
    </dgm:pt>
    <dgm:pt modelId="{07E932C9-AA72-4853-BB08-E6A26B74DEB3}" type="pres">
      <dgm:prSet presAssocID="{FD930E03-47A0-4DD8-8B5E-72739303583E}" presName="childText" presStyleLbl="conFgAcc1" presStyleIdx="1" presStyleCnt="3">
        <dgm:presLayoutVars>
          <dgm:bulletEnabled val="1"/>
        </dgm:presLayoutVars>
      </dgm:prSet>
      <dgm:spPr/>
    </dgm:pt>
    <dgm:pt modelId="{11EF1693-45A4-4591-8F90-8FFDD263E884}" type="pres">
      <dgm:prSet presAssocID="{489B2E07-B1E1-4771-996B-E2BD3B37E7E5}" presName="spaceBetweenRectangles" presStyleCnt="0"/>
      <dgm:spPr/>
    </dgm:pt>
    <dgm:pt modelId="{400AAF45-EED0-4F7E-A25A-A9BC0C843E1B}" type="pres">
      <dgm:prSet presAssocID="{E7857535-1F31-4DB0-9F5C-6E4EDC9CB230}" presName="parentLin" presStyleCnt="0"/>
      <dgm:spPr/>
    </dgm:pt>
    <dgm:pt modelId="{8DBA77C1-28CA-42A9-B956-BE1C38A13C6A}" type="pres">
      <dgm:prSet presAssocID="{E7857535-1F31-4DB0-9F5C-6E4EDC9CB230}" presName="parentLeftMargin" presStyleLbl="node1" presStyleIdx="1" presStyleCnt="3"/>
      <dgm:spPr/>
    </dgm:pt>
    <dgm:pt modelId="{EFF565E3-1F60-45AD-AAFA-353C70F2FB94}" type="pres">
      <dgm:prSet presAssocID="{E7857535-1F31-4DB0-9F5C-6E4EDC9CB230}" presName="parentText" presStyleLbl="node1" presStyleIdx="2" presStyleCnt="3" custScaleX="119272">
        <dgm:presLayoutVars>
          <dgm:chMax val="0"/>
          <dgm:bulletEnabled val="1"/>
        </dgm:presLayoutVars>
      </dgm:prSet>
      <dgm:spPr/>
    </dgm:pt>
    <dgm:pt modelId="{48628B48-223B-46EF-B58A-6C204AB29064}" type="pres">
      <dgm:prSet presAssocID="{E7857535-1F31-4DB0-9F5C-6E4EDC9CB230}" presName="negativeSpace" presStyleCnt="0"/>
      <dgm:spPr/>
    </dgm:pt>
    <dgm:pt modelId="{403498E9-06BA-4BAC-9924-FC5758086666}" type="pres">
      <dgm:prSet presAssocID="{E7857535-1F31-4DB0-9F5C-6E4EDC9CB23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3DFD842-8F95-460E-8142-CBE8C6971C6B}" srcId="{EAAFC7B0-3979-48FC-90AC-70E8B2EC808C}" destId="{E7857535-1F31-4DB0-9F5C-6E4EDC9CB230}" srcOrd="2" destOrd="0" parTransId="{2A322CF8-DD55-4112-9433-BBC31BFFD682}" sibTransId="{CFE4D089-C997-45F8-832E-11DF22B7FAA1}"/>
    <dgm:cxn modelId="{8668AB4F-D940-4EF0-B824-DF1BAC49B35A}" type="presOf" srcId="{EAAFC7B0-3979-48FC-90AC-70E8B2EC808C}" destId="{22A097A8-BFAE-421A-8407-41357E0680F8}" srcOrd="0" destOrd="0" presId="urn:microsoft.com/office/officeart/2005/8/layout/list1"/>
    <dgm:cxn modelId="{8E77325C-6391-4B64-BF19-7A0F84432B98}" type="presOf" srcId="{E7857535-1F31-4DB0-9F5C-6E4EDC9CB230}" destId="{8DBA77C1-28CA-42A9-B956-BE1C38A13C6A}" srcOrd="0" destOrd="0" presId="urn:microsoft.com/office/officeart/2005/8/layout/list1"/>
    <dgm:cxn modelId="{27E49B7D-BE29-439A-AC4F-4885B114B715}" type="presOf" srcId="{C36FCB3D-C34C-4316-9BC3-B272AC5B33A4}" destId="{6495286E-DDA4-4526-BE26-B4B58AFEAB6F}" srcOrd="0" destOrd="0" presId="urn:microsoft.com/office/officeart/2005/8/layout/list1"/>
    <dgm:cxn modelId="{9FCDAA7F-A64A-4F34-85D1-B18BDFF38712}" srcId="{EAAFC7B0-3979-48FC-90AC-70E8B2EC808C}" destId="{C36FCB3D-C34C-4316-9BC3-B272AC5B33A4}" srcOrd="0" destOrd="0" parTransId="{51DC2906-EF7C-4657-85BD-A8EFF1158E44}" sibTransId="{BF856861-00AF-4F17-87F8-EA5E0B8F4CFE}"/>
    <dgm:cxn modelId="{3EE7BB8C-2930-4DCD-BB24-48D0C169D63F}" type="presOf" srcId="{FD930E03-47A0-4DD8-8B5E-72739303583E}" destId="{59D50C81-9E84-40A6-AB31-E4CF2C998FD0}" srcOrd="0" destOrd="0" presId="urn:microsoft.com/office/officeart/2005/8/layout/list1"/>
    <dgm:cxn modelId="{71148C99-4E5C-4A55-9163-01256BD3C768}" srcId="{EAAFC7B0-3979-48FC-90AC-70E8B2EC808C}" destId="{FD930E03-47A0-4DD8-8B5E-72739303583E}" srcOrd="1" destOrd="0" parTransId="{1E259D6C-C5A3-49E8-B7D6-35755205508A}" sibTransId="{489B2E07-B1E1-4771-996B-E2BD3B37E7E5}"/>
    <dgm:cxn modelId="{13B690A9-F2E6-498B-BDBC-B4CDE756224C}" type="presOf" srcId="{FD930E03-47A0-4DD8-8B5E-72739303583E}" destId="{09550947-D4E8-4F76-8A3B-E8D7C457ADE4}" srcOrd="1" destOrd="0" presId="urn:microsoft.com/office/officeart/2005/8/layout/list1"/>
    <dgm:cxn modelId="{E1BE4BC5-036E-4D86-8C09-1E31DB9E42FF}" type="presOf" srcId="{C36FCB3D-C34C-4316-9BC3-B272AC5B33A4}" destId="{9AFF95D9-C725-4326-8DBC-31E649FC45D0}" srcOrd="1" destOrd="0" presId="urn:microsoft.com/office/officeart/2005/8/layout/list1"/>
    <dgm:cxn modelId="{63725CEF-4D52-40EE-8363-E5C3899BD752}" type="presOf" srcId="{E7857535-1F31-4DB0-9F5C-6E4EDC9CB230}" destId="{EFF565E3-1F60-45AD-AAFA-353C70F2FB94}" srcOrd="1" destOrd="0" presId="urn:microsoft.com/office/officeart/2005/8/layout/list1"/>
    <dgm:cxn modelId="{B99D3C1D-435A-413D-B51F-3D2C07FD93EB}" type="presParOf" srcId="{22A097A8-BFAE-421A-8407-41357E0680F8}" destId="{B68E7AA9-B679-4FA2-9696-C3A237DFD2C0}" srcOrd="0" destOrd="0" presId="urn:microsoft.com/office/officeart/2005/8/layout/list1"/>
    <dgm:cxn modelId="{475A25BD-785E-4C4D-B97E-11FC97566560}" type="presParOf" srcId="{B68E7AA9-B679-4FA2-9696-C3A237DFD2C0}" destId="{6495286E-DDA4-4526-BE26-B4B58AFEAB6F}" srcOrd="0" destOrd="0" presId="urn:microsoft.com/office/officeart/2005/8/layout/list1"/>
    <dgm:cxn modelId="{60E3DCF3-4430-404E-8A8C-6F65FFC06568}" type="presParOf" srcId="{B68E7AA9-B679-4FA2-9696-C3A237DFD2C0}" destId="{9AFF95D9-C725-4326-8DBC-31E649FC45D0}" srcOrd="1" destOrd="0" presId="urn:microsoft.com/office/officeart/2005/8/layout/list1"/>
    <dgm:cxn modelId="{FC557064-51FD-401A-9BBF-02088CCC65FE}" type="presParOf" srcId="{22A097A8-BFAE-421A-8407-41357E0680F8}" destId="{835C2401-8E95-4B53-AAD0-0745DF8AE82F}" srcOrd="1" destOrd="0" presId="urn:microsoft.com/office/officeart/2005/8/layout/list1"/>
    <dgm:cxn modelId="{2CE698C4-3CEA-49DE-9A12-FBAC9E521577}" type="presParOf" srcId="{22A097A8-BFAE-421A-8407-41357E0680F8}" destId="{E86CEE4F-DCC0-4996-8B6E-4C97BA285E35}" srcOrd="2" destOrd="0" presId="urn:microsoft.com/office/officeart/2005/8/layout/list1"/>
    <dgm:cxn modelId="{9C7BFAEC-5F3B-410A-B94D-844820F1AC04}" type="presParOf" srcId="{22A097A8-BFAE-421A-8407-41357E0680F8}" destId="{CE830EB9-9F19-4F6F-A25D-EF0A2C3CED17}" srcOrd="3" destOrd="0" presId="urn:microsoft.com/office/officeart/2005/8/layout/list1"/>
    <dgm:cxn modelId="{EEEBB4CB-3094-456B-ACA4-F691055CEFE9}" type="presParOf" srcId="{22A097A8-BFAE-421A-8407-41357E0680F8}" destId="{7DCC51B7-F24B-4C9F-9A36-48C0C1C1411A}" srcOrd="4" destOrd="0" presId="urn:microsoft.com/office/officeart/2005/8/layout/list1"/>
    <dgm:cxn modelId="{EB76560A-0ECE-4A8F-AC57-5B51835EAB0C}" type="presParOf" srcId="{7DCC51B7-F24B-4C9F-9A36-48C0C1C1411A}" destId="{59D50C81-9E84-40A6-AB31-E4CF2C998FD0}" srcOrd="0" destOrd="0" presId="urn:microsoft.com/office/officeart/2005/8/layout/list1"/>
    <dgm:cxn modelId="{60F855F9-CD83-4BBA-92A4-78FCB93C1A0A}" type="presParOf" srcId="{7DCC51B7-F24B-4C9F-9A36-48C0C1C1411A}" destId="{09550947-D4E8-4F76-8A3B-E8D7C457ADE4}" srcOrd="1" destOrd="0" presId="urn:microsoft.com/office/officeart/2005/8/layout/list1"/>
    <dgm:cxn modelId="{6B7938FF-E9E4-4F95-AA88-D91AB464683B}" type="presParOf" srcId="{22A097A8-BFAE-421A-8407-41357E0680F8}" destId="{DAD8A950-F643-41D4-BDF4-4E205BD5F923}" srcOrd="5" destOrd="0" presId="urn:microsoft.com/office/officeart/2005/8/layout/list1"/>
    <dgm:cxn modelId="{BBA21A17-B8A9-4C7A-B7CF-8032006BECE5}" type="presParOf" srcId="{22A097A8-BFAE-421A-8407-41357E0680F8}" destId="{07E932C9-AA72-4853-BB08-E6A26B74DEB3}" srcOrd="6" destOrd="0" presId="urn:microsoft.com/office/officeart/2005/8/layout/list1"/>
    <dgm:cxn modelId="{47B0A5A7-61B8-431D-BED2-C6DE1E624290}" type="presParOf" srcId="{22A097A8-BFAE-421A-8407-41357E0680F8}" destId="{11EF1693-45A4-4591-8F90-8FFDD263E884}" srcOrd="7" destOrd="0" presId="urn:microsoft.com/office/officeart/2005/8/layout/list1"/>
    <dgm:cxn modelId="{1F3FD238-F63A-480F-AE5A-06E2D32706A7}" type="presParOf" srcId="{22A097A8-BFAE-421A-8407-41357E0680F8}" destId="{400AAF45-EED0-4F7E-A25A-A9BC0C843E1B}" srcOrd="8" destOrd="0" presId="urn:microsoft.com/office/officeart/2005/8/layout/list1"/>
    <dgm:cxn modelId="{EB8C31BA-DC78-4272-A58B-80331A35CF2A}" type="presParOf" srcId="{400AAF45-EED0-4F7E-A25A-A9BC0C843E1B}" destId="{8DBA77C1-28CA-42A9-B956-BE1C38A13C6A}" srcOrd="0" destOrd="0" presId="urn:microsoft.com/office/officeart/2005/8/layout/list1"/>
    <dgm:cxn modelId="{AB62B9D6-0E78-4427-9940-617E36F1D7B5}" type="presParOf" srcId="{400AAF45-EED0-4F7E-A25A-A9BC0C843E1B}" destId="{EFF565E3-1F60-45AD-AAFA-353C70F2FB94}" srcOrd="1" destOrd="0" presId="urn:microsoft.com/office/officeart/2005/8/layout/list1"/>
    <dgm:cxn modelId="{63EE69BB-07C8-4F60-867F-046174957D06}" type="presParOf" srcId="{22A097A8-BFAE-421A-8407-41357E0680F8}" destId="{48628B48-223B-46EF-B58A-6C204AB29064}" srcOrd="9" destOrd="0" presId="urn:microsoft.com/office/officeart/2005/8/layout/list1"/>
    <dgm:cxn modelId="{607194E0-C742-4D66-ABDD-F07EC66D1638}" type="presParOf" srcId="{22A097A8-BFAE-421A-8407-41357E0680F8}" destId="{403498E9-06BA-4BAC-9924-FC575808666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AFC7B0-3979-48FC-90AC-70E8B2EC808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6FCB3D-C34C-4316-9BC3-B272AC5B33A4}">
      <dgm:prSet phldrT="[Text]" custT="1"/>
      <dgm:spPr/>
      <dgm:t>
        <a:bodyPr/>
        <a:lstStyle/>
        <a:p>
          <a:r>
            <a:rPr lang="ru-RU" sz="1200" b="1" dirty="0">
              <a:solidFill>
                <a:schemeClr val="tx1"/>
              </a:solidFill>
            </a:rPr>
            <a:t>открывается ли инвентарная карточка в бухгалтерии на каждый отдельный объект нематериальных активов; группируются ли инвентарные карточки , в которой должны быть указаны: наименование нематериальных активов, остатки на начало и конец месяца, движение за месяц; </a:t>
          </a:r>
          <a:endParaRPr lang="en-US" sz="1200" b="1" dirty="0">
            <a:solidFill>
              <a:schemeClr val="tx1"/>
            </a:solidFill>
          </a:endParaRPr>
        </a:p>
        <a:p>
          <a:endParaRPr lang="en-US" sz="1200" b="1" dirty="0">
            <a:solidFill>
              <a:schemeClr val="tx1"/>
            </a:solidFill>
          </a:endParaRPr>
        </a:p>
      </dgm:t>
    </dgm:pt>
    <dgm:pt modelId="{51DC2906-EF7C-4657-85BD-A8EFF1158E44}" type="parTrans" cxnId="{9FCDAA7F-A64A-4F34-85D1-B18BDFF38712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BF856861-00AF-4F17-87F8-EA5E0B8F4CFE}" type="sibTrans" cxnId="{9FCDAA7F-A64A-4F34-85D1-B18BDFF38712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FD930E03-47A0-4DD8-8B5E-72739303583E}">
      <dgm:prSet phldrT="[Text]" custT="1"/>
      <dgm:spPr/>
      <dgm:t>
        <a:bodyPr/>
        <a:lstStyle/>
        <a:p>
          <a:r>
            <a:rPr lang="ru-RU" sz="1200" b="1" dirty="0">
              <a:solidFill>
                <a:schemeClr val="tx1"/>
              </a:solidFill>
            </a:rPr>
            <a:t>источники приобретения нематериальных активов (покупка, объединение предприятий, обмен и т.д.);</a:t>
          </a:r>
          <a:endParaRPr lang="en-US" sz="1200" b="1" dirty="0">
            <a:solidFill>
              <a:schemeClr val="tx1"/>
            </a:solidFill>
          </a:endParaRPr>
        </a:p>
        <a:p>
          <a:r>
            <a:rPr lang="ru-RU" sz="1200" b="1" dirty="0">
              <a:solidFill>
                <a:schemeClr val="tx1"/>
              </a:solidFill>
            </a:rPr>
            <a:t> причины выбытия нематериальных активов (реализация, безвозмездная передача, дарение и т.д.);</a:t>
          </a:r>
          <a:endParaRPr lang="en-US" sz="1200" b="1" dirty="0">
            <a:solidFill>
              <a:schemeClr val="tx1"/>
            </a:solidFill>
          </a:endParaRPr>
        </a:p>
        <a:p>
          <a:endParaRPr lang="en-US" sz="1200" b="1" dirty="0">
            <a:solidFill>
              <a:schemeClr val="tx1"/>
            </a:solidFill>
          </a:endParaRPr>
        </a:p>
      </dgm:t>
    </dgm:pt>
    <dgm:pt modelId="{1E259D6C-C5A3-49E8-B7D6-35755205508A}" type="parTrans" cxnId="{71148C99-4E5C-4A55-9163-01256BD3C768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489B2E07-B1E1-4771-996B-E2BD3B37E7E5}" type="sibTrans" cxnId="{71148C99-4E5C-4A55-9163-01256BD3C768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E7857535-1F31-4DB0-9F5C-6E4EDC9CB230}">
      <dgm:prSet phldrT="[Text]" custT="1"/>
      <dgm:spPr/>
      <dgm:t>
        <a:bodyPr/>
        <a:lstStyle/>
        <a:p>
          <a:r>
            <a:rPr lang="ru-RU" sz="1200" b="1" dirty="0">
              <a:solidFill>
                <a:schemeClr val="tx1"/>
              </a:solidFill>
            </a:rPr>
            <a:t>случаи списания нематериальных активов с баланса в связи с полным моральным износом и потерей способности приносить аудируемому субъекту ожидаемый доход; </a:t>
          </a:r>
          <a:endParaRPr lang="en-US" sz="1200" b="1" dirty="0">
            <a:solidFill>
              <a:schemeClr val="tx1"/>
            </a:solidFill>
          </a:endParaRPr>
        </a:p>
        <a:p>
          <a:endParaRPr lang="en-US" sz="1200" b="1" dirty="0">
            <a:solidFill>
              <a:schemeClr val="tx1"/>
            </a:solidFill>
          </a:endParaRPr>
        </a:p>
      </dgm:t>
    </dgm:pt>
    <dgm:pt modelId="{2A322CF8-DD55-4112-9433-BBC31BFFD682}" type="parTrans" cxnId="{73DFD842-8F95-460E-8142-CBE8C6971C6B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CFE4D089-C997-45F8-832E-11DF22B7FAA1}" type="sibTrans" cxnId="{73DFD842-8F95-460E-8142-CBE8C6971C6B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22A097A8-BFAE-421A-8407-41357E0680F8}" type="pres">
      <dgm:prSet presAssocID="{EAAFC7B0-3979-48FC-90AC-70E8B2EC808C}" presName="linear" presStyleCnt="0">
        <dgm:presLayoutVars>
          <dgm:dir/>
          <dgm:animLvl val="lvl"/>
          <dgm:resizeHandles val="exact"/>
        </dgm:presLayoutVars>
      </dgm:prSet>
      <dgm:spPr/>
    </dgm:pt>
    <dgm:pt modelId="{B68E7AA9-B679-4FA2-9696-C3A237DFD2C0}" type="pres">
      <dgm:prSet presAssocID="{C36FCB3D-C34C-4316-9BC3-B272AC5B33A4}" presName="parentLin" presStyleCnt="0"/>
      <dgm:spPr/>
    </dgm:pt>
    <dgm:pt modelId="{6495286E-DDA4-4526-BE26-B4B58AFEAB6F}" type="pres">
      <dgm:prSet presAssocID="{C36FCB3D-C34C-4316-9BC3-B272AC5B33A4}" presName="parentLeftMargin" presStyleLbl="node1" presStyleIdx="0" presStyleCnt="3"/>
      <dgm:spPr/>
    </dgm:pt>
    <dgm:pt modelId="{9AFF95D9-C725-4326-8DBC-31E649FC45D0}" type="pres">
      <dgm:prSet presAssocID="{C36FCB3D-C34C-4316-9BC3-B272AC5B33A4}" presName="parentText" presStyleLbl="node1" presStyleIdx="0" presStyleCnt="3" custScaleX="119046" custLinFactNeighborX="-15352" custLinFactNeighborY="-7391">
        <dgm:presLayoutVars>
          <dgm:chMax val="0"/>
          <dgm:bulletEnabled val="1"/>
        </dgm:presLayoutVars>
      </dgm:prSet>
      <dgm:spPr/>
    </dgm:pt>
    <dgm:pt modelId="{835C2401-8E95-4B53-AAD0-0745DF8AE82F}" type="pres">
      <dgm:prSet presAssocID="{C36FCB3D-C34C-4316-9BC3-B272AC5B33A4}" presName="negativeSpace" presStyleCnt="0"/>
      <dgm:spPr/>
    </dgm:pt>
    <dgm:pt modelId="{E86CEE4F-DCC0-4996-8B6E-4C97BA285E35}" type="pres">
      <dgm:prSet presAssocID="{C36FCB3D-C34C-4316-9BC3-B272AC5B33A4}" presName="childText" presStyleLbl="conFgAcc1" presStyleIdx="0" presStyleCnt="3">
        <dgm:presLayoutVars>
          <dgm:bulletEnabled val="1"/>
        </dgm:presLayoutVars>
      </dgm:prSet>
      <dgm:spPr/>
    </dgm:pt>
    <dgm:pt modelId="{CE830EB9-9F19-4F6F-A25D-EF0A2C3CED17}" type="pres">
      <dgm:prSet presAssocID="{BF856861-00AF-4F17-87F8-EA5E0B8F4CFE}" presName="spaceBetweenRectangles" presStyleCnt="0"/>
      <dgm:spPr/>
    </dgm:pt>
    <dgm:pt modelId="{7DCC51B7-F24B-4C9F-9A36-48C0C1C1411A}" type="pres">
      <dgm:prSet presAssocID="{FD930E03-47A0-4DD8-8B5E-72739303583E}" presName="parentLin" presStyleCnt="0"/>
      <dgm:spPr/>
    </dgm:pt>
    <dgm:pt modelId="{59D50C81-9E84-40A6-AB31-E4CF2C998FD0}" type="pres">
      <dgm:prSet presAssocID="{FD930E03-47A0-4DD8-8B5E-72739303583E}" presName="parentLeftMargin" presStyleLbl="node1" presStyleIdx="0" presStyleCnt="3"/>
      <dgm:spPr/>
    </dgm:pt>
    <dgm:pt modelId="{09550947-D4E8-4F76-8A3B-E8D7C457ADE4}" type="pres">
      <dgm:prSet presAssocID="{FD930E03-47A0-4DD8-8B5E-72739303583E}" presName="parentText" presStyleLbl="node1" presStyleIdx="1" presStyleCnt="3" custScaleX="121767">
        <dgm:presLayoutVars>
          <dgm:chMax val="0"/>
          <dgm:bulletEnabled val="1"/>
        </dgm:presLayoutVars>
      </dgm:prSet>
      <dgm:spPr/>
    </dgm:pt>
    <dgm:pt modelId="{DAD8A950-F643-41D4-BDF4-4E205BD5F923}" type="pres">
      <dgm:prSet presAssocID="{FD930E03-47A0-4DD8-8B5E-72739303583E}" presName="negativeSpace" presStyleCnt="0"/>
      <dgm:spPr/>
    </dgm:pt>
    <dgm:pt modelId="{07E932C9-AA72-4853-BB08-E6A26B74DEB3}" type="pres">
      <dgm:prSet presAssocID="{FD930E03-47A0-4DD8-8B5E-72739303583E}" presName="childText" presStyleLbl="conFgAcc1" presStyleIdx="1" presStyleCnt="3">
        <dgm:presLayoutVars>
          <dgm:bulletEnabled val="1"/>
        </dgm:presLayoutVars>
      </dgm:prSet>
      <dgm:spPr/>
    </dgm:pt>
    <dgm:pt modelId="{11EF1693-45A4-4591-8F90-8FFDD263E884}" type="pres">
      <dgm:prSet presAssocID="{489B2E07-B1E1-4771-996B-E2BD3B37E7E5}" presName="spaceBetweenRectangles" presStyleCnt="0"/>
      <dgm:spPr/>
    </dgm:pt>
    <dgm:pt modelId="{400AAF45-EED0-4F7E-A25A-A9BC0C843E1B}" type="pres">
      <dgm:prSet presAssocID="{E7857535-1F31-4DB0-9F5C-6E4EDC9CB230}" presName="parentLin" presStyleCnt="0"/>
      <dgm:spPr/>
    </dgm:pt>
    <dgm:pt modelId="{8DBA77C1-28CA-42A9-B956-BE1C38A13C6A}" type="pres">
      <dgm:prSet presAssocID="{E7857535-1F31-4DB0-9F5C-6E4EDC9CB230}" presName="parentLeftMargin" presStyleLbl="node1" presStyleIdx="1" presStyleCnt="3"/>
      <dgm:spPr/>
    </dgm:pt>
    <dgm:pt modelId="{EFF565E3-1F60-45AD-AAFA-353C70F2FB94}" type="pres">
      <dgm:prSet presAssocID="{E7857535-1F31-4DB0-9F5C-6E4EDC9CB230}" presName="parentText" presStyleLbl="node1" presStyleIdx="2" presStyleCnt="3" custScaleX="119272">
        <dgm:presLayoutVars>
          <dgm:chMax val="0"/>
          <dgm:bulletEnabled val="1"/>
        </dgm:presLayoutVars>
      </dgm:prSet>
      <dgm:spPr/>
    </dgm:pt>
    <dgm:pt modelId="{48628B48-223B-46EF-B58A-6C204AB29064}" type="pres">
      <dgm:prSet presAssocID="{E7857535-1F31-4DB0-9F5C-6E4EDC9CB230}" presName="negativeSpace" presStyleCnt="0"/>
      <dgm:spPr/>
    </dgm:pt>
    <dgm:pt modelId="{403498E9-06BA-4BAC-9924-FC5758086666}" type="pres">
      <dgm:prSet presAssocID="{E7857535-1F31-4DB0-9F5C-6E4EDC9CB23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3DFD842-8F95-460E-8142-CBE8C6971C6B}" srcId="{EAAFC7B0-3979-48FC-90AC-70E8B2EC808C}" destId="{E7857535-1F31-4DB0-9F5C-6E4EDC9CB230}" srcOrd="2" destOrd="0" parTransId="{2A322CF8-DD55-4112-9433-BBC31BFFD682}" sibTransId="{CFE4D089-C997-45F8-832E-11DF22B7FAA1}"/>
    <dgm:cxn modelId="{8668AB4F-D940-4EF0-B824-DF1BAC49B35A}" type="presOf" srcId="{EAAFC7B0-3979-48FC-90AC-70E8B2EC808C}" destId="{22A097A8-BFAE-421A-8407-41357E0680F8}" srcOrd="0" destOrd="0" presId="urn:microsoft.com/office/officeart/2005/8/layout/list1"/>
    <dgm:cxn modelId="{8E77325C-6391-4B64-BF19-7A0F84432B98}" type="presOf" srcId="{E7857535-1F31-4DB0-9F5C-6E4EDC9CB230}" destId="{8DBA77C1-28CA-42A9-B956-BE1C38A13C6A}" srcOrd="0" destOrd="0" presId="urn:microsoft.com/office/officeart/2005/8/layout/list1"/>
    <dgm:cxn modelId="{27E49B7D-BE29-439A-AC4F-4885B114B715}" type="presOf" srcId="{C36FCB3D-C34C-4316-9BC3-B272AC5B33A4}" destId="{6495286E-DDA4-4526-BE26-B4B58AFEAB6F}" srcOrd="0" destOrd="0" presId="urn:microsoft.com/office/officeart/2005/8/layout/list1"/>
    <dgm:cxn modelId="{9FCDAA7F-A64A-4F34-85D1-B18BDFF38712}" srcId="{EAAFC7B0-3979-48FC-90AC-70E8B2EC808C}" destId="{C36FCB3D-C34C-4316-9BC3-B272AC5B33A4}" srcOrd="0" destOrd="0" parTransId="{51DC2906-EF7C-4657-85BD-A8EFF1158E44}" sibTransId="{BF856861-00AF-4F17-87F8-EA5E0B8F4CFE}"/>
    <dgm:cxn modelId="{3EE7BB8C-2930-4DCD-BB24-48D0C169D63F}" type="presOf" srcId="{FD930E03-47A0-4DD8-8B5E-72739303583E}" destId="{59D50C81-9E84-40A6-AB31-E4CF2C998FD0}" srcOrd="0" destOrd="0" presId="urn:microsoft.com/office/officeart/2005/8/layout/list1"/>
    <dgm:cxn modelId="{71148C99-4E5C-4A55-9163-01256BD3C768}" srcId="{EAAFC7B0-3979-48FC-90AC-70E8B2EC808C}" destId="{FD930E03-47A0-4DD8-8B5E-72739303583E}" srcOrd="1" destOrd="0" parTransId="{1E259D6C-C5A3-49E8-B7D6-35755205508A}" sibTransId="{489B2E07-B1E1-4771-996B-E2BD3B37E7E5}"/>
    <dgm:cxn modelId="{13B690A9-F2E6-498B-BDBC-B4CDE756224C}" type="presOf" srcId="{FD930E03-47A0-4DD8-8B5E-72739303583E}" destId="{09550947-D4E8-4F76-8A3B-E8D7C457ADE4}" srcOrd="1" destOrd="0" presId="urn:microsoft.com/office/officeart/2005/8/layout/list1"/>
    <dgm:cxn modelId="{E1BE4BC5-036E-4D86-8C09-1E31DB9E42FF}" type="presOf" srcId="{C36FCB3D-C34C-4316-9BC3-B272AC5B33A4}" destId="{9AFF95D9-C725-4326-8DBC-31E649FC45D0}" srcOrd="1" destOrd="0" presId="urn:microsoft.com/office/officeart/2005/8/layout/list1"/>
    <dgm:cxn modelId="{63725CEF-4D52-40EE-8363-E5C3899BD752}" type="presOf" srcId="{E7857535-1F31-4DB0-9F5C-6E4EDC9CB230}" destId="{EFF565E3-1F60-45AD-AAFA-353C70F2FB94}" srcOrd="1" destOrd="0" presId="urn:microsoft.com/office/officeart/2005/8/layout/list1"/>
    <dgm:cxn modelId="{B99D3C1D-435A-413D-B51F-3D2C07FD93EB}" type="presParOf" srcId="{22A097A8-BFAE-421A-8407-41357E0680F8}" destId="{B68E7AA9-B679-4FA2-9696-C3A237DFD2C0}" srcOrd="0" destOrd="0" presId="urn:microsoft.com/office/officeart/2005/8/layout/list1"/>
    <dgm:cxn modelId="{475A25BD-785E-4C4D-B97E-11FC97566560}" type="presParOf" srcId="{B68E7AA9-B679-4FA2-9696-C3A237DFD2C0}" destId="{6495286E-DDA4-4526-BE26-B4B58AFEAB6F}" srcOrd="0" destOrd="0" presId="urn:microsoft.com/office/officeart/2005/8/layout/list1"/>
    <dgm:cxn modelId="{60E3DCF3-4430-404E-8A8C-6F65FFC06568}" type="presParOf" srcId="{B68E7AA9-B679-4FA2-9696-C3A237DFD2C0}" destId="{9AFF95D9-C725-4326-8DBC-31E649FC45D0}" srcOrd="1" destOrd="0" presId="urn:microsoft.com/office/officeart/2005/8/layout/list1"/>
    <dgm:cxn modelId="{FC557064-51FD-401A-9BBF-02088CCC65FE}" type="presParOf" srcId="{22A097A8-BFAE-421A-8407-41357E0680F8}" destId="{835C2401-8E95-4B53-AAD0-0745DF8AE82F}" srcOrd="1" destOrd="0" presId="urn:microsoft.com/office/officeart/2005/8/layout/list1"/>
    <dgm:cxn modelId="{2CE698C4-3CEA-49DE-9A12-FBAC9E521577}" type="presParOf" srcId="{22A097A8-BFAE-421A-8407-41357E0680F8}" destId="{E86CEE4F-DCC0-4996-8B6E-4C97BA285E35}" srcOrd="2" destOrd="0" presId="urn:microsoft.com/office/officeart/2005/8/layout/list1"/>
    <dgm:cxn modelId="{9C7BFAEC-5F3B-410A-B94D-844820F1AC04}" type="presParOf" srcId="{22A097A8-BFAE-421A-8407-41357E0680F8}" destId="{CE830EB9-9F19-4F6F-A25D-EF0A2C3CED17}" srcOrd="3" destOrd="0" presId="urn:microsoft.com/office/officeart/2005/8/layout/list1"/>
    <dgm:cxn modelId="{EEEBB4CB-3094-456B-ACA4-F691055CEFE9}" type="presParOf" srcId="{22A097A8-BFAE-421A-8407-41357E0680F8}" destId="{7DCC51B7-F24B-4C9F-9A36-48C0C1C1411A}" srcOrd="4" destOrd="0" presId="urn:microsoft.com/office/officeart/2005/8/layout/list1"/>
    <dgm:cxn modelId="{EB76560A-0ECE-4A8F-AC57-5B51835EAB0C}" type="presParOf" srcId="{7DCC51B7-F24B-4C9F-9A36-48C0C1C1411A}" destId="{59D50C81-9E84-40A6-AB31-E4CF2C998FD0}" srcOrd="0" destOrd="0" presId="urn:microsoft.com/office/officeart/2005/8/layout/list1"/>
    <dgm:cxn modelId="{60F855F9-CD83-4BBA-92A4-78FCB93C1A0A}" type="presParOf" srcId="{7DCC51B7-F24B-4C9F-9A36-48C0C1C1411A}" destId="{09550947-D4E8-4F76-8A3B-E8D7C457ADE4}" srcOrd="1" destOrd="0" presId="urn:microsoft.com/office/officeart/2005/8/layout/list1"/>
    <dgm:cxn modelId="{6B7938FF-E9E4-4F95-AA88-D91AB464683B}" type="presParOf" srcId="{22A097A8-BFAE-421A-8407-41357E0680F8}" destId="{DAD8A950-F643-41D4-BDF4-4E205BD5F923}" srcOrd="5" destOrd="0" presId="urn:microsoft.com/office/officeart/2005/8/layout/list1"/>
    <dgm:cxn modelId="{BBA21A17-B8A9-4C7A-B7CF-8032006BECE5}" type="presParOf" srcId="{22A097A8-BFAE-421A-8407-41357E0680F8}" destId="{07E932C9-AA72-4853-BB08-E6A26B74DEB3}" srcOrd="6" destOrd="0" presId="urn:microsoft.com/office/officeart/2005/8/layout/list1"/>
    <dgm:cxn modelId="{47B0A5A7-61B8-431D-BED2-C6DE1E624290}" type="presParOf" srcId="{22A097A8-BFAE-421A-8407-41357E0680F8}" destId="{11EF1693-45A4-4591-8F90-8FFDD263E884}" srcOrd="7" destOrd="0" presId="urn:microsoft.com/office/officeart/2005/8/layout/list1"/>
    <dgm:cxn modelId="{1F3FD238-F63A-480F-AE5A-06E2D32706A7}" type="presParOf" srcId="{22A097A8-BFAE-421A-8407-41357E0680F8}" destId="{400AAF45-EED0-4F7E-A25A-A9BC0C843E1B}" srcOrd="8" destOrd="0" presId="urn:microsoft.com/office/officeart/2005/8/layout/list1"/>
    <dgm:cxn modelId="{EB8C31BA-DC78-4272-A58B-80331A35CF2A}" type="presParOf" srcId="{400AAF45-EED0-4F7E-A25A-A9BC0C843E1B}" destId="{8DBA77C1-28CA-42A9-B956-BE1C38A13C6A}" srcOrd="0" destOrd="0" presId="urn:microsoft.com/office/officeart/2005/8/layout/list1"/>
    <dgm:cxn modelId="{AB62B9D6-0E78-4427-9940-617E36F1D7B5}" type="presParOf" srcId="{400AAF45-EED0-4F7E-A25A-A9BC0C843E1B}" destId="{EFF565E3-1F60-45AD-AAFA-353C70F2FB94}" srcOrd="1" destOrd="0" presId="urn:microsoft.com/office/officeart/2005/8/layout/list1"/>
    <dgm:cxn modelId="{63EE69BB-07C8-4F60-867F-046174957D06}" type="presParOf" srcId="{22A097A8-BFAE-421A-8407-41357E0680F8}" destId="{48628B48-223B-46EF-B58A-6C204AB29064}" srcOrd="9" destOrd="0" presId="urn:microsoft.com/office/officeart/2005/8/layout/list1"/>
    <dgm:cxn modelId="{607194E0-C742-4D66-ABDD-F07EC66D1638}" type="presParOf" srcId="{22A097A8-BFAE-421A-8407-41357E0680F8}" destId="{403498E9-06BA-4BAC-9924-FC575808666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CEE4F-DCC0-4996-8B6E-4C97BA285E35}">
      <dsp:nvSpPr>
        <dsp:cNvPr id="0" name=""/>
        <dsp:cNvSpPr/>
      </dsp:nvSpPr>
      <dsp:spPr>
        <a:xfrm>
          <a:off x="0" y="464019"/>
          <a:ext cx="8506747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FF95D9-C725-4326-8DBC-31E649FC45D0}">
      <dsp:nvSpPr>
        <dsp:cNvPr id="0" name=""/>
        <dsp:cNvSpPr/>
      </dsp:nvSpPr>
      <dsp:spPr>
        <a:xfrm>
          <a:off x="360039" y="0"/>
          <a:ext cx="5954722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074" tIns="0" rIns="22507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Аудит наличия и движения нематериальных активов проводится с целью установления законности произведенных операций, правильности приобретения, поступления, выбытия, списания и начисления амортизации нематериальных активов. </a:t>
          </a:r>
          <a:endParaRPr lang="en-US" sz="1200" b="1" kern="1200" dirty="0">
            <a:solidFill>
              <a:schemeClr val="tx1"/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>
            <a:solidFill>
              <a:schemeClr val="tx1"/>
            </a:solidFill>
          </a:endParaRPr>
        </a:p>
      </dsp:txBody>
      <dsp:txXfrm>
        <a:off x="404711" y="44672"/>
        <a:ext cx="5865378" cy="825776"/>
      </dsp:txXfrm>
    </dsp:sp>
    <dsp:sp modelId="{07E932C9-AA72-4853-BB08-E6A26B74DEB3}">
      <dsp:nvSpPr>
        <dsp:cNvPr id="0" name=""/>
        <dsp:cNvSpPr/>
      </dsp:nvSpPr>
      <dsp:spPr>
        <a:xfrm>
          <a:off x="0" y="1870179"/>
          <a:ext cx="8506747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550947-D4E8-4F76-8A3B-E8D7C457ADE4}">
      <dsp:nvSpPr>
        <dsp:cNvPr id="0" name=""/>
        <dsp:cNvSpPr/>
      </dsp:nvSpPr>
      <dsp:spPr>
        <a:xfrm>
          <a:off x="425337" y="1412619"/>
          <a:ext cx="6670242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074" tIns="0" rIns="22507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При проверке движения нематериальных активов выясняют</a:t>
          </a:r>
          <a:r>
            <a:rPr lang="en-US" sz="1200" b="1" kern="1200" dirty="0">
              <a:solidFill>
                <a:schemeClr val="tx1"/>
              </a:solidFill>
            </a:rPr>
            <a:t> </a:t>
          </a:r>
          <a:r>
            <a:rPr lang="ru-RU" sz="1200" b="1" kern="1200" dirty="0">
              <a:solidFill>
                <a:schemeClr val="tx1"/>
              </a:solidFill>
            </a:rPr>
            <a:t>оформляют ли актом </a:t>
          </a:r>
          <a:r>
            <a:rPr lang="ru-RU" sz="1200" b="1" kern="1200" dirty="0" err="1">
              <a:solidFill>
                <a:schemeClr val="tx1"/>
              </a:solidFill>
            </a:rPr>
            <a:t>приемки­передачи</a:t>
          </a:r>
          <a:r>
            <a:rPr lang="ru-RU" sz="1200" b="1" kern="1200" dirty="0">
              <a:solidFill>
                <a:schemeClr val="tx1"/>
              </a:solidFill>
            </a:rPr>
            <a:t> нематериальных активов поступление и выбытие нематериальных активов, в котором должно указываться точное наименование вида нематериальных активов, дата его передачи предприятию (дата создания на предприятии), характеристика объекта, его первоначальная стоимость, норма амортизации и другие необходимые данные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470009" y="1457291"/>
        <a:ext cx="6580898" cy="825776"/>
      </dsp:txXfrm>
    </dsp:sp>
    <dsp:sp modelId="{403498E9-06BA-4BAC-9924-FC5758086666}">
      <dsp:nvSpPr>
        <dsp:cNvPr id="0" name=""/>
        <dsp:cNvSpPr/>
      </dsp:nvSpPr>
      <dsp:spPr>
        <a:xfrm>
          <a:off x="0" y="3276340"/>
          <a:ext cx="8506747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565E3-1F60-45AD-AAFA-353C70F2FB94}">
      <dsp:nvSpPr>
        <dsp:cNvPr id="0" name=""/>
        <dsp:cNvSpPr/>
      </dsp:nvSpPr>
      <dsp:spPr>
        <a:xfrm>
          <a:off x="425337" y="2818779"/>
          <a:ext cx="7102317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074" tIns="0" rIns="22507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своевременно ли передаются в бухгалтерию акты </a:t>
          </a:r>
          <a:r>
            <a:rPr lang="ru-RU" sz="1200" b="1" kern="1200" dirty="0" err="1">
              <a:solidFill>
                <a:schemeClr val="tx1"/>
              </a:solidFill>
            </a:rPr>
            <a:t>приемки­передачи</a:t>
          </a:r>
          <a:r>
            <a:rPr lang="ru-RU" sz="1200" b="1" kern="1200" dirty="0">
              <a:solidFill>
                <a:schemeClr val="tx1"/>
              </a:solidFill>
            </a:rPr>
            <a:t> после его оформления с приложенной документацией, описывающей сам объект нематериальных активов или порядок его использования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470009" y="2863451"/>
        <a:ext cx="7012973" cy="825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CEE4F-DCC0-4996-8B6E-4C97BA285E35}">
      <dsp:nvSpPr>
        <dsp:cNvPr id="0" name=""/>
        <dsp:cNvSpPr/>
      </dsp:nvSpPr>
      <dsp:spPr>
        <a:xfrm>
          <a:off x="0" y="464019"/>
          <a:ext cx="8506747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FF95D9-C725-4326-8DBC-31E649FC45D0}">
      <dsp:nvSpPr>
        <dsp:cNvPr id="0" name=""/>
        <dsp:cNvSpPr/>
      </dsp:nvSpPr>
      <dsp:spPr>
        <a:xfrm>
          <a:off x="360039" y="0"/>
          <a:ext cx="7088859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074" tIns="0" rIns="22507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открывается ли инвентарная карточка в бухгалтерии на каждый отдельный объект нематериальных активов; группируются ли инвентарные карточки , в которой должны быть указаны: наименование нематериальных активов, остатки на начало и конец месяца, движение за месяц; </a:t>
          </a:r>
          <a:endParaRPr lang="en-US" sz="1200" b="1" kern="1200" dirty="0">
            <a:solidFill>
              <a:schemeClr val="tx1"/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>
            <a:solidFill>
              <a:schemeClr val="tx1"/>
            </a:solidFill>
          </a:endParaRPr>
        </a:p>
      </dsp:txBody>
      <dsp:txXfrm>
        <a:off x="404711" y="44672"/>
        <a:ext cx="6999515" cy="825776"/>
      </dsp:txXfrm>
    </dsp:sp>
    <dsp:sp modelId="{07E932C9-AA72-4853-BB08-E6A26B74DEB3}">
      <dsp:nvSpPr>
        <dsp:cNvPr id="0" name=""/>
        <dsp:cNvSpPr/>
      </dsp:nvSpPr>
      <dsp:spPr>
        <a:xfrm>
          <a:off x="0" y="1870179"/>
          <a:ext cx="8506747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550947-D4E8-4F76-8A3B-E8D7C457ADE4}">
      <dsp:nvSpPr>
        <dsp:cNvPr id="0" name=""/>
        <dsp:cNvSpPr/>
      </dsp:nvSpPr>
      <dsp:spPr>
        <a:xfrm>
          <a:off x="425337" y="1412619"/>
          <a:ext cx="7250887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074" tIns="0" rIns="22507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источники приобретения нематериальных активов (покупка, объединение предприятий, обмен и т.д.);</a:t>
          </a:r>
          <a:endParaRPr lang="en-US" sz="1200" b="1" kern="1200" dirty="0">
            <a:solidFill>
              <a:schemeClr val="tx1"/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 причины выбытия нематериальных активов (реализация, безвозмездная передача, дарение и т.д.);</a:t>
          </a:r>
          <a:endParaRPr lang="en-US" sz="1200" b="1" kern="1200" dirty="0">
            <a:solidFill>
              <a:schemeClr val="tx1"/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>
            <a:solidFill>
              <a:schemeClr val="tx1"/>
            </a:solidFill>
          </a:endParaRPr>
        </a:p>
      </dsp:txBody>
      <dsp:txXfrm>
        <a:off x="470009" y="1457291"/>
        <a:ext cx="7161543" cy="825776"/>
      </dsp:txXfrm>
    </dsp:sp>
    <dsp:sp modelId="{403498E9-06BA-4BAC-9924-FC5758086666}">
      <dsp:nvSpPr>
        <dsp:cNvPr id="0" name=""/>
        <dsp:cNvSpPr/>
      </dsp:nvSpPr>
      <dsp:spPr>
        <a:xfrm>
          <a:off x="0" y="3276340"/>
          <a:ext cx="8506747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565E3-1F60-45AD-AAFA-353C70F2FB94}">
      <dsp:nvSpPr>
        <dsp:cNvPr id="0" name=""/>
        <dsp:cNvSpPr/>
      </dsp:nvSpPr>
      <dsp:spPr>
        <a:xfrm>
          <a:off x="425337" y="2818779"/>
          <a:ext cx="7102317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074" tIns="0" rIns="22507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случаи списания нематериальных активов с баланса в связи с полным моральным износом и потерей способности приносить аудируемому субъекту ожидаемый доход; </a:t>
          </a:r>
          <a:endParaRPr lang="en-US" sz="1200" b="1" kern="1200" dirty="0">
            <a:solidFill>
              <a:schemeClr val="tx1"/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>
            <a:solidFill>
              <a:schemeClr val="tx1"/>
            </a:solidFill>
          </a:endParaRPr>
        </a:p>
      </dsp:txBody>
      <dsp:txXfrm>
        <a:off x="470009" y="2863451"/>
        <a:ext cx="7012973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4780E-82E3-904E-A19F-2E87B7C2C92B}" type="datetimeFigureOut">
              <a:rPr lang="ru-KZ" smtClean="0"/>
              <a:t>07.11.2023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1A331-6FD2-8448-8CA5-7ED98657101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70036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340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127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07DD-6ECC-4477-AA47-B5F2FA57AFFA}" type="datetimeFigureOut">
              <a:rPr lang="ru-KZ" smtClean="0"/>
              <a:t>07.11.2023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A3FD-5EBB-41F6-9BF2-49CE49B2352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6124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07DD-6ECC-4477-AA47-B5F2FA57AFFA}" type="datetimeFigureOut">
              <a:rPr lang="ru-KZ" smtClean="0"/>
              <a:t>07.11.2023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A3FD-5EBB-41F6-9BF2-49CE49B2352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4270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4E9607DD-6ECC-4477-AA47-B5F2FA57AFFA}" type="datetimeFigureOut">
              <a:rPr lang="ru-KZ" smtClean="0"/>
              <a:t>07.11.2023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2DE8A3FD-5EBB-41F6-9BF2-49CE49B2352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41031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385467" y="2212734"/>
            <a:ext cx="9421200" cy="15464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400"/>
            </a:lvl1pPr>
          </a:lstStyle>
          <a:p>
            <a:r>
              <a:t>Текст заголовка</a:t>
            </a:r>
          </a:p>
        </p:txBody>
      </p:sp>
      <p:sp>
        <p:nvSpPr>
          <p:cNvPr id="2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85467" y="3888337"/>
            <a:ext cx="9421200" cy="334401"/>
          </a:xfrm>
          <a:prstGeom prst="rect">
            <a:avLst/>
          </a:prstGeom>
        </p:spPr>
        <p:txBody>
          <a:bodyPr>
            <a:normAutofit/>
          </a:bodyPr>
          <a:lstStyle>
            <a:lvl1pPr marL="491054" indent="-372524" algn="ctr">
              <a:spcBef>
                <a:spcPts val="0"/>
              </a:spcBef>
              <a:buClrTx/>
              <a:buSzTx/>
              <a:buFontTx/>
              <a:buNone/>
              <a:defRPr sz="2133">
                <a:latin typeface="Raleway"/>
                <a:ea typeface="Raleway"/>
                <a:cs typeface="Raleway"/>
                <a:sym typeface="Raleway"/>
              </a:defRPr>
            </a:lvl1pPr>
            <a:lvl2pPr marL="491054" indent="237061" algn="ctr">
              <a:spcBef>
                <a:spcPts val="0"/>
              </a:spcBef>
              <a:buClrTx/>
              <a:buSzTx/>
              <a:buFontTx/>
              <a:buNone/>
              <a:defRPr sz="2133">
                <a:latin typeface="Raleway"/>
                <a:ea typeface="Raleway"/>
                <a:cs typeface="Raleway"/>
                <a:sym typeface="Raleway"/>
              </a:defRPr>
            </a:lvl2pPr>
            <a:lvl3pPr marL="491054" indent="846646" algn="ctr">
              <a:spcBef>
                <a:spcPts val="0"/>
              </a:spcBef>
              <a:buClrTx/>
              <a:buSzTx/>
              <a:buFontTx/>
              <a:buNone/>
              <a:defRPr sz="2133">
                <a:latin typeface="Raleway"/>
                <a:ea typeface="Raleway"/>
                <a:cs typeface="Raleway"/>
                <a:sym typeface="Raleway"/>
              </a:defRPr>
            </a:lvl3pPr>
            <a:lvl4pPr marL="491054" indent="1456230" algn="ctr">
              <a:spcBef>
                <a:spcPts val="0"/>
              </a:spcBef>
              <a:buClrTx/>
              <a:buSzTx/>
              <a:buFontTx/>
              <a:buNone/>
              <a:defRPr sz="2133">
                <a:latin typeface="Raleway"/>
                <a:ea typeface="Raleway"/>
                <a:cs typeface="Raleway"/>
                <a:sym typeface="Raleway"/>
              </a:defRPr>
            </a:lvl4pPr>
            <a:lvl5pPr marL="491054" indent="2065815" algn="ctr">
              <a:spcBef>
                <a:spcPts val="0"/>
              </a:spcBef>
              <a:buClrTx/>
              <a:buSzTx/>
              <a:buFontTx/>
              <a:buNone/>
              <a:defRPr sz="2133">
                <a:latin typeface="Raleway"/>
                <a:ea typeface="Raleway"/>
                <a:cs typeface="Raleway"/>
                <a:sym typeface="Raleway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0083"/>
            <a:ext cx="2844800" cy="37253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153245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385467" y="2655766"/>
            <a:ext cx="9421200" cy="154640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8000"/>
            </a:lvl1pPr>
          </a:lstStyle>
          <a:p>
            <a:r>
              <a:t>Текст заголовка</a:t>
            </a:r>
          </a:p>
        </p:txBody>
      </p:sp>
      <p:sp>
        <p:nvSpPr>
          <p:cNvPr id="2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0083"/>
            <a:ext cx="2844800" cy="37253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425154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_2_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889459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07DD-6ECC-4477-AA47-B5F2FA57AFFA}" type="datetimeFigureOut">
              <a:rPr lang="ru-KZ" smtClean="0"/>
              <a:t>07.11.2023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A3FD-5EBB-41F6-9BF2-49CE49B2352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22119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9607DD-6ECC-4477-AA47-B5F2FA57AFFA}" type="datetimeFigureOut">
              <a:rPr lang="ru-KZ" smtClean="0"/>
              <a:t>07.11.2023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E8A3FD-5EBB-41F6-9BF2-49CE49B2352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15973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07DD-6ECC-4477-AA47-B5F2FA57AFFA}" type="datetimeFigureOut">
              <a:rPr lang="ru-KZ" smtClean="0"/>
              <a:t>07.11.2023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A3FD-5EBB-41F6-9BF2-49CE49B2352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87503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07DD-6ECC-4477-AA47-B5F2FA57AFFA}" type="datetimeFigureOut">
              <a:rPr lang="ru-KZ" smtClean="0"/>
              <a:t>07.11.2023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A3FD-5EBB-41F6-9BF2-49CE49B2352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77754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07DD-6ECC-4477-AA47-B5F2FA57AFFA}" type="datetimeFigureOut">
              <a:rPr lang="ru-KZ" smtClean="0"/>
              <a:t>07.11.2023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A3FD-5EBB-41F6-9BF2-49CE49B2352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1284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07DD-6ECC-4477-AA47-B5F2FA57AFFA}" type="datetimeFigureOut">
              <a:rPr lang="ru-KZ" smtClean="0"/>
              <a:t>07.11.2023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A3FD-5EBB-41F6-9BF2-49CE49B2352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01836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07DD-6ECC-4477-AA47-B5F2FA57AFFA}" type="datetimeFigureOut">
              <a:rPr lang="ru-KZ" smtClean="0"/>
              <a:t>07.11.2023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A3FD-5EBB-41F6-9BF2-49CE49B2352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7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07DD-6ECC-4477-AA47-B5F2FA57AFFA}" type="datetimeFigureOut">
              <a:rPr lang="ru-KZ" smtClean="0"/>
              <a:t>07.11.2023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A3FD-5EBB-41F6-9BF2-49CE49B2352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31837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E9607DD-6ECC-4477-AA47-B5F2FA57AFFA}" type="datetimeFigureOut">
              <a:rPr lang="ru-KZ" smtClean="0"/>
              <a:t>07.11.2023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2DE8A3FD-5EBB-41F6-9BF2-49CE49B2352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703637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file:///C:/Users/smuratova/Downloads/&#208;&#163;N&#771;&#135;&#208;&#181;&#208;&#177;&#208;&#189;&#208;&#190;&#208;&#181;%20&#208;&#191;&#208;&#190;N&#771;&#129;&#208;&#190;&#208;&#177;&#208;&#184;&#208;&#181;-2020-N&#771;&#134;&#208;&#181;&#208;&#187;&#208;&#184;&#208;&#186;&#208;&#190;&#208;&#188;.pdf" TargetMode="External"/><Relationship Id="rId2" Type="http://schemas.openxmlformats.org/officeDocument/2006/relationships/hyperlink" Target="http://saparbayeva.kz/" TargetMode="Externa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DE5F0A-BE23-48F0-95CC-CD8ED92E09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</a:t>
            </a:r>
            <a:r>
              <a:rPr lang="kk-K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Аудит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бухгалтерского баланса</a:t>
            </a:r>
            <a:br>
              <a:rPr lang="ru-K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KZ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83895E-2642-42B0-9342-0D3FF1FBC7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 «Основы аудита финансовой отчетности» </a:t>
            </a:r>
            <a:endParaRPr lang="ru-K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704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9B0A74-110A-4199-89B8-15F996247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560457-53E4-4EDD-B3FA-48D1476730D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Государственному аудитору необходимо провести процедуру подтверждения первичной оценки системы внутреннего контроля и бухгалтерского учета финансовых инвестиций и финансовых обязательств путем проведения тестирования.</a:t>
            </a:r>
            <a:endParaRPr lang="ru-K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результате тестирования системы внутреннего контроля необходимо получить доказательство, позволяющее сделать разумные выводы, на которых будет базироваться аудиторское мнение, посредством выполнения процедур по оценке риска.</a:t>
            </a:r>
            <a:endParaRPr lang="ru-K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KZ" sz="2400" dirty="0"/>
          </a:p>
        </p:txBody>
      </p:sp>
    </p:spTree>
    <p:extLst>
      <p:ext uri="{BB962C8B-B14F-4D97-AF65-F5344CB8AC3E}">
        <p14:creationId xmlns:p14="http://schemas.microsoft.com/office/powerpoint/2010/main" val="1198180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B4A46-B3AF-453D-BBE2-077FBE5F2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FFF4CF-209D-429F-8A5D-B19378493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1188720"/>
            <a:ext cx="9784080" cy="514096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RU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хранении ценных бумаг в специальных организациях (банках, депозитариях, специализированных хранилищах) инвентаризация заключается в сверке остатков сумм, числящихся на соответствующих счетах бухгалтерского учета, с данными выписок этих специальных организаций. Государственному аудитору необходимо методом запроса получить от указанных организаций письменное подтверждение о наименовании, количестве, стоимости и других существенных реквизитах финансовых инструментов.</a:t>
            </a:r>
            <a:endParaRPr lang="ru-KZ" sz="3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KZ" sz="3200" i="1" dirty="0"/>
          </a:p>
        </p:txBody>
      </p:sp>
    </p:spTree>
    <p:extLst>
      <p:ext uri="{BB962C8B-B14F-4D97-AF65-F5344CB8AC3E}">
        <p14:creationId xmlns:p14="http://schemas.microsoft.com/office/powerpoint/2010/main" val="3583133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Информационные технологии (ИТ) — это комплекс методов переработки разрозненных исходных данных в надежную и оперативную информацию для принятия решений с помощью аппаратных и программных средств с целью достижения оптимальных параметров объекта управлени">
            <a:extLst>
              <a:ext uri="{FF2B5EF4-FFF2-40B4-BE49-F238E27FC236}">
                <a16:creationId xmlns:a16="http://schemas.microsoft.com/office/drawing/2014/main" id="{7776273F-7DA4-A9BF-EDB8-AA7733967CB0}"/>
              </a:ext>
            </a:extLst>
          </p:cNvPr>
          <p:cNvSpPr/>
          <p:nvPr/>
        </p:nvSpPr>
        <p:spPr>
          <a:xfrm>
            <a:off x="778255" y="740702"/>
            <a:ext cx="10635491" cy="650793"/>
          </a:xfrm>
          <a:prstGeom prst="roundRect">
            <a:avLst>
              <a:gd name="adj" fmla="val 16965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algn="ctr"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ru-RU" sz="3200" dirty="0">
                <a:solidFill>
                  <a:schemeClr val="accent2">
                    <a:lumMod val="25000"/>
                  </a:schemeClr>
                </a:solidFill>
              </a:rPr>
              <a:t>Понятие долгосрочных активов</a:t>
            </a:r>
          </a:p>
        </p:txBody>
      </p:sp>
      <p:sp>
        <p:nvSpPr>
          <p:cNvPr id="5" name="Стрелка вниз 5">
            <a:extLst>
              <a:ext uri="{FF2B5EF4-FFF2-40B4-BE49-F238E27FC236}">
                <a16:creationId xmlns:a16="http://schemas.microsoft.com/office/drawing/2014/main" id="{B98AE97C-51E3-3746-B990-163FBE95B300}"/>
              </a:ext>
            </a:extLst>
          </p:cNvPr>
          <p:cNvSpPr/>
          <p:nvPr/>
        </p:nvSpPr>
        <p:spPr>
          <a:xfrm>
            <a:off x="1775520" y="1430805"/>
            <a:ext cx="2000264" cy="381800"/>
          </a:xfrm>
          <a:prstGeom prst="down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defTabSz="1219170" hangingPunct="0"/>
            <a:endParaRPr lang="ru-RU" sz="1867">
              <a:solidFill>
                <a:srgbClr val="535B5D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9" name="Информационные технологии (ИТ) — это комплекс методов переработки разрозненных исходных данных в надежную и оперативную информацию для принятия решений с помощью аппаратных и программных средств с целью достижения оптимальных параметров объекта управлени">
            <a:extLst>
              <a:ext uri="{FF2B5EF4-FFF2-40B4-BE49-F238E27FC236}">
                <a16:creationId xmlns:a16="http://schemas.microsoft.com/office/drawing/2014/main" id="{8C266AE4-100B-FA2C-1C40-0F72F0EE22EB}"/>
              </a:ext>
            </a:extLst>
          </p:cNvPr>
          <p:cNvSpPr/>
          <p:nvPr/>
        </p:nvSpPr>
        <p:spPr>
          <a:xfrm>
            <a:off x="548827" y="2468894"/>
            <a:ext cx="5259141" cy="3648405"/>
          </a:xfrm>
          <a:prstGeom prst="roundRect">
            <a:avLst>
              <a:gd name="adj" fmla="val 16965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algn="ctr"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ctr"/>
            <a:r>
              <a:rPr lang="ru-RU" sz="1867" dirty="0">
                <a:solidFill>
                  <a:schemeClr val="accent2">
                    <a:lumMod val="25000"/>
                  </a:schemeClr>
                </a:solidFill>
              </a:rPr>
              <a:t>Долгосрочные активы -</a:t>
            </a:r>
          </a:p>
          <a:p>
            <a:pPr algn="ctr"/>
            <a:r>
              <a:rPr lang="ru-RU" sz="1867" dirty="0">
                <a:solidFill>
                  <a:schemeClr val="accent2">
                    <a:lumMod val="25000"/>
                  </a:schemeClr>
                </a:solidFill>
              </a:rPr>
              <a:t> Активы со сроком службы более одного года, используемые компанией для осуществления производственной деятельности и не предназначены для перепродажи.</a:t>
            </a:r>
          </a:p>
          <a:p>
            <a:pPr algn="ctr"/>
            <a:r>
              <a:rPr lang="ru-RU" sz="1867" dirty="0">
                <a:solidFill>
                  <a:schemeClr val="accent2">
                    <a:lumMod val="25000"/>
                  </a:schemeClr>
                </a:solidFill>
                <a:latin typeface="Poppins" panose="00000500000000000000" pitchFamily="2" charset="0"/>
              </a:rPr>
              <a:t>Долгосрочные активы предназначены для осуществления производственной деятельности компании по производству продукции, выполнению работ или оказанию услуг.</a:t>
            </a:r>
            <a:endParaRPr lang="ru-RU" sz="1867" dirty="0">
              <a:solidFill>
                <a:schemeClr val="accent2">
                  <a:lumMod val="25000"/>
                </a:schemeClr>
              </a:solidFill>
            </a:endParaRPr>
          </a:p>
        </p:txBody>
      </p:sp>
      <p:pic>
        <p:nvPicPr>
          <p:cNvPr id="3074" name="Picture 2" descr="Внеоборотные активы - для студента - Институт Финансов, Экономики и Права  Офицеров Запаса | Институт Финансов, Экономики и Права Офицеров Запаса">
            <a:extLst>
              <a:ext uri="{FF2B5EF4-FFF2-40B4-BE49-F238E27FC236}">
                <a16:creationId xmlns:a16="http://schemas.microsoft.com/office/drawing/2014/main" id="{C2C9F4E2-3454-DCD3-99F8-4478EEACC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457" y="2493097"/>
            <a:ext cx="5797608" cy="3269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70880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Оборотные и внеоборотные активы: понятие и оптимальная структура | Полное  право">
            <a:extLst>
              <a:ext uri="{FF2B5EF4-FFF2-40B4-BE49-F238E27FC236}">
                <a16:creationId xmlns:a16="http://schemas.microsoft.com/office/drawing/2014/main" id="{B3B1B402-2B5F-C1F0-5974-AC2B44283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86" y="403088"/>
            <a:ext cx="11760629" cy="605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66118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Информационные технологии (ИТ) — это комплекс методов переработки разрозненных исходных данных в надежную и оперативную информацию для принятия решений с помощью аппаратных и программных средств с целью достижения оптимальных параметров объекта управлени"/>
          <p:cNvSpPr/>
          <p:nvPr/>
        </p:nvSpPr>
        <p:spPr>
          <a:xfrm>
            <a:off x="761963" y="761983"/>
            <a:ext cx="10635491" cy="762004"/>
          </a:xfrm>
          <a:prstGeom prst="roundRect">
            <a:avLst>
              <a:gd name="adj" fmla="val 16965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algn="ctr"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ru-RU" sz="5333" dirty="0">
                <a:solidFill>
                  <a:schemeClr val="accent2">
                    <a:lumMod val="25000"/>
                  </a:schemeClr>
                </a:solidFill>
              </a:rPr>
              <a:t>Цель и задачи </a:t>
            </a:r>
          </a:p>
        </p:txBody>
      </p:sp>
      <p:sp>
        <p:nvSpPr>
          <p:cNvPr id="4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/>
          <p:cNvSpPr/>
          <p:nvPr/>
        </p:nvSpPr>
        <p:spPr>
          <a:xfrm>
            <a:off x="600535" y="2562595"/>
            <a:ext cx="10908227" cy="1250447"/>
          </a:xfrm>
          <a:prstGeom prst="roundRect">
            <a:avLst>
              <a:gd name="adj" fmla="val 11012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ru-RU" sz="2400" dirty="0">
                <a:solidFill>
                  <a:srgbClr val="FF0000"/>
                </a:solidFill>
              </a:rPr>
              <a:t>Цель аудита основных средств </a:t>
            </a: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>– составить обоснованное мнение о достоверности и полноте информации об основных средствах, отраженной в финансовой отчетности проверяемой организации и пояснениях к ней.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952992" y="1619237"/>
            <a:ext cx="2000264" cy="381800"/>
          </a:xfrm>
          <a:prstGeom prst="down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defTabSz="1219170" hangingPunct="0"/>
            <a:endParaRPr lang="ru-RU" sz="1867">
              <a:solidFill>
                <a:srgbClr val="535B5D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2" name="Стрелка вниз 5">
            <a:extLst>
              <a:ext uri="{FF2B5EF4-FFF2-40B4-BE49-F238E27FC236}">
                <a16:creationId xmlns:a16="http://schemas.microsoft.com/office/drawing/2014/main" id="{E2C955E6-23BB-6C1D-F6AD-C9F057AFCA5A}"/>
              </a:ext>
            </a:extLst>
          </p:cNvPr>
          <p:cNvSpPr/>
          <p:nvPr/>
        </p:nvSpPr>
        <p:spPr>
          <a:xfrm>
            <a:off x="4959767" y="4011904"/>
            <a:ext cx="2000264" cy="381800"/>
          </a:xfrm>
          <a:prstGeom prst="down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defTabSz="1219170" hangingPunct="0"/>
            <a:endParaRPr lang="ru-RU" sz="1867">
              <a:solidFill>
                <a:srgbClr val="535B5D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>
            <a:extLst>
              <a:ext uri="{FF2B5EF4-FFF2-40B4-BE49-F238E27FC236}">
                <a16:creationId xmlns:a16="http://schemas.microsoft.com/office/drawing/2014/main" id="{2C17698F-EDA5-4933-A609-7C779A98ACA5}"/>
              </a:ext>
            </a:extLst>
          </p:cNvPr>
          <p:cNvSpPr/>
          <p:nvPr/>
        </p:nvSpPr>
        <p:spPr>
          <a:xfrm>
            <a:off x="600535" y="4869161"/>
            <a:ext cx="10908227" cy="1691228"/>
          </a:xfrm>
          <a:prstGeom prst="roundRect">
            <a:avLst>
              <a:gd name="adj" fmla="val 11012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ru-RU" sz="2400" dirty="0">
                <a:solidFill>
                  <a:srgbClr val="FF0000"/>
                </a:solidFill>
              </a:rPr>
              <a:t>Цель аудита нематериальных активов </a:t>
            </a: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>– составить обоснованное мнение о достоверности и полноте информации о них, отраженной в финансовой отчетности проверяемой организации.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238;p29"/>
          <p:cNvGrpSpPr/>
          <p:nvPr/>
        </p:nvGrpSpPr>
        <p:grpSpPr>
          <a:xfrm>
            <a:off x="0" y="2000240"/>
            <a:ext cx="3714733" cy="3619525"/>
            <a:chOff x="3074637" y="1414956"/>
            <a:chExt cx="2994725" cy="2770798"/>
          </a:xfrm>
        </p:grpSpPr>
        <p:sp>
          <p:nvSpPr>
            <p:cNvPr id="12" name="Google Shape;239;p29"/>
            <p:cNvSpPr/>
            <p:nvPr/>
          </p:nvSpPr>
          <p:spPr>
            <a:xfrm>
              <a:off x="3488994" y="2635178"/>
              <a:ext cx="2165871" cy="809857"/>
            </a:xfrm>
            <a:custGeom>
              <a:avLst/>
              <a:gdLst/>
              <a:ahLst/>
              <a:cxnLst/>
              <a:rect l="l" t="t" r="r" b="b"/>
              <a:pathLst>
                <a:path w="126826" h="43529" extrusionOk="0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</p:spPr>
        </p:sp>
        <p:sp>
          <p:nvSpPr>
            <p:cNvPr id="13" name="Google Shape;240;p29"/>
            <p:cNvSpPr/>
            <p:nvPr/>
          </p:nvSpPr>
          <p:spPr>
            <a:xfrm>
              <a:off x="3074637" y="3006255"/>
              <a:ext cx="1498124" cy="1179498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997545"/>
            </a:solidFill>
            <a:ln>
              <a:noFill/>
            </a:ln>
          </p:spPr>
        </p:sp>
        <p:sp>
          <p:nvSpPr>
            <p:cNvPr id="14" name="Google Shape;241;p29"/>
            <p:cNvSpPr/>
            <p:nvPr/>
          </p:nvSpPr>
          <p:spPr>
            <a:xfrm flipH="1">
              <a:off x="4571239" y="3006255"/>
              <a:ext cx="1498124" cy="1179498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gradFill>
              <a:gsLst>
                <a:gs pos="0">
                  <a:srgbClr val="F6D2A2"/>
                </a:gs>
                <a:gs pos="20000">
                  <a:srgbClr val="C59F72"/>
                </a:gs>
                <a:gs pos="30000">
                  <a:srgbClr val="997545"/>
                </a:gs>
                <a:gs pos="39000">
                  <a:srgbClr val="C59F72"/>
                </a:gs>
                <a:gs pos="54000">
                  <a:srgbClr val="F6D2A2"/>
                </a:gs>
                <a:gs pos="71000">
                  <a:srgbClr val="C59F72"/>
                </a:gs>
                <a:gs pos="87000">
                  <a:srgbClr val="F6D2A2"/>
                </a:gs>
                <a:gs pos="100000">
                  <a:srgbClr val="997545"/>
                </a:gs>
              </a:gsLst>
              <a:lin ang="2698631" scaled="0"/>
            </a:gradFill>
            <a:ln>
              <a:noFill/>
            </a:ln>
          </p:spPr>
        </p:sp>
        <p:sp>
          <p:nvSpPr>
            <p:cNvPr id="15" name="Google Shape;242;p29"/>
            <p:cNvSpPr/>
            <p:nvPr/>
          </p:nvSpPr>
          <p:spPr>
            <a:xfrm>
              <a:off x="3907863" y="2137478"/>
              <a:ext cx="1334160" cy="499167"/>
            </a:xfrm>
            <a:custGeom>
              <a:avLst/>
              <a:gdLst/>
              <a:ahLst/>
              <a:cxnLst/>
              <a:rect l="l" t="t" r="r" b="b"/>
              <a:pathLst>
                <a:path w="24053" h="8150" extrusionOk="0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</p:spPr>
        </p:sp>
        <p:sp>
          <p:nvSpPr>
            <p:cNvPr id="16" name="Google Shape;243;p29"/>
            <p:cNvSpPr/>
            <p:nvPr/>
          </p:nvSpPr>
          <p:spPr>
            <a:xfrm>
              <a:off x="3561986" y="2371372"/>
              <a:ext cx="1013303" cy="865082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997545"/>
            </a:solidFill>
            <a:ln>
              <a:noFill/>
            </a:ln>
          </p:spPr>
        </p:sp>
        <p:sp>
          <p:nvSpPr>
            <p:cNvPr id="17" name="Google Shape;244;p29"/>
            <p:cNvSpPr/>
            <p:nvPr/>
          </p:nvSpPr>
          <p:spPr>
            <a:xfrm flipH="1">
              <a:off x="4572604" y="2371372"/>
              <a:ext cx="1013303" cy="865082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gradFill>
              <a:gsLst>
                <a:gs pos="0">
                  <a:srgbClr val="F6D2A2"/>
                </a:gs>
                <a:gs pos="20000">
                  <a:srgbClr val="C59F72"/>
                </a:gs>
                <a:gs pos="30000">
                  <a:srgbClr val="997545"/>
                </a:gs>
                <a:gs pos="39000">
                  <a:srgbClr val="C59F72"/>
                </a:gs>
                <a:gs pos="54000">
                  <a:srgbClr val="F6D2A2"/>
                </a:gs>
                <a:gs pos="71000">
                  <a:srgbClr val="C59F72"/>
                </a:gs>
                <a:gs pos="87000">
                  <a:srgbClr val="F6D2A2"/>
                </a:gs>
                <a:gs pos="100000">
                  <a:srgbClr val="997545"/>
                </a:gs>
              </a:gsLst>
              <a:lin ang="2698631" scaled="0"/>
            </a:gradFill>
            <a:ln>
              <a:noFill/>
            </a:ln>
          </p:spPr>
        </p:sp>
        <p:sp>
          <p:nvSpPr>
            <p:cNvPr id="18" name="Google Shape;245;p29"/>
            <p:cNvSpPr/>
            <p:nvPr/>
          </p:nvSpPr>
          <p:spPr>
            <a:xfrm>
              <a:off x="3984428" y="1414956"/>
              <a:ext cx="590881" cy="1023401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997545"/>
            </a:solidFill>
            <a:ln>
              <a:noFill/>
            </a:ln>
          </p:spPr>
        </p:sp>
        <p:sp>
          <p:nvSpPr>
            <p:cNvPr id="19" name="Google Shape;246;p29"/>
            <p:cNvSpPr/>
            <p:nvPr/>
          </p:nvSpPr>
          <p:spPr>
            <a:xfrm flipH="1">
              <a:off x="4572585" y="1414956"/>
              <a:ext cx="590881" cy="1023401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gradFill>
              <a:gsLst>
                <a:gs pos="0">
                  <a:srgbClr val="F6D2A2"/>
                </a:gs>
                <a:gs pos="20000">
                  <a:srgbClr val="C59F72"/>
                </a:gs>
                <a:gs pos="30000">
                  <a:srgbClr val="997545"/>
                </a:gs>
                <a:gs pos="39000">
                  <a:srgbClr val="C59F72"/>
                </a:gs>
                <a:gs pos="54000">
                  <a:srgbClr val="F6D2A2"/>
                </a:gs>
                <a:gs pos="71000">
                  <a:srgbClr val="C59F72"/>
                </a:gs>
                <a:gs pos="87000">
                  <a:srgbClr val="F6D2A2"/>
                </a:gs>
                <a:gs pos="100000">
                  <a:srgbClr val="997545"/>
                </a:gs>
              </a:gsLst>
              <a:lin ang="2698631" scaled="0"/>
            </a:gradFill>
            <a:ln>
              <a:noFill/>
            </a:ln>
          </p:spPr>
        </p:sp>
      </p:grpSp>
      <p:sp>
        <p:nvSpPr>
          <p:cNvPr id="20" name="Сквиркл"/>
          <p:cNvSpPr/>
          <p:nvPr/>
        </p:nvSpPr>
        <p:spPr>
          <a:xfrm>
            <a:off x="1033555" y="29806"/>
            <a:ext cx="10287072" cy="1208431"/>
          </a:xfrm>
          <a:prstGeom prst="roundRect">
            <a:avLst>
              <a:gd name="adj" fmla="val 12446"/>
            </a:avLst>
          </a:prstGeom>
          <a:solidFill>
            <a:schemeClr val="accent4"/>
          </a:solidFill>
          <a:ln w="76200">
            <a:solidFill>
              <a:schemeClr val="accent3">
                <a:satOff val="-18599"/>
                <a:lumOff val="-12549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</p:spPr>
        <p:txBody>
          <a:bodyPr lIns="0" tIns="0" rIns="0" bIns="0"/>
          <a:lstStyle/>
          <a:p>
            <a:pPr algn="ctr">
              <a:defRPr>
                <a:solidFill>
                  <a:srgbClr val="000000"/>
                </a:solidFill>
              </a:defRPr>
            </a:pPr>
            <a:br>
              <a:rPr lang="ru-RU" sz="240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25000"/>
                  </a:schemeClr>
                </a:solidFill>
              </a:rPr>
              <a:t>Для достижения цели аудитору необходимо</a:t>
            </a: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>:</a:t>
            </a:r>
          </a:p>
          <a:p>
            <a:pPr algn="ctr">
              <a:defRPr>
                <a:solidFill>
                  <a:srgbClr val="000000"/>
                </a:solidFill>
              </a:defRPr>
            </a:pPr>
            <a:endParaRPr sz="2133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/>
          <p:cNvSpPr/>
          <p:nvPr/>
        </p:nvSpPr>
        <p:spPr>
          <a:xfrm>
            <a:off x="3714733" y="1748775"/>
            <a:ext cx="8096307" cy="831951"/>
          </a:xfrm>
          <a:prstGeom prst="roundRect">
            <a:avLst>
              <a:gd name="adj" fmla="val 11012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ctr"/>
            <a:r>
              <a:rPr lang="ru-RU" sz="2667" dirty="0">
                <a:solidFill>
                  <a:schemeClr val="accent2">
                    <a:lumMod val="25000"/>
                  </a:schemeClr>
                </a:solidFill>
              </a:rPr>
              <a:t>оценить систему внутреннего контроля организации-клиента</a:t>
            </a:r>
            <a:endParaRPr sz="1867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2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>
            <a:extLst>
              <a:ext uri="{FF2B5EF4-FFF2-40B4-BE49-F238E27FC236}">
                <a16:creationId xmlns:a16="http://schemas.microsoft.com/office/drawing/2014/main" id="{80C1AF88-462F-A676-3FD2-23B22714E116}"/>
              </a:ext>
            </a:extLst>
          </p:cNvPr>
          <p:cNvSpPr/>
          <p:nvPr/>
        </p:nvSpPr>
        <p:spPr>
          <a:xfrm>
            <a:off x="3791480" y="3429001"/>
            <a:ext cx="8096307" cy="608196"/>
          </a:xfrm>
          <a:prstGeom prst="roundRect">
            <a:avLst>
              <a:gd name="adj" fmla="val 11012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ctr"/>
            <a:r>
              <a:rPr lang="ru-RU" sz="2667" dirty="0">
                <a:solidFill>
                  <a:schemeClr val="accent2">
                    <a:lumMod val="25000"/>
                  </a:schemeClr>
                </a:solidFill>
              </a:rPr>
              <a:t>определить методы проверки;</a:t>
            </a:r>
          </a:p>
        </p:txBody>
      </p:sp>
      <p:sp>
        <p:nvSpPr>
          <p:cNvPr id="4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>
            <a:extLst>
              <a:ext uri="{FF2B5EF4-FFF2-40B4-BE49-F238E27FC236}">
                <a16:creationId xmlns:a16="http://schemas.microsoft.com/office/drawing/2014/main" id="{2E7DE674-4308-4E97-B168-BB87803BC826}"/>
              </a:ext>
            </a:extLst>
          </p:cNvPr>
          <p:cNvSpPr/>
          <p:nvPr/>
        </p:nvSpPr>
        <p:spPr>
          <a:xfrm>
            <a:off x="3791480" y="4787814"/>
            <a:ext cx="8096307" cy="831951"/>
          </a:xfrm>
          <a:prstGeom prst="roundRect">
            <a:avLst>
              <a:gd name="adj" fmla="val 11012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ctr"/>
            <a:r>
              <a:rPr lang="ru-RU" sz="2667" dirty="0">
                <a:solidFill>
                  <a:schemeClr val="accent2">
                    <a:lumMod val="25000"/>
                  </a:schemeClr>
                </a:solidFill>
              </a:rPr>
              <a:t>разработать программу аудиторских процедур по существу.</a:t>
            </a:r>
          </a:p>
          <a:p>
            <a:pPr algn="ctr"/>
            <a:r>
              <a:rPr lang="ru-RU" sz="1867" dirty="0">
                <a:solidFill>
                  <a:schemeClr val="accent2">
                    <a:lumMod val="25000"/>
                  </a:schemeClr>
                </a:solidFill>
              </a:rPr>
              <a:t>.</a:t>
            </a:r>
            <a:endParaRPr sz="1867" dirty="0">
              <a:solidFill>
                <a:schemeClr val="accent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17472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95;p40">
            <a:extLst>
              <a:ext uri="{FF2B5EF4-FFF2-40B4-BE49-F238E27FC236}">
                <a16:creationId xmlns:a16="http://schemas.microsoft.com/office/drawing/2014/main" id="{54D6EAC2-989B-D66A-02A0-73E1513154C8}"/>
              </a:ext>
            </a:extLst>
          </p:cNvPr>
          <p:cNvSpPr txBox="1">
            <a:spLocks/>
          </p:cNvSpPr>
          <p:nvPr/>
        </p:nvSpPr>
        <p:spPr>
          <a:xfrm>
            <a:off x="1103445" y="205461"/>
            <a:ext cx="9700355" cy="9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1" wrap="square" lIns="0" tIns="0" rIns="0" bIns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1" u="none" strike="noStrike" cap="none" spc="0" baseline="0">
                <a:solidFill>
                  <a:srgbClr val="557B83"/>
                </a:solidFill>
                <a:uFillTx/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1" u="none" strike="noStrike" cap="none" spc="0" baseline="0">
                <a:solidFill>
                  <a:srgbClr val="557B83"/>
                </a:solidFill>
                <a:uFillTx/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1" u="none" strike="noStrike" cap="none" spc="0" baseline="0">
                <a:solidFill>
                  <a:srgbClr val="557B83"/>
                </a:solidFill>
                <a:uFillTx/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1" u="none" strike="noStrike" cap="none" spc="0" baseline="0">
                <a:solidFill>
                  <a:srgbClr val="557B83"/>
                </a:solidFill>
                <a:uFillTx/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1" u="none" strike="noStrike" cap="none" spc="0" baseline="0">
                <a:solidFill>
                  <a:srgbClr val="557B83"/>
                </a:solidFill>
                <a:uFillTx/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1" u="none" strike="noStrike" cap="none" spc="0" baseline="0">
                <a:solidFill>
                  <a:srgbClr val="557B83"/>
                </a:solidFill>
                <a:uFillTx/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1" u="none" strike="noStrike" cap="none" spc="0" baseline="0">
                <a:solidFill>
                  <a:srgbClr val="557B83"/>
                </a:solidFill>
                <a:uFillTx/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1" u="none" strike="noStrike" cap="none" spc="0" baseline="0">
                <a:solidFill>
                  <a:srgbClr val="557B83"/>
                </a:solidFill>
                <a:uFillTx/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1" u="none" strike="noStrike" cap="none" spc="0" baseline="0">
                <a:solidFill>
                  <a:srgbClr val="557B83"/>
                </a:solidFill>
                <a:uFillTx/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 hangingPunct="1"/>
            <a:r>
              <a:rPr lang="ru-RU" sz="2133" dirty="0">
                <a:solidFill>
                  <a:srgbClr val="FF0000"/>
                </a:solidFill>
              </a:rPr>
              <a:t>Логическая последовательность проведения </a:t>
            </a:r>
          </a:p>
          <a:p>
            <a:pPr algn="ctr" hangingPunct="1"/>
            <a:r>
              <a:rPr lang="ru-RU" sz="2133" dirty="0">
                <a:solidFill>
                  <a:srgbClr val="FF0000"/>
                </a:solidFill>
              </a:rPr>
              <a:t>аудита  долгосрочных активов</a:t>
            </a:r>
          </a:p>
        </p:txBody>
      </p:sp>
      <p:grpSp>
        <p:nvGrpSpPr>
          <p:cNvPr id="7" name="Google Shape;402;p40">
            <a:extLst>
              <a:ext uri="{FF2B5EF4-FFF2-40B4-BE49-F238E27FC236}">
                <a16:creationId xmlns:a16="http://schemas.microsoft.com/office/drawing/2014/main" id="{17716E00-13AD-6D36-7E29-03B330EEAA83}"/>
              </a:ext>
            </a:extLst>
          </p:cNvPr>
          <p:cNvGrpSpPr/>
          <p:nvPr/>
        </p:nvGrpSpPr>
        <p:grpSpPr>
          <a:xfrm>
            <a:off x="5178323" y="2160439"/>
            <a:ext cx="446325" cy="446325"/>
            <a:chOff x="3883742" y="1620329"/>
            <a:chExt cx="334744" cy="334744"/>
          </a:xfrm>
        </p:grpSpPr>
        <p:sp>
          <p:nvSpPr>
            <p:cNvPr id="8" name="Google Shape;403;p40">
              <a:extLst>
                <a:ext uri="{FF2B5EF4-FFF2-40B4-BE49-F238E27FC236}">
                  <a16:creationId xmlns:a16="http://schemas.microsoft.com/office/drawing/2014/main" id="{988384EE-2E24-A87A-8BC4-26A1D359BC95}"/>
                </a:ext>
              </a:extLst>
            </p:cNvPr>
            <p:cNvSpPr/>
            <p:nvPr/>
          </p:nvSpPr>
          <p:spPr>
            <a:xfrm rot="8100000">
              <a:off x="3883742" y="16203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404;p40">
              <a:extLst>
                <a:ext uri="{FF2B5EF4-FFF2-40B4-BE49-F238E27FC236}">
                  <a16:creationId xmlns:a16="http://schemas.microsoft.com/office/drawing/2014/main" id="{37FF6FC0-F6AC-9D72-A2E5-87E9EB5DEB7F}"/>
                </a:ext>
              </a:extLst>
            </p:cNvPr>
            <p:cNvSpPr/>
            <p:nvPr/>
          </p:nvSpPr>
          <p:spPr>
            <a:xfrm>
              <a:off x="3984064" y="17140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ru-RU" sz="800" kern="0" dirty="0">
                  <a:solidFill>
                    <a:srgbClr val="89918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</a:t>
              </a:r>
              <a:endParaRPr sz="800" kern="0" dirty="0">
                <a:solidFill>
                  <a:srgbClr val="89918C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6" name="Google Shape;411;p40">
            <a:extLst>
              <a:ext uri="{FF2B5EF4-FFF2-40B4-BE49-F238E27FC236}">
                <a16:creationId xmlns:a16="http://schemas.microsoft.com/office/drawing/2014/main" id="{48113A09-890A-0EAC-504E-1C607C82CAEC}"/>
              </a:ext>
            </a:extLst>
          </p:cNvPr>
          <p:cNvGrpSpPr/>
          <p:nvPr/>
        </p:nvGrpSpPr>
        <p:grpSpPr>
          <a:xfrm>
            <a:off x="9228417" y="4508296"/>
            <a:ext cx="631200" cy="631200"/>
            <a:chOff x="4852739" y="3423900"/>
            <a:chExt cx="473400" cy="473400"/>
          </a:xfrm>
        </p:grpSpPr>
        <p:sp>
          <p:nvSpPr>
            <p:cNvPr id="17" name="Google Shape;412;p40">
              <a:extLst>
                <a:ext uri="{FF2B5EF4-FFF2-40B4-BE49-F238E27FC236}">
                  <a16:creationId xmlns:a16="http://schemas.microsoft.com/office/drawing/2014/main" id="{5EB15EDC-7056-D5F5-55B7-0ECDE1E922E4}"/>
                </a:ext>
              </a:extLst>
            </p:cNvPr>
            <p:cNvSpPr/>
            <p:nvPr/>
          </p:nvSpPr>
          <p:spPr>
            <a:xfrm rot="-2700000">
              <a:off x="4922067" y="34932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413;p40">
              <a:extLst>
                <a:ext uri="{FF2B5EF4-FFF2-40B4-BE49-F238E27FC236}">
                  <a16:creationId xmlns:a16="http://schemas.microsoft.com/office/drawing/2014/main" id="{E36FE5A4-0686-1F19-D5A8-7876C89F2E3B}"/>
                </a:ext>
              </a:extLst>
            </p:cNvPr>
            <p:cNvSpPr/>
            <p:nvPr/>
          </p:nvSpPr>
          <p:spPr>
            <a:xfrm flipH="1">
              <a:off x="5022389" y="36001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ru-RU" sz="800" dirty="0">
                  <a:solidFill>
                    <a:srgbClr val="89918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sz="800" kern="0" dirty="0">
                <a:solidFill>
                  <a:srgbClr val="89918C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9" name="Google Shape;414;p40">
            <a:extLst>
              <a:ext uri="{FF2B5EF4-FFF2-40B4-BE49-F238E27FC236}">
                <a16:creationId xmlns:a16="http://schemas.microsoft.com/office/drawing/2014/main" id="{CF53DA67-5A37-FE17-359C-7AE3470E0493}"/>
              </a:ext>
            </a:extLst>
          </p:cNvPr>
          <p:cNvGrpSpPr/>
          <p:nvPr/>
        </p:nvGrpSpPr>
        <p:grpSpPr>
          <a:xfrm>
            <a:off x="1428717" y="4476757"/>
            <a:ext cx="631200" cy="631200"/>
            <a:chOff x="2824664" y="3423900"/>
            <a:chExt cx="473400" cy="473400"/>
          </a:xfrm>
        </p:grpSpPr>
        <p:sp>
          <p:nvSpPr>
            <p:cNvPr id="20" name="Google Shape;415;p40">
              <a:extLst>
                <a:ext uri="{FF2B5EF4-FFF2-40B4-BE49-F238E27FC236}">
                  <a16:creationId xmlns:a16="http://schemas.microsoft.com/office/drawing/2014/main" id="{3AB029FD-7DC2-4CCE-AC97-FE9DF45E7288}"/>
                </a:ext>
              </a:extLst>
            </p:cNvPr>
            <p:cNvSpPr/>
            <p:nvPr/>
          </p:nvSpPr>
          <p:spPr>
            <a:xfrm rot="-2700000">
              <a:off x="2893992" y="34932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16;p40">
              <a:extLst>
                <a:ext uri="{FF2B5EF4-FFF2-40B4-BE49-F238E27FC236}">
                  <a16:creationId xmlns:a16="http://schemas.microsoft.com/office/drawing/2014/main" id="{F33E4A48-D5D4-4C43-A3FA-BE45FAEDE4C5}"/>
                </a:ext>
              </a:extLst>
            </p:cNvPr>
            <p:cNvSpPr/>
            <p:nvPr/>
          </p:nvSpPr>
          <p:spPr>
            <a:xfrm flipH="1">
              <a:off x="2994314" y="36001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ru-RU" sz="800" kern="0" dirty="0">
                  <a:solidFill>
                    <a:srgbClr val="89918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</a:t>
              </a:r>
              <a:endParaRPr sz="800" kern="0" dirty="0">
                <a:solidFill>
                  <a:srgbClr val="89918C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2" name="Google Shape;419;p40">
            <a:extLst>
              <a:ext uri="{FF2B5EF4-FFF2-40B4-BE49-F238E27FC236}">
                <a16:creationId xmlns:a16="http://schemas.microsoft.com/office/drawing/2014/main" id="{D9DF67A7-689D-78F9-9688-73A1056C6D5C}"/>
              </a:ext>
            </a:extLst>
          </p:cNvPr>
          <p:cNvSpPr txBox="1"/>
          <p:nvPr/>
        </p:nvSpPr>
        <p:spPr>
          <a:xfrm>
            <a:off x="5877859" y="4871558"/>
            <a:ext cx="6701116" cy="1940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ru-RU" sz="1600" b="1" kern="0" dirty="0">
                <a:solidFill>
                  <a:srgbClr val="02576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Заключительный этап:</a:t>
            </a:r>
          </a:p>
          <a:p>
            <a:pPr defTabSz="1219170">
              <a:buClr>
                <a:srgbClr val="000000"/>
              </a:buClr>
              <a:defRPr/>
            </a:pPr>
            <a:r>
              <a:rPr lang="ru-RU" sz="1600" b="1" dirty="0">
                <a:solidFill>
                  <a:srgbClr val="02576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-раскрытие информации для ФО</a:t>
            </a:r>
          </a:p>
          <a:p>
            <a:r>
              <a:rPr lang="ru-RU" sz="1600" b="1" dirty="0">
                <a:solidFill>
                  <a:srgbClr val="02576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-составление аудиторского отчета (письменной информации руководству аудируемого лица);</a:t>
            </a:r>
          </a:p>
          <a:p>
            <a:r>
              <a:rPr lang="ru-RU" sz="1600" b="1" dirty="0">
                <a:solidFill>
                  <a:srgbClr val="02576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разработку рекомендаций и предложений по оптимизации учета.</a:t>
            </a:r>
          </a:p>
          <a:p>
            <a:pPr defTabSz="1219170">
              <a:buClr>
                <a:srgbClr val="000000"/>
              </a:buClr>
              <a:defRPr/>
            </a:pPr>
            <a:endParaRPr lang="ru-RU" sz="1600" b="1" kern="0" dirty="0">
              <a:solidFill>
                <a:srgbClr val="025766">
                  <a:lumMod val="75000"/>
                </a:srgbClr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3" name="Google Shape;420;p40">
            <a:extLst>
              <a:ext uri="{FF2B5EF4-FFF2-40B4-BE49-F238E27FC236}">
                <a16:creationId xmlns:a16="http://schemas.microsoft.com/office/drawing/2014/main" id="{AE928123-8AEE-21E9-90B0-530D9ED71C79}"/>
              </a:ext>
            </a:extLst>
          </p:cNvPr>
          <p:cNvSpPr txBox="1"/>
          <p:nvPr/>
        </p:nvSpPr>
        <p:spPr>
          <a:xfrm>
            <a:off x="239349" y="5079937"/>
            <a:ext cx="5477736" cy="134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ru-RU" sz="1600" b="1" kern="0" dirty="0">
                <a:solidFill>
                  <a:srgbClr val="02576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Подготовительный этап:</a:t>
            </a:r>
          </a:p>
          <a:p>
            <a:pPr defTabSz="1219170">
              <a:buClr>
                <a:srgbClr val="000000"/>
              </a:buClr>
              <a:defRPr/>
            </a:pPr>
            <a:r>
              <a:rPr lang="ru-RU" sz="1600" b="1" kern="0" dirty="0">
                <a:solidFill>
                  <a:srgbClr val="02576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-изучение сферы объекта и </a:t>
            </a:r>
            <a:r>
              <a:rPr lang="ru-RU" sz="1600" b="1" kern="0" dirty="0" err="1">
                <a:solidFill>
                  <a:srgbClr val="02576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прописание</a:t>
            </a:r>
            <a:r>
              <a:rPr lang="ru-RU" sz="1600" b="1" kern="0" dirty="0">
                <a:solidFill>
                  <a:srgbClr val="02576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бизнес-цикла;</a:t>
            </a:r>
          </a:p>
          <a:p>
            <a:pPr defTabSz="1219170">
              <a:buClr>
                <a:srgbClr val="000000"/>
              </a:buClr>
              <a:defRPr/>
            </a:pPr>
            <a:r>
              <a:rPr lang="ru-RU" sz="1600" b="1" dirty="0">
                <a:solidFill>
                  <a:srgbClr val="02576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-учет всевозможных рисков;</a:t>
            </a:r>
          </a:p>
          <a:p>
            <a:pPr defTabSz="1219170">
              <a:buClr>
                <a:srgbClr val="000000"/>
              </a:buClr>
              <a:defRPr/>
            </a:pPr>
            <a:r>
              <a:rPr lang="ru-RU" sz="1600" b="1" dirty="0">
                <a:solidFill>
                  <a:srgbClr val="02576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b="1" dirty="0">
                <a:solidFill>
                  <a:srgbClr val="02576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Opening balance </a:t>
            </a:r>
            <a:endParaRPr lang="ru-RU" sz="1600" b="1" dirty="0">
              <a:solidFill>
                <a:srgbClr val="02576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9170">
              <a:buClr>
                <a:srgbClr val="000000"/>
              </a:buClr>
              <a:defRPr/>
            </a:pPr>
            <a:r>
              <a:rPr lang="ru-RU" sz="1600" b="1" dirty="0">
                <a:solidFill>
                  <a:srgbClr val="02576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-Определение цели и задач аудиторской проверки</a:t>
            </a:r>
          </a:p>
          <a:p>
            <a:pPr defTabSz="1219170">
              <a:buClr>
                <a:srgbClr val="000000"/>
              </a:buClr>
              <a:defRPr/>
            </a:pPr>
            <a:r>
              <a:rPr lang="ru-RU" sz="1600" b="1" dirty="0">
                <a:solidFill>
                  <a:srgbClr val="02576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планирование и разработка рабочей программы аудита</a:t>
            </a:r>
          </a:p>
        </p:txBody>
      </p:sp>
      <p:sp>
        <p:nvSpPr>
          <p:cNvPr id="24" name="Google Shape;421;p40">
            <a:extLst>
              <a:ext uri="{FF2B5EF4-FFF2-40B4-BE49-F238E27FC236}">
                <a16:creationId xmlns:a16="http://schemas.microsoft.com/office/drawing/2014/main" id="{8FE5E884-BE9F-EADE-5187-1B58DBD37579}"/>
              </a:ext>
            </a:extLst>
          </p:cNvPr>
          <p:cNvSpPr txBox="1"/>
          <p:nvPr/>
        </p:nvSpPr>
        <p:spPr>
          <a:xfrm>
            <a:off x="2707635" y="1120658"/>
            <a:ext cx="6018901" cy="655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ru-RU" sz="1600" b="1" kern="0" dirty="0">
                <a:solidFill>
                  <a:srgbClr val="02576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Основной этап: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ru-RU" sz="1600" b="1" dirty="0">
                <a:solidFill>
                  <a:srgbClr val="02576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-выполнение процедур по существу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ru-RU" sz="1600" b="1" dirty="0">
                <a:solidFill>
                  <a:srgbClr val="02576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kern="0" dirty="0">
                <a:solidFill>
                  <a:srgbClr val="02576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запрос, инспектирование, наблюдение, подтверждение, пересчет, повторное проведение, аналитические процедуры и </a:t>
            </a:r>
            <a:r>
              <a:rPr lang="ru-RU" sz="1600" b="1" kern="0" dirty="0" err="1">
                <a:solidFill>
                  <a:srgbClr val="02576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др</a:t>
            </a:r>
            <a:r>
              <a:rPr lang="ru-RU" sz="1600" b="1" kern="0" dirty="0">
                <a:solidFill>
                  <a:srgbClr val="02576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)</a:t>
            </a:r>
          </a:p>
        </p:txBody>
      </p:sp>
      <p:sp>
        <p:nvSpPr>
          <p:cNvPr id="26" name="Google Shape;397;p40">
            <a:extLst>
              <a:ext uri="{FF2B5EF4-FFF2-40B4-BE49-F238E27FC236}">
                <a16:creationId xmlns:a16="http://schemas.microsoft.com/office/drawing/2014/main" id="{2357A855-3B5F-8DED-AC7D-345F204199BD}"/>
              </a:ext>
            </a:extLst>
          </p:cNvPr>
          <p:cNvSpPr/>
          <p:nvPr/>
        </p:nvSpPr>
        <p:spPr>
          <a:xfrm>
            <a:off x="0" y="2981029"/>
            <a:ext cx="12192000" cy="1348057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98;p40">
            <a:extLst>
              <a:ext uri="{FF2B5EF4-FFF2-40B4-BE49-F238E27FC236}">
                <a16:creationId xmlns:a16="http://schemas.microsoft.com/office/drawing/2014/main" id="{1968E9F7-A9FC-EF41-220B-7BB50B77C9C7}"/>
              </a:ext>
            </a:extLst>
          </p:cNvPr>
          <p:cNvSpPr/>
          <p:nvPr/>
        </p:nvSpPr>
        <p:spPr>
          <a:xfrm>
            <a:off x="0" y="2958172"/>
            <a:ext cx="12192000" cy="1348057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24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140742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Информационные технологии (ИТ) — это комплекс методов переработки разрозненных исходных данных в надежную и оперативную информацию для принятия решений с помощью аппаратных и программных средств с целью достижения оптимальных параметров объекта управлени">
            <a:extLst>
              <a:ext uri="{FF2B5EF4-FFF2-40B4-BE49-F238E27FC236}">
                <a16:creationId xmlns:a16="http://schemas.microsoft.com/office/drawing/2014/main" id="{7776273F-7DA4-A9BF-EDB8-AA7733967CB0}"/>
              </a:ext>
            </a:extLst>
          </p:cNvPr>
          <p:cNvSpPr/>
          <p:nvPr/>
        </p:nvSpPr>
        <p:spPr>
          <a:xfrm>
            <a:off x="778255" y="740702"/>
            <a:ext cx="10635491" cy="650793"/>
          </a:xfrm>
          <a:prstGeom prst="roundRect">
            <a:avLst>
              <a:gd name="adj" fmla="val 16965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algn="ctr"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ru-RU" sz="2667" dirty="0">
                <a:solidFill>
                  <a:schemeClr val="accent2">
                    <a:lumMod val="25000"/>
                  </a:schemeClr>
                </a:solidFill>
              </a:rPr>
              <a:t>План и программа проверки</a:t>
            </a:r>
          </a:p>
        </p:txBody>
      </p:sp>
      <p:sp>
        <p:nvSpPr>
          <p:cNvPr id="5" name="Стрелка вниз 5">
            <a:extLst>
              <a:ext uri="{FF2B5EF4-FFF2-40B4-BE49-F238E27FC236}">
                <a16:creationId xmlns:a16="http://schemas.microsoft.com/office/drawing/2014/main" id="{B98AE97C-51E3-3746-B990-163FBE95B300}"/>
              </a:ext>
            </a:extLst>
          </p:cNvPr>
          <p:cNvSpPr/>
          <p:nvPr/>
        </p:nvSpPr>
        <p:spPr>
          <a:xfrm>
            <a:off x="2831637" y="1653413"/>
            <a:ext cx="2000264" cy="381800"/>
          </a:xfrm>
          <a:prstGeom prst="down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defTabSz="1219170" hangingPunct="0"/>
            <a:endParaRPr lang="ru-RU" sz="1867">
              <a:solidFill>
                <a:srgbClr val="535B5D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9" name="Информационные технологии (ИТ) — это комплекс методов переработки разрозненных исходных данных в надежную и оперативную информацию для принятия решений с помощью аппаратных и программных средств с целью достижения оптимальных параметров объекта управлени">
            <a:extLst>
              <a:ext uri="{FF2B5EF4-FFF2-40B4-BE49-F238E27FC236}">
                <a16:creationId xmlns:a16="http://schemas.microsoft.com/office/drawing/2014/main" id="{8C266AE4-100B-FA2C-1C40-0F72F0EE22EB}"/>
              </a:ext>
            </a:extLst>
          </p:cNvPr>
          <p:cNvSpPr/>
          <p:nvPr/>
        </p:nvSpPr>
        <p:spPr>
          <a:xfrm>
            <a:off x="143339" y="2564904"/>
            <a:ext cx="6624736" cy="3936437"/>
          </a:xfrm>
          <a:prstGeom prst="roundRect">
            <a:avLst>
              <a:gd name="adj" fmla="val 16965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algn="ctr"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ru-RU" sz="2667" dirty="0">
                <a:solidFill>
                  <a:schemeClr val="accent2">
                    <a:lumMod val="25000"/>
                  </a:schemeClr>
                </a:solidFill>
              </a:rPr>
              <a:t>При планировании аудита прежде всего составляется рабочая программа, в которой содержатся юридическая и экономическая характеристики организации, перечень источников аудиторских доказательств, тесты системы внутреннего контроля и аудиторские процедуры.</a:t>
            </a:r>
          </a:p>
        </p:txBody>
      </p:sp>
      <p:pic>
        <p:nvPicPr>
          <p:cNvPr id="4098" name="Picture 2" descr="Обязательный аудит: критерии, порядок проведения и требования">
            <a:extLst>
              <a:ext uri="{FF2B5EF4-FFF2-40B4-BE49-F238E27FC236}">
                <a16:creationId xmlns:a16="http://schemas.microsoft.com/office/drawing/2014/main" id="{6AC5BE3E-F442-F8AB-4B0A-4704703DC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469" y="2510670"/>
            <a:ext cx="5182976" cy="3936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06319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69711" y="6460069"/>
            <a:ext cx="169335" cy="27093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18</a:t>
            </a:fld>
            <a:endParaRPr/>
          </a:p>
        </p:txBody>
      </p:sp>
      <p:sp>
        <p:nvSpPr>
          <p:cNvPr id="162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/>
          <p:cNvSpPr/>
          <p:nvPr/>
        </p:nvSpPr>
        <p:spPr>
          <a:xfrm>
            <a:off x="1007435" y="241974"/>
            <a:ext cx="10477573" cy="762005"/>
          </a:xfrm>
          <a:prstGeom prst="roundRect">
            <a:avLst>
              <a:gd name="adj" fmla="val 3888"/>
            </a:avLst>
          </a:prstGeom>
          <a:solidFill>
            <a:schemeClr val="accent3">
              <a:lumMod val="60000"/>
              <a:lumOff val="40000"/>
            </a:schemeClr>
          </a:solidFill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ctr"/>
            <a:r>
              <a:rPr lang="ru-RU" sz="2133" dirty="0">
                <a:solidFill>
                  <a:schemeClr val="tx1"/>
                </a:solidFill>
              </a:rPr>
              <a:t> </a:t>
            </a: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>В программу аудита целесообразно включить следующие контрольные процедуры:</a:t>
            </a:r>
          </a:p>
          <a:p>
            <a:pPr algn="ctr"/>
            <a:endParaRPr lang="ru-RU" sz="2133" dirty="0">
              <a:solidFill>
                <a:schemeClr val="tx1"/>
              </a:solidFill>
            </a:endParaRPr>
          </a:p>
        </p:txBody>
      </p:sp>
      <p:grpSp>
        <p:nvGrpSpPr>
          <p:cNvPr id="5" name="Google Shape;821;p42"/>
          <p:cNvGrpSpPr/>
          <p:nvPr/>
        </p:nvGrpSpPr>
        <p:grpSpPr>
          <a:xfrm>
            <a:off x="476211" y="2095491"/>
            <a:ext cx="3143272" cy="3143272"/>
            <a:chOff x="0" y="0"/>
            <a:chExt cx="373053" cy="445790"/>
          </a:xfrm>
        </p:grpSpPr>
        <p:grpSp>
          <p:nvGrpSpPr>
            <p:cNvPr id="6" name="Google Shape;822;p42"/>
            <p:cNvGrpSpPr/>
            <p:nvPr/>
          </p:nvGrpSpPr>
          <p:grpSpPr>
            <a:xfrm>
              <a:off x="0" y="228326"/>
              <a:ext cx="373055" cy="217466"/>
              <a:chOff x="0" y="-1"/>
              <a:chExt cx="373054" cy="217464"/>
            </a:xfrm>
          </p:grpSpPr>
          <p:sp>
            <p:nvSpPr>
              <p:cNvPr id="19" name="Google Shape;823;p42"/>
              <p:cNvSpPr/>
              <p:nvPr/>
            </p:nvSpPr>
            <p:spPr>
              <a:xfrm>
                <a:off x="0" y="-1"/>
                <a:ext cx="373052" cy="1863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191" y="5409"/>
                    </a:moveTo>
                    <a:lnTo>
                      <a:pt x="10800" y="0"/>
                    </a:lnTo>
                    <a:lnTo>
                      <a:pt x="5418" y="5409"/>
                    </a:lnTo>
                    <a:lnTo>
                      <a:pt x="0" y="10819"/>
                    </a:lnTo>
                    <a:lnTo>
                      <a:pt x="5418" y="16228"/>
                    </a:lnTo>
                    <a:lnTo>
                      <a:pt x="10800" y="21600"/>
                    </a:lnTo>
                    <a:lnTo>
                      <a:pt x="16191" y="16228"/>
                    </a:lnTo>
                    <a:lnTo>
                      <a:pt x="21600" y="10819"/>
                    </a:lnTo>
                    <a:lnTo>
                      <a:pt x="16191" y="5409"/>
                    </a:lnTo>
                    <a:close/>
                  </a:path>
                </a:pathLst>
              </a:custGeom>
              <a:solidFill>
                <a:srgbClr val="B4A7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/>
              </a:p>
            </p:txBody>
          </p:sp>
          <p:sp>
            <p:nvSpPr>
              <p:cNvPr id="20" name="Google Shape;824;p42"/>
              <p:cNvSpPr/>
              <p:nvPr/>
            </p:nvSpPr>
            <p:spPr>
              <a:xfrm>
                <a:off x="0" y="92673"/>
                <a:ext cx="186526" cy="1247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5448"/>
                    </a:lnTo>
                    <a:lnTo>
                      <a:pt x="21600" y="21600"/>
                    </a:lnTo>
                    <a:lnTo>
                      <a:pt x="21600" y="160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/>
              </a:p>
            </p:txBody>
          </p:sp>
          <p:sp>
            <p:nvSpPr>
              <p:cNvPr id="21" name="Google Shape;825;p42"/>
              <p:cNvSpPr/>
              <p:nvPr/>
            </p:nvSpPr>
            <p:spPr>
              <a:xfrm>
                <a:off x="186527" y="92673"/>
                <a:ext cx="186527" cy="1247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6096"/>
                    </a:lnTo>
                    <a:lnTo>
                      <a:pt x="0" y="21600"/>
                    </a:lnTo>
                    <a:lnTo>
                      <a:pt x="21600" y="5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74E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/>
              </a:p>
            </p:txBody>
          </p:sp>
        </p:grpSp>
        <p:grpSp>
          <p:nvGrpSpPr>
            <p:cNvPr id="7" name="Google Shape;826;p42"/>
            <p:cNvGrpSpPr/>
            <p:nvPr/>
          </p:nvGrpSpPr>
          <p:grpSpPr>
            <a:xfrm>
              <a:off x="0" y="152430"/>
              <a:ext cx="373055" cy="216986"/>
              <a:chOff x="0" y="-1"/>
              <a:chExt cx="373054" cy="216985"/>
            </a:xfrm>
          </p:grpSpPr>
          <p:sp>
            <p:nvSpPr>
              <p:cNvPr id="16" name="Google Shape;827;p42"/>
              <p:cNvSpPr/>
              <p:nvPr/>
            </p:nvSpPr>
            <p:spPr>
              <a:xfrm>
                <a:off x="0" y="-1"/>
                <a:ext cx="373052" cy="1861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191" y="5414"/>
                    </a:moveTo>
                    <a:lnTo>
                      <a:pt x="10800" y="0"/>
                    </a:lnTo>
                    <a:lnTo>
                      <a:pt x="5418" y="5414"/>
                    </a:lnTo>
                    <a:lnTo>
                      <a:pt x="0" y="10772"/>
                    </a:lnTo>
                    <a:lnTo>
                      <a:pt x="5418" y="16186"/>
                    </a:lnTo>
                    <a:lnTo>
                      <a:pt x="10800" y="21600"/>
                    </a:lnTo>
                    <a:lnTo>
                      <a:pt x="16191" y="16186"/>
                    </a:lnTo>
                    <a:lnTo>
                      <a:pt x="21600" y="10772"/>
                    </a:lnTo>
                    <a:lnTo>
                      <a:pt x="16191" y="5414"/>
                    </a:lnTo>
                    <a:close/>
                  </a:path>
                </a:pathLst>
              </a:custGeom>
              <a:solidFill>
                <a:srgbClr val="A4C2F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/>
              </a:p>
            </p:txBody>
          </p:sp>
          <p:sp>
            <p:nvSpPr>
              <p:cNvPr id="17" name="Google Shape;828;p42"/>
              <p:cNvSpPr/>
              <p:nvPr/>
            </p:nvSpPr>
            <p:spPr>
              <a:xfrm>
                <a:off x="0" y="92194"/>
                <a:ext cx="186526" cy="1247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5504"/>
                    </a:lnTo>
                    <a:lnTo>
                      <a:pt x="21600" y="21600"/>
                    </a:lnTo>
                    <a:lnTo>
                      <a:pt x="21600" y="161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/>
              </a:p>
            </p:txBody>
          </p:sp>
          <p:sp>
            <p:nvSpPr>
              <p:cNvPr id="18" name="Google Shape;829;p42"/>
              <p:cNvSpPr/>
              <p:nvPr/>
            </p:nvSpPr>
            <p:spPr>
              <a:xfrm>
                <a:off x="186527" y="92194"/>
                <a:ext cx="186527" cy="1247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6152"/>
                    </a:lnTo>
                    <a:lnTo>
                      <a:pt x="0" y="21600"/>
                    </a:lnTo>
                    <a:lnTo>
                      <a:pt x="21600" y="550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C78D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/>
              </a:p>
            </p:txBody>
          </p:sp>
        </p:grpSp>
        <p:grpSp>
          <p:nvGrpSpPr>
            <p:cNvPr id="8" name="Google Shape;830;p42"/>
            <p:cNvGrpSpPr/>
            <p:nvPr/>
          </p:nvGrpSpPr>
          <p:grpSpPr>
            <a:xfrm>
              <a:off x="0" y="76054"/>
              <a:ext cx="373055" cy="216987"/>
              <a:chOff x="0" y="-1"/>
              <a:chExt cx="373054" cy="216985"/>
            </a:xfrm>
          </p:grpSpPr>
          <p:sp>
            <p:nvSpPr>
              <p:cNvPr id="13" name="Google Shape;831;p42"/>
              <p:cNvSpPr/>
              <p:nvPr/>
            </p:nvSpPr>
            <p:spPr>
              <a:xfrm>
                <a:off x="0" y="-1"/>
                <a:ext cx="373052" cy="1861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191" y="5414"/>
                    </a:moveTo>
                    <a:lnTo>
                      <a:pt x="10800" y="0"/>
                    </a:lnTo>
                    <a:lnTo>
                      <a:pt x="5418" y="5414"/>
                    </a:lnTo>
                    <a:lnTo>
                      <a:pt x="0" y="10828"/>
                    </a:lnTo>
                    <a:lnTo>
                      <a:pt x="5418" y="16186"/>
                    </a:lnTo>
                    <a:lnTo>
                      <a:pt x="10800" y="21600"/>
                    </a:lnTo>
                    <a:lnTo>
                      <a:pt x="16191" y="16186"/>
                    </a:lnTo>
                    <a:lnTo>
                      <a:pt x="21600" y="10828"/>
                    </a:lnTo>
                    <a:lnTo>
                      <a:pt x="16191" y="5414"/>
                    </a:lnTo>
                    <a:close/>
                  </a:path>
                </a:pathLst>
              </a:custGeom>
              <a:solidFill>
                <a:srgbClr val="B6D7A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/>
              </a:p>
            </p:txBody>
          </p:sp>
          <p:sp>
            <p:nvSpPr>
              <p:cNvPr id="14" name="Google Shape;832;p42"/>
              <p:cNvSpPr/>
              <p:nvPr/>
            </p:nvSpPr>
            <p:spPr>
              <a:xfrm>
                <a:off x="0" y="92673"/>
                <a:ext cx="186526" cy="1243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5442"/>
                    </a:lnTo>
                    <a:lnTo>
                      <a:pt x="21600" y="21600"/>
                    </a:lnTo>
                    <a:lnTo>
                      <a:pt x="21600" y="161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/>
              </a:p>
            </p:txBody>
          </p:sp>
          <p:sp>
            <p:nvSpPr>
              <p:cNvPr id="15" name="Google Shape;833;p42"/>
              <p:cNvSpPr/>
              <p:nvPr/>
            </p:nvSpPr>
            <p:spPr>
              <a:xfrm>
                <a:off x="186527" y="92673"/>
                <a:ext cx="186527" cy="1243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6131"/>
                    </a:lnTo>
                    <a:lnTo>
                      <a:pt x="0" y="21600"/>
                    </a:lnTo>
                    <a:lnTo>
                      <a:pt x="21600" y="54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AA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/>
              </a:p>
            </p:txBody>
          </p:sp>
        </p:grpSp>
        <p:grpSp>
          <p:nvGrpSpPr>
            <p:cNvPr id="9" name="Google Shape;834;p42"/>
            <p:cNvGrpSpPr/>
            <p:nvPr/>
          </p:nvGrpSpPr>
          <p:grpSpPr>
            <a:xfrm>
              <a:off x="0" y="-1"/>
              <a:ext cx="373055" cy="217624"/>
              <a:chOff x="0" y="-1"/>
              <a:chExt cx="373054" cy="217623"/>
            </a:xfrm>
          </p:grpSpPr>
          <p:sp>
            <p:nvSpPr>
              <p:cNvPr id="10" name="Google Shape;835;p42"/>
              <p:cNvSpPr/>
              <p:nvPr/>
            </p:nvSpPr>
            <p:spPr>
              <a:xfrm>
                <a:off x="0" y="-1"/>
                <a:ext cx="373052" cy="1863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191" y="5372"/>
                    </a:moveTo>
                    <a:lnTo>
                      <a:pt x="10800" y="0"/>
                    </a:lnTo>
                    <a:lnTo>
                      <a:pt x="5418" y="5372"/>
                    </a:lnTo>
                    <a:lnTo>
                      <a:pt x="0" y="10781"/>
                    </a:lnTo>
                    <a:lnTo>
                      <a:pt x="5418" y="16191"/>
                    </a:lnTo>
                    <a:lnTo>
                      <a:pt x="10800" y="21600"/>
                    </a:lnTo>
                    <a:lnTo>
                      <a:pt x="16191" y="16191"/>
                    </a:lnTo>
                    <a:lnTo>
                      <a:pt x="21600" y="10781"/>
                    </a:lnTo>
                    <a:lnTo>
                      <a:pt x="16191" y="5372"/>
                    </a:lnTo>
                    <a:close/>
                  </a:path>
                </a:pathLst>
              </a:custGeom>
              <a:solidFill>
                <a:srgbClr val="FFE5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/>
              </a:p>
            </p:txBody>
          </p:sp>
          <p:sp>
            <p:nvSpPr>
              <p:cNvPr id="11" name="Google Shape;836;p42"/>
              <p:cNvSpPr/>
              <p:nvPr/>
            </p:nvSpPr>
            <p:spPr>
              <a:xfrm>
                <a:off x="0" y="92992"/>
                <a:ext cx="186526" cy="1246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5428"/>
                    </a:lnTo>
                    <a:lnTo>
                      <a:pt x="21600" y="21600"/>
                    </a:lnTo>
                    <a:lnTo>
                      <a:pt x="21600" y="161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/>
              </a:p>
            </p:txBody>
          </p:sp>
          <p:sp>
            <p:nvSpPr>
              <p:cNvPr id="12" name="Google Shape;837;p42"/>
              <p:cNvSpPr/>
              <p:nvPr/>
            </p:nvSpPr>
            <p:spPr>
              <a:xfrm>
                <a:off x="186527" y="92992"/>
                <a:ext cx="186527" cy="1246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6172"/>
                    </a:lnTo>
                    <a:lnTo>
                      <a:pt x="0" y="21600"/>
                    </a:lnTo>
                    <a:lnTo>
                      <a:pt x="21600" y="542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1C2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/>
              </a:p>
            </p:txBody>
          </p:sp>
        </p:grpSp>
      </p:grpSp>
      <p:sp>
        <p:nvSpPr>
          <p:cNvPr id="22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/>
          <p:cNvSpPr/>
          <p:nvPr/>
        </p:nvSpPr>
        <p:spPr>
          <a:xfrm>
            <a:off x="4906714" y="1270053"/>
            <a:ext cx="7069692" cy="945667"/>
          </a:xfrm>
          <a:prstGeom prst="roundRect">
            <a:avLst>
              <a:gd name="adj" fmla="val 11012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ru-RU" sz="2133" dirty="0">
                <a:solidFill>
                  <a:schemeClr val="accent2">
                    <a:lumMod val="25000"/>
                  </a:schemeClr>
                </a:solidFill>
              </a:rPr>
              <a:t>проверку соблюдения условий для отнесения имущества к основным средствам и к нематериальным активам;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3143230" y="1904990"/>
            <a:ext cx="1619261" cy="333381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Прямая со стрелкой 33"/>
          <p:cNvCxnSpPr>
            <a:cxnSpLocks/>
            <a:endCxn id="35" idx="1"/>
          </p:cNvCxnSpPr>
          <p:nvPr/>
        </p:nvCxnSpPr>
        <p:spPr>
          <a:xfrm flipV="1">
            <a:off x="3524232" y="4024109"/>
            <a:ext cx="1352688" cy="71647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Прямая со стрелкой 30"/>
          <p:cNvCxnSpPr>
            <a:cxnSpLocks/>
          </p:cNvCxnSpPr>
          <p:nvPr/>
        </p:nvCxnSpPr>
        <p:spPr>
          <a:xfrm flipV="1">
            <a:off x="3619483" y="2836901"/>
            <a:ext cx="1238259" cy="333377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/>
          <p:cNvSpPr/>
          <p:nvPr/>
        </p:nvSpPr>
        <p:spPr>
          <a:xfrm>
            <a:off x="4906714" y="2504209"/>
            <a:ext cx="6962997" cy="666755"/>
          </a:xfrm>
          <a:prstGeom prst="roundRect">
            <a:avLst>
              <a:gd name="adj" fmla="val 11012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ru-RU" sz="2133" dirty="0">
                <a:solidFill>
                  <a:schemeClr val="accent2">
                    <a:lumMod val="25000"/>
                  </a:schemeClr>
                </a:solidFill>
              </a:rPr>
              <a:t>оценку сохранности и проверку наличия (инвентаризация или ее результаты);</a:t>
            </a:r>
          </a:p>
        </p:txBody>
      </p:sp>
      <p:sp>
        <p:nvSpPr>
          <p:cNvPr id="35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/>
          <p:cNvSpPr/>
          <p:nvPr/>
        </p:nvSpPr>
        <p:spPr>
          <a:xfrm>
            <a:off x="4876920" y="3643106"/>
            <a:ext cx="6962997" cy="762005"/>
          </a:xfrm>
          <a:prstGeom prst="roundRect">
            <a:avLst>
              <a:gd name="adj" fmla="val 11012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ru-RU" sz="2133" dirty="0">
                <a:solidFill>
                  <a:schemeClr val="accent2">
                    <a:lumMod val="25000"/>
                  </a:schemeClr>
                </a:solidFill>
              </a:rPr>
              <a:t>оценку сохранности и проверку наличия (инвентаризация или ее результаты);</a:t>
            </a:r>
          </a:p>
        </p:txBody>
      </p:sp>
      <p:sp>
        <p:nvSpPr>
          <p:cNvPr id="36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/>
          <p:cNvSpPr/>
          <p:nvPr/>
        </p:nvSpPr>
        <p:spPr>
          <a:xfrm>
            <a:off x="4852851" y="4798826"/>
            <a:ext cx="6962997" cy="867349"/>
          </a:xfrm>
          <a:prstGeom prst="roundRect">
            <a:avLst>
              <a:gd name="adj" fmla="val 11012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ru-RU" sz="1867" dirty="0">
                <a:solidFill>
                  <a:schemeClr val="accent2">
                    <a:lumMod val="25000"/>
                  </a:schemeClr>
                </a:solidFill>
              </a:rPr>
              <a:t>проверку документального оформления;</a:t>
            </a:r>
          </a:p>
          <a:p>
            <a:r>
              <a:rPr lang="ru-RU" sz="1867" dirty="0">
                <a:solidFill>
                  <a:schemeClr val="accent2">
                    <a:lumMod val="25000"/>
                  </a:schemeClr>
                </a:solidFill>
              </a:rPr>
              <a:t>проверку правильности формирования первоначальной (восстановительной) стоимости;</a:t>
            </a:r>
          </a:p>
          <a:p>
            <a:endParaRPr lang="ru-RU" sz="1867" dirty="0">
              <a:solidFill>
                <a:schemeClr val="accent2">
                  <a:lumMod val="25000"/>
                </a:schemeClr>
              </a:solidFill>
            </a:endParaRPr>
          </a:p>
          <a:p>
            <a:r>
              <a:rPr lang="ru-RU" sz="2133" dirty="0">
                <a:solidFill>
                  <a:schemeClr val="accent2">
                    <a:lumMod val="25000"/>
                  </a:schemeClr>
                </a:solidFill>
              </a:rPr>
              <a:t>;</a:t>
            </a:r>
            <a:endParaRPr sz="2133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7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/>
          <p:cNvSpPr/>
          <p:nvPr/>
        </p:nvSpPr>
        <p:spPr>
          <a:xfrm>
            <a:off x="4803842" y="5975531"/>
            <a:ext cx="6962997" cy="805760"/>
          </a:xfrm>
          <a:prstGeom prst="roundRect">
            <a:avLst>
              <a:gd name="adj" fmla="val 11012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ctr"/>
            <a:r>
              <a:rPr lang="ru-RU" sz="1867" dirty="0">
                <a:solidFill>
                  <a:schemeClr val="accent2">
                    <a:lumMod val="25000"/>
                  </a:schemeClr>
                </a:solidFill>
              </a:rPr>
              <a:t>проверку обоснованности и размера начисления амортизации в бухгалтерском и налоговом учете;</a:t>
            </a:r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3333731" y="4762510"/>
            <a:ext cx="1428760" cy="476253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Прямая со стрелкой 44"/>
          <p:cNvCxnSpPr/>
          <p:nvPr/>
        </p:nvCxnSpPr>
        <p:spPr>
          <a:xfrm>
            <a:off x="2857478" y="5238763"/>
            <a:ext cx="1905013" cy="1047757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Информационные технологии (ИТ) — это комплекс методов переработки разрозненных исходных данных в надежную и оперативную информацию для принятия решений с помощью аппаратных и программных средств с целью достижения оптимальных параметров объекта управлени">
            <a:extLst>
              <a:ext uri="{FF2B5EF4-FFF2-40B4-BE49-F238E27FC236}">
                <a16:creationId xmlns:a16="http://schemas.microsoft.com/office/drawing/2014/main" id="{7776273F-7DA4-A9BF-EDB8-AA7733967CB0}"/>
              </a:ext>
            </a:extLst>
          </p:cNvPr>
          <p:cNvSpPr/>
          <p:nvPr/>
        </p:nvSpPr>
        <p:spPr>
          <a:xfrm>
            <a:off x="778255" y="740702"/>
            <a:ext cx="10635491" cy="650793"/>
          </a:xfrm>
          <a:prstGeom prst="roundRect">
            <a:avLst>
              <a:gd name="adj" fmla="val 16965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algn="ctr"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ru-RU" sz="2667" dirty="0">
                <a:solidFill>
                  <a:schemeClr val="accent2">
                    <a:lumMod val="25000"/>
                  </a:schemeClr>
                </a:solidFill>
              </a:rPr>
              <a:t>Аудиторские процедуры для долгосрочных активов</a:t>
            </a:r>
          </a:p>
        </p:txBody>
      </p:sp>
      <p:sp>
        <p:nvSpPr>
          <p:cNvPr id="5" name="Стрелка вниз 5">
            <a:extLst>
              <a:ext uri="{FF2B5EF4-FFF2-40B4-BE49-F238E27FC236}">
                <a16:creationId xmlns:a16="http://schemas.microsoft.com/office/drawing/2014/main" id="{B98AE97C-51E3-3746-B990-163FBE95B300}"/>
              </a:ext>
            </a:extLst>
          </p:cNvPr>
          <p:cNvSpPr/>
          <p:nvPr/>
        </p:nvSpPr>
        <p:spPr>
          <a:xfrm>
            <a:off x="2831637" y="1653413"/>
            <a:ext cx="2000264" cy="381800"/>
          </a:xfrm>
          <a:prstGeom prst="down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defTabSz="1219170" hangingPunct="0"/>
            <a:endParaRPr lang="ru-RU" sz="1867">
              <a:solidFill>
                <a:srgbClr val="535B5D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9" name="Информационные технологии (ИТ) — это комплекс методов переработки разрозненных исходных данных в надежную и оперативную информацию для принятия решений с помощью аппаратных и программных средств с целью достижения оптимальных параметров объекта управлени">
            <a:extLst>
              <a:ext uri="{FF2B5EF4-FFF2-40B4-BE49-F238E27FC236}">
                <a16:creationId xmlns:a16="http://schemas.microsoft.com/office/drawing/2014/main" id="{8C266AE4-100B-FA2C-1C40-0F72F0EE22EB}"/>
              </a:ext>
            </a:extLst>
          </p:cNvPr>
          <p:cNvSpPr/>
          <p:nvPr/>
        </p:nvSpPr>
        <p:spPr>
          <a:xfrm>
            <a:off x="143339" y="2564904"/>
            <a:ext cx="6528725" cy="3648405"/>
          </a:xfrm>
          <a:prstGeom prst="roundRect">
            <a:avLst>
              <a:gd name="adj" fmla="val 16965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algn="ctr"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just"/>
            <a:r>
              <a:rPr lang="ru-RU" sz="2133" dirty="0">
                <a:solidFill>
                  <a:schemeClr val="accent2">
                    <a:lumMod val="25000"/>
                  </a:schemeClr>
                </a:solidFill>
              </a:rPr>
              <a:t>Аудиторскими процедурами необходимо проверить различные аудиторские предпосылки, включая существование, оценку, полноту, а также права и обязанности. Аудиторы тестируют их для того, чтобы убедиться, что остатки долгосрочных активов, указанные в финансовой отчетности, действительно существуют и отражают их фактическую экономическую стоимость.</a:t>
            </a:r>
          </a:p>
        </p:txBody>
      </p:sp>
      <p:pic>
        <p:nvPicPr>
          <p:cNvPr id="5122" name="Picture 2" descr="Когда проводится обязательный аудит">
            <a:extLst>
              <a:ext uri="{FF2B5EF4-FFF2-40B4-BE49-F238E27FC236}">
                <a16:creationId xmlns:a16="http://schemas.microsoft.com/office/drawing/2014/main" id="{DCA4B834-4E80-B88E-1370-90A95EDCF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085" y="2734303"/>
            <a:ext cx="4883907" cy="3309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09794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EAE0C7-D006-4F48-998A-C4F44770B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6F0B4B-F79E-4E70-B55E-EEDE8BFD6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Аудит финансовых инвестиций и финансовых обязательств</a:t>
            </a:r>
            <a:b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Аудит дебиторской и кредиторской задолженности</a:t>
            </a:r>
            <a:b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Аудит долгосрочных активов</a:t>
            </a:r>
          </a:p>
          <a:p>
            <a:r>
              <a:rPr lang="kk-K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K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770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BD69C0-3493-153A-A822-60859CBD5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414" y="3248"/>
            <a:ext cx="10471173" cy="864800"/>
          </a:xfrm>
        </p:spPr>
        <p:txBody>
          <a:bodyPr>
            <a:normAutofit/>
          </a:bodyPr>
          <a:lstStyle/>
          <a:p>
            <a:r>
              <a:rPr lang="ru-RU" sz="2667" dirty="0"/>
              <a:t>Аудиторские предпосылки для долгосрочных активов</a:t>
            </a:r>
            <a:endParaRPr lang="en-US" sz="2667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1ED9CAE-EAFC-D3C1-247F-1FD5B816BEF9}"/>
              </a:ext>
            </a:extLst>
          </p:cNvPr>
          <p:cNvGraphicFramePr>
            <a:graphicFrameLocks noGrp="1"/>
          </p:cNvGraphicFramePr>
          <p:nvPr/>
        </p:nvGraphicFramePr>
        <p:xfrm>
          <a:off x="1007435" y="1412776"/>
          <a:ext cx="10471173" cy="364840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798036">
                  <a:extLst>
                    <a:ext uri="{9D8B030D-6E8A-4147-A177-3AD203B41FA5}">
                      <a16:colId xmlns:a16="http://schemas.microsoft.com/office/drawing/2014/main" val="3929740984"/>
                    </a:ext>
                  </a:extLst>
                </a:gridCol>
                <a:gridCol w="7673137">
                  <a:extLst>
                    <a:ext uri="{9D8B030D-6E8A-4147-A177-3AD203B41FA5}">
                      <a16:colId xmlns:a16="http://schemas.microsoft.com/office/drawing/2014/main" val="1347327890"/>
                    </a:ext>
                  </a:extLst>
                </a:gridCol>
              </a:tblGrid>
              <a:tr h="438328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Аудиторские предпосылки для аудита долгосрочных активов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493" marR="52493" marT="86360" marB="8636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086895"/>
                  </a:ext>
                </a:extLst>
              </a:tr>
              <a:tr h="69293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Существование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493" marR="52493" marT="86360" marB="8636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Активы, отраженные в отчетности, реально существуют на отчетную дату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493" marR="52493" marT="86360" marB="86360"/>
                </a:tc>
                <a:extLst>
                  <a:ext uri="{0D108BD9-81ED-4DB2-BD59-A6C34878D82A}">
                    <a16:rowId xmlns:a16="http://schemas.microsoft.com/office/drawing/2014/main" val="878323019"/>
                  </a:ext>
                </a:extLst>
              </a:tr>
              <a:tr h="69293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Оценка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493" marR="52493" marT="86360" marB="8636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Остатки активов достоверно отражают их фактическую экономическую стоимость на отчетную дату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493" marR="52493" marT="86360" marB="86360"/>
                </a:tc>
                <a:extLst>
                  <a:ext uri="{0D108BD9-81ED-4DB2-BD59-A6C34878D82A}">
                    <a16:rowId xmlns:a16="http://schemas.microsoft.com/office/drawing/2014/main" val="3764003775"/>
                  </a:ext>
                </a:extLst>
              </a:tr>
              <a:tr h="69293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Полнота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493" marR="52493" marT="86360" marB="8636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Все операции с долгосрочными активами должны быть отражены в учете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493" marR="52493" marT="86360" marB="86360"/>
                </a:tc>
                <a:extLst>
                  <a:ext uri="{0D108BD9-81ED-4DB2-BD59-A6C34878D82A}">
                    <a16:rowId xmlns:a16="http://schemas.microsoft.com/office/drawing/2014/main" val="2673239651"/>
                  </a:ext>
                </a:extLst>
              </a:tr>
              <a:tr h="43832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Права и обязанности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493" marR="52493" marT="86360" marB="8636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На отчетную дату клиент имеет право собственности на активы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493" marR="52493" marT="86360" marB="86360"/>
                </a:tc>
                <a:extLst>
                  <a:ext uri="{0D108BD9-81ED-4DB2-BD59-A6C34878D82A}">
                    <a16:rowId xmlns:a16="http://schemas.microsoft.com/office/drawing/2014/main" val="2814108599"/>
                  </a:ext>
                </a:extLst>
              </a:tr>
              <a:tr h="69293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Представление и раскрытие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493" marR="52493" marT="86360" marB="8636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Убедиться, что вся существенная информация о долгосрочных активах раскрыта в примечаниях к бухгалтерской отчетности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493" marR="52493" marT="86360" marB="86360"/>
                </a:tc>
                <a:extLst>
                  <a:ext uri="{0D108BD9-81ED-4DB2-BD59-A6C34878D82A}">
                    <a16:rowId xmlns:a16="http://schemas.microsoft.com/office/drawing/2014/main" val="344551583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F695492-CBC8-76C1-612D-7977A1D65923}"/>
              </a:ext>
            </a:extLst>
          </p:cNvPr>
          <p:cNvSpPr txBox="1"/>
          <p:nvPr/>
        </p:nvSpPr>
        <p:spPr>
          <a:xfrm>
            <a:off x="860414" y="5388974"/>
            <a:ext cx="10804205" cy="12416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867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Предпосылки существования и оценки являются наиболее важными при аудите долгосрочных активов. Это связано с тем, что клиент склонен завышать стоимость активов, а не занижать. Следовательно, аудиторы обычно уделяют больше внимания областям, связанным с этими двумя аудиторскими предпосылками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89616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>
            <a:extLst>
              <a:ext uri="{FF2B5EF4-FFF2-40B4-BE49-F238E27FC236}">
                <a16:creationId xmlns:a16="http://schemas.microsoft.com/office/drawing/2014/main" id="{2D5AEC87-D20C-3BDD-4C7D-DBA688FEA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71" y="356659"/>
            <a:ext cx="10972800" cy="773476"/>
          </a:xfrm>
          <a:prstGeom prst="roundRect">
            <a:avLst>
              <a:gd name="adj" fmla="val 11012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0" tIns="0" rIns="0" bIns="0" rtlCol="0" anchor="ctr">
            <a:normAutofit/>
          </a:bodyPr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ctr"/>
            <a:r>
              <a:rPr lang="ru-RU" sz="3200" dirty="0"/>
              <a:t>Вопросы лекции</a:t>
            </a:r>
            <a:endParaRPr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62526-AFEB-408A-A7B5-06C21CD67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49" y="1600200"/>
            <a:ext cx="10972800" cy="4229067"/>
          </a:xfrm>
        </p:spPr>
        <p:txBody>
          <a:bodyPr>
            <a:normAutofit lnSpcReduction="10000"/>
          </a:bodyPr>
          <a:lstStyle/>
          <a:p>
            <a:r>
              <a:rPr lang="ru-RU" sz="2667" b="1" dirty="0">
                <a:latin typeface="+mj-lt"/>
              </a:rPr>
              <a:t>1. Что такое долгосрочные активы?</a:t>
            </a:r>
          </a:p>
          <a:p>
            <a:r>
              <a:rPr lang="ru-RU" sz="2667" b="1" dirty="0">
                <a:latin typeface="+mj-lt"/>
              </a:rPr>
              <a:t>2. Какие долгосрочные активы существуют?</a:t>
            </a:r>
          </a:p>
          <a:p>
            <a:r>
              <a:rPr lang="ru-RU" sz="2667" b="1" dirty="0">
                <a:latin typeface="+mj-lt"/>
              </a:rPr>
              <a:t>3. Что содержится в План и Программе аудита?</a:t>
            </a:r>
          </a:p>
          <a:p>
            <a:r>
              <a:rPr lang="ru-RU" sz="2667" b="1" dirty="0">
                <a:latin typeface="+mj-lt"/>
              </a:rPr>
              <a:t>4. Какие контрольные процедуры должны включаться в Программу аудита?</a:t>
            </a:r>
          </a:p>
          <a:p>
            <a:r>
              <a:rPr lang="ru-RU" sz="2667" b="1" dirty="0">
                <a:latin typeface="+mj-lt"/>
              </a:rPr>
              <a:t>5.  Почему предпосылки существования и оценки являются наиболее важными при аудите долгосрочных активов?</a:t>
            </a:r>
          </a:p>
          <a:p>
            <a:r>
              <a:rPr lang="ru-RU" sz="2667" b="1" dirty="0">
                <a:latin typeface="+mj-lt"/>
              </a:rPr>
              <a:t>6. Какие аудиторские предпосылки аудита долгосрочных активов существуют? </a:t>
            </a:r>
          </a:p>
        </p:txBody>
      </p:sp>
    </p:spTree>
    <p:extLst>
      <p:ext uri="{BB962C8B-B14F-4D97-AF65-F5344CB8AC3E}">
        <p14:creationId xmlns:p14="http://schemas.microsoft.com/office/powerpoint/2010/main" val="260726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виркл"/>
          <p:cNvSpPr/>
          <p:nvPr/>
        </p:nvSpPr>
        <p:spPr>
          <a:xfrm>
            <a:off x="714338" y="0"/>
            <a:ext cx="10763325" cy="1028733"/>
          </a:xfrm>
          <a:prstGeom prst="roundRect">
            <a:avLst>
              <a:gd name="adj" fmla="val 12446"/>
            </a:avLst>
          </a:prstGeom>
          <a:solidFill>
            <a:schemeClr val="accent4"/>
          </a:solidFill>
          <a:ln w="76200">
            <a:solidFill>
              <a:schemeClr val="accent3">
                <a:satOff val="-18599"/>
                <a:lumOff val="-12549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</p:spPr>
        <p:txBody>
          <a:bodyPr lIns="0" tIns="0" rIns="0" bIns="0"/>
          <a:lstStyle/>
          <a:p>
            <a:pPr algn="ctr">
              <a:defRPr>
                <a:solidFill>
                  <a:srgbClr val="000000"/>
                </a:solidFill>
              </a:defRPr>
            </a:pPr>
            <a:br>
              <a:rPr lang="ru-RU" sz="2400" b="1" dirty="0"/>
            </a:br>
            <a:r>
              <a:rPr lang="ru-RU" sz="2400" b="1" dirty="0"/>
              <a:t>Полнота</a:t>
            </a:r>
            <a:endParaRPr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/>
          <p:cNvSpPr/>
          <p:nvPr/>
        </p:nvSpPr>
        <p:spPr>
          <a:xfrm>
            <a:off x="55261" y="1028733"/>
            <a:ext cx="7420308" cy="5472608"/>
          </a:xfrm>
          <a:prstGeom prst="roundRect">
            <a:avLst>
              <a:gd name="adj" fmla="val 11012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ru-RU" sz="1867" dirty="0">
                <a:solidFill>
                  <a:schemeClr val="accent2">
                    <a:lumMod val="25000"/>
                  </a:schemeClr>
                </a:solidFill>
              </a:rPr>
              <a:t>В ходе аудита долгосрочных активов аудиторы проверяют предпосылку полноты, чтобы убедиться, что все операции с ними, произошедшие в течение аудируемого периода, были отражены. Отсутствие полноты приведет к занижению стоимости долгосрочных активов.</a:t>
            </a:r>
          </a:p>
          <a:p>
            <a:r>
              <a:rPr lang="ru-RU" sz="1867" dirty="0">
                <a:solidFill>
                  <a:srgbClr val="FF0000"/>
                </a:solidFill>
              </a:rPr>
              <a:t>Например, проверка полноты ОС включает следующие процедуры:</a:t>
            </a:r>
          </a:p>
          <a:p>
            <a:r>
              <a:rPr lang="ru-RU" sz="1867" dirty="0">
                <a:solidFill>
                  <a:schemeClr val="accent2">
                    <a:lumMod val="25000"/>
                  </a:schemeClr>
                </a:solidFill>
              </a:rPr>
              <a:t>- сверить данные регистров синтетического и аналитического учета по соответствующим счетам с данными главной книги (ОСВ и другими сводными регистрами) на начало и конец отчетного периода, убедиться в их соответствии;</a:t>
            </a:r>
          </a:p>
          <a:p>
            <a:r>
              <a:rPr lang="ru-RU" sz="1867" dirty="0">
                <a:solidFill>
                  <a:schemeClr val="accent2">
                    <a:lumMod val="25000"/>
                  </a:schemeClr>
                </a:solidFill>
              </a:rPr>
              <a:t>- выбрать несколько объектов долгосрочных активов (значимых для целей аудита), отраженных в бухгалтерском учете на конец отчетного периода, и убедиться в том, что они реально существуют;</a:t>
            </a:r>
          </a:p>
          <a:p>
            <a:r>
              <a:rPr lang="ru-RU" sz="1867" dirty="0">
                <a:solidFill>
                  <a:schemeClr val="accent2">
                    <a:lumMod val="25000"/>
                  </a:schemeClr>
                </a:solidFill>
              </a:rPr>
              <a:t>- проанализировать расходы на ремонт и техническое обслуживание и убедиться, что в составе таких расходов не были ошибочно учтены капитальные затраты.</a:t>
            </a:r>
          </a:p>
        </p:txBody>
      </p:sp>
      <p:sp>
        <p:nvSpPr>
          <p:cNvPr id="5122" name="AutoShape 2" descr="Ступени образования в РФ — новости в сфере российского образования"/>
          <p:cNvSpPr>
            <a:spLocks noChangeAspect="1" noChangeArrowheads="1"/>
          </p:cNvSpPr>
          <p:nvPr/>
        </p:nvSpPr>
        <p:spPr bwMode="auto">
          <a:xfrm>
            <a:off x="207433" y="-192616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pic>
        <p:nvPicPr>
          <p:cNvPr id="6146" name="Picture 2" descr="Как провести аудит своей жизни | Блог 4brain">
            <a:extLst>
              <a:ext uri="{FF2B5EF4-FFF2-40B4-BE49-F238E27FC236}">
                <a16:creationId xmlns:a16="http://schemas.microsoft.com/office/drawing/2014/main" id="{0A942FCC-49CE-5F8C-5869-FB3DFC25A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081" y="1996820"/>
            <a:ext cx="4751851" cy="41284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26661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виркл"/>
          <p:cNvSpPr/>
          <p:nvPr/>
        </p:nvSpPr>
        <p:spPr>
          <a:xfrm>
            <a:off x="714338" y="47020"/>
            <a:ext cx="10763325" cy="1028733"/>
          </a:xfrm>
          <a:prstGeom prst="roundRect">
            <a:avLst>
              <a:gd name="adj" fmla="val 12446"/>
            </a:avLst>
          </a:prstGeom>
          <a:solidFill>
            <a:schemeClr val="accent4"/>
          </a:solidFill>
          <a:ln w="76200">
            <a:solidFill>
              <a:schemeClr val="accent3">
                <a:satOff val="-18599"/>
                <a:lumOff val="-12549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</p:spPr>
        <p:txBody>
          <a:bodyPr lIns="0" tIns="0" rIns="0" bIns="0"/>
          <a:lstStyle/>
          <a:p>
            <a:pPr algn="ctr">
              <a:defRPr>
                <a:solidFill>
                  <a:srgbClr val="000000"/>
                </a:solidFill>
              </a:defRPr>
            </a:pPr>
            <a:br>
              <a:rPr lang="ru-RU" sz="2400" b="1" dirty="0"/>
            </a:br>
            <a:r>
              <a:rPr lang="ru-RU" sz="2400" b="1" dirty="0"/>
              <a:t>Существование</a:t>
            </a:r>
            <a:endParaRPr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/>
          <p:cNvSpPr/>
          <p:nvPr/>
        </p:nvSpPr>
        <p:spPr>
          <a:xfrm>
            <a:off x="250649" y="1604798"/>
            <a:ext cx="6364191" cy="4784573"/>
          </a:xfrm>
          <a:prstGeom prst="roundRect">
            <a:avLst>
              <a:gd name="adj" fmla="val 11012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ru-RU" sz="1867" dirty="0">
                <a:solidFill>
                  <a:schemeClr val="accent2">
                    <a:lumMod val="25000"/>
                  </a:schemeClr>
                </a:solidFill>
              </a:rPr>
              <a:t>В ходе аудита долгосрочных активов аудиторы проверяют предпосылку существования, чтобы убедиться, что остатки, отраженные в балансе, действительно существуют на отчетную дату.</a:t>
            </a:r>
          </a:p>
          <a:p>
            <a:r>
              <a:rPr lang="ru-RU" sz="1867" dirty="0">
                <a:solidFill>
                  <a:srgbClr val="FF0000"/>
                </a:solidFill>
              </a:rPr>
              <a:t>Например, процедуры предпосылки существования по ОС включают:</a:t>
            </a:r>
          </a:p>
          <a:p>
            <a:r>
              <a:rPr lang="ru-RU" sz="1867" dirty="0">
                <a:solidFill>
                  <a:schemeClr val="accent2">
                    <a:lumMod val="25000"/>
                  </a:schemeClr>
                </a:solidFill>
              </a:rPr>
              <a:t>- проверку физического наличия объектов ОС, незавершенного строительства, инвестиционного имущества. Данная проверка выполняется при наблюдении за инвентаризацией;</a:t>
            </a:r>
          </a:p>
          <a:p>
            <a:r>
              <a:rPr lang="ru-RU" sz="1867" dirty="0">
                <a:solidFill>
                  <a:schemeClr val="accent2">
                    <a:lumMod val="25000"/>
                  </a:schemeClr>
                </a:solidFill>
              </a:rPr>
              <a:t>- необходимость в ходе инвентаризации убедиться, что проверяемые объекты имеют инвентарные номера, а также находятся в рабочем состоянии; и пр.</a:t>
            </a:r>
          </a:p>
        </p:txBody>
      </p:sp>
      <p:sp>
        <p:nvSpPr>
          <p:cNvPr id="5122" name="AutoShape 2" descr="Ступени образования в РФ — новости в сфере российского образования"/>
          <p:cNvSpPr>
            <a:spLocks noChangeAspect="1" noChangeArrowheads="1"/>
          </p:cNvSpPr>
          <p:nvPr/>
        </p:nvSpPr>
        <p:spPr bwMode="auto">
          <a:xfrm>
            <a:off x="207433" y="-192616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4" name="AutoShape 2" descr="Что такое аудит сайта? Как провести SEO-аудит - Ланет CLICK">
            <a:extLst>
              <a:ext uri="{FF2B5EF4-FFF2-40B4-BE49-F238E27FC236}">
                <a16:creationId xmlns:a16="http://schemas.microsoft.com/office/drawing/2014/main" id="{CDFEABE3-31CF-4411-13F2-794565A19F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" name="AutoShape 4" descr="Что такое аудит сайта? Как провести SEO-аудит - Ланет CLICK">
            <a:extLst>
              <a:ext uri="{FF2B5EF4-FFF2-40B4-BE49-F238E27FC236}">
                <a16:creationId xmlns:a16="http://schemas.microsoft.com/office/drawing/2014/main" id="{3B306900-D01A-7792-E6C6-A0148C0D78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48128" y="34290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7174" name="Picture 6" descr="Аудит сайта">
            <a:extLst>
              <a:ext uri="{FF2B5EF4-FFF2-40B4-BE49-F238E27FC236}">
                <a16:creationId xmlns:a16="http://schemas.microsoft.com/office/drawing/2014/main" id="{ECD9F07B-59AF-D775-7AA2-DC85B93FF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781" y="1979797"/>
            <a:ext cx="5775100" cy="40345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97868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виркл"/>
          <p:cNvSpPr/>
          <p:nvPr/>
        </p:nvSpPr>
        <p:spPr>
          <a:xfrm>
            <a:off x="714338" y="0"/>
            <a:ext cx="10763325" cy="1028733"/>
          </a:xfrm>
          <a:prstGeom prst="roundRect">
            <a:avLst>
              <a:gd name="adj" fmla="val 12446"/>
            </a:avLst>
          </a:prstGeom>
          <a:solidFill>
            <a:schemeClr val="accent4"/>
          </a:solidFill>
          <a:ln w="76200">
            <a:solidFill>
              <a:schemeClr val="accent3">
                <a:satOff val="-18599"/>
                <a:lumOff val="-12549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</p:spPr>
        <p:txBody>
          <a:bodyPr lIns="0" tIns="0" rIns="0" bIns="0"/>
          <a:lstStyle/>
          <a:p>
            <a:pPr algn="ctr">
              <a:defRPr>
                <a:solidFill>
                  <a:srgbClr val="000000"/>
                </a:solidFill>
              </a:defRPr>
            </a:pPr>
            <a:br>
              <a:rPr lang="ru-RU" sz="2400" b="1" dirty="0"/>
            </a:br>
            <a:r>
              <a:rPr lang="ru-RU" sz="2400" b="1" dirty="0"/>
              <a:t>Оценка</a:t>
            </a:r>
            <a:endParaRPr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/>
          <p:cNvSpPr/>
          <p:nvPr/>
        </p:nvSpPr>
        <p:spPr>
          <a:xfrm>
            <a:off x="1" y="1316765"/>
            <a:ext cx="7904791" cy="4992555"/>
          </a:xfrm>
          <a:prstGeom prst="roundRect">
            <a:avLst>
              <a:gd name="adj" fmla="val 11012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ru-RU" sz="1867" dirty="0">
                <a:solidFill>
                  <a:schemeClr val="accent2">
                    <a:lumMod val="25000"/>
                  </a:schemeClr>
                </a:solidFill>
              </a:rPr>
              <a:t>При аудите долгосрочных активов аудиторы проверяют предпосылку оценки, чтобы убедиться, что балансовая стоимость этих активов является правильной и был выбран верный метод оценки. Предпосылка оценки обычно связана с амортизацией. Следовательно, в этом разделе аудиторы обычно проводят проверку амортизации ОС.</a:t>
            </a:r>
          </a:p>
          <a:p>
            <a:r>
              <a:rPr lang="ru-RU" sz="1867" dirty="0">
                <a:solidFill>
                  <a:srgbClr val="FF0000"/>
                </a:solidFill>
              </a:rPr>
              <a:t>Например, процедуры по оценке амортизации при аудите ОС включают:</a:t>
            </a:r>
          </a:p>
          <a:p>
            <a:r>
              <a:rPr lang="ru-RU" sz="1867" dirty="0">
                <a:solidFill>
                  <a:schemeClr val="accent2">
                    <a:lumMod val="25000"/>
                  </a:schemeClr>
                </a:solidFill>
              </a:rPr>
              <a:t>- изучение метода амортизации ОС с целью установления соответствия его применимым стандартам бухгалтерского учета;</a:t>
            </a:r>
          </a:p>
          <a:p>
            <a:r>
              <a:rPr lang="ru-RU" sz="1867" dirty="0">
                <a:solidFill>
                  <a:schemeClr val="accent2">
                    <a:lumMod val="25000"/>
                  </a:schemeClr>
                </a:solidFill>
              </a:rPr>
              <a:t>- анализ установленных СПИ на соответствие отраслевым стандартам;</a:t>
            </a:r>
          </a:p>
          <a:p>
            <a:r>
              <a:rPr lang="ru-RU" sz="1867" dirty="0">
                <a:solidFill>
                  <a:schemeClr val="accent2">
                    <a:lumMod val="25000"/>
                  </a:schemeClr>
                </a:solidFill>
              </a:rPr>
              <a:t>- выборочный пересчет амортизации ОС;</a:t>
            </a:r>
          </a:p>
          <a:p>
            <a:r>
              <a:rPr lang="ru-RU" sz="1867" dirty="0">
                <a:solidFill>
                  <a:schemeClr val="accent2">
                    <a:lumMod val="25000"/>
                  </a:schemeClr>
                </a:solidFill>
              </a:rPr>
              <a:t>- проверку правильности оценки поступивших долгосрочных активов. Аудитор одновременно проверяет и полноту отражения в бухгалтерском учете кредиторской задолженности за приобретенные активы - перекрестная аудиторская процедура.</a:t>
            </a:r>
          </a:p>
        </p:txBody>
      </p:sp>
      <p:sp>
        <p:nvSpPr>
          <p:cNvPr id="5122" name="AutoShape 2" descr="Ступени образования в РФ — новости в сфере российского образования"/>
          <p:cNvSpPr>
            <a:spLocks noChangeAspect="1" noChangeArrowheads="1"/>
          </p:cNvSpPr>
          <p:nvPr/>
        </p:nvSpPr>
        <p:spPr bwMode="auto">
          <a:xfrm>
            <a:off x="207433" y="-192616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F16658-E92B-6F80-5153-CABD78685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225" y="1604798"/>
            <a:ext cx="3845167" cy="25035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6" name="Picture 4" descr="3 чек-листа для самостоятельного аудита сайта | Полезная информация от  Berserk Group">
            <a:extLst>
              <a:ext uri="{FF2B5EF4-FFF2-40B4-BE49-F238E27FC236}">
                <a16:creationId xmlns:a16="http://schemas.microsoft.com/office/drawing/2014/main" id="{F19D2357-89A9-503F-1E28-C22F54566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5" y="4230315"/>
            <a:ext cx="3845167" cy="24407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21907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виркл"/>
          <p:cNvSpPr/>
          <p:nvPr/>
        </p:nvSpPr>
        <p:spPr>
          <a:xfrm>
            <a:off x="714338" y="0"/>
            <a:ext cx="10763325" cy="1028733"/>
          </a:xfrm>
          <a:prstGeom prst="roundRect">
            <a:avLst>
              <a:gd name="adj" fmla="val 12446"/>
            </a:avLst>
          </a:prstGeom>
          <a:solidFill>
            <a:schemeClr val="accent4"/>
          </a:solidFill>
          <a:ln w="76200">
            <a:solidFill>
              <a:schemeClr val="accent3">
                <a:satOff val="-18599"/>
                <a:lumOff val="-12549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</p:spPr>
        <p:txBody>
          <a:bodyPr lIns="0" tIns="0" rIns="0" bIns="0"/>
          <a:lstStyle/>
          <a:p>
            <a:pPr algn="ctr">
              <a:defRPr>
                <a:solidFill>
                  <a:srgbClr val="000000"/>
                </a:solidFill>
              </a:defRPr>
            </a:pPr>
            <a:br>
              <a:rPr lang="ru-RU" sz="2400" b="1" dirty="0"/>
            </a:br>
            <a:r>
              <a:rPr lang="ru-RU" sz="2400" b="1" dirty="0"/>
              <a:t>Права</a:t>
            </a:r>
            <a:endParaRPr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/>
          <p:cNvSpPr/>
          <p:nvPr/>
        </p:nvSpPr>
        <p:spPr>
          <a:xfrm>
            <a:off x="1" y="1316765"/>
            <a:ext cx="5807968" cy="4896544"/>
          </a:xfrm>
          <a:prstGeom prst="roundRect">
            <a:avLst>
              <a:gd name="adj" fmla="val 11012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ru-RU" sz="1867" dirty="0">
                <a:solidFill>
                  <a:schemeClr val="accent2">
                    <a:lumMod val="25000"/>
                  </a:schemeClr>
                </a:solidFill>
              </a:rPr>
              <a:t>Предпосылка прав проверяет наличие у клиента прав собственности на все долгосрочные активы, указанные в финансовой отчетности на отчетную дату.</a:t>
            </a:r>
          </a:p>
          <a:p>
            <a:r>
              <a:rPr lang="ru-RU" sz="1867" dirty="0">
                <a:solidFill>
                  <a:schemeClr val="accent2">
                    <a:lumMod val="25000"/>
                  </a:schemeClr>
                </a:solidFill>
              </a:rPr>
              <a:t>Например, процедуры в отношении предпосылки прав в ходе аудита ОС включают:</a:t>
            </a:r>
          </a:p>
          <a:p>
            <a:pPr marL="380990" indent="-380990">
              <a:buFontTx/>
              <a:buChar char="-"/>
            </a:pPr>
            <a:r>
              <a:rPr lang="ru-RU" sz="1867" dirty="0">
                <a:solidFill>
                  <a:schemeClr val="accent2">
                    <a:lumMod val="25000"/>
                  </a:schemeClr>
                </a:solidFill>
              </a:rPr>
              <a:t>изучение правоустанавливающих документов или документов о праве собственности на выбранные объекты, чтобы убедиться, что они действительно принадлежат клиенту;</a:t>
            </a:r>
          </a:p>
          <a:p>
            <a:pPr marL="380990" indent="-380990">
              <a:buFontTx/>
              <a:buChar char="-"/>
            </a:pPr>
            <a:r>
              <a:rPr lang="ru-RU" sz="1867" dirty="0">
                <a:solidFill>
                  <a:schemeClr val="accent2">
                    <a:lumMod val="25000"/>
                  </a:schemeClr>
                </a:solidFill>
              </a:rPr>
              <a:t>- анализ основных договоров аренды, в рамках которых предприятие выступает арендатором.</a:t>
            </a:r>
          </a:p>
        </p:txBody>
      </p:sp>
      <p:sp>
        <p:nvSpPr>
          <p:cNvPr id="5122" name="AutoShape 2" descr="Ступени образования в РФ — новости в сфере российского образования"/>
          <p:cNvSpPr>
            <a:spLocks noChangeAspect="1" noChangeArrowheads="1"/>
          </p:cNvSpPr>
          <p:nvPr/>
        </p:nvSpPr>
        <p:spPr bwMode="auto">
          <a:xfrm>
            <a:off x="207433" y="-192616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pic>
        <p:nvPicPr>
          <p:cNvPr id="4" name="Picture 2" descr="SEO-аудит сайта - Prodvizhenie.ua">
            <a:extLst>
              <a:ext uri="{FF2B5EF4-FFF2-40B4-BE49-F238E27FC236}">
                <a16:creationId xmlns:a16="http://schemas.microsoft.com/office/drawing/2014/main" id="{553A7B12-69C6-B5A4-F16B-82AF21135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051" y="1988841"/>
            <a:ext cx="5184576" cy="362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18608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виркл"/>
          <p:cNvSpPr/>
          <p:nvPr/>
        </p:nvSpPr>
        <p:spPr>
          <a:xfrm>
            <a:off x="714338" y="0"/>
            <a:ext cx="10763325" cy="1028733"/>
          </a:xfrm>
          <a:prstGeom prst="roundRect">
            <a:avLst>
              <a:gd name="adj" fmla="val 12446"/>
            </a:avLst>
          </a:prstGeom>
          <a:solidFill>
            <a:schemeClr val="accent4"/>
          </a:solidFill>
          <a:ln w="76200">
            <a:solidFill>
              <a:schemeClr val="accent3">
                <a:satOff val="-18599"/>
                <a:lumOff val="-12549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</p:spPr>
        <p:txBody>
          <a:bodyPr lIns="0" tIns="0" rIns="0" bIns="0"/>
          <a:lstStyle/>
          <a:p>
            <a:pPr algn="ctr">
              <a:defRPr>
                <a:solidFill>
                  <a:srgbClr val="000000"/>
                </a:solidFill>
              </a:defRPr>
            </a:pPr>
            <a:br>
              <a:rPr lang="ru-RU" sz="2400" b="1" dirty="0"/>
            </a:br>
            <a:r>
              <a:rPr lang="ru-RU" sz="2400" b="1" dirty="0"/>
              <a:t>Представление и раскрытие</a:t>
            </a:r>
          </a:p>
          <a:p>
            <a:pPr algn="ctr">
              <a:defRPr>
                <a:solidFill>
                  <a:srgbClr val="000000"/>
                </a:solidFill>
              </a:defRPr>
            </a:pPr>
            <a:endParaRPr lang="ru-RU" sz="2400" b="1" dirty="0"/>
          </a:p>
          <a:p>
            <a:pPr algn="ctr">
              <a:defRPr>
                <a:solidFill>
                  <a:srgbClr val="000000"/>
                </a:solidFill>
              </a:defRPr>
            </a:pPr>
            <a:endParaRPr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/>
          <p:cNvSpPr/>
          <p:nvPr/>
        </p:nvSpPr>
        <p:spPr>
          <a:xfrm>
            <a:off x="1" y="1316765"/>
            <a:ext cx="5807968" cy="4896544"/>
          </a:xfrm>
          <a:prstGeom prst="roundRect">
            <a:avLst>
              <a:gd name="adj" fmla="val 11012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ru-RU" sz="1867" dirty="0">
                <a:solidFill>
                  <a:schemeClr val="accent2">
                    <a:lumMod val="25000"/>
                  </a:schemeClr>
                </a:solidFill>
              </a:rPr>
              <a:t>Проведя необходимые процедуры проверки долгосрочных активов, аудитор должен убедиться в том, что вся необходимая существенная информация о долгосрочных активах раскрыта в примечаниях к бухгалтерской отчетности в соответствии с применимой концепцией составления отчетности.</a:t>
            </a:r>
          </a:p>
          <a:p>
            <a:r>
              <a:rPr lang="ru-RU" sz="1867" dirty="0">
                <a:solidFill>
                  <a:schemeClr val="accent2">
                    <a:lumMod val="25000"/>
                  </a:schemeClr>
                </a:solidFill>
              </a:rPr>
              <a:t>Выявив ограничения прав собственности организации на долгосрочные активы, аудитор должен убедиться в том, что существенная информация о таких ограничениях раскрыта в финансовой отчетности (например, по договорам залога).</a:t>
            </a:r>
          </a:p>
        </p:txBody>
      </p:sp>
      <p:sp>
        <p:nvSpPr>
          <p:cNvPr id="5122" name="AutoShape 2" descr="Ступени образования в РФ — новости в сфере российского образования"/>
          <p:cNvSpPr>
            <a:spLocks noChangeAspect="1" noChangeArrowheads="1"/>
          </p:cNvSpPr>
          <p:nvPr/>
        </p:nvSpPr>
        <p:spPr bwMode="auto">
          <a:xfrm>
            <a:off x="207433" y="-192616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pic>
        <p:nvPicPr>
          <p:cNvPr id="10242" name="Picture 2" descr="3 чек-листа для самостоятельного аудита сайта | Полезная информация от  Berserk Group">
            <a:extLst>
              <a:ext uri="{FF2B5EF4-FFF2-40B4-BE49-F238E27FC236}">
                <a16:creationId xmlns:a16="http://schemas.microsoft.com/office/drawing/2014/main" id="{A1C3B2E0-172B-11B0-3907-6F7C4C61B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051" y="1504289"/>
            <a:ext cx="630878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950956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виркл"/>
          <p:cNvSpPr/>
          <p:nvPr/>
        </p:nvSpPr>
        <p:spPr>
          <a:xfrm>
            <a:off x="714338" y="0"/>
            <a:ext cx="10763325" cy="1028733"/>
          </a:xfrm>
          <a:prstGeom prst="roundRect">
            <a:avLst>
              <a:gd name="adj" fmla="val 12446"/>
            </a:avLst>
          </a:prstGeom>
          <a:solidFill>
            <a:schemeClr val="accent4"/>
          </a:solidFill>
          <a:ln w="76200">
            <a:solidFill>
              <a:schemeClr val="accent3">
                <a:satOff val="-18599"/>
                <a:lumOff val="-12549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</p:spPr>
        <p:txBody>
          <a:bodyPr lIns="0" tIns="0" rIns="0" bIns="0"/>
          <a:lstStyle/>
          <a:p>
            <a:pPr algn="ctr">
              <a:defRPr>
                <a:solidFill>
                  <a:srgbClr val="000000"/>
                </a:solidFill>
              </a:defRPr>
            </a:pPr>
            <a:br>
              <a:rPr lang="ru-RU" sz="2400" b="1" dirty="0"/>
            </a:br>
            <a:r>
              <a:rPr lang="ru-RU" sz="2400" b="1" dirty="0"/>
              <a:t>Вывод</a:t>
            </a:r>
          </a:p>
          <a:p>
            <a:pPr algn="ctr">
              <a:defRPr>
                <a:solidFill>
                  <a:srgbClr val="000000"/>
                </a:solidFill>
              </a:defRPr>
            </a:pPr>
            <a:endParaRPr lang="ru-RU" sz="2400" b="1" dirty="0"/>
          </a:p>
          <a:p>
            <a:pPr algn="ctr">
              <a:defRPr>
                <a:solidFill>
                  <a:srgbClr val="000000"/>
                </a:solidFill>
              </a:defRPr>
            </a:pPr>
            <a:endParaRPr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/>
          <p:cNvSpPr/>
          <p:nvPr/>
        </p:nvSpPr>
        <p:spPr>
          <a:xfrm>
            <a:off x="1" y="1316765"/>
            <a:ext cx="5807968" cy="4896544"/>
          </a:xfrm>
          <a:prstGeom prst="roundRect">
            <a:avLst>
              <a:gd name="adj" fmla="val 11012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ru-RU" sz="1867" dirty="0">
                <a:solidFill>
                  <a:schemeClr val="accent2">
                    <a:lumMod val="25000"/>
                  </a:schemeClr>
                </a:solidFill>
              </a:rPr>
              <a:t>В целом, предпосылки существования и оценки являются первоочередными задачами аудита долгосрочных активов. Существование долгосрочных активов является областью повышенного риска, поскольку искажение в этой области может быть связано с преднамеренным улучшением активов.</a:t>
            </a:r>
          </a:p>
          <a:p>
            <a:r>
              <a:rPr lang="ru-RU" sz="1867" dirty="0">
                <a:solidFill>
                  <a:schemeClr val="accent2">
                    <a:lumMod val="25000"/>
                  </a:schemeClr>
                </a:solidFill>
              </a:rPr>
              <a:t>С другой стороны, искажения, возникшие в отношении предпосылки оценки, например, являются занижением амортизации. В этом случае они влияют как на отчет о финансовом положении, так и на отчет о совокупном доходе, и, как результат, это может привести к завышению стоимости основных средств и прибыли клиента.</a:t>
            </a:r>
          </a:p>
        </p:txBody>
      </p:sp>
      <p:sp>
        <p:nvSpPr>
          <p:cNvPr id="5122" name="AutoShape 2" descr="Ступени образования в РФ — новости в сфере российского образования"/>
          <p:cNvSpPr>
            <a:spLocks noChangeAspect="1" noChangeArrowheads="1"/>
          </p:cNvSpPr>
          <p:nvPr/>
        </p:nvSpPr>
        <p:spPr bwMode="auto">
          <a:xfrm>
            <a:off x="207433" y="-192616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pic>
        <p:nvPicPr>
          <p:cNvPr id="11268" name="Picture 4" descr="Стоимость аудита сайта - заказать в Москве. Сделать комплексный сео аудит  по низкой цене">
            <a:extLst>
              <a:ext uri="{FF2B5EF4-FFF2-40B4-BE49-F238E27FC236}">
                <a16:creationId xmlns:a16="http://schemas.microsoft.com/office/drawing/2014/main" id="{D69A5329-4F0E-8093-0C9A-E58C06EA7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79" y="1714500"/>
            <a:ext cx="5769352" cy="410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667218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>
            <a:extLst>
              <a:ext uri="{FF2B5EF4-FFF2-40B4-BE49-F238E27FC236}">
                <a16:creationId xmlns:a16="http://schemas.microsoft.com/office/drawing/2014/main" id="{2D5AEC87-D20C-3BDD-4C7D-DBA688FEA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71" y="356659"/>
            <a:ext cx="10972800" cy="773476"/>
          </a:xfrm>
          <a:prstGeom prst="roundRect">
            <a:avLst>
              <a:gd name="adj" fmla="val 11012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0" tIns="0" rIns="0" bIns="0" rtlCol="0" anchor="ctr">
            <a:normAutofit/>
          </a:bodyPr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ctr"/>
            <a:r>
              <a:rPr lang="ru-RU" sz="3200" dirty="0"/>
              <a:t>Вопросы лекции</a:t>
            </a:r>
            <a:endParaRPr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62526-AFEB-408A-A7B5-06C21CD67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49" y="1600200"/>
            <a:ext cx="10972800" cy="4709120"/>
          </a:xfrm>
        </p:spPr>
        <p:txBody>
          <a:bodyPr/>
          <a:lstStyle/>
          <a:p>
            <a:r>
              <a:rPr lang="ru-RU" sz="2667" b="1" dirty="0">
                <a:latin typeface="+mj-lt"/>
              </a:rPr>
              <a:t>1. Что такое  полнота?</a:t>
            </a:r>
          </a:p>
          <a:p>
            <a:r>
              <a:rPr lang="ru-RU" sz="2667" b="1" dirty="0">
                <a:latin typeface="+mj-lt"/>
              </a:rPr>
              <a:t>2. Что такое существование?</a:t>
            </a:r>
          </a:p>
          <a:p>
            <a:r>
              <a:rPr lang="ru-RU" sz="2667" b="1" dirty="0">
                <a:latin typeface="+mj-lt"/>
              </a:rPr>
              <a:t>3. Что такое оценка?</a:t>
            </a:r>
          </a:p>
          <a:p>
            <a:r>
              <a:rPr lang="ru-RU" sz="2667" b="1" dirty="0">
                <a:latin typeface="+mj-lt"/>
              </a:rPr>
              <a:t>4. Что такое представление и раскрытие?</a:t>
            </a:r>
          </a:p>
          <a:p>
            <a:r>
              <a:rPr lang="ru-RU" sz="2667" b="1" dirty="0">
                <a:latin typeface="+mj-lt"/>
              </a:rPr>
              <a:t>5. Что такое права?</a:t>
            </a:r>
          </a:p>
          <a:p>
            <a:endParaRPr lang="ru-RU" sz="2667" b="1" dirty="0">
              <a:latin typeface="+mj-lt"/>
            </a:endParaRPr>
          </a:p>
          <a:p>
            <a:endParaRPr lang="ru-RU" sz="2667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0794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Информационные технологии (ИТ) — это комплекс методов переработки разрозненных исходных данных в надежную и оперативную информацию для принятия решений с помощью аппаратных и программных средств с целью достижения оптимальных параметров объекта управлени">
            <a:extLst>
              <a:ext uri="{FF2B5EF4-FFF2-40B4-BE49-F238E27FC236}">
                <a16:creationId xmlns:a16="http://schemas.microsoft.com/office/drawing/2014/main" id="{7776273F-7DA4-A9BF-EDB8-AA7733967CB0}"/>
              </a:ext>
            </a:extLst>
          </p:cNvPr>
          <p:cNvSpPr/>
          <p:nvPr/>
        </p:nvSpPr>
        <p:spPr>
          <a:xfrm>
            <a:off x="778255" y="740702"/>
            <a:ext cx="10635491" cy="650793"/>
          </a:xfrm>
          <a:prstGeom prst="roundRect">
            <a:avLst>
              <a:gd name="adj" fmla="val 16965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algn="ctr"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ru-RU" sz="2667" dirty="0">
                <a:solidFill>
                  <a:schemeClr val="accent2">
                    <a:lumMod val="25000"/>
                  </a:schemeClr>
                </a:solidFill>
              </a:rPr>
              <a:t>Аудит основных средств</a:t>
            </a:r>
          </a:p>
        </p:txBody>
      </p:sp>
      <p:sp>
        <p:nvSpPr>
          <p:cNvPr id="5" name="Стрелка вниз 5">
            <a:extLst>
              <a:ext uri="{FF2B5EF4-FFF2-40B4-BE49-F238E27FC236}">
                <a16:creationId xmlns:a16="http://schemas.microsoft.com/office/drawing/2014/main" id="{B98AE97C-51E3-3746-B990-163FBE95B300}"/>
              </a:ext>
            </a:extLst>
          </p:cNvPr>
          <p:cNvSpPr/>
          <p:nvPr/>
        </p:nvSpPr>
        <p:spPr>
          <a:xfrm>
            <a:off x="2831637" y="1653413"/>
            <a:ext cx="2000264" cy="381800"/>
          </a:xfrm>
          <a:prstGeom prst="down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defTabSz="1219170" hangingPunct="0"/>
            <a:endParaRPr lang="ru-RU" sz="1867">
              <a:solidFill>
                <a:srgbClr val="535B5D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9" name="Информационные технологии (ИТ) — это комплекс методов переработки разрозненных исходных данных в надежную и оперативную информацию для принятия решений с помощью аппаратных и программных средств с целью достижения оптимальных параметров объекта управлени">
            <a:extLst>
              <a:ext uri="{FF2B5EF4-FFF2-40B4-BE49-F238E27FC236}">
                <a16:creationId xmlns:a16="http://schemas.microsoft.com/office/drawing/2014/main" id="{8C266AE4-100B-FA2C-1C40-0F72F0EE22EB}"/>
              </a:ext>
            </a:extLst>
          </p:cNvPr>
          <p:cNvSpPr/>
          <p:nvPr/>
        </p:nvSpPr>
        <p:spPr>
          <a:xfrm>
            <a:off x="143339" y="2564904"/>
            <a:ext cx="7872875" cy="4128459"/>
          </a:xfrm>
          <a:prstGeom prst="roundRect">
            <a:avLst>
              <a:gd name="adj" fmla="val 16965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algn="ctr"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just"/>
            <a:r>
              <a:rPr lang="ru-RU" sz="2667" dirty="0">
                <a:solidFill>
                  <a:schemeClr val="accent2">
                    <a:lumMod val="25000"/>
                  </a:schemeClr>
                </a:solidFill>
              </a:rPr>
              <a:t>Для проверки операции по приобретению основных средств аудитору необходимо изучить оборотные ведомости по счетам подраздела 2400 «Основные средства», где наглядно отражаются операции по приобретению и выбытию объектов основных средств. </a:t>
            </a:r>
          </a:p>
          <a:p>
            <a:pPr algn="just"/>
            <a:r>
              <a:rPr lang="ru-RU" sz="2667" dirty="0">
                <a:solidFill>
                  <a:schemeClr val="accent2">
                    <a:lumMod val="25000"/>
                  </a:schemeClr>
                </a:solidFill>
              </a:rPr>
              <a:t>На некоторых предприятиях могут вести только инвентарные карточки. </a:t>
            </a:r>
          </a:p>
        </p:txBody>
      </p:sp>
      <p:pic>
        <p:nvPicPr>
          <p:cNvPr id="12290" name="Picture 2" descr="Активы и обязательства . Сравнение.">
            <a:extLst>
              <a:ext uri="{FF2B5EF4-FFF2-40B4-BE49-F238E27FC236}">
                <a16:creationId xmlns:a16="http://schemas.microsoft.com/office/drawing/2014/main" id="{51D94D9C-766F-25E9-5F32-8A8D88280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35" y="2510669"/>
            <a:ext cx="3840427" cy="3840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10345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CC91A-D297-4FF4-882A-7F7340525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5835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Целью аудита финансовых инвестиций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90C5AD-BFAC-4B03-9C28-66E86565D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880" y="1971040"/>
            <a:ext cx="9788119" cy="424688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Целью аудита финансовых инвестиций и финансовых обязательств является формирование аудиторского мнения о достоверности финансовой отчетности по разделу "Финансовые инвестиции и финансовые обязательства" в соответствии с нормативными правовыми актами по бухгалтерскому учету и финансовой отчетности</a:t>
            </a:r>
            <a:endParaRPr lang="ru-KZ" sz="3600" dirty="0"/>
          </a:p>
        </p:txBody>
      </p:sp>
    </p:spTree>
    <p:extLst>
      <p:ext uri="{BB962C8B-B14F-4D97-AF65-F5344CB8AC3E}">
        <p14:creationId xmlns:p14="http://schemas.microsoft.com/office/powerpoint/2010/main" val="22531173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Информационные технологии (ИТ) — это комплекс методов переработки разрозненных исходных данных в надежную и оперативную информацию для принятия решений с помощью аппаратных и программных средств с целью достижения оптимальных параметров объекта управлени">
            <a:extLst>
              <a:ext uri="{FF2B5EF4-FFF2-40B4-BE49-F238E27FC236}">
                <a16:creationId xmlns:a16="http://schemas.microsoft.com/office/drawing/2014/main" id="{7776273F-7DA4-A9BF-EDB8-AA7733967CB0}"/>
              </a:ext>
            </a:extLst>
          </p:cNvPr>
          <p:cNvSpPr/>
          <p:nvPr/>
        </p:nvSpPr>
        <p:spPr>
          <a:xfrm>
            <a:off x="778255" y="740702"/>
            <a:ext cx="10635491" cy="650793"/>
          </a:xfrm>
          <a:prstGeom prst="roundRect">
            <a:avLst>
              <a:gd name="adj" fmla="val 16965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algn="ctr"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ru-RU" sz="2667" dirty="0">
                <a:solidFill>
                  <a:schemeClr val="accent2">
                    <a:lumMod val="25000"/>
                  </a:schemeClr>
                </a:solidFill>
              </a:rPr>
              <a:t>Аудит основных средств</a:t>
            </a:r>
          </a:p>
        </p:txBody>
      </p:sp>
      <p:sp>
        <p:nvSpPr>
          <p:cNvPr id="5" name="Стрелка вниз 5">
            <a:extLst>
              <a:ext uri="{FF2B5EF4-FFF2-40B4-BE49-F238E27FC236}">
                <a16:creationId xmlns:a16="http://schemas.microsoft.com/office/drawing/2014/main" id="{B98AE97C-51E3-3746-B990-163FBE95B300}"/>
              </a:ext>
            </a:extLst>
          </p:cNvPr>
          <p:cNvSpPr/>
          <p:nvPr/>
        </p:nvSpPr>
        <p:spPr>
          <a:xfrm>
            <a:off x="2831637" y="1653413"/>
            <a:ext cx="2000264" cy="381800"/>
          </a:xfrm>
          <a:prstGeom prst="down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defTabSz="1219170" hangingPunct="0"/>
            <a:endParaRPr lang="ru-RU" sz="1867">
              <a:solidFill>
                <a:srgbClr val="535B5D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9" name="Информационные технологии (ИТ) — это комплекс методов переработки разрозненных исходных данных в надежную и оперативную информацию для принятия решений с помощью аппаратных и программных средств с целью достижения оптимальных параметров объекта управлени">
            <a:extLst>
              <a:ext uri="{FF2B5EF4-FFF2-40B4-BE49-F238E27FC236}">
                <a16:creationId xmlns:a16="http://schemas.microsoft.com/office/drawing/2014/main" id="{8C266AE4-100B-FA2C-1C40-0F72F0EE22EB}"/>
              </a:ext>
            </a:extLst>
          </p:cNvPr>
          <p:cNvSpPr/>
          <p:nvPr/>
        </p:nvSpPr>
        <p:spPr>
          <a:xfrm>
            <a:off x="143339" y="2564904"/>
            <a:ext cx="8256917" cy="4128459"/>
          </a:xfrm>
          <a:prstGeom prst="roundRect">
            <a:avLst>
              <a:gd name="adj" fmla="val 16965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algn="ctr"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just"/>
            <a:r>
              <a:rPr lang="ru-RU" sz="2133" dirty="0">
                <a:solidFill>
                  <a:schemeClr val="accent2">
                    <a:lumMod val="25000"/>
                  </a:schemeClr>
                </a:solidFill>
              </a:rPr>
              <a:t>Обязательным условием при организации аналитического учета основных средств (в ведомости или карточках) является полнота характеристики объектов: наименование, инвентарный номер, местонахождение (адрес), дата приобретения, описание технического состояния, </a:t>
            </a:r>
            <a:r>
              <a:rPr lang="ru-RU" sz="2133" dirty="0" err="1">
                <a:solidFill>
                  <a:schemeClr val="accent2">
                    <a:lumMod val="25000"/>
                  </a:schemeClr>
                </a:solidFill>
              </a:rPr>
              <a:t>первона</a:t>
            </a:r>
            <a:r>
              <a:rPr lang="ru-RU" sz="2133" dirty="0">
                <a:solidFill>
                  <a:schemeClr val="accent2">
                    <a:lumMod val="25000"/>
                  </a:schemeClr>
                </a:solidFill>
              </a:rPr>
              <a:t>­ </a:t>
            </a:r>
            <a:r>
              <a:rPr lang="ru-RU" sz="2133" dirty="0" err="1">
                <a:solidFill>
                  <a:schemeClr val="accent2">
                    <a:lumMod val="25000"/>
                  </a:schemeClr>
                </a:solidFill>
              </a:rPr>
              <a:t>чальная</a:t>
            </a:r>
            <a:r>
              <a:rPr lang="ru-RU" sz="2133" dirty="0">
                <a:solidFill>
                  <a:schemeClr val="accent2">
                    <a:lumMod val="25000"/>
                  </a:schemeClr>
                </a:solidFill>
              </a:rPr>
              <a:t> стоимость, сумма накопленной амортизации, норма амортизационных отчислений и ежегодная сумма амортизации, дата и причины консервации, перевода объектов в запас и другие изменения в процессе эксплуатации. </a:t>
            </a:r>
          </a:p>
          <a:p>
            <a:pPr algn="just"/>
            <a:r>
              <a:rPr lang="ru-RU" sz="2133" dirty="0">
                <a:solidFill>
                  <a:schemeClr val="accent2">
                    <a:lumMod val="25000"/>
                  </a:schemeClr>
                </a:solidFill>
              </a:rPr>
              <a:t>При небольшом объеме этих операций целесообразно провести сплошную проверку документов и сопоставлять их данные с бухгалтерскими записями</a:t>
            </a:r>
          </a:p>
        </p:txBody>
      </p:sp>
      <p:pic>
        <p:nvPicPr>
          <p:cNvPr id="13314" name="Picture 2" descr="Инвентарные номера основных средств, заказать изготовление и купить">
            <a:extLst>
              <a:ext uri="{FF2B5EF4-FFF2-40B4-BE49-F238E27FC236}">
                <a16:creationId xmlns:a16="http://schemas.microsoft.com/office/drawing/2014/main" id="{A902973F-A127-16AF-D6A0-E9E900060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3044958"/>
            <a:ext cx="3744416" cy="280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203995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69711" y="6460069"/>
            <a:ext cx="169335" cy="27093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31</a:t>
            </a:fld>
            <a:endParaRPr/>
          </a:p>
        </p:txBody>
      </p:sp>
      <p:sp>
        <p:nvSpPr>
          <p:cNvPr id="162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/>
          <p:cNvSpPr/>
          <p:nvPr/>
        </p:nvSpPr>
        <p:spPr>
          <a:xfrm>
            <a:off x="1007435" y="241974"/>
            <a:ext cx="10477573" cy="762005"/>
          </a:xfrm>
          <a:prstGeom prst="roundRect">
            <a:avLst>
              <a:gd name="adj" fmla="val 3888"/>
            </a:avLst>
          </a:prstGeom>
          <a:solidFill>
            <a:schemeClr val="accent3">
              <a:lumMod val="60000"/>
              <a:lumOff val="40000"/>
            </a:schemeClr>
          </a:solidFill>
          <a:ln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ctr"/>
            <a:r>
              <a:rPr lang="ru-RU" sz="2133" dirty="0">
                <a:solidFill>
                  <a:schemeClr val="tx1"/>
                </a:solidFill>
              </a:rPr>
              <a:t> </a:t>
            </a: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>Задачами аудита основных средств являются ознакомление с учетной политикой субъекта и выписка из нее следующих моментов: </a:t>
            </a:r>
          </a:p>
          <a:p>
            <a:pPr algn="ctr"/>
            <a:endParaRPr lang="ru-RU" sz="2400" dirty="0">
              <a:solidFill>
                <a:schemeClr val="accent2">
                  <a:lumMod val="25000"/>
                </a:schemeClr>
              </a:solidFill>
            </a:endParaRPr>
          </a:p>
        </p:txBody>
      </p:sp>
      <p:grpSp>
        <p:nvGrpSpPr>
          <p:cNvPr id="5" name="Google Shape;821;p42"/>
          <p:cNvGrpSpPr/>
          <p:nvPr/>
        </p:nvGrpSpPr>
        <p:grpSpPr>
          <a:xfrm>
            <a:off x="476211" y="2095491"/>
            <a:ext cx="3143272" cy="3143272"/>
            <a:chOff x="0" y="0"/>
            <a:chExt cx="373053" cy="445790"/>
          </a:xfrm>
        </p:grpSpPr>
        <p:grpSp>
          <p:nvGrpSpPr>
            <p:cNvPr id="6" name="Google Shape;822;p42"/>
            <p:cNvGrpSpPr/>
            <p:nvPr/>
          </p:nvGrpSpPr>
          <p:grpSpPr>
            <a:xfrm>
              <a:off x="0" y="228326"/>
              <a:ext cx="373055" cy="217466"/>
              <a:chOff x="0" y="-1"/>
              <a:chExt cx="373054" cy="217464"/>
            </a:xfrm>
          </p:grpSpPr>
          <p:sp>
            <p:nvSpPr>
              <p:cNvPr id="19" name="Google Shape;823;p42"/>
              <p:cNvSpPr/>
              <p:nvPr/>
            </p:nvSpPr>
            <p:spPr>
              <a:xfrm>
                <a:off x="0" y="-1"/>
                <a:ext cx="373052" cy="1863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191" y="5409"/>
                    </a:moveTo>
                    <a:lnTo>
                      <a:pt x="10800" y="0"/>
                    </a:lnTo>
                    <a:lnTo>
                      <a:pt x="5418" y="5409"/>
                    </a:lnTo>
                    <a:lnTo>
                      <a:pt x="0" y="10819"/>
                    </a:lnTo>
                    <a:lnTo>
                      <a:pt x="5418" y="16228"/>
                    </a:lnTo>
                    <a:lnTo>
                      <a:pt x="10800" y="21600"/>
                    </a:lnTo>
                    <a:lnTo>
                      <a:pt x="16191" y="16228"/>
                    </a:lnTo>
                    <a:lnTo>
                      <a:pt x="21600" y="10819"/>
                    </a:lnTo>
                    <a:lnTo>
                      <a:pt x="16191" y="5409"/>
                    </a:lnTo>
                    <a:close/>
                  </a:path>
                </a:pathLst>
              </a:custGeom>
              <a:solidFill>
                <a:srgbClr val="B4A7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/>
              </a:p>
            </p:txBody>
          </p:sp>
          <p:sp>
            <p:nvSpPr>
              <p:cNvPr id="20" name="Google Shape;824;p42"/>
              <p:cNvSpPr/>
              <p:nvPr/>
            </p:nvSpPr>
            <p:spPr>
              <a:xfrm>
                <a:off x="0" y="92673"/>
                <a:ext cx="186526" cy="1247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5448"/>
                    </a:lnTo>
                    <a:lnTo>
                      <a:pt x="21600" y="21600"/>
                    </a:lnTo>
                    <a:lnTo>
                      <a:pt x="21600" y="160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/>
              </a:p>
            </p:txBody>
          </p:sp>
          <p:sp>
            <p:nvSpPr>
              <p:cNvPr id="21" name="Google Shape;825;p42"/>
              <p:cNvSpPr/>
              <p:nvPr/>
            </p:nvSpPr>
            <p:spPr>
              <a:xfrm>
                <a:off x="186527" y="92673"/>
                <a:ext cx="186527" cy="1247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6096"/>
                    </a:lnTo>
                    <a:lnTo>
                      <a:pt x="0" y="21600"/>
                    </a:lnTo>
                    <a:lnTo>
                      <a:pt x="21600" y="5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74E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/>
              </a:p>
            </p:txBody>
          </p:sp>
        </p:grpSp>
        <p:grpSp>
          <p:nvGrpSpPr>
            <p:cNvPr id="7" name="Google Shape;826;p42"/>
            <p:cNvGrpSpPr/>
            <p:nvPr/>
          </p:nvGrpSpPr>
          <p:grpSpPr>
            <a:xfrm>
              <a:off x="0" y="152430"/>
              <a:ext cx="373055" cy="216986"/>
              <a:chOff x="0" y="-1"/>
              <a:chExt cx="373054" cy="216985"/>
            </a:xfrm>
          </p:grpSpPr>
          <p:sp>
            <p:nvSpPr>
              <p:cNvPr id="16" name="Google Shape;827;p42"/>
              <p:cNvSpPr/>
              <p:nvPr/>
            </p:nvSpPr>
            <p:spPr>
              <a:xfrm>
                <a:off x="0" y="-1"/>
                <a:ext cx="373052" cy="1861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191" y="5414"/>
                    </a:moveTo>
                    <a:lnTo>
                      <a:pt x="10800" y="0"/>
                    </a:lnTo>
                    <a:lnTo>
                      <a:pt x="5418" y="5414"/>
                    </a:lnTo>
                    <a:lnTo>
                      <a:pt x="0" y="10772"/>
                    </a:lnTo>
                    <a:lnTo>
                      <a:pt x="5418" y="16186"/>
                    </a:lnTo>
                    <a:lnTo>
                      <a:pt x="10800" y="21600"/>
                    </a:lnTo>
                    <a:lnTo>
                      <a:pt x="16191" y="16186"/>
                    </a:lnTo>
                    <a:lnTo>
                      <a:pt x="21600" y="10772"/>
                    </a:lnTo>
                    <a:lnTo>
                      <a:pt x="16191" y="5414"/>
                    </a:lnTo>
                    <a:close/>
                  </a:path>
                </a:pathLst>
              </a:custGeom>
              <a:solidFill>
                <a:srgbClr val="A4C2F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/>
              </a:p>
            </p:txBody>
          </p:sp>
          <p:sp>
            <p:nvSpPr>
              <p:cNvPr id="17" name="Google Shape;828;p42"/>
              <p:cNvSpPr/>
              <p:nvPr/>
            </p:nvSpPr>
            <p:spPr>
              <a:xfrm>
                <a:off x="0" y="92194"/>
                <a:ext cx="186526" cy="1247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5504"/>
                    </a:lnTo>
                    <a:lnTo>
                      <a:pt x="21600" y="21600"/>
                    </a:lnTo>
                    <a:lnTo>
                      <a:pt x="21600" y="161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/>
              </a:p>
            </p:txBody>
          </p:sp>
          <p:sp>
            <p:nvSpPr>
              <p:cNvPr id="18" name="Google Shape;829;p42"/>
              <p:cNvSpPr/>
              <p:nvPr/>
            </p:nvSpPr>
            <p:spPr>
              <a:xfrm>
                <a:off x="186527" y="92194"/>
                <a:ext cx="186527" cy="1247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6152"/>
                    </a:lnTo>
                    <a:lnTo>
                      <a:pt x="0" y="21600"/>
                    </a:lnTo>
                    <a:lnTo>
                      <a:pt x="21600" y="550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C78D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/>
              </a:p>
            </p:txBody>
          </p:sp>
        </p:grpSp>
        <p:grpSp>
          <p:nvGrpSpPr>
            <p:cNvPr id="8" name="Google Shape;830;p42"/>
            <p:cNvGrpSpPr/>
            <p:nvPr/>
          </p:nvGrpSpPr>
          <p:grpSpPr>
            <a:xfrm>
              <a:off x="0" y="76054"/>
              <a:ext cx="373055" cy="216987"/>
              <a:chOff x="0" y="-1"/>
              <a:chExt cx="373054" cy="216985"/>
            </a:xfrm>
          </p:grpSpPr>
          <p:sp>
            <p:nvSpPr>
              <p:cNvPr id="13" name="Google Shape;831;p42"/>
              <p:cNvSpPr/>
              <p:nvPr/>
            </p:nvSpPr>
            <p:spPr>
              <a:xfrm>
                <a:off x="0" y="-1"/>
                <a:ext cx="373052" cy="1861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191" y="5414"/>
                    </a:moveTo>
                    <a:lnTo>
                      <a:pt x="10800" y="0"/>
                    </a:lnTo>
                    <a:lnTo>
                      <a:pt x="5418" y="5414"/>
                    </a:lnTo>
                    <a:lnTo>
                      <a:pt x="0" y="10828"/>
                    </a:lnTo>
                    <a:lnTo>
                      <a:pt x="5418" y="16186"/>
                    </a:lnTo>
                    <a:lnTo>
                      <a:pt x="10800" y="21600"/>
                    </a:lnTo>
                    <a:lnTo>
                      <a:pt x="16191" y="16186"/>
                    </a:lnTo>
                    <a:lnTo>
                      <a:pt x="21600" y="10828"/>
                    </a:lnTo>
                    <a:lnTo>
                      <a:pt x="16191" y="5414"/>
                    </a:lnTo>
                    <a:close/>
                  </a:path>
                </a:pathLst>
              </a:custGeom>
              <a:solidFill>
                <a:srgbClr val="B6D7A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/>
              </a:p>
            </p:txBody>
          </p:sp>
          <p:sp>
            <p:nvSpPr>
              <p:cNvPr id="14" name="Google Shape;832;p42"/>
              <p:cNvSpPr/>
              <p:nvPr/>
            </p:nvSpPr>
            <p:spPr>
              <a:xfrm>
                <a:off x="0" y="92673"/>
                <a:ext cx="186526" cy="1243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5442"/>
                    </a:lnTo>
                    <a:lnTo>
                      <a:pt x="21600" y="21600"/>
                    </a:lnTo>
                    <a:lnTo>
                      <a:pt x="21600" y="161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/>
              </a:p>
            </p:txBody>
          </p:sp>
          <p:sp>
            <p:nvSpPr>
              <p:cNvPr id="15" name="Google Shape;833;p42"/>
              <p:cNvSpPr/>
              <p:nvPr/>
            </p:nvSpPr>
            <p:spPr>
              <a:xfrm>
                <a:off x="186527" y="92673"/>
                <a:ext cx="186527" cy="1243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6131"/>
                    </a:lnTo>
                    <a:lnTo>
                      <a:pt x="0" y="21600"/>
                    </a:lnTo>
                    <a:lnTo>
                      <a:pt x="21600" y="54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AA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/>
              </a:p>
            </p:txBody>
          </p:sp>
        </p:grpSp>
        <p:grpSp>
          <p:nvGrpSpPr>
            <p:cNvPr id="9" name="Google Shape;834;p42"/>
            <p:cNvGrpSpPr/>
            <p:nvPr/>
          </p:nvGrpSpPr>
          <p:grpSpPr>
            <a:xfrm>
              <a:off x="0" y="-1"/>
              <a:ext cx="373055" cy="217624"/>
              <a:chOff x="0" y="-1"/>
              <a:chExt cx="373054" cy="217623"/>
            </a:xfrm>
          </p:grpSpPr>
          <p:sp>
            <p:nvSpPr>
              <p:cNvPr id="10" name="Google Shape;835;p42"/>
              <p:cNvSpPr/>
              <p:nvPr/>
            </p:nvSpPr>
            <p:spPr>
              <a:xfrm>
                <a:off x="0" y="-1"/>
                <a:ext cx="373052" cy="1863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191" y="5372"/>
                    </a:moveTo>
                    <a:lnTo>
                      <a:pt x="10800" y="0"/>
                    </a:lnTo>
                    <a:lnTo>
                      <a:pt x="5418" y="5372"/>
                    </a:lnTo>
                    <a:lnTo>
                      <a:pt x="0" y="10781"/>
                    </a:lnTo>
                    <a:lnTo>
                      <a:pt x="5418" y="16191"/>
                    </a:lnTo>
                    <a:lnTo>
                      <a:pt x="10800" y="21600"/>
                    </a:lnTo>
                    <a:lnTo>
                      <a:pt x="16191" y="16191"/>
                    </a:lnTo>
                    <a:lnTo>
                      <a:pt x="21600" y="10781"/>
                    </a:lnTo>
                    <a:lnTo>
                      <a:pt x="16191" y="5372"/>
                    </a:lnTo>
                    <a:close/>
                  </a:path>
                </a:pathLst>
              </a:custGeom>
              <a:solidFill>
                <a:srgbClr val="FFE5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/>
              </a:p>
            </p:txBody>
          </p:sp>
          <p:sp>
            <p:nvSpPr>
              <p:cNvPr id="11" name="Google Shape;836;p42"/>
              <p:cNvSpPr/>
              <p:nvPr/>
            </p:nvSpPr>
            <p:spPr>
              <a:xfrm>
                <a:off x="0" y="92992"/>
                <a:ext cx="186526" cy="1246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5428"/>
                    </a:lnTo>
                    <a:lnTo>
                      <a:pt x="21600" y="21600"/>
                    </a:lnTo>
                    <a:lnTo>
                      <a:pt x="21600" y="161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/>
              </a:p>
            </p:txBody>
          </p:sp>
          <p:sp>
            <p:nvSpPr>
              <p:cNvPr id="12" name="Google Shape;837;p42"/>
              <p:cNvSpPr/>
              <p:nvPr/>
            </p:nvSpPr>
            <p:spPr>
              <a:xfrm>
                <a:off x="186527" y="92992"/>
                <a:ext cx="186527" cy="1246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6172"/>
                    </a:lnTo>
                    <a:lnTo>
                      <a:pt x="0" y="21600"/>
                    </a:lnTo>
                    <a:lnTo>
                      <a:pt x="21600" y="542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1C2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/>
              </a:p>
            </p:txBody>
          </p:sp>
        </p:grpSp>
      </p:grpSp>
      <p:sp>
        <p:nvSpPr>
          <p:cNvPr id="22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/>
          <p:cNvSpPr/>
          <p:nvPr/>
        </p:nvSpPr>
        <p:spPr>
          <a:xfrm>
            <a:off x="4906714" y="1270053"/>
            <a:ext cx="7069692" cy="634936"/>
          </a:xfrm>
          <a:prstGeom prst="roundRect">
            <a:avLst>
              <a:gd name="adj" fmla="val 11012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ru-RU" sz="2133" dirty="0">
                <a:solidFill>
                  <a:schemeClr val="accent2">
                    <a:lumMod val="25000"/>
                  </a:schemeClr>
                </a:solidFill>
              </a:rPr>
              <a:t>как оцениваются основные средства; </a:t>
            </a:r>
          </a:p>
        </p:txBody>
      </p:sp>
      <p:cxnSp>
        <p:nvCxnSpPr>
          <p:cNvPr id="32" name="Прямая со стрелкой 31"/>
          <p:cNvCxnSpPr>
            <a:cxnSpLocks/>
          </p:cNvCxnSpPr>
          <p:nvPr/>
        </p:nvCxnSpPr>
        <p:spPr>
          <a:xfrm flipV="1">
            <a:off x="3143230" y="1703426"/>
            <a:ext cx="1571645" cy="53494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Прямая со стрелкой 33"/>
          <p:cNvCxnSpPr>
            <a:cxnSpLocks/>
            <a:endCxn id="35" idx="1"/>
          </p:cNvCxnSpPr>
          <p:nvPr/>
        </p:nvCxnSpPr>
        <p:spPr>
          <a:xfrm>
            <a:off x="3576438" y="4094850"/>
            <a:ext cx="1330276" cy="11149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Прямая со стрелкой 30"/>
          <p:cNvCxnSpPr>
            <a:cxnSpLocks/>
            <a:endCxn id="33" idx="1"/>
          </p:cNvCxnSpPr>
          <p:nvPr/>
        </p:nvCxnSpPr>
        <p:spPr>
          <a:xfrm flipV="1">
            <a:off x="3619483" y="2531813"/>
            <a:ext cx="1287231" cy="638464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/>
          <p:cNvSpPr/>
          <p:nvPr/>
        </p:nvSpPr>
        <p:spPr>
          <a:xfrm>
            <a:off x="4906713" y="2214346"/>
            <a:ext cx="7069691" cy="634935"/>
          </a:xfrm>
          <a:prstGeom prst="roundRect">
            <a:avLst>
              <a:gd name="adj" fmla="val 11012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ru-RU" sz="2133" dirty="0">
                <a:solidFill>
                  <a:schemeClr val="accent2">
                    <a:lumMod val="25000"/>
                  </a:schemeClr>
                </a:solidFill>
              </a:rPr>
              <a:t>кто и как устанавливает срок службы и ликвидационную стоимость объектов основных средств; </a:t>
            </a:r>
          </a:p>
        </p:txBody>
      </p:sp>
      <p:sp>
        <p:nvSpPr>
          <p:cNvPr id="35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/>
          <p:cNvSpPr/>
          <p:nvPr/>
        </p:nvSpPr>
        <p:spPr>
          <a:xfrm>
            <a:off x="4906713" y="3192911"/>
            <a:ext cx="7069691" cy="1826176"/>
          </a:xfrm>
          <a:prstGeom prst="roundRect">
            <a:avLst>
              <a:gd name="adj" fmla="val 11012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ru-RU" sz="2133" dirty="0">
                <a:solidFill>
                  <a:schemeClr val="accent2">
                    <a:lumMod val="25000"/>
                  </a:schemeClr>
                </a:solidFill>
              </a:rPr>
              <a:t>за кем закрепляется материальная ответственность и какова периодичность составления отчета и проведения инвентаризации; </a:t>
            </a:r>
          </a:p>
          <a:p>
            <a:r>
              <a:rPr lang="ru-RU" sz="2133" dirty="0">
                <a:solidFill>
                  <a:schemeClr val="accent2">
                    <a:lumMod val="25000"/>
                  </a:schemeClr>
                </a:solidFill>
              </a:rPr>
              <a:t>каковы методы амортизации по конкретным группам основных средств;</a:t>
            </a:r>
          </a:p>
        </p:txBody>
      </p:sp>
      <p:sp>
        <p:nvSpPr>
          <p:cNvPr id="37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/>
          <p:cNvSpPr/>
          <p:nvPr/>
        </p:nvSpPr>
        <p:spPr>
          <a:xfrm>
            <a:off x="4950484" y="5331326"/>
            <a:ext cx="6962997" cy="1284700"/>
          </a:xfrm>
          <a:prstGeom prst="roundRect">
            <a:avLst>
              <a:gd name="adj" fmla="val 11012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ctr"/>
            <a:r>
              <a:rPr lang="ru-RU" sz="1867" dirty="0">
                <a:solidFill>
                  <a:schemeClr val="accent2">
                    <a:lumMod val="25000"/>
                  </a:schemeClr>
                </a:solidFill>
              </a:rPr>
              <a:t>по балансу устанавливаются правильность и тождественность остатков основных средств на начало и конец года, сверяются с данными аналитического учета, Главной книги и соответствующих регистров; </a:t>
            </a:r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2876136" y="4868858"/>
            <a:ext cx="1905013" cy="1047757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227916740"/>
      </p:ext>
    </p:extLst>
  </p:cSld>
  <p:clrMapOvr>
    <a:masterClrMapping/>
  </p:clrMapOvr>
  <p:transition spd="slow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виркл"/>
          <p:cNvSpPr/>
          <p:nvPr/>
        </p:nvSpPr>
        <p:spPr>
          <a:xfrm>
            <a:off x="761963" y="0"/>
            <a:ext cx="10763325" cy="1028733"/>
          </a:xfrm>
          <a:prstGeom prst="roundRect">
            <a:avLst>
              <a:gd name="adj" fmla="val 12446"/>
            </a:avLst>
          </a:prstGeom>
          <a:solidFill>
            <a:schemeClr val="accent4"/>
          </a:solidFill>
          <a:ln w="76200">
            <a:solidFill>
              <a:schemeClr val="accent3">
                <a:satOff val="-18599"/>
                <a:lumOff val="-12549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</p:spPr>
        <p:txBody>
          <a:bodyPr lIns="0" tIns="0" rIns="0" bIns="0"/>
          <a:lstStyle/>
          <a:p>
            <a:pPr algn="ctr">
              <a:defRPr>
                <a:solidFill>
                  <a:srgbClr val="000000"/>
                </a:solidFill>
              </a:defRPr>
            </a:pPr>
            <a:br>
              <a:rPr lang="ru-RU" sz="2400" b="1" dirty="0"/>
            </a:br>
            <a:r>
              <a:rPr lang="ru-RU" sz="2400" b="1" dirty="0"/>
              <a:t>Информационная база аудита основных средств включает:</a:t>
            </a:r>
          </a:p>
          <a:p>
            <a:pPr algn="ctr">
              <a:defRPr>
                <a:solidFill>
                  <a:srgbClr val="000000"/>
                </a:solidFill>
              </a:defRPr>
            </a:pPr>
            <a:endParaRPr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/>
          <p:cNvSpPr/>
          <p:nvPr/>
        </p:nvSpPr>
        <p:spPr>
          <a:xfrm>
            <a:off x="19842" y="1428736"/>
            <a:ext cx="4732009" cy="4880584"/>
          </a:xfrm>
          <a:prstGeom prst="roundRect">
            <a:avLst>
              <a:gd name="adj" fmla="val 11012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ctr"/>
            <a:r>
              <a:rPr lang="ru-RU" sz="1467" dirty="0"/>
              <a:t>акт </a:t>
            </a:r>
            <a:r>
              <a:rPr lang="ru-RU" sz="1467" dirty="0" err="1"/>
              <a:t>приемки­передачи</a:t>
            </a:r>
            <a:r>
              <a:rPr lang="ru-RU" sz="1467" dirty="0"/>
              <a:t> (перемещения основных средств (форма № ОС­1); </a:t>
            </a:r>
          </a:p>
          <a:p>
            <a:pPr algn="ctr"/>
            <a:r>
              <a:rPr lang="ru-RU" sz="1467" dirty="0"/>
              <a:t>акт </a:t>
            </a:r>
            <a:r>
              <a:rPr lang="ru-RU" sz="1467" dirty="0" err="1"/>
              <a:t>приемки­передачи</a:t>
            </a:r>
            <a:r>
              <a:rPr lang="ru-RU" sz="1467" dirty="0"/>
              <a:t> отремонтированных, реконструированных и модернизированных объектов (форма № ОС­2); </a:t>
            </a:r>
          </a:p>
          <a:p>
            <a:pPr algn="ctr"/>
            <a:r>
              <a:rPr lang="ru-RU" sz="1467" dirty="0"/>
              <a:t>акт на списание основных средств (форма № ОС­3);</a:t>
            </a:r>
          </a:p>
          <a:p>
            <a:pPr algn="ctr"/>
            <a:r>
              <a:rPr lang="ru-RU" sz="1467" dirty="0"/>
              <a:t> акт на списание автотранспортных средств (форма № ОС­4);</a:t>
            </a:r>
          </a:p>
          <a:p>
            <a:pPr algn="ctr"/>
            <a:r>
              <a:rPr lang="ru-RU" sz="1467" dirty="0"/>
              <a:t> акт технического осмотра зданий и сооружений; </a:t>
            </a:r>
          </a:p>
          <a:p>
            <a:pPr algn="ctr"/>
            <a:r>
              <a:rPr lang="ru-RU" sz="1467" dirty="0"/>
              <a:t>инвентарную карточку учета основных средств (форма № ОС­6); опись инвентарных карточек по учету основных средств (форма № ОС­10);</a:t>
            </a:r>
          </a:p>
          <a:p>
            <a:pPr algn="ctr"/>
            <a:r>
              <a:rPr lang="ru-RU" sz="1467" dirty="0"/>
              <a:t> карточку учета движения основных средств (форма № ОС­12); </a:t>
            </a:r>
          </a:p>
          <a:p>
            <a:pPr algn="ctr"/>
            <a:r>
              <a:rPr lang="ru-RU" sz="1467" dirty="0"/>
              <a:t>карточку учета арендованных (долгосрочно арендованных) основных средств (форма № ОС­12а); </a:t>
            </a:r>
          </a:p>
          <a:p>
            <a:pPr algn="ctr"/>
            <a:r>
              <a:rPr lang="ru-RU" sz="1467" dirty="0"/>
              <a:t>инвентарный список основных средств (форма № ОС­13);</a:t>
            </a:r>
          </a:p>
        </p:txBody>
      </p:sp>
      <p:sp>
        <p:nvSpPr>
          <p:cNvPr id="5122" name="AutoShape 2" descr="Ступени образования в РФ — новости в сфере российского образования"/>
          <p:cNvSpPr>
            <a:spLocks noChangeAspect="1" noChangeArrowheads="1"/>
          </p:cNvSpPr>
          <p:nvPr/>
        </p:nvSpPr>
        <p:spPr bwMode="auto">
          <a:xfrm>
            <a:off x="207433" y="-192616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pic>
        <p:nvPicPr>
          <p:cNvPr id="14338" name="Picture 2" descr="Форма ОС-1. Акт приема-передачи основных средств. Образец 2023">
            <a:extLst>
              <a:ext uri="{FF2B5EF4-FFF2-40B4-BE49-F238E27FC236}">
                <a16:creationId xmlns:a16="http://schemas.microsoft.com/office/drawing/2014/main" id="{CA17E0B6-0572-DF75-32B3-F91DAEFA1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883" y="1604797"/>
            <a:ext cx="6912768" cy="472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/>
          <p:cNvSpPr/>
          <p:nvPr/>
        </p:nvSpPr>
        <p:spPr>
          <a:xfrm>
            <a:off x="1295467" y="-12372"/>
            <a:ext cx="9429816" cy="836712"/>
          </a:xfrm>
          <a:prstGeom prst="roundRect">
            <a:avLst>
              <a:gd name="adj" fmla="val 11012"/>
            </a:avLst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В ходе аудиторской проверки аудитор обращает внимание на следующие моменты:</a:t>
            </a:r>
          </a:p>
        </p:txBody>
      </p:sp>
      <p:sp>
        <p:nvSpPr>
          <p:cNvPr id="3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/>
          <p:cNvSpPr/>
          <p:nvPr/>
        </p:nvSpPr>
        <p:spPr>
          <a:xfrm>
            <a:off x="383283" y="1220755"/>
            <a:ext cx="5328675" cy="1660828"/>
          </a:xfrm>
          <a:prstGeom prst="roundRect">
            <a:avLst>
              <a:gd name="adj" fmla="val 11012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ctr"/>
            <a:r>
              <a:rPr lang="ru-RU" sz="1867" dirty="0"/>
              <a:t>правильность отнесения объектов основных средств в данную категорию, наличие на приходных документах визы руководителя (приказ) на ввод объекта в эксплуатацию в качестве основных средств; </a:t>
            </a:r>
          </a:p>
        </p:txBody>
      </p:sp>
      <p:sp>
        <p:nvSpPr>
          <p:cNvPr id="4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>
            <a:extLst>
              <a:ext uri="{FF2B5EF4-FFF2-40B4-BE49-F238E27FC236}">
                <a16:creationId xmlns:a16="http://schemas.microsoft.com/office/drawing/2014/main" id="{D8472A37-39BB-160F-E4B2-92CE8286BC2E}"/>
              </a:ext>
            </a:extLst>
          </p:cNvPr>
          <p:cNvSpPr/>
          <p:nvPr/>
        </p:nvSpPr>
        <p:spPr>
          <a:xfrm>
            <a:off x="421416" y="3263026"/>
            <a:ext cx="5328675" cy="1660828"/>
          </a:xfrm>
          <a:prstGeom prst="roundRect">
            <a:avLst>
              <a:gd name="adj" fmla="val 11012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ctr"/>
            <a:r>
              <a:rPr lang="ru-RU" sz="1867" dirty="0"/>
              <a:t>устанавливает, действительно ли основные средства находятся в рабочем состоянии, не было ли простоя в их работе не только по причине неисправности, а </a:t>
            </a:r>
            <a:r>
              <a:rPr lang="ru-RU" sz="1867" dirty="0" err="1"/>
              <a:t>из­за</a:t>
            </a:r>
            <a:r>
              <a:rPr lang="ru-RU" sz="1867" dirty="0"/>
              <a:t> приостановки хозяйственной деятельности. </a:t>
            </a:r>
          </a:p>
        </p:txBody>
      </p:sp>
      <p:sp>
        <p:nvSpPr>
          <p:cNvPr id="5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>
            <a:extLst>
              <a:ext uri="{FF2B5EF4-FFF2-40B4-BE49-F238E27FC236}">
                <a16:creationId xmlns:a16="http://schemas.microsoft.com/office/drawing/2014/main" id="{D84FD744-6E92-F727-D2E9-D07C9768205E}"/>
              </a:ext>
            </a:extLst>
          </p:cNvPr>
          <p:cNvSpPr/>
          <p:nvPr/>
        </p:nvSpPr>
        <p:spPr>
          <a:xfrm>
            <a:off x="383283" y="5161079"/>
            <a:ext cx="5328675" cy="1340264"/>
          </a:xfrm>
          <a:prstGeom prst="roundRect">
            <a:avLst>
              <a:gd name="adj" fmla="val 11012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ctr"/>
            <a:r>
              <a:rPr lang="ru-RU" sz="1867" dirty="0"/>
              <a:t>закреплены ли объекты основных средств за </a:t>
            </a:r>
            <a:r>
              <a:rPr lang="ru-RU" sz="1867" dirty="0" err="1"/>
              <a:t>материально­ответственными</a:t>
            </a:r>
            <a:r>
              <a:rPr lang="ru-RU" sz="1867" dirty="0"/>
              <a:t> лицами, и в какой периодичности составляется отчет;</a:t>
            </a:r>
          </a:p>
        </p:txBody>
      </p:sp>
      <p:pic>
        <p:nvPicPr>
          <p:cNvPr id="15362" name="Picture 2" descr="Основные средства: принятие к учету, ремонт, выбытие» - ИНОК">
            <a:extLst>
              <a:ext uri="{FF2B5EF4-FFF2-40B4-BE49-F238E27FC236}">
                <a16:creationId xmlns:a16="http://schemas.microsoft.com/office/drawing/2014/main" id="{A3C29B72-F3DA-7085-4408-10027B51E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714" y="1700808"/>
            <a:ext cx="6149287" cy="4091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/>
          <p:cNvSpPr/>
          <p:nvPr/>
        </p:nvSpPr>
        <p:spPr>
          <a:xfrm>
            <a:off x="1295467" y="-12372"/>
            <a:ext cx="9429816" cy="836712"/>
          </a:xfrm>
          <a:prstGeom prst="roundRect">
            <a:avLst>
              <a:gd name="adj" fmla="val 11012"/>
            </a:avLst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В ходе аудиторской проверки аудитор обращает внимание на следующие моменты:</a:t>
            </a:r>
          </a:p>
        </p:txBody>
      </p:sp>
      <p:sp>
        <p:nvSpPr>
          <p:cNvPr id="8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/>
          <p:cNvSpPr/>
          <p:nvPr/>
        </p:nvSpPr>
        <p:spPr>
          <a:xfrm>
            <a:off x="239349" y="1124745"/>
            <a:ext cx="5040643" cy="5021201"/>
          </a:xfrm>
          <a:prstGeom prst="roundRect">
            <a:avLst>
              <a:gd name="adj" fmla="val 11012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ctr"/>
            <a:r>
              <a:rPr lang="ru-RU" sz="1867" dirty="0"/>
              <a:t>определение принадлежности основных средств к одной из сфер деятельности (производственная или социальная). От этого зависит метод и норма амортизации, источник ее возмещения. К примеру, амортизация основных средств производственной сферы относится в себестоимость продукции в бухгалтерском учете, на вычеты ­ в целях налогообложения. Источником возмещения амортизации объектов основных средств социальной сферы (если она не является основным видом деятельности) является доход субъекта после уплаты налогов и обязательных платежей;</a:t>
            </a:r>
          </a:p>
        </p:txBody>
      </p:sp>
      <p:pic>
        <p:nvPicPr>
          <p:cNvPr id="16386" name="Picture 2" descr="Основные средства в бухгалтерском и налоговом учете в 2019 году">
            <a:extLst>
              <a:ext uri="{FF2B5EF4-FFF2-40B4-BE49-F238E27FC236}">
                <a16:creationId xmlns:a16="http://schemas.microsoft.com/office/drawing/2014/main" id="{47855B5B-EFC1-6876-C564-5E0FBF168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375" y="1124744"/>
            <a:ext cx="5462223" cy="5343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7531868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/>
          <p:cNvSpPr/>
          <p:nvPr/>
        </p:nvSpPr>
        <p:spPr>
          <a:xfrm>
            <a:off x="1295467" y="-12372"/>
            <a:ext cx="9429816" cy="836712"/>
          </a:xfrm>
          <a:prstGeom prst="roundRect">
            <a:avLst>
              <a:gd name="adj" fmla="val 11012"/>
            </a:avLst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В ходе аудиторской проверки аудитор обращает внимание на следующие моменты:</a:t>
            </a:r>
          </a:p>
        </p:txBody>
      </p:sp>
      <p:sp>
        <p:nvSpPr>
          <p:cNvPr id="3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/>
          <p:cNvSpPr/>
          <p:nvPr/>
        </p:nvSpPr>
        <p:spPr>
          <a:xfrm>
            <a:off x="383283" y="1220755"/>
            <a:ext cx="5328675" cy="2400267"/>
          </a:xfrm>
          <a:prstGeom prst="roundRect">
            <a:avLst>
              <a:gd name="adj" fmla="val 11012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ctr"/>
            <a:r>
              <a:rPr lang="ru-RU" sz="1600" dirty="0"/>
              <a:t>не завышена ли первоначальная (оценочная) стоимость основных средств, внесенных учредителями виде взносов в уставный капитал субъекта. Данное обстоятельство не только определяет долю учредителя, но и достоверность пополнения уставного капитала, что остро сказывается в момент ликвидации (разделения собственности) субъекта, взыскании государством задолженности в бюджет принудительными мерами (описание имущества);</a:t>
            </a:r>
          </a:p>
        </p:txBody>
      </p:sp>
      <p:sp>
        <p:nvSpPr>
          <p:cNvPr id="4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>
            <a:extLst>
              <a:ext uri="{FF2B5EF4-FFF2-40B4-BE49-F238E27FC236}">
                <a16:creationId xmlns:a16="http://schemas.microsoft.com/office/drawing/2014/main" id="{D8472A37-39BB-160F-E4B2-92CE8286BC2E}"/>
              </a:ext>
            </a:extLst>
          </p:cNvPr>
          <p:cNvSpPr/>
          <p:nvPr/>
        </p:nvSpPr>
        <p:spPr>
          <a:xfrm>
            <a:off x="365017" y="4101075"/>
            <a:ext cx="5328675" cy="1248139"/>
          </a:xfrm>
          <a:prstGeom prst="roundRect">
            <a:avLst>
              <a:gd name="adj" fmla="val 11012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ctr"/>
            <a:r>
              <a:rPr lang="ru-RU" sz="1600" dirty="0"/>
              <a:t>причины ликвидации основных средств (полный износ, стихийное бедствие, аварийные ситуации и др.), которые должны быть подтверждены документально (справки и заключения уполномоченных органов);</a:t>
            </a:r>
          </a:p>
        </p:txBody>
      </p:sp>
      <p:sp>
        <p:nvSpPr>
          <p:cNvPr id="5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>
            <a:extLst>
              <a:ext uri="{FF2B5EF4-FFF2-40B4-BE49-F238E27FC236}">
                <a16:creationId xmlns:a16="http://schemas.microsoft.com/office/drawing/2014/main" id="{D84FD744-6E92-F727-D2E9-D07C9768205E}"/>
              </a:ext>
            </a:extLst>
          </p:cNvPr>
          <p:cNvSpPr/>
          <p:nvPr/>
        </p:nvSpPr>
        <p:spPr>
          <a:xfrm>
            <a:off x="372829" y="5741432"/>
            <a:ext cx="5328675" cy="812003"/>
          </a:xfrm>
          <a:prstGeom prst="roundRect">
            <a:avLst>
              <a:gd name="adj" fmla="val 11012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ctr"/>
            <a:r>
              <a:rPr lang="ru-RU" sz="1600" dirty="0"/>
              <a:t>способы утилизации и уничтожения отходов, подтверждение комиссией факта уничтожения путем сожжения, </a:t>
            </a:r>
            <a:r>
              <a:rPr lang="ru-RU" sz="1600" dirty="0" err="1"/>
              <a:t>зарытия</a:t>
            </a:r>
            <a:r>
              <a:rPr lang="ru-RU" sz="1600" dirty="0"/>
              <a:t> в землю, боя и т.д.;</a:t>
            </a:r>
          </a:p>
        </p:txBody>
      </p:sp>
      <p:pic>
        <p:nvPicPr>
          <p:cNvPr id="17410" name="Picture 2" descr="Самое новое в «1С:Бухгалтерии 8»: учет прослеживаемых основных средств |  Бух.1С - сайт для современного бухгалтера">
            <a:extLst>
              <a:ext uri="{FF2B5EF4-FFF2-40B4-BE49-F238E27FC236}">
                <a16:creationId xmlns:a16="http://schemas.microsoft.com/office/drawing/2014/main" id="{CD9D6F87-2754-0722-6EB8-637AF2E2B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33" y="1373057"/>
            <a:ext cx="5071991" cy="50719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273441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/>
          <p:cNvSpPr/>
          <p:nvPr/>
        </p:nvSpPr>
        <p:spPr>
          <a:xfrm>
            <a:off x="881691" y="285728"/>
            <a:ext cx="10302875" cy="962045"/>
          </a:xfrm>
          <a:prstGeom prst="roundRect">
            <a:avLst>
              <a:gd name="adj" fmla="val 11012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ctr"/>
            <a:r>
              <a:rPr lang="ru-RU" sz="1867" dirty="0"/>
              <a:t>Возможные характерные ошибки, которые могут быть обнаружены аудиторами в ходе проверки учета, движения и начисления износа основных средств. В силу разных обстоятельств работниками учетного аппарата предприятия могут быть допущены случаи:</a:t>
            </a:r>
          </a:p>
        </p:txBody>
      </p:sp>
      <p:grpSp>
        <p:nvGrpSpPr>
          <p:cNvPr id="4" name="Google Shape;617;p42"/>
          <p:cNvGrpSpPr/>
          <p:nvPr/>
        </p:nvGrpSpPr>
        <p:grpSpPr>
          <a:xfrm>
            <a:off x="0" y="2857496"/>
            <a:ext cx="2952771" cy="2762269"/>
            <a:chOff x="0" y="0"/>
            <a:chExt cx="445680" cy="406683"/>
          </a:xfrm>
        </p:grpSpPr>
        <p:sp>
          <p:nvSpPr>
            <p:cNvPr id="5" name="Google Shape;618;p42"/>
            <p:cNvSpPr/>
            <p:nvPr/>
          </p:nvSpPr>
          <p:spPr>
            <a:xfrm>
              <a:off x="-1" y="0"/>
              <a:ext cx="445682" cy="66667"/>
            </a:xfrm>
            <a:prstGeom prst="ellipse">
              <a:avLst/>
            </a:prstGeom>
            <a:solidFill>
              <a:srgbClr val="EFF2F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sp>
          <p:nvSpPr>
            <p:cNvPr id="6" name="Google Shape;619;p42"/>
            <p:cNvSpPr/>
            <p:nvPr/>
          </p:nvSpPr>
          <p:spPr>
            <a:xfrm>
              <a:off x="133079" y="310529"/>
              <a:ext cx="181399" cy="96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582" y="17985"/>
                    <a:pt x="4582" y="17985"/>
                    <a:pt x="4582" y="17985"/>
                  </a:cubicBezTo>
                  <a:cubicBezTo>
                    <a:pt x="5844" y="20189"/>
                    <a:pt x="8182" y="21600"/>
                    <a:pt x="10800" y="21600"/>
                  </a:cubicBezTo>
                  <a:cubicBezTo>
                    <a:pt x="13418" y="21600"/>
                    <a:pt x="15709" y="20189"/>
                    <a:pt x="16971" y="1798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9309" y="2380"/>
                    <a:pt x="15335" y="3879"/>
                    <a:pt x="10800" y="3879"/>
                  </a:cubicBezTo>
                  <a:cubicBezTo>
                    <a:pt x="6218" y="3879"/>
                    <a:pt x="2291" y="238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sp>
          <p:nvSpPr>
            <p:cNvPr id="7" name="Google Shape;620;p42"/>
            <p:cNvSpPr/>
            <p:nvPr/>
          </p:nvSpPr>
          <p:spPr>
            <a:xfrm>
              <a:off x="89811" y="222001"/>
              <a:ext cx="267388" cy="9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744" y="9487"/>
                    <a:pt x="1744" y="9487"/>
                    <a:pt x="1744" y="9487"/>
                  </a:cubicBezTo>
                  <a:cubicBezTo>
                    <a:pt x="3013" y="16518"/>
                    <a:pt x="3013" y="16518"/>
                    <a:pt x="3013" y="16518"/>
                  </a:cubicBezTo>
                  <a:cubicBezTo>
                    <a:pt x="3996" y="19228"/>
                    <a:pt x="6883" y="21600"/>
                    <a:pt x="10816" y="21600"/>
                  </a:cubicBezTo>
                  <a:cubicBezTo>
                    <a:pt x="14717" y="21600"/>
                    <a:pt x="17604" y="19228"/>
                    <a:pt x="18619" y="16518"/>
                  </a:cubicBezTo>
                  <a:cubicBezTo>
                    <a:pt x="19887" y="9487"/>
                    <a:pt x="19887" y="9487"/>
                    <a:pt x="19887" y="9487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9792" y="2541"/>
                    <a:pt x="16113" y="4574"/>
                    <a:pt x="10816" y="4574"/>
                  </a:cubicBezTo>
                  <a:cubicBezTo>
                    <a:pt x="5487" y="4574"/>
                    <a:pt x="1840" y="254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sp>
          <p:nvSpPr>
            <p:cNvPr id="8" name="Google Shape;621;p42"/>
            <p:cNvSpPr/>
            <p:nvPr/>
          </p:nvSpPr>
          <p:spPr>
            <a:xfrm>
              <a:off x="5049" y="46987"/>
              <a:ext cx="437049" cy="104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0" y="5339"/>
                  </a:moveTo>
                  <a:cubicBezTo>
                    <a:pt x="6327" y="5339"/>
                    <a:pt x="1630" y="3479"/>
                    <a:pt x="0" y="0"/>
                  </a:cubicBezTo>
                  <a:cubicBezTo>
                    <a:pt x="1863" y="16018"/>
                    <a:pt x="1863" y="16018"/>
                    <a:pt x="1863" y="16018"/>
                  </a:cubicBezTo>
                  <a:cubicBezTo>
                    <a:pt x="2620" y="18607"/>
                    <a:pt x="5725" y="21600"/>
                    <a:pt x="10810" y="21600"/>
                  </a:cubicBezTo>
                  <a:cubicBezTo>
                    <a:pt x="15894" y="21600"/>
                    <a:pt x="18999" y="18607"/>
                    <a:pt x="19737" y="16018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9970" y="3479"/>
                    <a:pt x="15273" y="5339"/>
                    <a:pt x="10810" y="5339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sp>
          <p:nvSpPr>
            <p:cNvPr id="9" name="Google Shape;622;p42"/>
            <p:cNvSpPr/>
            <p:nvPr/>
          </p:nvSpPr>
          <p:spPr>
            <a:xfrm>
              <a:off x="47908" y="135243"/>
              <a:ext cx="351331" cy="101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269" y="16096"/>
                    <a:pt x="2269" y="16096"/>
                    <a:pt x="2269" y="16096"/>
                  </a:cubicBezTo>
                  <a:cubicBezTo>
                    <a:pt x="3137" y="18931"/>
                    <a:pt x="6420" y="21600"/>
                    <a:pt x="10812" y="21600"/>
                  </a:cubicBezTo>
                  <a:cubicBezTo>
                    <a:pt x="15204" y="21600"/>
                    <a:pt x="18463" y="18931"/>
                    <a:pt x="19356" y="16096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9669" y="3169"/>
                    <a:pt x="15132" y="4837"/>
                    <a:pt x="10812" y="4837"/>
                  </a:cubicBezTo>
                  <a:cubicBezTo>
                    <a:pt x="6468" y="4837"/>
                    <a:pt x="1955" y="316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</p:grpSp>
      <p:sp>
        <p:nvSpPr>
          <p:cNvPr id="10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/>
          <p:cNvSpPr/>
          <p:nvPr/>
        </p:nvSpPr>
        <p:spPr>
          <a:xfrm>
            <a:off x="4095736" y="1714488"/>
            <a:ext cx="7534501" cy="571504"/>
          </a:xfrm>
          <a:prstGeom prst="roundRect">
            <a:avLst>
              <a:gd name="adj" fmla="val 11012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ru-RU" sz="1867" dirty="0"/>
              <a:t>неоприходования основных средств;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2952728" y="2190741"/>
            <a:ext cx="952507" cy="571504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190723" y="4476757"/>
            <a:ext cx="1809763" cy="381003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/>
          <p:cNvSpPr/>
          <p:nvPr/>
        </p:nvSpPr>
        <p:spPr>
          <a:xfrm>
            <a:off x="4095736" y="2524119"/>
            <a:ext cx="7534501" cy="666755"/>
          </a:xfrm>
          <a:prstGeom prst="roundRect">
            <a:avLst>
              <a:gd name="adj" fmla="val 11012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ru-RU" sz="1600" dirty="0"/>
              <a:t>наличия основных средств, незакрепленных за материально-ответственными лицами и отсутствия договоров материальной ответственности;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2000222" y="5334020"/>
            <a:ext cx="1905013" cy="571504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2476475" y="3429000"/>
            <a:ext cx="1524011" cy="76200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>
            <a:extLst>
              <a:ext uri="{FF2B5EF4-FFF2-40B4-BE49-F238E27FC236}">
                <a16:creationId xmlns:a16="http://schemas.microsoft.com/office/drawing/2014/main" id="{4C2A2D3F-4277-E755-93AB-D0E53B91618D}"/>
              </a:ext>
            </a:extLst>
          </p:cNvPr>
          <p:cNvSpPr/>
          <p:nvPr/>
        </p:nvSpPr>
        <p:spPr>
          <a:xfrm>
            <a:off x="4095736" y="3489121"/>
            <a:ext cx="7534501" cy="666755"/>
          </a:xfrm>
          <a:prstGeom prst="roundRect">
            <a:avLst>
              <a:gd name="adj" fmla="val 11012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ru-RU" sz="1600" dirty="0"/>
              <a:t>искажения в оформлении доверенности и накладной при получении и передачи основных средств;</a:t>
            </a:r>
          </a:p>
        </p:txBody>
      </p:sp>
      <p:sp>
        <p:nvSpPr>
          <p:cNvPr id="11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>
            <a:extLst>
              <a:ext uri="{FF2B5EF4-FFF2-40B4-BE49-F238E27FC236}">
                <a16:creationId xmlns:a16="http://schemas.microsoft.com/office/drawing/2014/main" id="{75B133A1-0AF1-51AD-97BA-032C3ACD9BA4}"/>
              </a:ext>
            </a:extLst>
          </p:cNvPr>
          <p:cNvSpPr/>
          <p:nvPr/>
        </p:nvSpPr>
        <p:spPr>
          <a:xfrm>
            <a:off x="4140523" y="4454124"/>
            <a:ext cx="7534501" cy="666755"/>
          </a:xfrm>
          <a:prstGeom prst="roundRect">
            <a:avLst>
              <a:gd name="adj" fmla="val 11012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ru-RU" sz="1600" dirty="0"/>
              <a:t>отсутствие материальной ответственности в отношении арендованных и основных средств;</a:t>
            </a:r>
          </a:p>
          <a:p>
            <a:r>
              <a:rPr lang="ru-RU" sz="2133" dirty="0"/>
              <a:t>.</a:t>
            </a:r>
          </a:p>
        </p:txBody>
      </p:sp>
      <p:sp>
        <p:nvSpPr>
          <p:cNvPr id="12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>
            <a:extLst>
              <a:ext uri="{FF2B5EF4-FFF2-40B4-BE49-F238E27FC236}">
                <a16:creationId xmlns:a16="http://schemas.microsoft.com/office/drawing/2014/main" id="{80C43247-DA4C-A1FF-2585-A7CDDEB0C4CA}"/>
              </a:ext>
            </a:extLst>
          </p:cNvPr>
          <p:cNvSpPr/>
          <p:nvPr/>
        </p:nvSpPr>
        <p:spPr>
          <a:xfrm>
            <a:off x="4140523" y="5432221"/>
            <a:ext cx="7534501" cy="891787"/>
          </a:xfrm>
          <a:prstGeom prst="roundRect">
            <a:avLst>
              <a:gd name="adj" fmla="val 11012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ru-RU" sz="1600" dirty="0"/>
              <a:t>искажения информации о наличии основных средств по данным Главной книги данных об остатках по данным инвентарных карточек, что часто приводит к неправильному начислению амортизации;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>
            <a:extLst>
              <a:ext uri="{FF2B5EF4-FFF2-40B4-BE49-F238E27FC236}">
                <a16:creationId xmlns:a16="http://schemas.microsoft.com/office/drawing/2014/main" id="{2D5AEC87-D20C-3BDD-4C7D-DBA688FEA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71" y="356659"/>
            <a:ext cx="10972800" cy="773476"/>
          </a:xfrm>
          <a:prstGeom prst="roundRect">
            <a:avLst>
              <a:gd name="adj" fmla="val 11012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0" tIns="0" rIns="0" bIns="0" rtlCol="0" anchor="ctr">
            <a:normAutofit/>
          </a:bodyPr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ctr"/>
            <a:r>
              <a:rPr lang="ru-RU" sz="3200" dirty="0"/>
              <a:t>Вопросы лекции</a:t>
            </a:r>
            <a:endParaRPr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62526-AFEB-408A-A7B5-06C21CD67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49" y="1600200"/>
            <a:ext cx="10972800" cy="5257800"/>
          </a:xfrm>
        </p:spPr>
        <p:txBody>
          <a:bodyPr/>
          <a:lstStyle/>
          <a:p>
            <a:r>
              <a:rPr lang="ru-RU" sz="2667" b="1" dirty="0">
                <a:latin typeface="+mj-lt"/>
              </a:rPr>
              <a:t>1. Назовите задачи аудита долгосрочных активов</a:t>
            </a:r>
          </a:p>
          <a:p>
            <a:r>
              <a:rPr lang="ru-RU" sz="2667" b="1" dirty="0">
                <a:latin typeface="+mj-lt"/>
              </a:rPr>
              <a:t>2. Перечислите первичные документы для проведения аудита долгосрочных активов</a:t>
            </a:r>
          </a:p>
          <a:p>
            <a:r>
              <a:rPr lang="ru-RU" sz="2667" b="1" dirty="0">
                <a:latin typeface="+mj-lt"/>
              </a:rPr>
              <a:t>3. Назовите основные моменты, на которые нужно обратить внимание при проведении аудита долгосрочных средств </a:t>
            </a:r>
          </a:p>
          <a:p>
            <a:r>
              <a:rPr lang="ru-RU" sz="2667" b="1" dirty="0">
                <a:latin typeface="+mj-lt"/>
              </a:rPr>
              <a:t>4. Назовите возможные ошибки которые могут быть обнаружены аудиторами в ходе проверки учета, движения и начисления износа основных средств</a:t>
            </a:r>
          </a:p>
          <a:p>
            <a:endParaRPr lang="ru-RU" sz="2667" b="1" dirty="0">
              <a:latin typeface="+mj-lt"/>
            </a:endParaRPr>
          </a:p>
          <a:p>
            <a:endParaRPr lang="ru-RU" sz="2667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2479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DBAD2-72C5-E711-FCF1-F6D294AC3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400" y="64500"/>
            <a:ext cx="9421200" cy="864800"/>
          </a:xfrm>
        </p:spPr>
        <p:txBody>
          <a:bodyPr>
            <a:normAutofit/>
          </a:bodyPr>
          <a:lstStyle/>
          <a:p>
            <a:r>
              <a:rPr lang="en-US" sz="3200" dirty="0"/>
              <a:t>Opening balance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8BA2C75-664D-34A5-39EA-7765CA80A25A}"/>
              </a:ext>
            </a:extLst>
          </p:cNvPr>
          <p:cNvGraphicFramePr>
            <a:graphicFrameLocks noGrp="1"/>
          </p:cNvGraphicFramePr>
          <p:nvPr/>
        </p:nvGraphicFramePr>
        <p:xfrm>
          <a:off x="431372" y="929301"/>
          <a:ext cx="11329257" cy="5879449"/>
        </p:xfrm>
        <a:graphic>
          <a:graphicData uri="http://schemas.openxmlformats.org/drawingml/2006/table">
            <a:tbl>
              <a:tblPr/>
              <a:tblGrid>
                <a:gridCol w="3770519">
                  <a:extLst>
                    <a:ext uri="{9D8B030D-6E8A-4147-A177-3AD203B41FA5}">
                      <a16:colId xmlns:a16="http://schemas.microsoft.com/office/drawing/2014/main" val="875363547"/>
                    </a:ext>
                  </a:extLst>
                </a:gridCol>
                <a:gridCol w="1575475">
                  <a:extLst>
                    <a:ext uri="{9D8B030D-6E8A-4147-A177-3AD203B41FA5}">
                      <a16:colId xmlns:a16="http://schemas.microsoft.com/office/drawing/2014/main" val="1057162112"/>
                    </a:ext>
                  </a:extLst>
                </a:gridCol>
                <a:gridCol w="2481492">
                  <a:extLst>
                    <a:ext uri="{9D8B030D-6E8A-4147-A177-3AD203B41FA5}">
                      <a16:colId xmlns:a16="http://schemas.microsoft.com/office/drawing/2014/main" val="1425443656"/>
                    </a:ext>
                  </a:extLst>
                </a:gridCol>
                <a:gridCol w="1441905">
                  <a:extLst>
                    <a:ext uri="{9D8B030D-6E8A-4147-A177-3AD203B41FA5}">
                      <a16:colId xmlns:a16="http://schemas.microsoft.com/office/drawing/2014/main" val="1184563720"/>
                    </a:ext>
                  </a:extLst>
                </a:gridCol>
                <a:gridCol w="2059867">
                  <a:extLst>
                    <a:ext uri="{9D8B030D-6E8A-4147-A177-3AD203B41FA5}">
                      <a16:colId xmlns:a16="http://schemas.microsoft.com/office/drawing/2014/main" val="2448768453"/>
                    </a:ext>
                  </a:extLst>
                </a:gridCol>
              </a:tblGrid>
              <a:tr h="9707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Аудированная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ФО 2022 год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 данным 1С на 31.12.2022г.(с учетом корректировок по внутригрупповым операциям)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Отклонения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Комментарии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13852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АКТИВЫ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26669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8200113"/>
                  </a:ext>
                </a:extLst>
              </a:tr>
              <a:tr h="2140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Краткосрочные активы: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913795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Денежные средства и их эквиваленты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617687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Краткосрочная торговая и прочая дебиторская задолженность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295,345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-269,960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63825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Текущий подоходный налог и другие налоги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82,209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280,893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-198,684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66970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Запасы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45,832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54455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Прочие краткосрочные активы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185,078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1,111,018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-925,940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 показывает задолженность связанных компаний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05578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 краткосрочных активов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398,371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1,724,686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-1,326,315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640934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562092"/>
                  </a:ext>
                </a:extLst>
              </a:tr>
              <a:tr h="2140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Долгосрочные активы: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2762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Долгосрочная торговая и прочая дебиторская задолженность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3,413,146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3,140,858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272,288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480885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Основные средства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336,459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330,729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326960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Прочие долгосрочные активы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1,412,002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1,431,955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-19,953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534999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Биологические активы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547828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Нематериальные активы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2748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Долгосрочные финансовые инвестиции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1165559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 долгосрочных активов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5,179,889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4,921,848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258,041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81349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 АКТИВОВ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5,578,260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6,646,534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-1,068,274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3419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698214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46D87E1-6BD2-4994-AD3C-9CAB49AA3852}"/>
              </a:ext>
            </a:extLst>
          </p:cNvPr>
          <p:cNvGraphicFramePr>
            <a:graphicFrameLocks noGrp="1"/>
          </p:cNvGraphicFramePr>
          <p:nvPr/>
        </p:nvGraphicFramePr>
        <p:xfrm>
          <a:off x="431371" y="138222"/>
          <a:ext cx="11041228" cy="6581556"/>
        </p:xfrm>
        <a:graphic>
          <a:graphicData uri="http://schemas.openxmlformats.org/drawingml/2006/table">
            <a:tbl>
              <a:tblPr/>
              <a:tblGrid>
                <a:gridCol w="3674659">
                  <a:extLst>
                    <a:ext uri="{9D8B030D-6E8A-4147-A177-3AD203B41FA5}">
                      <a16:colId xmlns:a16="http://schemas.microsoft.com/office/drawing/2014/main" val="3982352710"/>
                    </a:ext>
                  </a:extLst>
                </a:gridCol>
                <a:gridCol w="1535420">
                  <a:extLst>
                    <a:ext uri="{9D8B030D-6E8A-4147-A177-3AD203B41FA5}">
                      <a16:colId xmlns:a16="http://schemas.microsoft.com/office/drawing/2014/main" val="1287811768"/>
                    </a:ext>
                  </a:extLst>
                </a:gridCol>
                <a:gridCol w="2214195">
                  <a:extLst>
                    <a:ext uri="{9D8B030D-6E8A-4147-A177-3AD203B41FA5}">
                      <a16:colId xmlns:a16="http://schemas.microsoft.com/office/drawing/2014/main" val="3271057974"/>
                    </a:ext>
                  </a:extLst>
                </a:gridCol>
                <a:gridCol w="1522928">
                  <a:extLst>
                    <a:ext uri="{9D8B030D-6E8A-4147-A177-3AD203B41FA5}">
                      <a16:colId xmlns:a16="http://schemas.microsoft.com/office/drawing/2014/main" val="3125006007"/>
                    </a:ext>
                  </a:extLst>
                </a:gridCol>
                <a:gridCol w="2094027">
                  <a:extLst>
                    <a:ext uri="{9D8B030D-6E8A-4147-A177-3AD203B41FA5}">
                      <a16:colId xmlns:a16="http://schemas.microsoft.com/office/drawing/2014/main" val="196165024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Аудированная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ФО 2022 год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 данным 1С на 31.12.2022г.(с учетом корректировок по внутригрупповым операциям)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Отклонения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Комментарии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5983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ОБЯЗАТЕЛЬСТВА И КАПИТАЛ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787237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82466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Краткосрочные обязательства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716467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Займы краткосрочные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7733047"/>
                  </a:ext>
                </a:extLst>
              </a:tr>
              <a:tr h="203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Прочие краткосрочные финансовые обязательства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835909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Краткосрочная торговая и прочая кредиторская задолженность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114,568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209,748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-95,180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11285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Краткосрочные резервы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480873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Текущие налоговые обязательства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285,592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-284,480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17466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Вознаграждения работникам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054383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Прочие краткосрочные обязательства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151,102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122,685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430541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 краткосрочных обязательств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266,782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621,524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-354,742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63538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07637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Долгосрочные обязательства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955441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Займы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3,888,632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3,888,632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7662880"/>
                  </a:ext>
                </a:extLst>
              </a:tr>
              <a:tr h="28235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Долгосрочная кредиторская задолженность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445,493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1,272,063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-826,570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26724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 долгосрочных обязательств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4,334,125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5,160,695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-826,570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80498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774837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 обязательств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4,600,907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5,782,219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-1,181,312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757191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408669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Капитал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63928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Уставный (акционерный) капитал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38405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Резерв от переоценки основных средств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60947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Нераспределенная прибыль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945,186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836,937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108,249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24847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 капитал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977,353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868,995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108,358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761177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164768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 ОБЯЗАТЕЛЬСТВ И КАПИТАЛ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5,578,260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6,651,214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-1,072,954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0912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020378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E6D58C-CFAC-484E-80C1-4CB0B2E8E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Задачами аудита финансовых инвестиций и финансовых обязательств являются:</a:t>
            </a:r>
            <a:br>
              <a:rPr lang="ru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5C684C-ED39-4EC6-80AF-A598B64A3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880" y="1371600"/>
            <a:ext cx="10408920" cy="480536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изучение состава и структуры;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подтверждение первичной оценки системы внутреннего контроля и бухгалтерского учета;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проверка своевременности и полноты отражения в бухгалтерском учете;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проверка правильности оформления и отражения в учете операций по движению финансовых инвестиций и финансовых обязательств в соответствующем периоде;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проверка правильности начисленной суммы вознаграждений по финансовым обязательствам и достоверности отражения ее в учете;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подтверждение отсутствия искажений, существенно влияющих на финансовую отчетность проверяемого периода;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отражение в учете и отчетности в соответствующем отчетном периоде;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своевременность проведения инвентаризации финансовых инвестиций и финансовых обязательств;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подтверждение достоверности начисления, поступления и отражения в учете доходов по операциям с финансовыми инвестициями и расходов по финансовым обязательствам.</a:t>
            </a:r>
            <a:endParaRPr lang="ru-KZ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191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683DE-59C5-C901-2F91-B89981BD5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065" y="260648"/>
            <a:ext cx="9421200" cy="480757"/>
          </a:xfrm>
        </p:spPr>
        <p:txBody>
          <a:bodyPr>
            <a:normAutofit/>
          </a:bodyPr>
          <a:lstStyle/>
          <a:p>
            <a:r>
              <a:rPr lang="ru-RU" sz="1867" dirty="0"/>
              <a:t>Оборотно-сальдовая ведомость</a:t>
            </a:r>
            <a:endParaRPr lang="en-US" sz="1867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FCE1C13-3F36-5837-13D9-BA7E1B3E402F}"/>
              </a:ext>
            </a:extLst>
          </p:cNvPr>
          <p:cNvGraphicFramePr>
            <a:graphicFrameLocks noGrp="1"/>
          </p:cNvGraphicFramePr>
          <p:nvPr/>
        </p:nvGraphicFramePr>
        <p:xfrm>
          <a:off x="479375" y="968987"/>
          <a:ext cx="11233251" cy="5656853"/>
        </p:xfrm>
        <a:graphic>
          <a:graphicData uri="http://schemas.openxmlformats.org/drawingml/2006/table">
            <a:tbl>
              <a:tblPr/>
              <a:tblGrid>
                <a:gridCol w="3286899">
                  <a:extLst>
                    <a:ext uri="{9D8B030D-6E8A-4147-A177-3AD203B41FA5}">
                      <a16:colId xmlns:a16="http://schemas.microsoft.com/office/drawing/2014/main" val="2244964081"/>
                    </a:ext>
                  </a:extLst>
                </a:gridCol>
                <a:gridCol w="1324392">
                  <a:extLst>
                    <a:ext uri="{9D8B030D-6E8A-4147-A177-3AD203B41FA5}">
                      <a16:colId xmlns:a16="http://schemas.microsoft.com/office/drawing/2014/main" val="1664310609"/>
                    </a:ext>
                  </a:extLst>
                </a:gridCol>
                <a:gridCol w="1324392">
                  <a:extLst>
                    <a:ext uri="{9D8B030D-6E8A-4147-A177-3AD203B41FA5}">
                      <a16:colId xmlns:a16="http://schemas.microsoft.com/office/drawing/2014/main" val="2097209177"/>
                    </a:ext>
                  </a:extLst>
                </a:gridCol>
                <a:gridCol w="1324392">
                  <a:extLst>
                    <a:ext uri="{9D8B030D-6E8A-4147-A177-3AD203B41FA5}">
                      <a16:colId xmlns:a16="http://schemas.microsoft.com/office/drawing/2014/main" val="1810487878"/>
                    </a:ext>
                  </a:extLst>
                </a:gridCol>
                <a:gridCol w="1324392">
                  <a:extLst>
                    <a:ext uri="{9D8B030D-6E8A-4147-A177-3AD203B41FA5}">
                      <a16:colId xmlns:a16="http://schemas.microsoft.com/office/drawing/2014/main" val="3585593087"/>
                    </a:ext>
                  </a:extLst>
                </a:gridCol>
                <a:gridCol w="1324392">
                  <a:extLst>
                    <a:ext uri="{9D8B030D-6E8A-4147-A177-3AD203B41FA5}">
                      <a16:colId xmlns:a16="http://schemas.microsoft.com/office/drawing/2014/main" val="1883493650"/>
                    </a:ext>
                  </a:extLst>
                </a:gridCol>
                <a:gridCol w="1324392">
                  <a:extLst>
                    <a:ext uri="{9D8B030D-6E8A-4147-A177-3AD203B41FA5}">
                      <a16:colId xmlns:a16="http://schemas.microsoft.com/office/drawing/2014/main" val="1359297007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Счет, Наименование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E5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Сальдо на начало периода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1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Обороты за период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1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Сальдо на конец периода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1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59957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1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Дебет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Кредит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Дебет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Кредит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Дебет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Кредит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14438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>
                          <a:effectLst/>
                          <a:latin typeface="Arial" panose="020B0604020202020204" pitchFamily="34" charset="0"/>
                        </a:rPr>
                        <a:t>1200, Краткосрочная дебиторская задолженность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6,626,645,905.30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14,699,363,998.39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15,700,321,242.49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5,625,688,661.20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831717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>
                          <a:effectLst/>
                          <a:latin typeface="Arial" panose="020B0604020202020204" pitchFamily="34" charset="0"/>
                        </a:rPr>
                        <a:t>1210, Краткосрочная дебиторская задолженность покупателей и заказчиков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5,368,718,013.08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2,783,707,311.08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3,758,539,827.76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4,393,885,496.40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8828388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>
                          <a:effectLst/>
                          <a:latin typeface="Arial" panose="020B0604020202020204" pitchFamily="34" charset="0"/>
                        </a:rPr>
                        <a:t>1211, Оценочный резерв под убытки от обесценения краткосрочной дебиторской задолженности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94,295,000.00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-7,464,000.00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86,831,000.00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6069025"/>
                  </a:ext>
                </a:extLst>
              </a:tr>
              <a:tr h="449013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>
                          <a:effectLst/>
                          <a:latin typeface="Arial" panose="020B0604020202020204" pitchFamily="34" charset="0"/>
                        </a:rPr>
                        <a:t>1250, Краткосрочная дебиторская задолженность работников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51,297.33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100,584,802.34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100,584,802.34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51,297.33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2494317"/>
                  </a:ext>
                </a:extLst>
              </a:tr>
              <a:tr h="449013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>
                          <a:effectLst/>
                          <a:latin typeface="Arial" panose="020B0604020202020204" pitchFamily="34" charset="0"/>
                        </a:rPr>
                        <a:t>1251, Краткосрочная задолженность подотчетных лиц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91,853,594.54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91,853,594.54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8677008"/>
                  </a:ext>
                </a:extLst>
              </a:tr>
              <a:tr h="449013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>
                          <a:effectLst/>
                          <a:latin typeface="Arial" panose="020B0604020202020204" pitchFamily="34" charset="0"/>
                        </a:rPr>
                        <a:t>1252, Задолженность по выплаченной заработной плате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51,297.33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51,297.33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756542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>
                          <a:effectLst/>
                          <a:latin typeface="Arial" panose="020B0604020202020204" pitchFamily="34" charset="0"/>
                        </a:rPr>
                        <a:t>1254, Прочая краткосрочная задолженность работников (хищение, порча, материальный ущерб и др.)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8,731,207.80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8,731,207.80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6357824"/>
                  </a:ext>
                </a:extLst>
              </a:tr>
              <a:tr h="449013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>
                          <a:effectLst/>
                          <a:latin typeface="Arial" panose="020B0604020202020204" pitchFamily="34" charset="0"/>
                        </a:rPr>
                        <a:t>1260, Краткосрочная дебиторская задолженность по аренде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6,189,691.53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142,945,516.56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148,067,433.62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1,067,774.47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414732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>
                          <a:effectLst/>
                          <a:latin typeface="Arial" panose="020B0604020202020204" pitchFamily="34" charset="0"/>
                        </a:rPr>
                        <a:t>1270, Прочая краткосрочная дебиторская задолженность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1,345,981,903.36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11,672,126,368.41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11,700,593,178.77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1,317,515,093.00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48868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>
                          <a:effectLst/>
                          <a:latin typeface="Arial" panose="020B0604020202020204" pitchFamily="34" charset="0"/>
                        </a:rPr>
                        <a:t>1274, Прочая краткосрочная дебиторская задолженность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1,345,981,903.36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11,672,126,368.41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11,700,593,178.77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1,317,515,093.00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304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5832935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683DE-59C5-C901-2F91-B89981BD5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065" y="260648"/>
            <a:ext cx="9421200" cy="480757"/>
          </a:xfrm>
        </p:spPr>
        <p:txBody>
          <a:bodyPr>
            <a:normAutofit/>
          </a:bodyPr>
          <a:lstStyle/>
          <a:p>
            <a:r>
              <a:rPr lang="ru-RU" sz="1867" dirty="0"/>
              <a:t>Оборотно-сальдовая ведомость</a:t>
            </a:r>
            <a:endParaRPr lang="en-US" sz="1867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133B7FD-51A5-FCBC-74C3-FD18A61F8F04}"/>
              </a:ext>
            </a:extLst>
          </p:cNvPr>
          <p:cNvGraphicFramePr>
            <a:graphicFrameLocks noGrp="1"/>
          </p:cNvGraphicFramePr>
          <p:nvPr/>
        </p:nvGraphicFramePr>
        <p:xfrm>
          <a:off x="542065" y="1220756"/>
          <a:ext cx="11122556" cy="4662425"/>
        </p:xfrm>
        <a:graphic>
          <a:graphicData uri="http://schemas.openxmlformats.org/drawingml/2006/table">
            <a:tbl>
              <a:tblPr/>
              <a:tblGrid>
                <a:gridCol w="3254508">
                  <a:extLst>
                    <a:ext uri="{9D8B030D-6E8A-4147-A177-3AD203B41FA5}">
                      <a16:colId xmlns:a16="http://schemas.microsoft.com/office/drawing/2014/main" val="1621636843"/>
                    </a:ext>
                  </a:extLst>
                </a:gridCol>
                <a:gridCol w="1311341">
                  <a:extLst>
                    <a:ext uri="{9D8B030D-6E8A-4147-A177-3AD203B41FA5}">
                      <a16:colId xmlns:a16="http://schemas.microsoft.com/office/drawing/2014/main" val="3007832836"/>
                    </a:ext>
                  </a:extLst>
                </a:gridCol>
                <a:gridCol w="1311341">
                  <a:extLst>
                    <a:ext uri="{9D8B030D-6E8A-4147-A177-3AD203B41FA5}">
                      <a16:colId xmlns:a16="http://schemas.microsoft.com/office/drawing/2014/main" val="991163303"/>
                    </a:ext>
                  </a:extLst>
                </a:gridCol>
                <a:gridCol w="1311341">
                  <a:extLst>
                    <a:ext uri="{9D8B030D-6E8A-4147-A177-3AD203B41FA5}">
                      <a16:colId xmlns:a16="http://schemas.microsoft.com/office/drawing/2014/main" val="2468607312"/>
                    </a:ext>
                  </a:extLst>
                </a:gridCol>
                <a:gridCol w="1311341">
                  <a:extLst>
                    <a:ext uri="{9D8B030D-6E8A-4147-A177-3AD203B41FA5}">
                      <a16:colId xmlns:a16="http://schemas.microsoft.com/office/drawing/2014/main" val="2562166886"/>
                    </a:ext>
                  </a:extLst>
                </a:gridCol>
                <a:gridCol w="1311341">
                  <a:extLst>
                    <a:ext uri="{9D8B030D-6E8A-4147-A177-3AD203B41FA5}">
                      <a16:colId xmlns:a16="http://schemas.microsoft.com/office/drawing/2014/main" val="13897080"/>
                    </a:ext>
                  </a:extLst>
                </a:gridCol>
                <a:gridCol w="1311341">
                  <a:extLst>
                    <a:ext uri="{9D8B030D-6E8A-4147-A177-3AD203B41FA5}">
                      <a16:colId xmlns:a16="http://schemas.microsoft.com/office/drawing/2014/main" val="4238748048"/>
                    </a:ext>
                  </a:extLst>
                </a:gridCol>
              </a:tblGrid>
              <a:tr h="699363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Счет, Наименование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E5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Сальдо на начало периода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0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Обороты за период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0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Сальдо на конец периода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0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526981"/>
                  </a:ext>
                </a:extLst>
              </a:tr>
              <a:tr h="233121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0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Дебет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Кредит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Дебет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Кредит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Дебет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Кредит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917853"/>
                  </a:ext>
                </a:extLst>
              </a:tr>
              <a:tr h="466243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1" i="0" u="none" strike="noStrike">
                          <a:effectLst/>
                          <a:latin typeface="Arial" panose="020B0604020202020204" pitchFamily="34" charset="0"/>
                        </a:rPr>
                        <a:t>3300, Краткосрочная кредиторская задолженность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5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6,868,604,923.54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20,496,047,603.50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17,321,891,743.59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3,694,449,063.63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162935"/>
                  </a:ext>
                </a:extLst>
              </a:tr>
              <a:tr h="466243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>
                          <a:effectLst/>
                          <a:latin typeface="Arial" panose="020B0604020202020204" pitchFamily="34" charset="0"/>
                        </a:rPr>
                        <a:t>3310, Краткосрочная задолженность поставщикам и подрядчикам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6,805,339,665.29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19,014,216,160.73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15,898,310,537.29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3,689,434,041.85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1997427"/>
                  </a:ext>
                </a:extLst>
              </a:tr>
              <a:tr h="466243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>
                          <a:effectLst/>
                          <a:latin typeface="Arial" panose="020B0604020202020204" pitchFamily="34" charset="0"/>
                        </a:rPr>
                        <a:t>3350, Краткосрочная задолженность по оплате труда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53,763,348.13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1,349,460,198.17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1,296,361,409.18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664,559.14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400857"/>
                  </a:ext>
                </a:extLst>
              </a:tr>
              <a:tr h="466243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>
                          <a:effectLst/>
                          <a:latin typeface="Arial" panose="020B0604020202020204" pitchFamily="34" charset="0"/>
                        </a:rPr>
                        <a:t>3380, Прочая краткосрочная кредиторская задолженность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9,501,910.12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132,371,244.60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127,219,797.12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4,350,462.64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5683595"/>
                  </a:ext>
                </a:extLst>
              </a:tr>
              <a:tr h="466243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>
                          <a:effectLst/>
                          <a:latin typeface="Arial" panose="020B0604020202020204" pitchFamily="34" charset="0"/>
                        </a:rPr>
                        <a:t>3385, Задолженность по исполнительным листам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1,916,655.50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19,754,081.41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18,848,456.80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1,011,030.89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468032"/>
                  </a:ext>
                </a:extLst>
              </a:tr>
              <a:tr h="466243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>
                          <a:effectLst/>
                          <a:latin typeface="Arial" panose="020B0604020202020204" pitchFamily="34" charset="0"/>
                        </a:rPr>
                        <a:t>3385, Прочие краткосрочные начисленные вознаграждения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137,731.00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137,731.00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2062396"/>
                  </a:ext>
                </a:extLst>
              </a:tr>
              <a:tr h="466243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>
                          <a:effectLst/>
                          <a:latin typeface="Arial" panose="020B0604020202020204" pitchFamily="34" charset="0"/>
                        </a:rPr>
                        <a:t>3386, Задолженность перед подотчетными лицами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29,576.63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2,551,464.84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2,644,663.21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122,775.00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100406"/>
                  </a:ext>
                </a:extLst>
              </a:tr>
              <a:tr h="466243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>
                          <a:effectLst/>
                          <a:latin typeface="Arial" panose="020B0604020202020204" pitchFamily="34" charset="0"/>
                        </a:rPr>
                        <a:t>3387, Прочая краткосрочная кредиторская задолженность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7,555,677.99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109,927,967.35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105,588,946.11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3,216,656.75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3410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8646365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/>
          <p:cNvSpPr/>
          <p:nvPr/>
        </p:nvSpPr>
        <p:spPr>
          <a:xfrm>
            <a:off x="0" y="1523987"/>
            <a:ext cx="6384032" cy="4857784"/>
          </a:xfrm>
          <a:prstGeom prst="roundRect">
            <a:avLst>
              <a:gd name="adj" fmla="val 11012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ctr"/>
            <a:r>
              <a:rPr lang="ru-RU" sz="1867" dirty="0">
                <a:solidFill>
                  <a:schemeClr val="accent2">
                    <a:lumMod val="25000"/>
                  </a:schemeClr>
                </a:solidFill>
              </a:rPr>
              <a:t>Нематериальные (неосязаемые) активы – активы, не имеющие физической натуральной формы, но наделенные «неосязаемой ценностью» и в силу этого приносящие субъекту дополнительный доход в течение длительного времени или постоянно. </a:t>
            </a:r>
          </a:p>
          <a:p>
            <a:pPr algn="ctr"/>
            <a:r>
              <a:rPr lang="ru-RU" sz="1867" dirty="0">
                <a:solidFill>
                  <a:schemeClr val="accent2">
                    <a:lumMod val="25000"/>
                  </a:schemeClr>
                </a:solidFill>
              </a:rPr>
              <a:t>Кроме того, нематериальные активы должны обладать способностью отчуждения. </a:t>
            </a:r>
          </a:p>
          <a:p>
            <a:pPr algn="ctr"/>
            <a:r>
              <a:rPr lang="ru-RU" sz="1867" dirty="0">
                <a:solidFill>
                  <a:schemeClr val="accent2">
                    <a:lumMod val="25000"/>
                  </a:schemeClr>
                </a:solidFill>
              </a:rPr>
              <a:t>К нематериальным активам относят: товарные знаки (знаки обслуживания), зарегистрированные места происхождения товаров, цену фирмы (гудвилл), «</a:t>
            </a:r>
            <a:r>
              <a:rPr lang="ru-RU" sz="1867" dirty="0" err="1">
                <a:solidFill>
                  <a:schemeClr val="accent2">
                    <a:lumMod val="25000"/>
                  </a:schemeClr>
                </a:solidFill>
              </a:rPr>
              <a:t>ноу­хау</a:t>
            </a:r>
            <a:r>
              <a:rPr lang="ru-RU" sz="1867" dirty="0">
                <a:solidFill>
                  <a:schemeClr val="accent2">
                    <a:lumMod val="25000"/>
                  </a:schemeClr>
                </a:solidFill>
              </a:rPr>
              <a:t>», патенты и промышленные образцы, лицензии, </a:t>
            </a:r>
            <a:r>
              <a:rPr lang="ru-RU" sz="1867" dirty="0" err="1">
                <a:solidFill>
                  <a:schemeClr val="accent2">
                    <a:lumMod val="25000"/>
                  </a:schemeClr>
                </a:solidFill>
              </a:rPr>
              <a:t>интелектуальную</a:t>
            </a:r>
            <a:r>
              <a:rPr lang="ru-RU" sz="1867" dirty="0">
                <a:solidFill>
                  <a:schemeClr val="accent2">
                    <a:lumMod val="25000"/>
                  </a:schemeClr>
                </a:solidFill>
              </a:rPr>
              <a:t> собственность, организационные расходы, права на пользование природными ресурсами, права на использование производственной информацией, программное обеспечение ЭВМ и другие.</a:t>
            </a:r>
          </a:p>
        </p:txBody>
      </p:sp>
      <p:sp>
        <p:nvSpPr>
          <p:cNvPr id="14338" name="AutoShape 2" descr="Бюджетная политика РФ на 2017-2019 годы"/>
          <p:cNvSpPr>
            <a:spLocks noChangeAspect="1" noChangeArrowheads="1"/>
          </p:cNvSpPr>
          <p:nvPr/>
        </p:nvSpPr>
        <p:spPr bwMode="auto">
          <a:xfrm>
            <a:off x="207433" y="-192616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2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>
            <a:extLst>
              <a:ext uri="{FF2B5EF4-FFF2-40B4-BE49-F238E27FC236}">
                <a16:creationId xmlns:a16="http://schemas.microsoft.com/office/drawing/2014/main" id="{6FE0B382-C5D1-8A14-993E-0A1AE60F237E}"/>
              </a:ext>
            </a:extLst>
          </p:cNvPr>
          <p:cNvSpPr/>
          <p:nvPr/>
        </p:nvSpPr>
        <p:spPr>
          <a:xfrm>
            <a:off x="3391744" y="356659"/>
            <a:ext cx="5984577" cy="688445"/>
          </a:xfrm>
          <a:prstGeom prst="roundRect">
            <a:avLst>
              <a:gd name="adj" fmla="val 11012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ctr"/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>Аудит нематериальных активов</a:t>
            </a:r>
          </a:p>
        </p:txBody>
      </p:sp>
      <p:pic>
        <p:nvPicPr>
          <p:cNvPr id="18434" name="Picture 2" descr="Нематериальные активы">
            <a:extLst>
              <a:ext uri="{FF2B5EF4-FFF2-40B4-BE49-F238E27FC236}">
                <a16:creationId xmlns:a16="http://schemas.microsoft.com/office/drawing/2014/main" id="{4FE710C4-9040-988C-0626-1D9A6E938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961" y="1749207"/>
            <a:ext cx="5541825" cy="4407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69711" y="6460069"/>
            <a:ext cx="169335" cy="27093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43</a:t>
            </a:fld>
            <a:endParaRPr/>
          </a:p>
        </p:txBody>
      </p:sp>
      <p:sp>
        <p:nvSpPr>
          <p:cNvPr id="162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/>
          <p:cNvSpPr/>
          <p:nvPr/>
        </p:nvSpPr>
        <p:spPr>
          <a:xfrm>
            <a:off x="952464" y="380979"/>
            <a:ext cx="10477573" cy="571504"/>
          </a:xfrm>
          <a:prstGeom prst="roundRect">
            <a:avLst>
              <a:gd name="adj" fmla="val 3888"/>
            </a:avLst>
          </a:prstGeom>
          <a:solidFill>
            <a:schemeClr val="accent3">
              <a:lumMod val="60000"/>
              <a:lumOff val="40000"/>
            </a:schemeClr>
          </a:solidFill>
          <a:ln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ctr"/>
            <a:r>
              <a:rPr lang="ru-RU" sz="2133" dirty="0">
                <a:solidFill>
                  <a:schemeClr val="tx1"/>
                </a:solidFill>
              </a:rPr>
              <a:t> </a:t>
            </a:r>
            <a:r>
              <a:rPr lang="ru-RU" sz="2133" dirty="0">
                <a:solidFill>
                  <a:srgbClr val="000000"/>
                </a:solidFill>
                <a:latin typeface="Arial" panose="020B0604020202020204" pitchFamily="34" charset="0"/>
              </a:rPr>
              <a:t>Задачами аудита нематериальных активов являются: </a:t>
            </a:r>
          </a:p>
          <a:p>
            <a:pPr algn="ctr"/>
            <a:endParaRPr sz="2133" dirty="0">
              <a:solidFill>
                <a:schemeClr val="tx1"/>
              </a:solidFill>
            </a:endParaRPr>
          </a:p>
        </p:txBody>
      </p:sp>
      <p:grpSp>
        <p:nvGrpSpPr>
          <p:cNvPr id="5" name="Google Shape;821;p42"/>
          <p:cNvGrpSpPr/>
          <p:nvPr/>
        </p:nvGrpSpPr>
        <p:grpSpPr>
          <a:xfrm>
            <a:off x="476211" y="2095491"/>
            <a:ext cx="3143272" cy="3143272"/>
            <a:chOff x="0" y="0"/>
            <a:chExt cx="373053" cy="445790"/>
          </a:xfrm>
        </p:grpSpPr>
        <p:grpSp>
          <p:nvGrpSpPr>
            <p:cNvPr id="6" name="Google Shape;822;p42"/>
            <p:cNvGrpSpPr/>
            <p:nvPr/>
          </p:nvGrpSpPr>
          <p:grpSpPr>
            <a:xfrm>
              <a:off x="0" y="228326"/>
              <a:ext cx="373055" cy="217466"/>
              <a:chOff x="0" y="-1"/>
              <a:chExt cx="373054" cy="217464"/>
            </a:xfrm>
          </p:grpSpPr>
          <p:sp>
            <p:nvSpPr>
              <p:cNvPr id="19" name="Google Shape;823;p42"/>
              <p:cNvSpPr/>
              <p:nvPr/>
            </p:nvSpPr>
            <p:spPr>
              <a:xfrm>
                <a:off x="0" y="-1"/>
                <a:ext cx="373052" cy="1863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191" y="5409"/>
                    </a:moveTo>
                    <a:lnTo>
                      <a:pt x="10800" y="0"/>
                    </a:lnTo>
                    <a:lnTo>
                      <a:pt x="5418" y="5409"/>
                    </a:lnTo>
                    <a:lnTo>
                      <a:pt x="0" y="10819"/>
                    </a:lnTo>
                    <a:lnTo>
                      <a:pt x="5418" y="16228"/>
                    </a:lnTo>
                    <a:lnTo>
                      <a:pt x="10800" y="21600"/>
                    </a:lnTo>
                    <a:lnTo>
                      <a:pt x="16191" y="16228"/>
                    </a:lnTo>
                    <a:lnTo>
                      <a:pt x="21600" y="10819"/>
                    </a:lnTo>
                    <a:lnTo>
                      <a:pt x="16191" y="5409"/>
                    </a:lnTo>
                    <a:close/>
                  </a:path>
                </a:pathLst>
              </a:custGeom>
              <a:solidFill>
                <a:srgbClr val="B4A7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/>
              </a:p>
            </p:txBody>
          </p:sp>
          <p:sp>
            <p:nvSpPr>
              <p:cNvPr id="20" name="Google Shape;824;p42"/>
              <p:cNvSpPr/>
              <p:nvPr/>
            </p:nvSpPr>
            <p:spPr>
              <a:xfrm>
                <a:off x="0" y="92673"/>
                <a:ext cx="186526" cy="1247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5448"/>
                    </a:lnTo>
                    <a:lnTo>
                      <a:pt x="21600" y="21600"/>
                    </a:lnTo>
                    <a:lnTo>
                      <a:pt x="21600" y="160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/>
              </a:p>
            </p:txBody>
          </p:sp>
          <p:sp>
            <p:nvSpPr>
              <p:cNvPr id="21" name="Google Shape;825;p42"/>
              <p:cNvSpPr/>
              <p:nvPr/>
            </p:nvSpPr>
            <p:spPr>
              <a:xfrm>
                <a:off x="186527" y="92673"/>
                <a:ext cx="186527" cy="1247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6096"/>
                    </a:lnTo>
                    <a:lnTo>
                      <a:pt x="0" y="21600"/>
                    </a:lnTo>
                    <a:lnTo>
                      <a:pt x="21600" y="5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74E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/>
              </a:p>
            </p:txBody>
          </p:sp>
        </p:grpSp>
        <p:grpSp>
          <p:nvGrpSpPr>
            <p:cNvPr id="7" name="Google Shape;826;p42"/>
            <p:cNvGrpSpPr/>
            <p:nvPr/>
          </p:nvGrpSpPr>
          <p:grpSpPr>
            <a:xfrm>
              <a:off x="0" y="152430"/>
              <a:ext cx="373055" cy="216986"/>
              <a:chOff x="0" y="-1"/>
              <a:chExt cx="373054" cy="216985"/>
            </a:xfrm>
          </p:grpSpPr>
          <p:sp>
            <p:nvSpPr>
              <p:cNvPr id="16" name="Google Shape;827;p42"/>
              <p:cNvSpPr/>
              <p:nvPr/>
            </p:nvSpPr>
            <p:spPr>
              <a:xfrm>
                <a:off x="0" y="-1"/>
                <a:ext cx="373052" cy="1861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191" y="5414"/>
                    </a:moveTo>
                    <a:lnTo>
                      <a:pt x="10800" y="0"/>
                    </a:lnTo>
                    <a:lnTo>
                      <a:pt x="5418" y="5414"/>
                    </a:lnTo>
                    <a:lnTo>
                      <a:pt x="0" y="10772"/>
                    </a:lnTo>
                    <a:lnTo>
                      <a:pt x="5418" y="16186"/>
                    </a:lnTo>
                    <a:lnTo>
                      <a:pt x="10800" y="21600"/>
                    </a:lnTo>
                    <a:lnTo>
                      <a:pt x="16191" y="16186"/>
                    </a:lnTo>
                    <a:lnTo>
                      <a:pt x="21600" y="10772"/>
                    </a:lnTo>
                    <a:lnTo>
                      <a:pt x="16191" y="5414"/>
                    </a:lnTo>
                    <a:close/>
                  </a:path>
                </a:pathLst>
              </a:custGeom>
              <a:solidFill>
                <a:srgbClr val="A4C2F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/>
              </a:p>
            </p:txBody>
          </p:sp>
          <p:sp>
            <p:nvSpPr>
              <p:cNvPr id="17" name="Google Shape;828;p42"/>
              <p:cNvSpPr/>
              <p:nvPr/>
            </p:nvSpPr>
            <p:spPr>
              <a:xfrm>
                <a:off x="0" y="92194"/>
                <a:ext cx="186526" cy="1247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5504"/>
                    </a:lnTo>
                    <a:lnTo>
                      <a:pt x="21600" y="21600"/>
                    </a:lnTo>
                    <a:lnTo>
                      <a:pt x="21600" y="161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/>
              </a:p>
            </p:txBody>
          </p:sp>
          <p:sp>
            <p:nvSpPr>
              <p:cNvPr id="18" name="Google Shape;829;p42"/>
              <p:cNvSpPr/>
              <p:nvPr/>
            </p:nvSpPr>
            <p:spPr>
              <a:xfrm>
                <a:off x="186527" y="92194"/>
                <a:ext cx="186527" cy="1247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6152"/>
                    </a:lnTo>
                    <a:lnTo>
                      <a:pt x="0" y="21600"/>
                    </a:lnTo>
                    <a:lnTo>
                      <a:pt x="21600" y="550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C78D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/>
              </a:p>
            </p:txBody>
          </p:sp>
        </p:grpSp>
        <p:grpSp>
          <p:nvGrpSpPr>
            <p:cNvPr id="8" name="Google Shape;830;p42"/>
            <p:cNvGrpSpPr/>
            <p:nvPr/>
          </p:nvGrpSpPr>
          <p:grpSpPr>
            <a:xfrm>
              <a:off x="0" y="76054"/>
              <a:ext cx="373055" cy="216987"/>
              <a:chOff x="0" y="-1"/>
              <a:chExt cx="373054" cy="216985"/>
            </a:xfrm>
          </p:grpSpPr>
          <p:sp>
            <p:nvSpPr>
              <p:cNvPr id="13" name="Google Shape;831;p42"/>
              <p:cNvSpPr/>
              <p:nvPr/>
            </p:nvSpPr>
            <p:spPr>
              <a:xfrm>
                <a:off x="0" y="-1"/>
                <a:ext cx="373052" cy="1861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191" y="5414"/>
                    </a:moveTo>
                    <a:lnTo>
                      <a:pt x="10800" y="0"/>
                    </a:lnTo>
                    <a:lnTo>
                      <a:pt x="5418" y="5414"/>
                    </a:lnTo>
                    <a:lnTo>
                      <a:pt x="0" y="10828"/>
                    </a:lnTo>
                    <a:lnTo>
                      <a:pt x="5418" y="16186"/>
                    </a:lnTo>
                    <a:lnTo>
                      <a:pt x="10800" y="21600"/>
                    </a:lnTo>
                    <a:lnTo>
                      <a:pt x="16191" y="16186"/>
                    </a:lnTo>
                    <a:lnTo>
                      <a:pt x="21600" y="10828"/>
                    </a:lnTo>
                    <a:lnTo>
                      <a:pt x="16191" y="5414"/>
                    </a:lnTo>
                    <a:close/>
                  </a:path>
                </a:pathLst>
              </a:custGeom>
              <a:solidFill>
                <a:srgbClr val="B6D7A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/>
              </a:p>
            </p:txBody>
          </p:sp>
          <p:sp>
            <p:nvSpPr>
              <p:cNvPr id="14" name="Google Shape;832;p42"/>
              <p:cNvSpPr/>
              <p:nvPr/>
            </p:nvSpPr>
            <p:spPr>
              <a:xfrm>
                <a:off x="0" y="92673"/>
                <a:ext cx="186526" cy="1243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5442"/>
                    </a:lnTo>
                    <a:lnTo>
                      <a:pt x="21600" y="21600"/>
                    </a:lnTo>
                    <a:lnTo>
                      <a:pt x="21600" y="161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/>
              </a:p>
            </p:txBody>
          </p:sp>
          <p:sp>
            <p:nvSpPr>
              <p:cNvPr id="15" name="Google Shape;833;p42"/>
              <p:cNvSpPr/>
              <p:nvPr/>
            </p:nvSpPr>
            <p:spPr>
              <a:xfrm>
                <a:off x="186527" y="92673"/>
                <a:ext cx="186527" cy="1243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6131"/>
                    </a:lnTo>
                    <a:lnTo>
                      <a:pt x="0" y="21600"/>
                    </a:lnTo>
                    <a:lnTo>
                      <a:pt x="21600" y="54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AA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/>
              </a:p>
            </p:txBody>
          </p:sp>
        </p:grpSp>
        <p:grpSp>
          <p:nvGrpSpPr>
            <p:cNvPr id="9" name="Google Shape;834;p42"/>
            <p:cNvGrpSpPr/>
            <p:nvPr/>
          </p:nvGrpSpPr>
          <p:grpSpPr>
            <a:xfrm>
              <a:off x="0" y="-1"/>
              <a:ext cx="373055" cy="217624"/>
              <a:chOff x="0" y="-1"/>
              <a:chExt cx="373054" cy="217623"/>
            </a:xfrm>
          </p:grpSpPr>
          <p:sp>
            <p:nvSpPr>
              <p:cNvPr id="10" name="Google Shape;835;p42"/>
              <p:cNvSpPr/>
              <p:nvPr/>
            </p:nvSpPr>
            <p:spPr>
              <a:xfrm>
                <a:off x="0" y="-1"/>
                <a:ext cx="373052" cy="1863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191" y="5372"/>
                    </a:moveTo>
                    <a:lnTo>
                      <a:pt x="10800" y="0"/>
                    </a:lnTo>
                    <a:lnTo>
                      <a:pt x="5418" y="5372"/>
                    </a:lnTo>
                    <a:lnTo>
                      <a:pt x="0" y="10781"/>
                    </a:lnTo>
                    <a:lnTo>
                      <a:pt x="5418" y="16191"/>
                    </a:lnTo>
                    <a:lnTo>
                      <a:pt x="10800" y="21600"/>
                    </a:lnTo>
                    <a:lnTo>
                      <a:pt x="16191" y="16191"/>
                    </a:lnTo>
                    <a:lnTo>
                      <a:pt x="21600" y="10781"/>
                    </a:lnTo>
                    <a:lnTo>
                      <a:pt x="16191" y="5372"/>
                    </a:lnTo>
                    <a:close/>
                  </a:path>
                </a:pathLst>
              </a:custGeom>
              <a:solidFill>
                <a:srgbClr val="FFE5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/>
              </a:p>
            </p:txBody>
          </p:sp>
          <p:sp>
            <p:nvSpPr>
              <p:cNvPr id="11" name="Google Shape;836;p42"/>
              <p:cNvSpPr/>
              <p:nvPr/>
            </p:nvSpPr>
            <p:spPr>
              <a:xfrm>
                <a:off x="0" y="92992"/>
                <a:ext cx="186526" cy="1246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5428"/>
                    </a:lnTo>
                    <a:lnTo>
                      <a:pt x="21600" y="21600"/>
                    </a:lnTo>
                    <a:lnTo>
                      <a:pt x="21600" y="161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/>
              </a:p>
            </p:txBody>
          </p:sp>
          <p:sp>
            <p:nvSpPr>
              <p:cNvPr id="12" name="Google Shape;837;p42"/>
              <p:cNvSpPr/>
              <p:nvPr/>
            </p:nvSpPr>
            <p:spPr>
              <a:xfrm>
                <a:off x="186527" y="92992"/>
                <a:ext cx="186527" cy="1246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6172"/>
                    </a:lnTo>
                    <a:lnTo>
                      <a:pt x="0" y="21600"/>
                    </a:lnTo>
                    <a:lnTo>
                      <a:pt x="21600" y="542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1C2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/>
              </a:p>
            </p:txBody>
          </p:sp>
        </p:grpSp>
      </p:grpSp>
      <p:sp>
        <p:nvSpPr>
          <p:cNvPr id="22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/>
          <p:cNvSpPr/>
          <p:nvPr/>
        </p:nvSpPr>
        <p:spPr>
          <a:xfrm>
            <a:off x="4869186" y="1201126"/>
            <a:ext cx="6962997" cy="629287"/>
          </a:xfrm>
          <a:prstGeom prst="roundRect">
            <a:avLst>
              <a:gd name="adj" fmla="val 11012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ctr"/>
            <a:r>
              <a:rPr lang="ru-RU" sz="1867" dirty="0"/>
              <a:t> </a:t>
            </a:r>
            <a:r>
              <a:rPr lang="ru-RU" sz="1867" dirty="0">
                <a:solidFill>
                  <a:schemeClr val="accent2">
                    <a:lumMod val="25000"/>
                  </a:schemeClr>
                </a:solidFill>
              </a:rPr>
              <a:t>правильность классификации нематериальных активов по их видам; </a:t>
            </a:r>
          </a:p>
          <a:p>
            <a:pPr algn="ctr"/>
            <a:endParaRPr sz="1867" dirty="0"/>
          </a:p>
        </p:txBody>
      </p:sp>
      <p:cxnSp>
        <p:nvCxnSpPr>
          <p:cNvPr id="32" name="Прямая со стрелкой 31"/>
          <p:cNvCxnSpPr>
            <a:cxnSpLocks/>
          </p:cNvCxnSpPr>
          <p:nvPr/>
        </p:nvCxnSpPr>
        <p:spPr>
          <a:xfrm flipV="1">
            <a:off x="3143230" y="1666867"/>
            <a:ext cx="1571645" cy="664299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Прямая со стрелкой 33"/>
          <p:cNvCxnSpPr>
            <a:cxnSpLocks/>
            <a:endCxn id="35" idx="1"/>
          </p:cNvCxnSpPr>
          <p:nvPr/>
        </p:nvCxnSpPr>
        <p:spPr>
          <a:xfrm flipV="1">
            <a:off x="3619483" y="3397364"/>
            <a:ext cx="1285077" cy="524593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Прямая со стрелкой 30"/>
          <p:cNvCxnSpPr>
            <a:cxnSpLocks/>
          </p:cNvCxnSpPr>
          <p:nvPr/>
        </p:nvCxnSpPr>
        <p:spPr>
          <a:xfrm flipV="1">
            <a:off x="3619483" y="2836901"/>
            <a:ext cx="1238259" cy="333377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/>
          <p:cNvSpPr/>
          <p:nvPr/>
        </p:nvSpPr>
        <p:spPr>
          <a:xfrm>
            <a:off x="4906714" y="2070183"/>
            <a:ext cx="6962997" cy="666755"/>
          </a:xfrm>
          <a:prstGeom prst="roundRect">
            <a:avLst>
              <a:gd name="adj" fmla="val 11012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ctr"/>
            <a:r>
              <a:rPr lang="ru-RU" sz="1867" dirty="0">
                <a:solidFill>
                  <a:schemeClr val="accent2">
                    <a:lumMod val="25000"/>
                  </a:schemeClr>
                </a:solidFill>
              </a:rPr>
              <a:t>проверка фактического наличия (инвентаризация) нематериальных активов; </a:t>
            </a:r>
          </a:p>
        </p:txBody>
      </p:sp>
      <p:sp>
        <p:nvSpPr>
          <p:cNvPr id="35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/>
          <p:cNvSpPr/>
          <p:nvPr/>
        </p:nvSpPr>
        <p:spPr>
          <a:xfrm>
            <a:off x="4904560" y="3016360"/>
            <a:ext cx="6962997" cy="762005"/>
          </a:xfrm>
          <a:prstGeom prst="roundRect">
            <a:avLst>
              <a:gd name="adj" fmla="val 11012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ctr"/>
            <a:r>
              <a:rPr lang="ru-RU" sz="1867" dirty="0">
                <a:solidFill>
                  <a:schemeClr val="accent2">
                    <a:lumMod val="25000"/>
                  </a:schemeClr>
                </a:solidFill>
              </a:rPr>
              <a:t>проверка реальности оценки нематериальных активов; </a:t>
            </a:r>
          </a:p>
        </p:txBody>
      </p:sp>
      <p:sp>
        <p:nvSpPr>
          <p:cNvPr id="36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/>
          <p:cNvSpPr/>
          <p:nvPr/>
        </p:nvSpPr>
        <p:spPr>
          <a:xfrm>
            <a:off x="4869186" y="4099939"/>
            <a:ext cx="6962997" cy="876527"/>
          </a:xfrm>
          <a:prstGeom prst="roundRect">
            <a:avLst>
              <a:gd name="adj" fmla="val 11012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ctr"/>
            <a:r>
              <a:rPr lang="ru-RU" sz="1867" dirty="0">
                <a:solidFill>
                  <a:schemeClr val="accent2">
                    <a:lumMod val="25000"/>
                  </a:schemeClr>
                </a:solidFill>
              </a:rPr>
              <a:t>обследование и анализ первичных документов по движению нематериальных активов, критериев их соответствия к данной группе активов, причин и обоснования их выбытия; </a:t>
            </a:r>
          </a:p>
        </p:txBody>
      </p:sp>
      <p:sp>
        <p:nvSpPr>
          <p:cNvPr id="37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/>
          <p:cNvSpPr/>
          <p:nvPr/>
        </p:nvSpPr>
        <p:spPr>
          <a:xfrm>
            <a:off x="4787859" y="5414729"/>
            <a:ext cx="6962997" cy="738552"/>
          </a:xfrm>
          <a:prstGeom prst="roundRect">
            <a:avLst>
              <a:gd name="adj" fmla="val 11012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ctr"/>
            <a:r>
              <a:rPr lang="ru-RU" sz="1867" dirty="0">
                <a:solidFill>
                  <a:schemeClr val="accent2">
                    <a:lumMod val="25000"/>
                  </a:schemeClr>
                </a:solidFill>
              </a:rPr>
              <a:t>проверка правильности начисления амортизации нематериальных активов; </a:t>
            </a:r>
          </a:p>
        </p:txBody>
      </p:sp>
      <p:cxnSp>
        <p:nvCxnSpPr>
          <p:cNvPr id="43" name="Прямая со стрелкой 42"/>
          <p:cNvCxnSpPr>
            <a:cxnSpLocks/>
            <a:endCxn id="36" idx="1"/>
          </p:cNvCxnSpPr>
          <p:nvPr/>
        </p:nvCxnSpPr>
        <p:spPr>
          <a:xfrm flipV="1">
            <a:off x="3095604" y="4538203"/>
            <a:ext cx="1773581" cy="266739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Прямая со стрелкой 44"/>
          <p:cNvCxnSpPr>
            <a:cxnSpLocks/>
            <a:endCxn id="37" idx="1"/>
          </p:cNvCxnSpPr>
          <p:nvPr/>
        </p:nvCxnSpPr>
        <p:spPr>
          <a:xfrm>
            <a:off x="2833679" y="5105525"/>
            <a:ext cx="1954180" cy="678481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027527090"/>
      </p:ext>
    </p:extLst>
  </p:cSld>
  <p:clrMapOvr>
    <a:masterClrMapping/>
  </p:clrMapOvr>
  <p:transition spd="slow"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238;p29"/>
          <p:cNvGrpSpPr/>
          <p:nvPr/>
        </p:nvGrpSpPr>
        <p:grpSpPr>
          <a:xfrm>
            <a:off x="0" y="2000240"/>
            <a:ext cx="3714733" cy="3619525"/>
            <a:chOff x="3074637" y="1414956"/>
            <a:chExt cx="2994725" cy="2770798"/>
          </a:xfrm>
        </p:grpSpPr>
        <p:sp>
          <p:nvSpPr>
            <p:cNvPr id="12" name="Google Shape;239;p29"/>
            <p:cNvSpPr/>
            <p:nvPr/>
          </p:nvSpPr>
          <p:spPr>
            <a:xfrm>
              <a:off x="3488994" y="2635178"/>
              <a:ext cx="2165871" cy="809857"/>
            </a:xfrm>
            <a:custGeom>
              <a:avLst/>
              <a:gdLst/>
              <a:ahLst/>
              <a:cxnLst/>
              <a:rect l="l" t="t" r="r" b="b"/>
              <a:pathLst>
                <a:path w="126826" h="43529" extrusionOk="0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</p:spPr>
        </p:sp>
        <p:sp>
          <p:nvSpPr>
            <p:cNvPr id="13" name="Google Shape;240;p29"/>
            <p:cNvSpPr/>
            <p:nvPr/>
          </p:nvSpPr>
          <p:spPr>
            <a:xfrm>
              <a:off x="3074637" y="3006255"/>
              <a:ext cx="1498124" cy="1179498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997545"/>
            </a:solidFill>
            <a:ln>
              <a:noFill/>
            </a:ln>
          </p:spPr>
        </p:sp>
        <p:sp>
          <p:nvSpPr>
            <p:cNvPr id="14" name="Google Shape;241;p29"/>
            <p:cNvSpPr/>
            <p:nvPr/>
          </p:nvSpPr>
          <p:spPr>
            <a:xfrm flipH="1">
              <a:off x="4571239" y="3006255"/>
              <a:ext cx="1498124" cy="1179498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gradFill>
              <a:gsLst>
                <a:gs pos="0">
                  <a:srgbClr val="F6D2A2"/>
                </a:gs>
                <a:gs pos="20000">
                  <a:srgbClr val="C59F72"/>
                </a:gs>
                <a:gs pos="30000">
                  <a:srgbClr val="997545"/>
                </a:gs>
                <a:gs pos="39000">
                  <a:srgbClr val="C59F72"/>
                </a:gs>
                <a:gs pos="54000">
                  <a:srgbClr val="F6D2A2"/>
                </a:gs>
                <a:gs pos="71000">
                  <a:srgbClr val="C59F72"/>
                </a:gs>
                <a:gs pos="87000">
                  <a:srgbClr val="F6D2A2"/>
                </a:gs>
                <a:gs pos="100000">
                  <a:srgbClr val="997545"/>
                </a:gs>
              </a:gsLst>
              <a:lin ang="2698631" scaled="0"/>
            </a:gradFill>
            <a:ln>
              <a:noFill/>
            </a:ln>
          </p:spPr>
        </p:sp>
        <p:sp>
          <p:nvSpPr>
            <p:cNvPr id="15" name="Google Shape;242;p29"/>
            <p:cNvSpPr/>
            <p:nvPr/>
          </p:nvSpPr>
          <p:spPr>
            <a:xfrm>
              <a:off x="3907863" y="2137478"/>
              <a:ext cx="1334160" cy="499167"/>
            </a:xfrm>
            <a:custGeom>
              <a:avLst/>
              <a:gdLst/>
              <a:ahLst/>
              <a:cxnLst/>
              <a:rect l="l" t="t" r="r" b="b"/>
              <a:pathLst>
                <a:path w="24053" h="8150" extrusionOk="0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</p:spPr>
        </p:sp>
        <p:sp>
          <p:nvSpPr>
            <p:cNvPr id="16" name="Google Shape;243;p29"/>
            <p:cNvSpPr/>
            <p:nvPr/>
          </p:nvSpPr>
          <p:spPr>
            <a:xfrm>
              <a:off x="3561986" y="2371372"/>
              <a:ext cx="1013303" cy="865082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997545"/>
            </a:solidFill>
            <a:ln>
              <a:noFill/>
            </a:ln>
          </p:spPr>
        </p:sp>
        <p:sp>
          <p:nvSpPr>
            <p:cNvPr id="17" name="Google Shape;244;p29"/>
            <p:cNvSpPr/>
            <p:nvPr/>
          </p:nvSpPr>
          <p:spPr>
            <a:xfrm flipH="1">
              <a:off x="4572604" y="2371372"/>
              <a:ext cx="1013303" cy="865082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gradFill>
              <a:gsLst>
                <a:gs pos="0">
                  <a:srgbClr val="F6D2A2"/>
                </a:gs>
                <a:gs pos="20000">
                  <a:srgbClr val="C59F72"/>
                </a:gs>
                <a:gs pos="30000">
                  <a:srgbClr val="997545"/>
                </a:gs>
                <a:gs pos="39000">
                  <a:srgbClr val="C59F72"/>
                </a:gs>
                <a:gs pos="54000">
                  <a:srgbClr val="F6D2A2"/>
                </a:gs>
                <a:gs pos="71000">
                  <a:srgbClr val="C59F72"/>
                </a:gs>
                <a:gs pos="87000">
                  <a:srgbClr val="F6D2A2"/>
                </a:gs>
                <a:gs pos="100000">
                  <a:srgbClr val="997545"/>
                </a:gs>
              </a:gsLst>
              <a:lin ang="2698631" scaled="0"/>
            </a:gradFill>
            <a:ln>
              <a:noFill/>
            </a:ln>
          </p:spPr>
        </p:sp>
        <p:sp>
          <p:nvSpPr>
            <p:cNvPr id="18" name="Google Shape;245;p29"/>
            <p:cNvSpPr/>
            <p:nvPr/>
          </p:nvSpPr>
          <p:spPr>
            <a:xfrm>
              <a:off x="3984428" y="1414956"/>
              <a:ext cx="590881" cy="1023401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997545"/>
            </a:solidFill>
            <a:ln>
              <a:noFill/>
            </a:ln>
          </p:spPr>
        </p:sp>
        <p:sp>
          <p:nvSpPr>
            <p:cNvPr id="19" name="Google Shape;246;p29"/>
            <p:cNvSpPr/>
            <p:nvPr/>
          </p:nvSpPr>
          <p:spPr>
            <a:xfrm flipH="1">
              <a:off x="4572585" y="1414956"/>
              <a:ext cx="590881" cy="1023401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gradFill>
              <a:gsLst>
                <a:gs pos="0">
                  <a:srgbClr val="F6D2A2"/>
                </a:gs>
                <a:gs pos="20000">
                  <a:srgbClr val="C59F72"/>
                </a:gs>
                <a:gs pos="30000">
                  <a:srgbClr val="997545"/>
                </a:gs>
                <a:gs pos="39000">
                  <a:srgbClr val="C59F72"/>
                </a:gs>
                <a:gs pos="54000">
                  <a:srgbClr val="F6D2A2"/>
                </a:gs>
                <a:gs pos="71000">
                  <a:srgbClr val="C59F72"/>
                </a:gs>
                <a:gs pos="87000">
                  <a:srgbClr val="F6D2A2"/>
                </a:gs>
                <a:gs pos="100000">
                  <a:srgbClr val="997545"/>
                </a:gs>
              </a:gsLst>
              <a:lin ang="2698631" scaled="0"/>
            </a:gradFill>
            <a:ln>
              <a:noFill/>
            </a:ln>
          </p:spPr>
        </p:sp>
      </p:grpSp>
      <p:sp>
        <p:nvSpPr>
          <p:cNvPr id="20" name="Сквиркл"/>
          <p:cNvSpPr/>
          <p:nvPr/>
        </p:nvSpPr>
        <p:spPr>
          <a:xfrm>
            <a:off x="1232983" y="-9913"/>
            <a:ext cx="10287072" cy="1042547"/>
          </a:xfrm>
          <a:prstGeom prst="roundRect">
            <a:avLst>
              <a:gd name="adj" fmla="val 12446"/>
            </a:avLst>
          </a:prstGeom>
          <a:solidFill>
            <a:schemeClr val="accent4"/>
          </a:solidFill>
          <a:ln w="76200">
            <a:solidFill>
              <a:schemeClr val="accent3">
                <a:satOff val="-18599"/>
                <a:lumOff val="-12549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</p:spPr>
        <p:txBody>
          <a:bodyPr lIns="0" tIns="0" rIns="0" bIns="0"/>
          <a:lstStyle/>
          <a:p>
            <a:pPr algn="ctr">
              <a:defRPr>
                <a:solidFill>
                  <a:srgbClr val="000000"/>
                </a:solidFill>
              </a:defRPr>
            </a:pPr>
            <a:br>
              <a:rPr lang="ru-RU" sz="2667" b="1" dirty="0"/>
            </a:br>
            <a:r>
              <a:rPr lang="ru-RU" sz="2133" b="1" dirty="0"/>
              <a:t>Информационная база аудита нематериальных активов включает:</a:t>
            </a:r>
          </a:p>
          <a:p>
            <a:pPr algn="ctr">
              <a:defRPr>
                <a:solidFill>
                  <a:srgbClr val="000000"/>
                </a:solidFill>
              </a:defRPr>
            </a:pPr>
            <a:endParaRPr sz="2133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/>
          <p:cNvSpPr/>
          <p:nvPr/>
        </p:nvSpPr>
        <p:spPr>
          <a:xfrm>
            <a:off x="3749027" y="1449814"/>
            <a:ext cx="7947003" cy="731047"/>
          </a:xfrm>
          <a:prstGeom prst="roundRect">
            <a:avLst>
              <a:gd name="adj" fmla="val 11012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ru-RU" sz="1867" dirty="0">
                <a:solidFill>
                  <a:schemeClr val="accent2">
                    <a:lumMod val="25000"/>
                  </a:schemeClr>
                </a:solidFill>
              </a:rPr>
              <a:t>учетную политику предприятия; бухгалтерский баланс;</a:t>
            </a:r>
          </a:p>
          <a:p>
            <a:r>
              <a:rPr lang="ru-RU" sz="1867" dirty="0">
                <a:solidFill>
                  <a:schemeClr val="accent2">
                    <a:lumMod val="25000"/>
                  </a:schemeClr>
                </a:solidFill>
              </a:rPr>
              <a:t> Главную книгу; </a:t>
            </a:r>
          </a:p>
        </p:txBody>
      </p:sp>
      <p:sp>
        <p:nvSpPr>
          <p:cNvPr id="24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/>
          <p:cNvSpPr/>
          <p:nvPr/>
        </p:nvSpPr>
        <p:spPr>
          <a:xfrm>
            <a:off x="3714559" y="2779028"/>
            <a:ext cx="8096307" cy="1042547"/>
          </a:xfrm>
          <a:prstGeom prst="roundRect">
            <a:avLst>
              <a:gd name="adj" fmla="val 11012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ru-RU" sz="1867" dirty="0" err="1">
                <a:solidFill>
                  <a:schemeClr val="accent2">
                    <a:lumMod val="25000"/>
                  </a:schemeClr>
                </a:solidFill>
              </a:rPr>
              <a:t>журнал­ордер</a:t>
            </a:r>
            <a:r>
              <a:rPr lang="ru-RU" sz="1867" dirty="0">
                <a:solidFill>
                  <a:schemeClr val="accent2">
                    <a:lumMod val="25000"/>
                  </a:schemeClr>
                </a:solidFill>
              </a:rPr>
              <a:t>; </a:t>
            </a:r>
          </a:p>
          <a:p>
            <a:r>
              <a:rPr lang="ru-RU" sz="1867" dirty="0">
                <a:solidFill>
                  <a:schemeClr val="accent2">
                    <a:lumMod val="25000"/>
                  </a:schemeClr>
                </a:solidFill>
              </a:rPr>
              <a:t>инвентарную карточку учета нематериальных активов или </a:t>
            </a:r>
            <a:r>
              <a:rPr lang="ru-RU" sz="1867" dirty="0" err="1">
                <a:solidFill>
                  <a:schemeClr val="accent2">
                    <a:lumMod val="25000"/>
                  </a:schemeClr>
                </a:solidFill>
              </a:rPr>
              <a:t>машинограммы</a:t>
            </a:r>
            <a:r>
              <a:rPr lang="ru-RU" sz="1867" dirty="0">
                <a:solidFill>
                  <a:schemeClr val="accent2">
                    <a:lumMod val="25000"/>
                  </a:schemeClr>
                </a:solidFill>
              </a:rPr>
              <a:t> (при компьютеризации); </a:t>
            </a:r>
          </a:p>
        </p:txBody>
      </p:sp>
      <p:sp>
        <p:nvSpPr>
          <p:cNvPr id="25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/>
          <p:cNvSpPr/>
          <p:nvPr/>
        </p:nvSpPr>
        <p:spPr>
          <a:xfrm>
            <a:off x="3749027" y="4414031"/>
            <a:ext cx="8096307" cy="784552"/>
          </a:xfrm>
          <a:prstGeom prst="roundRect">
            <a:avLst>
              <a:gd name="adj" fmla="val 11012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ru-RU" sz="1867" dirty="0">
                <a:solidFill>
                  <a:schemeClr val="accent2">
                    <a:lumMod val="25000"/>
                  </a:schemeClr>
                </a:solidFill>
              </a:rPr>
              <a:t>техническую документацию; </a:t>
            </a:r>
          </a:p>
          <a:p>
            <a:r>
              <a:rPr lang="ru-RU" sz="1867" dirty="0">
                <a:solidFill>
                  <a:schemeClr val="accent2">
                    <a:lumMod val="25000"/>
                  </a:schemeClr>
                </a:solidFill>
              </a:rPr>
              <a:t>документы, подтверждающие имущественные права субъекта; </a:t>
            </a:r>
          </a:p>
        </p:txBody>
      </p:sp>
      <p:sp>
        <p:nvSpPr>
          <p:cNvPr id="26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/>
          <p:cNvSpPr/>
          <p:nvPr/>
        </p:nvSpPr>
        <p:spPr>
          <a:xfrm>
            <a:off x="3749027" y="5684121"/>
            <a:ext cx="8096307" cy="666755"/>
          </a:xfrm>
          <a:prstGeom prst="roundRect">
            <a:avLst>
              <a:gd name="adj" fmla="val 11012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ru-RU" sz="1867" dirty="0">
                <a:solidFill>
                  <a:schemeClr val="accent2">
                    <a:lumMod val="25000"/>
                  </a:schemeClr>
                </a:solidFill>
              </a:rPr>
              <a:t>инвентаризационную опись; </a:t>
            </a:r>
          </a:p>
          <a:p>
            <a:r>
              <a:rPr lang="ru-RU" sz="1867" dirty="0">
                <a:solidFill>
                  <a:schemeClr val="accent2">
                    <a:lumMod val="25000"/>
                  </a:schemeClr>
                </a:solidFill>
              </a:rPr>
              <a:t>расчет начисления амортизации нематериальных активов; </a:t>
            </a:r>
          </a:p>
          <a:p>
            <a:pPr algn="ctr"/>
            <a:r>
              <a:rPr lang="ru-RU" sz="1867" dirty="0"/>
              <a:t>.</a:t>
            </a:r>
            <a:endParaRPr sz="1867" dirty="0"/>
          </a:p>
        </p:txBody>
      </p:sp>
    </p:spTree>
    <p:extLst>
      <p:ext uri="{BB962C8B-B14F-4D97-AF65-F5344CB8AC3E}">
        <p14:creationId xmlns:p14="http://schemas.microsoft.com/office/powerpoint/2010/main" val="3241560600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69711" y="6460069"/>
            <a:ext cx="169335" cy="27093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45</a:t>
            </a:fld>
            <a:endParaRPr/>
          </a:p>
        </p:txBody>
      </p:sp>
      <p:sp>
        <p:nvSpPr>
          <p:cNvPr id="166" name="Сквиркл"/>
          <p:cNvSpPr/>
          <p:nvPr/>
        </p:nvSpPr>
        <p:spPr>
          <a:xfrm>
            <a:off x="98501" y="165453"/>
            <a:ext cx="11940544" cy="855736"/>
          </a:xfrm>
          <a:prstGeom prst="roundRect">
            <a:avLst>
              <a:gd name="adj" fmla="val 12446"/>
            </a:avLst>
          </a:prstGeom>
          <a:solidFill>
            <a:schemeClr val="accent4"/>
          </a:solidFill>
          <a:ln w="76200">
            <a:solidFill>
              <a:schemeClr val="accent3">
                <a:satOff val="-18599"/>
                <a:lumOff val="-12549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</p:spPr>
        <p:txBody>
          <a:bodyPr lIns="0" tIns="0" rIns="0" bIns="0"/>
          <a:lstStyle/>
          <a:p>
            <a:pPr algn="ctr"/>
            <a:r>
              <a:rPr lang="ru-RU" sz="2133" b="1" dirty="0"/>
              <a:t>Инвентаризация нематериальных активов проводится в общеустановленном порядке и затрагивает следующие основные моменты: </a:t>
            </a:r>
          </a:p>
        </p:txBody>
      </p:sp>
      <p:sp>
        <p:nvSpPr>
          <p:cNvPr id="32772" name="AutoShape 4" descr="Кризис - переоценка ценностей - Man World. Чоловіча психологія. Психологія  успіху."/>
          <p:cNvSpPr>
            <a:spLocks noChangeAspect="1" noChangeArrowheads="1"/>
          </p:cNvSpPr>
          <p:nvPr/>
        </p:nvSpPr>
        <p:spPr bwMode="auto">
          <a:xfrm>
            <a:off x="207433" y="-192616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32774" name="AutoShape 6" descr="Кризис - переоценка ценностей - Man World. Чоловіча психологія. Психологія  успіху."/>
          <p:cNvSpPr>
            <a:spLocks noChangeAspect="1" noChangeArrowheads="1"/>
          </p:cNvSpPr>
          <p:nvPr/>
        </p:nvSpPr>
        <p:spPr bwMode="auto">
          <a:xfrm>
            <a:off x="207433" y="-192616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32776" name="AutoShape 8" descr="⬇ Скачать картинки Стабильность, стоковые фото Стабильность в хорошем  качестве | Depositphotos"/>
          <p:cNvSpPr>
            <a:spLocks noChangeAspect="1" noChangeArrowheads="1"/>
          </p:cNvSpPr>
          <p:nvPr/>
        </p:nvSpPr>
        <p:spPr bwMode="auto">
          <a:xfrm>
            <a:off x="207433" y="-192616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32782" name="AutoShape 14" descr="Личные ценности – найдите свои персональные ценности"/>
          <p:cNvSpPr>
            <a:spLocks noChangeAspect="1" noChangeArrowheads="1"/>
          </p:cNvSpPr>
          <p:nvPr/>
        </p:nvSpPr>
        <p:spPr bwMode="auto">
          <a:xfrm>
            <a:off x="207433" y="-192616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32784" name="AutoShape 16" descr="Личные ценности – найдите свои персональные ценности"/>
          <p:cNvSpPr>
            <a:spLocks noChangeAspect="1" noChangeArrowheads="1"/>
          </p:cNvSpPr>
          <p:nvPr/>
        </p:nvSpPr>
        <p:spPr bwMode="auto">
          <a:xfrm>
            <a:off x="207433" y="-192616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32786" name="AutoShape 18" descr="Личные ценности – найдите свои персональные ценности"/>
          <p:cNvSpPr>
            <a:spLocks noChangeAspect="1" noChangeArrowheads="1"/>
          </p:cNvSpPr>
          <p:nvPr/>
        </p:nvSpPr>
        <p:spPr bwMode="auto">
          <a:xfrm>
            <a:off x="207433" y="-192616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32790" name="AutoShape 22" descr="Социум — Вести Республики"/>
          <p:cNvSpPr>
            <a:spLocks noChangeAspect="1" noChangeArrowheads="1"/>
          </p:cNvSpPr>
          <p:nvPr/>
        </p:nvSpPr>
        <p:spPr bwMode="auto">
          <a:xfrm>
            <a:off x="207433" y="-192616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32792" name="AutoShape 24" descr="Социум — Вести Республики"/>
          <p:cNvSpPr>
            <a:spLocks noChangeAspect="1" noChangeArrowheads="1"/>
          </p:cNvSpPr>
          <p:nvPr/>
        </p:nvSpPr>
        <p:spPr bwMode="auto">
          <a:xfrm>
            <a:off x="207433" y="-192616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32794" name="AutoShape 26" descr="Социум — что это такое"/>
          <p:cNvSpPr>
            <a:spLocks noChangeAspect="1" noChangeArrowheads="1"/>
          </p:cNvSpPr>
          <p:nvPr/>
        </p:nvSpPr>
        <p:spPr bwMode="auto">
          <a:xfrm>
            <a:off x="207433" y="-192616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32796" name="AutoShape 28" descr="Чем отличается общество от социума"/>
          <p:cNvSpPr>
            <a:spLocks noChangeAspect="1" noChangeArrowheads="1"/>
          </p:cNvSpPr>
          <p:nvPr/>
        </p:nvSpPr>
        <p:spPr bwMode="auto">
          <a:xfrm>
            <a:off x="207433" y="-192616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2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>
            <a:extLst>
              <a:ext uri="{FF2B5EF4-FFF2-40B4-BE49-F238E27FC236}">
                <a16:creationId xmlns:a16="http://schemas.microsoft.com/office/drawing/2014/main" id="{B71730EE-B429-840D-2AD1-A3DBAEA1218C}"/>
              </a:ext>
            </a:extLst>
          </p:cNvPr>
          <p:cNvSpPr/>
          <p:nvPr/>
        </p:nvSpPr>
        <p:spPr>
          <a:xfrm>
            <a:off x="135909" y="1389989"/>
            <a:ext cx="4547723" cy="1314487"/>
          </a:xfrm>
          <a:prstGeom prst="roundRect">
            <a:avLst>
              <a:gd name="adj" fmla="val 11012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ctr"/>
            <a:r>
              <a:rPr lang="ru-RU" sz="2133" dirty="0">
                <a:solidFill>
                  <a:schemeClr val="accent2">
                    <a:lumMod val="25000"/>
                  </a:schemeClr>
                </a:solidFill>
              </a:rPr>
              <a:t>определение фактического наличия нематериальных активов, принадлежащих предприятию на правах собственности; </a:t>
            </a:r>
          </a:p>
        </p:txBody>
      </p:sp>
      <p:sp>
        <p:nvSpPr>
          <p:cNvPr id="3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>
            <a:extLst>
              <a:ext uri="{FF2B5EF4-FFF2-40B4-BE49-F238E27FC236}">
                <a16:creationId xmlns:a16="http://schemas.microsoft.com/office/drawing/2014/main" id="{3746A56A-E8F2-767C-5EEB-0A6F3E815755}"/>
              </a:ext>
            </a:extLst>
          </p:cNvPr>
          <p:cNvSpPr/>
          <p:nvPr/>
        </p:nvSpPr>
        <p:spPr>
          <a:xfrm>
            <a:off x="98501" y="3073274"/>
            <a:ext cx="4547723" cy="1080253"/>
          </a:xfrm>
          <a:prstGeom prst="roundRect">
            <a:avLst>
              <a:gd name="adj" fmla="val 11012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ctr"/>
            <a:r>
              <a:rPr lang="ru-RU" sz="2133" dirty="0">
                <a:solidFill>
                  <a:schemeClr val="accent2">
                    <a:lumMod val="25000"/>
                  </a:schemeClr>
                </a:solidFill>
              </a:rPr>
              <a:t>проверка правильности и своевременности отражения их в балансе; </a:t>
            </a:r>
          </a:p>
        </p:txBody>
      </p:sp>
      <p:sp>
        <p:nvSpPr>
          <p:cNvPr id="4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>
            <a:extLst>
              <a:ext uri="{FF2B5EF4-FFF2-40B4-BE49-F238E27FC236}">
                <a16:creationId xmlns:a16="http://schemas.microsoft.com/office/drawing/2014/main" id="{A8982B2E-E5B1-442D-615C-3B36AE9D79F1}"/>
              </a:ext>
            </a:extLst>
          </p:cNvPr>
          <p:cNvSpPr/>
          <p:nvPr/>
        </p:nvSpPr>
        <p:spPr>
          <a:xfrm>
            <a:off x="178748" y="5548367"/>
            <a:ext cx="4547723" cy="1144180"/>
          </a:xfrm>
          <a:prstGeom prst="roundRect">
            <a:avLst>
              <a:gd name="adj" fmla="val 11012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ctr"/>
            <a:r>
              <a:rPr lang="ru-RU" sz="2133" dirty="0">
                <a:solidFill>
                  <a:schemeClr val="accent2">
                    <a:lumMod val="25000"/>
                  </a:schemeClr>
                </a:solidFill>
              </a:rPr>
              <a:t>установление точности начисления износа нематериальных активов; </a:t>
            </a:r>
          </a:p>
        </p:txBody>
      </p:sp>
      <p:sp>
        <p:nvSpPr>
          <p:cNvPr id="6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>
            <a:extLst>
              <a:ext uri="{FF2B5EF4-FFF2-40B4-BE49-F238E27FC236}">
                <a16:creationId xmlns:a16="http://schemas.microsoft.com/office/drawing/2014/main" id="{EE0B777E-D5EC-6EE5-8743-990458FA2F7B}"/>
              </a:ext>
            </a:extLst>
          </p:cNvPr>
          <p:cNvSpPr/>
          <p:nvPr/>
        </p:nvSpPr>
        <p:spPr>
          <a:xfrm>
            <a:off x="141475" y="4383917"/>
            <a:ext cx="4504749" cy="934060"/>
          </a:xfrm>
          <a:prstGeom prst="roundRect">
            <a:avLst>
              <a:gd name="adj" fmla="val 11012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ctr"/>
            <a:r>
              <a:rPr lang="ru-RU" sz="2133" dirty="0">
                <a:solidFill>
                  <a:schemeClr val="accent2">
                    <a:lumMod val="25000"/>
                  </a:schemeClr>
                </a:solidFill>
              </a:rPr>
              <a:t>выявление морально устаревших нематериальных активов. </a:t>
            </a:r>
          </a:p>
        </p:txBody>
      </p:sp>
      <p:pic>
        <p:nvPicPr>
          <p:cNvPr id="19458" name="Picture 2" descr="Переоценка нематериальных активов (НМА) на предприятии - Центр  бухгалтерского обслуживания">
            <a:extLst>
              <a:ext uri="{FF2B5EF4-FFF2-40B4-BE49-F238E27FC236}">
                <a16:creationId xmlns:a16="http://schemas.microsoft.com/office/drawing/2014/main" id="{36619601-3D0E-4CF7-F3CF-3269F8C72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679" y="1796818"/>
            <a:ext cx="7009755" cy="4673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46</a:t>
            </a:fld>
            <a:endParaRPr/>
          </a:p>
        </p:txBody>
      </p:sp>
      <p:sp>
        <p:nvSpPr>
          <p:cNvPr id="2" name="Сквиркл">
            <a:extLst>
              <a:ext uri="{FF2B5EF4-FFF2-40B4-BE49-F238E27FC236}">
                <a16:creationId xmlns:a16="http://schemas.microsoft.com/office/drawing/2014/main" id="{9A47762D-2D9F-F9B1-7918-15801E076E3E}"/>
              </a:ext>
            </a:extLst>
          </p:cNvPr>
          <p:cNvSpPr/>
          <p:nvPr/>
        </p:nvSpPr>
        <p:spPr>
          <a:xfrm>
            <a:off x="77485" y="146401"/>
            <a:ext cx="11940544" cy="855736"/>
          </a:xfrm>
          <a:prstGeom prst="roundRect">
            <a:avLst>
              <a:gd name="adj" fmla="val 12446"/>
            </a:avLst>
          </a:prstGeom>
          <a:solidFill>
            <a:schemeClr val="accent4"/>
          </a:solidFill>
          <a:ln w="76200">
            <a:solidFill>
              <a:schemeClr val="accent3">
                <a:satOff val="-18599"/>
                <a:lumOff val="-12549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</p:spPr>
        <p:txBody>
          <a:bodyPr lIns="0" tIns="0" rIns="0" bIns="0"/>
          <a:lstStyle/>
          <a:p>
            <a:pPr algn="ctr"/>
            <a:r>
              <a:rPr lang="ru-RU" sz="2667" b="1" dirty="0"/>
              <a:t>Аудит наличия и движения НА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BE718C8-9D36-2954-9136-E855CEDC8A56}"/>
              </a:ext>
            </a:extLst>
          </p:cNvPr>
          <p:cNvGraphicFramePr/>
          <p:nvPr/>
        </p:nvGraphicFramePr>
        <p:xfrm>
          <a:off x="376593" y="1292932"/>
          <a:ext cx="1134232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3192150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47</a:t>
            </a:fld>
            <a:endParaRPr/>
          </a:p>
        </p:txBody>
      </p:sp>
      <p:sp>
        <p:nvSpPr>
          <p:cNvPr id="2" name="Сквиркл">
            <a:extLst>
              <a:ext uri="{FF2B5EF4-FFF2-40B4-BE49-F238E27FC236}">
                <a16:creationId xmlns:a16="http://schemas.microsoft.com/office/drawing/2014/main" id="{9A47762D-2D9F-F9B1-7918-15801E076E3E}"/>
              </a:ext>
            </a:extLst>
          </p:cNvPr>
          <p:cNvSpPr/>
          <p:nvPr/>
        </p:nvSpPr>
        <p:spPr>
          <a:xfrm>
            <a:off x="77485" y="146401"/>
            <a:ext cx="11940544" cy="855736"/>
          </a:xfrm>
          <a:prstGeom prst="roundRect">
            <a:avLst>
              <a:gd name="adj" fmla="val 12446"/>
            </a:avLst>
          </a:prstGeom>
          <a:solidFill>
            <a:schemeClr val="accent4"/>
          </a:solidFill>
          <a:ln w="76200">
            <a:solidFill>
              <a:schemeClr val="accent3">
                <a:satOff val="-18599"/>
                <a:lumOff val="-12549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</p:spPr>
        <p:txBody>
          <a:bodyPr lIns="0" tIns="0" rIns="0" bIns="0"/>
          <a:lstStyle/>
          <a:p>
            <a:pPr algn="ctr"/>
            <a:r>
              <a:rPr lang="ru-RU" sz="2667" b="1" dirty="0"/>
              <a:t>Аудит наличия и движения НА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BE718C8-9D36-2954-9136-E855CEDC8A56}"/>
              </a:ext>
            </a:extLst>
          </p:cNvPr>
          <p:cNvGraphicFramePr/>
          <p:nvPr/>
        </p:nvGraphicFramePr>
        <p:xfrm>
          <a:off x="376593" y="1292932"/>
          <a:ext cx="1134232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5597519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виркл"/>
          <p:cNvSpPr/>
          <p:nvPr/>
        </p:nvSpPr>
        <p:spPr>
          <a:xfrm>
            <a:off x="666712" y="380979"/>
            <a:ext cx="10477573" cy="762005"/>
          </a:xfrm>
          <a:prstGeom prst="roundRect">
            <a:avLst>
              <a:gd name="adj" fmla="val 12446"/>
            </a:avLst>
          </a:prstGeom>
          <a:solidFill>
            <a:schemeClr val="accent4"/>
          </a:solidFill>
          <a:ln w="76200">
            <a:solidFill>
              <a:schemeClr val="accent3">
                <a:satOff val="-18599"/>
                <a:lumOff val="-12549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</p:spPr>
        <p:txBody>
          <a:bodyPr lIns="0" tIns="0" rIns="0" bIns="0"/>
          <a:lstStyle/>
          <a:p>
            <a:pPr algn="ctr">
              <a:defRPr>
                <a:solidFill>
                  <a:srgbClr val="000000"/>
                </a:solidFill>
              </a:defRPr>
            </a:pPr>
            <a:r>
              <a:rPr lang="ru-RU" sz="2400" b="1" dirty="0"/>
              <a:t>Типичные ошибки</a:t>
            </a:r>
          </a:p>
        </p:txBody>
      </p:sp>
      <p:sp>
        <p:nvSpPr>
          <p:cNvPr id="32772" name="AutoShape 4" descr="Инфляция в Казахстане 2021 | Индекс потребительских цен | Take-profit.org"/>
          <p:cNvSpPr>
            <a:spLocks noChangeAspect="1" noChangeArrowheads="1"/>
          </p:cNvSpPr>
          <p:nvPr/>
        </p:nvSpPr>
        <p:spPr bwMode="auto">
          <a:xfrm>
            <a:off x="207433" y="-192616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2290" name="AutoShape 2" descr="Социум — что это такое"/>
          <p:cNvSpPr>
            <a:spLocks noChangeAspect="1" noChangeArrowheads="1"/>
          </p:cNvSpPr>
          <p:nvPr/>
        </p:nvSpPr>
        <p:spPr bwMode="auto">
          <a:xfrm>
            <a:off x="207433" y="-192616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6" name="Стрелка вниз 5"/>
          <p:cNvSpPr/>
          <p:nvPr/>
        </p:nvSpPr>
        <p:spPr>
          <a:xfrm>
            <a:off x="666712" y="1523987"/>
            <a:ext cx="2381267" cy="38180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defTabSz="1219170" hangingPunct="0"/>
            <a:endParaRPr lang="ru-RU" sz="1867">
              <a:solidFill>
                <a:srgbClr val="535B5D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714865" y="1492313"/>
            <a:ext cx="2381267" cy="38180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defTabSz="1219170" hangingPunct="0"/>
            <a:endParaRPr lang="ru-RU" sz="1867">
              <a:solidFill>
                <a:srgbClr val="535B5D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8880309" y="1476361"/>
            <a:ext cx="2381267" cy="38180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defTabSz="1219170" hangingPunct="0"/>
            <a:endParaRPr lang="ru-RU" sz="1867">
              <a:solidFill>
                <a:srgbClr val="535B5D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9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/>
          <p:cNvSpPr/>
          <p:nvPr/>
        </p:nvSpPr>
        <p:spPr>
          <a:xfrm>
            <a:off x="142877" y="2846773"/>
            <a:ext cx="3264825" cy="966271"/>
          </a:xfrm>
          <a:prstGeom prst="roundRect">
            <a:avLst>
              <a:gd name="adj" fmla="val 11012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ctr"/>
            <a:r>
              <a:rPr lang="ru-RU" sz="2133" dirty="0"/>
              <a:t>оприходование НМА не по цене их приобретения;</a:t>
            </a:r>
          </a:p>
        </p:txBody>
      </p:sp>
      <p:sp>
        <p:nvSpPr>
          <p:cNvPr id="10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/>
          <p:cNvSpPr/>
          <p:nvPr/>
        </p:nvSpPr>
        <p:spPr>
          <a:xfrm>
            <a:off x="3714733" y="2796693"/>
            <a:ext cx="4013448" cy="1775316"/>
          </a:xfrm>
          <a:prstGeom prst="roundRect">
            <a:avLst>
              <a:gd name="adj" fmla="val 11012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ctr"/>
            <a:r>
              <a:rPr lang="ru-RU" sz="2133" dirty="0"/>
              <a:t>неправильное определение срока эксплуатации</a:t>
            </a:r>
          </a:p>
          <a:p>
            <a:pPr algn="ctr"/>
            <a:r>
              <a:rPr lang="ru-RU" sz="2133" dirty="0"/>
              <a:t>отсутствие документов, подтверждающих отнесение объектов учета к НМА;</a:t>
            </a:r>
          </a:p>
          <a:p>
            <a:pPr algn="ctr"/>
            <a:endParaRPr sz="2133" dirty="0"/>
          </a:p>
        </p:txBody>
      </p:sp>
      <p:sp>
        <p:nvSpPr>
          <p:cNvPr id="11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/>
          <p:cNvSpPr/>
          <p:nvPr/>
        </p:nvSpPr>
        <p:spPr>
          <a:xfrm>
            <a:off x="8035213" y="2846773"/>
            <a:ext cx="4156787" cy="1643164"/>
          </a:xfrm>
          <a:prstGeom prst="roundRect">
            <a:avLst>
              <a:gd name="adj" fmla="val 11012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ctr"/>
            <a:r>
              <a:rPr lang="ru-RU" sz="2133" dirty="0"/>
              <a:t>начисление амортизации производится 1 раз в квартал;</a:t>
            </a:r>
          </a:p>
          <a:p>
            <a:pPr algn="ctr"/>
            <a:r>
              <a:rPr lang="ru-RU" sz="2133" dirty="0"/>
              <a:t>неправомерное увеличение стоимости НМА за счет текущих затрат.</a:t>
            </a:r>
          </a:p>
          <a:p>
            <a:pPr algn="ctr"/>
            <a:endParaRPr lang="ru-RU" sz="2133" dirty="0"/>
          </a:p>
        </p:txBody>
      </p:sp>
      <p:sp>
        <p:nvSpPr>
          <p:cNvPr id="12292" name="AutoShape 4" descr="Что такое бизнес-модель: какие бизнес-модели существуют в интернете"/>
          <p:cNvSpPr>
            <a:spLocks noChangeAspect="1" noChangeArrowheads="1"/>
          </p:cNvSpPr>
          <p:nvPr/>
        </p:nvSpPr>
        <p:spPr bwMode="auto">
          <a:xfrm>
            <a:off x="207433" y="-192616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pic>
        <p:nvPicPr>
          <p:cNvPr id="12294" name="Picture 6" descr="Что такое бизнес-модель: какие бизнес-модели существуют в интерне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286256"/>
            <a:ext cx="3714735" cy="2315600"/>
          </a:xfrm>
          <a:prstGeom prst="rect">
            <a:avLst/>
          </a:prstGeom>
          <a:noFill/>
        </p:spPr>
      </p:pic>
      <p:pic>
        <p:nvPicPr>
          <p:cNvPr id="12296" name="Picture 8" descr="О нас | Системы для бизнес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85" y="4572008"/>
            <a:ext cx="4593860" cy="2285992"/>
          </a:xfrm>
          <a:prstGeom prst="rect">
            <a:avLst/>
          </a:prstGeom>
          <a:noFill/>
        </p:spPr>
      </p:pic>
      <p:pic>
        <p:nvPicPr>
          <p:cNvPr id="12298" name="Picture 10" descr="Як будувати бізнес онлайн | Promethe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8727" y="4572008"/>
            <a:ext cx="3809760" cy="2285992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явление в конце 1950-х годов ЭВМ и стремительное совершенствование их эксплуатационных возможностей создало реальные предпосылки для автоматизации управленческого труда, формирования рынка информационных продуктов и услуг. Развитие ИТ шло параллельно с">
            <a:extLst>
              <a:ext uri="{FF2B5EF4-FFF2-40B4-BE49-F238E27FC236}">
                <a16:creationId xmlns:a16="http://schemas.microsoft.com/office/drawing/2014/main" id="{2D5AEC87-D20C-3BDD-4C7D-DBA688FEA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0649"/>
            <a:ext cx="10972800" cy="773476"/>
          </a:xfrm>
          <a:prstGeom prst="roundRect">
            <a:avLst>
              <a:gd name="adj" fmla="val 11012"/>
            </a:avLst>
          </a:prstGeom>
          <a:solidFill>
            <a:schemeClr val="accent1"/>
          </a:solidFill>
          <a:ln w="25400">
            <a:solidFill>
              <a:schemeClr val="accent1">
                <a:satOff val="-13844"/>
                <a:lumOff val="-13098"/>
              </a:schemeClr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0" tIns="0" rIns="0" bIns="0" rtlCol="0" anchor="ctr">
            <a:normAutofit/>
          </a:bodyPr>
          <a:lstStyle>
            <a:lvl1pPr defTabSz="355600">
              <a:defRPr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ctr"/>
            <a:r>
              <a:rPr lang="ru-RU" sz="3200" dirty="0"/>
              <a:t>Вопросы лекции</a:t>
            </a:r>
            <a:endParaRPr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62526-AFEB-408A-A7B5-06C21CD67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49" y="1600200"/>
            <a:ext cx="10972800" cy="5257800"/>
          </a:xfrm>
        </p:spPr>
        <p:txBody>
          <a:bodyPr/>
          <a:lstStyle/>
          <a:p>
            <a:r>
              <a:rPr lang="ru-RU" sz="2667" b="1" dirty="0">
                <a:latin typeface="+mj-lt"/>
              </a:rPr>
              <a:t>1. Что такое нематериальные активы?</a:t>
            </a:r>
          </a:p>
          <a:p>
            <a:r>
              <a:rPr lang="ru-RU" sz="2667" b="1" dirty="0">
                <a:latin typeface="+mj-lt"/>
              </a:rPr>
              <a:t>2. Назовите задачи аудита нематериальных активов </a:t>
            </a:r>
          </a:p>
          <a:p>
            <a:r>
              <a:rPr lang="ru-RU" sz="2667" b="1" dirty="0">
                <a:latin typeface="+mj-lt"/>
              </a:rPr>
              <a:t>3. Опишите как проводится инвентаризация нематериальных активов</a:t>
            </a:r>
          </a:p>
          <a:p>
            <a:r>
              <a:rPr lang="ru-RU" sz="2667" b="1" dirty="0">
                <a:latin typeface="+mj-lt"/>
              </a:rPr>
              <a:t>4. Назовите типичные ошибки, выявляемые в ходе проведения аудита нематериальных активов</a:t>
            </a:r>
          </a:p>
          <a:p>
            <a:endParaRPr lang="en-US" sz="2667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0245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6A997-C54F-41EF-86AC-F077A714C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Государственный аудитор при проведении аудита финансовых инвестиций и финансовых обязательств руководствуется:</a:t>
            </a:r>
            <a:br>
              <a:rPr lang="ru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F70C66-0E51-47FD-9A3D-5115A7392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2880"/>
            <a:ext cx="10515600" cy="472408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постановлениями Правительства Республики Казахстан:</a:t>
            </a:r>
            <a:endParaRPr lang="ru-K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от 27 мая 1999 года № 659 "О передаче прав по владению и пользованию государственными пакетами акций и государственными долями в организациях, находящихся в республиканской собственности";</a:t>
            </a:r>
            <a:endParaRPr lang="ru-K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от 6 июня 2008 года № 543 "О некоторых вопросах передачи прав владения и пользования государственными пакетами акций (долями участия) отдельных юридических лиц";</a:t>
            </a:r>
            <a:endParaRPr lang="ru-K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от 2 мая 2013 года № 448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 25 февраля 2015 года № 134 (зарегистрирован в Реестре государственной регистрации нормативных правовых актов за №10545),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постановлениями местных исполнительных органов по нормативам отчислений части чистого дохода государственных предприятий.</a:t>
            </a:r>
            <a:endParaRPr lang="ru-K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KZ" sz="2400" dirty="0"/>
          </a:p>
        </p:txBody>
      </p:sp>
    </p:spTree>
    <p:extLst>
      <p:ext uri="{BB962C8B-B14F-4D97-AF65-F5344CB8AC3E}">
        <p14:creationId xmlns:p14="http://schemas.microsoft.com/office/powerpoint/2010/main" val="41683548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8216" y="190478"/>
            <a:ext cx="9421200" cy="1546401"/>
          </a:xfrm>
        </p:spPr>
        <p:txBody>
          <a:bodyPr>
            <a:normAutofit/>
          </a:bodyPr>
          <a:lstStyle/>
          <a:p>
            <a:r>
              <a:rPr lang="ru-RU" sz="3733" dirty="0"/>
              <a:t>Список использованных источников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527381" y="1892829"/>
            <a:ext cx="11233248" cy="4416491"/>
          </a:xfrm>
        </p:spPr>
        <p:txBody>
          <a:bodyPr>
            <a:noAutofit/>
          </a:bodyPr>
          <a:lstStyle/>
          <a:p>
            <a:pPr marL="575719" indent="-457189" algn="l">
              <a:buFontTx/>
              <a:buAutoNum type="arabicPeriod"/>
            </a:pPr>
            <a:r>
              <a:rPr lang="ru-RU" sz="1400" dirty="0" err="1">
                <a:solidFill>
                  <a:srgbClr val="001F5F"/>
                </a:solidFill>
                <a:latin typeface="+mn-lt"/>
                <a:cs typeface="Microsoft Sans Serif"/>
              </a:rPr>
              <a:t>Шахарова</a:t>
            </a:r>
            <a:r>
              <a:rPr lang="ru-RU" sz="1400" spc="107" dirty="0">
                <a:solidFill>
                  <a:srgbClr val="001F5F"/>
                </a:solidFill>
                <a:latin typeface="+mn-lt"/>
                <a:cs typeface="Microsoft Sans Serif"/>
              </a:rPr>
              <a:t> </a:t>
            </a:r>
            <a:r>
              <a:rPr lang="ru-RU" sz="1400" dirty="0">
                <a:solidFill>
                  <a:srgbClr val="001F5F"/>
                </a:solidFill>
                <a:latin typeface="+mn-lt"/>
                <a:cs typeface="Microsoft Sans Serif"/>
              </a:rPr>
              <a:t>А.Е.</a:t>
            </a:r>
            <a:r>
              <a:rPr lang="ru-RU" sz="1400" spc="27" dirty="0">
                <a:solidFill>
                  <a:srgbClr val="001F5F"/>
                </a:solidFill>
                <a:latin typeface="+mn-lt"/>
                <a:cs typeface="Microsoft Sans Serif"/>
              </a:rPr>
              <a:t> </a:t>
            </a:r>
            <a:r>
              <a:rPr lang="ru-RU" sz="1400" spc="-40" dirty="0">
                <a:solidFill>
                  <a:srgbClr val="001F5F"/>
                </a:solidFill>
                <a:latin typeface="+mn-lt"/>
                <a:cs typeface="Microsoft Sans Serif"/>
              </a:rPr>
              <a:t>Бухгалтерский</a:t>
            </a:r>
            <a:r>
              <a:rPr lang="ru-RU" sz="1400" spc="33" dirty="0">
                <a:solidFill>
                  <a:srgbClr val="001F5F"/>
                </a:solidFill>
                <a:latin typeface="+mn-lt"/>
                <a:cs typeface="Microsoft Sans Serif"/>
              </a:rPr>
              <a:t> </a:t>
            </a:r>
            <a:r>
              <a:rPr lang="ru-RU" sz="1400" spc="-107" dirty="0">
                <a:solidFill>
                  <a:srgbClr val="001F5F"/>
                </a:solidFill>
                <a:latin typeface="+mn-lt"/>
                <a:cs typeface="Microsoft Sans Serif"/>
              </a:rPr>
              <a:t>учет.</a:t>
            </a:r>
            <a:r>
              <a:rPr lang="ru-RU" sz="1400" spc="60" dirty="0">
                <a:solidFill>
                  <a:srgbClr val="001F5F"/>
                </a:solidFill>
                <a:latin typeface="+mn-lt"/>
                <a:cs typeface="Microsoft Sans Serif"/>
              </a:rPr>
              <a:t> </a:t>
            </a:r>
            <a:r>
              <a:rPr lang="ru-RU" sz="1400" spc="-47" dirty="0">
                <a:solidFill>
                  <a:srgbClr val="001F5F"/>
                </a:solidFill>
                <a:latin typeface="+mn-lt"/>
                <a:cs typeface="Microsoft Sans Serif"/>
              </a:rPr>
              <a:t>Учебник.</a:t>
            </a:r>
            <a:r>
              <a:rPr lang="ru-RU" sz="1400" spc="53" dirty="0">
                <a:solidFill>
                  <a:srgbClr val="001F5F"/>
                </a:solidFill>
                <a:latin typeface="+mn-lt"/>
                <a:cs typeface="Microsoft Sans Serif"/>
              </a:rPr>
              <a:t> </a:t>
            </a:r>
            <a:r>
              <a:rPr lang="ru-RU" sz="1400" spc="-20" dirty="0">
                <a:solidFill>
                  <a:srgbClr val="001F5F"/>
                </a:solidFill>
                <a:latin typeface="+mn-lt"/>
                <a:cs typeface="Microsoft Sans Serif"/>
              </a:rPr>
              <a:t>Алматы: </a:t>
            </a:r>
            <a:r>
              <a:rPr lang="ru-RU" sz="1400" spc="-827" dirty="0">
                <a:solidFill>
                  <a:srgbClr val="001F5F"/>
                </a:solidFill>
                <a:latin typeface="+mn-lt"/>
                <a:cs typeface="Microsoft Sans Serif"/>
              </a:rPr>
              <a:t> </a:t>
            </a:r>
            <a:r>
              <a:rPr lang="en-US" sz="1400" spc="-7" dirty="0" err="1">
                <a:solidFill>
                  <a:srgbClr val="001F5F"/>
                </a:solidFill>
                <a:latin typeface="+mn-lt"/>
                <a:cs typeface="Microsoft Sans Serif"/>
              </a:rPr>
              <a:t>CyberSmith</a:t>
            </a:r>
            <a:r>
              <a:rPr lang="en-US" sz="1400" spc="-7" dirty="0">
                <a:solidFill>
                  <a:srgbClr val="001F5F"/>
                </a:solidFill>
                <a:latin typeface="+mn-lt"/>
                <a:cs typeface="Microsoft Sans Serif"/>
              </a:rPr>
              <a:t>,</a:t>
            </a:r>
            <a:r>
              <a:rPr lang="en-US" sz="1400" spc="40" dirty="0">
                <a:solidFill>
                  <a:srgbClr val="001F5F"/>
                </a:solidFill>
                <a:latin typeface="+mn-lt"/>
                <a:cs typeface="Microsoft Sans Serif"/>
              </a:rPr>
              <a:t> </a:t>
            </a:r>
            <a:r>
              <a:rPr lang="en-US" sz="1400" spc="-7" dirty="0">
                <a:solidFill>
                  <a:srgbClr val="001F5F"/>
                </a:solidFill>
                <a:latin typeface="+mn-lt"/>
                <a:cs typeface="Microsoft Sans Serif"/>
              </a:rPr>
              <a:t>2018.</a:t>
            </a:r>
            <a:r>
              <a:rPr lang="en-US" sz="1400" spc="67" dirty="0">
                <a:solidFill>
                  <a:srgbClr val="001F5F"/>
                </a:solidFill>
                <a:latin typeface="+mn-lt"/>
                <a:cs typeface="Microsoft Sans Serif"/>
              </a:rPr>
              <a:t> </a:t>
            </a:r>
            <a:r>
              <a:rPr lang="en-US" sz="1400" spc="840" dirty="0">
                <a:solidFill>
                  <a:srgbClr val="001F5F"/>
                </a:solidFill>
                <a:latin typeface="+mn-lt"/>
                <a:cs typeface="Microsoft Sans Serif"/>
              </a:rPr>
              <a:t>–</a:t>
            </a:r>
            <a:r>
              <a:rPr lang="en-US" sz="1400" spc="20" dirty="0">
                <a:solidFill>
                  <a:srgbClr val="001F5F"/>
                </a:solidFill>
                <a:latin typeface="+mn-lt"/>
                <a:cs typeface="Microsoft Sans Serif"/>
              </a:rPr>
              <a:t> </a:t>
            </a:r>
            <a:r>
              <a:rPr lang="en-US" sz="1400" spc="-7" dirty="0">
                <a:solidFill>
                  <a:srgbClr val="001F5F"/>
                </a:solidFill>
                <a:latin typeface="+mn-lt"/>
                <a:cs typeface="Microsoft Sans Serif"/>
              </a:rPr>
              <a:t>284</a:t>
            </a:r>
            <a:r>
              <a:rPr lang="en-US" sz="1400" spc="47" dirty="0">
                <a:solidFill>
                  <a:srgbClr val="001F5F"/>
                </a:solidFill>
                <a:latin typeface="+mn-lt"/>
                <a:cs typeface="Microsoft Sans Serif"/>
              </a:rPr>
              <a:t> </a:t>
            </a:r>
            <a:r>
              <a:rPr lang="ru-RU" sz="1400" dirty="0">
                <a:solidFill>
                  <a:srgbClr val="001F5F"/>
                </a:solidFill>
                <a:latin typeface="+mn-lt"/>
                <a:cs typeface="Microsoft Sans Serif"/>
              </a:rPr>
              <a:t>с.</a:t>
            </a:r>
            <a:r>
              <a:rPr lang="ru-RU" sz="1400" spc="13" dirty="0">
                <a:solidFill>
                  <a:srgbClr val="001F5F"/>
                </a:solidFill>
                <a:latin typeface="+mn-lt"/>
                <a:cs typeface="Microsoft Sans Serif"/>
              </a:rPr>
              <a:t> </a:t>
            </a:r>
            <a:r>
              <a:rPr lang="en-US" sz="1400" dirty="0">
                <a:solidFill>
                  <a:srgbClr val="001F5F"/>
                </a:solidFill>
                <a:latin typeface="+mn-lt"/>
                <a:cs typeface="Microsoft Sans Serif"/>
              </a:rPr>
              <a:t>ISBN</a:t>
            </a:r>
            <a:r>
              <a:rPr lang="en-US" sz="1400" spc="27" dirty="0">
                <a:solidFill>
                  <a:srgbClr val="001F5F"/>
                </a:solidFill>
                <a:latin typeface="+mn-lt"/>
                <a:cs typeface="Microsoft Sans Serif"/>
              </a:rPr>
              <a:t> </a:t>
            </a:r>
            <a:r>
              <a:rPr lang="en-US" sz="1400" spc="-7" dirty="0">
                <a:solidFill>
                  <a:srgbClr val="001F5F"/>
                </a:solidFill>
                <a:latin typeface="+mn-lt"/>
                <a:cs typeface="Microsoft Sans Serif"/>
              </a:rPr>
              <a:t>978-601-327-344-0</a:t>
            </a:r>
            <a:endParaRPr lang="en-US" sz="1400" dirty="0">
              <a:latin typeface="+mn-lt"/>
              <a:cs typeface="Microsoft Sans Serif"/>
            </a:endParaRPr>
          </a:p>
          <a:p>
            <a:pPr marL="575719" indent="-457189" algn="l">
              <a:buAutoNum type="arabicPeriod"/>
            </a:pPr>
            <a:r>
              <a:rPr lang="ru-RU" sz="1400" dirty="0">
                <a:latin typeface="+mn-lt"/>
              </a:rPr>
              <a:t>Государственный финансовый контроль. Учебник. – Астана: ЕНУ им. </a:t>
            </a:r>
            <a:r>
              <a:rPr lang="ru-RU" sz="1400" dirty="0" err="1">
                <a:latin typeface="+mn-lt"/>
              </a:rPr>
              <a:t>Л.Н.Гумилева</a:t>
            </a:r>
            <a:r>
              <a:rPr lang="ru-RU" sz="1400" dirty="0">
                <a:latin typeface="+mn-lt"/>
              </a:rPr>
              <a:t>, 2018.- 385 с.</a:t>
            </a:r>
          </a:p>
          <a:p>
            <a:pPr marL="575719" indent="-457189" algn="l">
              <a:buAutoNum type="arabicPeriod"/>
            </a:pPr>
            <a:r>
              <a:rPr lang="ru-RU" sz="1400" dirty="0">
                <a:solidFill>
                  <a:srgbClr val="4D5156"/>
                </a:solidFill>
                <a:latin typeface="+mn-lt"/>
              </a:rPr>
              <a:t>ПРИКЛАДНОЕ ИССЛЕДОВАНИЕ ПО ПРОВЕДЕНИЮ АУДИТА КОНСОЛИДИРОВАННОЙ ФИНАНСОВОЙ ОТЧЕТНОСТИ ОРГАНАМИ ВНЕШНЕГО ФИНАНСОВОГО КОНТРОЛЯ В СООТВЕТСТВИИ СО СТАНДАРТАМИ ИНТОСАИ </a:t>
            </a:r>
            <a:r>
              <a:rPr lang="en-US" sz="1400" dirty="0">
                <a:latin typeface="+mn-lt"/>
              </a:rPr>
              <a:t>https://www.gov.kz/memleket/entities/esep/documents/details/21631?directionId=12082&amp;lang=ru</a:t>
            </a:r>
            <a:endParaRPr lang="ru-RU" sz="1400" dirty="0">
              <a:latin typeface="+mn-lt"/>
            </a:endParaRPr>
          </a:p>
          <a:p>
            <a:pPr marL="575719" indent="-457189" algn="l">
              <a:buAutoNum type="arabicPeriod"/>
            </a:pPr>
            <a:r>
              <a:rPr lang="ru-RU" sz="1400" dirty="0" err="1">
                <a:solidFill>
                  <a:srgbClr val="333333"/>
                </a:solidFill>
                <a:latin typeface="+mn-lt"/>
              </a:rPr>
              <a:t>Сапарбаева</a:t>
            </a:r>
            <a:r>
              <a:rPr lang="ru-RU" sz="1400" dirty="0">
                <a:solidFill>
                  <a:srgbClr val="333333"/>
                </a:solidFill>
                <a:latin typeface="+mn-lt"/>
              </a:rPr>
              <a:t> С.С. Основы бухгалтерского учета </a:t>
            </a:r>
            <a:r>
              <a:rPr lang="en-US" sz="1400" dirty="0">
                <a:solidFill>
                  <a:srgbClr val="333333"/>
                </a:solidFill>
                <a:latin typeface="+mn-lt"/>
                <a:hlinkClick r:id="rId2"/>
              </a:rPr>
              <a:t>http://saparbayeva.kz/</a:t>
            </a:r>
            <a:endParaRPr lang="ru-RU" sz="1400" dirty="0">
              <a:solidFill>
                <a:srgbClr val="333333"/>
              </a:solidFill>
              <a:latin typeface="+mn-lt"/>
            </a:endParaRPr>
          </a:p>
          <a:p>
            <a:pPr marL="575719" indent="-457189" algn="l">
              <a:buAutoNum type="arabicPeriod"/>
            </a:pPr>
            <a:r>
              <a:rPr lang="ru-RU" sz="1400" dirty="0">
                <a:latin typeface="+mn-lt"/>
              </a:rPr>
              <a:t>Учебное пособие АССА </a:t>
            </a:r>
            <a:r>
              <a:rPr lang="ru-RU" sz="1400" dirty="0" err="1">
                <a:latin typeface="+mn-lt"/>
              </a:rPr>
              <a:t>ДипИФР</a:t>
            </a:r>
            <a:r>
              <a:rPr lang="ru-RU" sz="1400" dirty="0">
                <a:latin typeface="+mn-lt"/>
              </a:rPr>
              <a:t> </a:t>
            </a:r>
            <a:r>
              <a:rPr lang="en-US" sz="1400" dirty="0">
                <a:latin typeface="+mn-lt"/>
                <a:hlinkClick r:id="rId3" action="ppaction://hlinkfile"/>
              </a:rPr>
              <a:t>file:///C:/Users/smuratova/Downloads/%D0%A3%D1%87%D0%B5%D0%B1%D0%BD%D0%BE%D0%B5%20%D0%BF%D0%BE%D1%81%D0%BE%D0%B1%D0%B8%D0%B5-2020-%D1%86%D0%B5%D0%BB%D0%B8%D0%BA%D0%BE%D0%BC.pdf</a:t>
            </a:r>
            <a:r>
              <a:rPr lang="ru-RU" sz="1400" dirty="0">
                <a:latin typeface="+mn-lt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8EA1DC-79ED-485B-988A-DB739D2E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955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Источниками аудиторских доказательств являются:</a:t>
            </a:r>
            <a:br>
              <a:rPr lang="ru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DDA5D7-2059-47E0-BF34-DAACA17D1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3440"/>
            <a:ext cx="10515600" cy="55372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акты приема-передачи прав владения и пользования государственным пакетом акций акционерных обществ, акты приема-передачи прав владения и пользования государственной долей участия в товариществах с ограниченной ответственностью, акты приема-передачи государственной собственности;</a:t>
            </a:r>
            <a:endParaRPr lang="ru-K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акты приема-передачи (перемещения) активов по форме ОС-1 Альбома форм бухгалтерской документации, передаточные акты, справки о размере уставного капитала, уставы республиканских государственных предприятий, письма и приказы уполномоченного органа по распоряжению государственным имуществом,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свидетельство уполномоченного органа, осуществляющего регулирование и надзор за рынком ценных бумаг, о государственной регистрации выпуска объявленных акций (ценных бумаг);</a:t>
            </a:r>
            <a:endParaRPr lang="ru-K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индивидуальный план финансирования по обязательствам и платежам государственного учреждения;</a:t>
            </a:r>
            <a:endParaRPr lang="ru-K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свидетельство уполномоченного органа, осуществляющего регулирование и надзор за рынком ценных бумаг, о государственной регистрации выпуска объявленных акций (ценных бумаг);</a:t>
            </a:r>
            <a:endParaRPr lang="ru-K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индивидуальный план финансирования по обязательствам и платежам государственного учреждения;</a:t>
            </a:r>
            <a:endParaRPr lang="ru-K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KZ" sz="2000" dirty="0"/>
          </a:p>
        </p:txBody>
      </p:sp>
    </p:spTree>
    <p:extLst>
      <p:ext uri="{BB962C8B-B14F-4D97-AF65-F5344CB8AC3E}">
        <p14:creationId xmlns:p14="http://schemas.microsoft.com/office/powerpoint/2010/main" val="555273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A6EE8-A46C-41F3-85AC-2CF2BFD1F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7040"/>
            <a:ext cx="10601960" cy="48768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Критерии проведения сбора аудиторских доказательств:</a:t>
            </a:r>
            <a:br>
              <a:rPr lang="ru-K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KZ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42033F-FC5A-4044-A0CA-3FD02D12F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6960"/>
            <a:ext cx="10515600" cy="510000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Возникновение – отраженные в бухгалтерском учете операции по финансовым инвестициям и финансовым обязательствам действительно относятся к данному объекту аудита;</a:t>
            </a:r>
            <a:endParaRPr lang="ru-K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Полнота – финансовые инвестиции и финансовые обязательства учтены в бухгалтерском учете и отражены в финансовой отчетности и информация по ним раскрыта;</a:t>
            </a:r>
            <a:endParaRPr lang="ru-K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точность и отсечение–финансовые инвестиции и финансовые обязательства отражены на надлежащую сумму и распределены (отсечены) в течение отчетного периода;</a:t>
            </a:r>
            <a:endParaRPr lang="ru-K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существование–финансовые инвестиции и финансовые обязательства, отраженные в финансовой отчетности, действительно существуют по состоянию на отчетную дату;</a:t>
            </a:r>
            <a:endParaRPr lang="ru-K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права и обязательства–права объекта аудита на финансовые инвестиции и финансовые обязательства документально подтверждены;</a:t>
            </a:r>
            <a:endParaRPr lang="ru-K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оценка и распределение–финансовые инвестиции и финансовые обязательства отражены в бухгалтерском учете и финансовой отчетности в правильной оценке, систематически распределены по периодам в соответствии с требованиями учетной политики;</a:t>
            </a:r>
            <a:endParaRPr lang="ru-K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понятность–финансовая информация надежно представлена и раскрытия четко выражены;</a:t>
            </a:r>
            <a:endParaRPr lang="ru-K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KZ" sz="2000" dirty="0"/>
          </a:p>
        </p:txBody>
      </p:sp>
    </p:spTree>
    <p:extLst>
      <p:ext uri="{BB962C8B-B14F-4D97-AF65-F5344CB8AC3E}">
        <p14:creationId xmlns:p14="http://schemas.microsoft.com/office/powerpoint/2010/main" val="2225860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44E2FE-4022-4D5F-9CD7-8AF27F74D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Аудит финансовых инвестиций и финансовых обязательств оформляется в рабочем документе "РД – Программа проведения аудиторских процедур финансовых инвестиций и финансовых обязательств (РД-ПФИФО)" по форме согласно приложению 15 к настоящему Стандарту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27CF3D-F846-4C12-905B-2E9B59BFE0E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algn="just"/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случае, если аудит финансовой отчетности на объекте аудита проводится </a:t>
            </a:r>
            <a:r>
              <a:rPr lang="ru-RU" sz="32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впервые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государственному аудитору, осуществляющему аудит, необходимо получить доказательства того, что остатки по счетам учета финансовых инвестиций и финансовых обязательств на начало проверяемого периода не содержат искажений, которые могут существенно повлиять на финансовую отчетность проверяемого периода и правильно перенесены из предыдущего отчетного периода.</a:t>
            </a:r>
            <a:endParaRPr lang="ru-K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KZ" sz="3200" dirty="0"/>
          </a:p>
        </p:txBody>
      </p:sp>
    </p:spTree>
    <p:extLst>
      <p:ext uri="{BB962C8B-B14F-4D97-AF65-F5344CB8AC3E}">
        <p14:creationId xmlns:p14="http://schemas.microsoft.com/office/powerpoint/2010/main" val="2365139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BD7741-94FB-4D3D-B4BA-DD466FBBE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304641"/>
            <a:ext cx="10515600" cy="752792"/>
          </a:xfrm>
        </p:spPr>
        <p:txBody>
          <a:bodyPr/>
          <a:lstStyle/>
          <a:p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32D560-70E1-45FB-A4D6-6864E9501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9840"/>
            <a:ext cx="10515600" cy="491712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аудита входящего сальдо финансовых инвестиций и финансовых обязательств оформляются в рабочем документе "РД – Входящее сальдо финансовых инвестиций и финансовых обязательств (РД-ВСФИФО)" по форме согласно приложению 16 к настоящему Стандарту.</a:t>
            </a:r>
            <a:endParaRPr lang="ru-K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Результаты сверки оформляются в рабочем документе "РД – Исходящее сальдо финансовых инвестиций и финансовых обязательств (РД-ИСФИФО)" по форме согласно приложению 17 к настоящему Стандарту.</a:t>
            </a:r>
            <a:endParaRPr lang="ru-K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KZ" sz="2400" dirty="0"/>
          </a:p>
        </p:txBody>
      </p:sp>
    </p:spTree>
    <p:extLst>
      <p:ext uri="{BB962C8B-B14F-4D97-AF65-F5344CB8AC3E}">
        <p14:creationId xmlns:p14="http://schemas.microsoft.com/office/powerpoint/2010/main" val="41929010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каймление">
  <a:themeElements>
    <a:clrScheme name="Окаймление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Окаймление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каймлени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À bandes</Template>
  <TotalTime>345</TotalTime>
  <Words>4183</Words>
  <Application>Microsoft Macintosh PowerPoint</Application>
  <PresentationFormat>Широкоэкранный</PresentationFormat>
  <Paragraphs>547</Paragraphs>
  <Slides>51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61" baseType="lpstr">
      <vt:lpstr>Arial</vt:lpstr>
      <vt:lpstr>Calibri</vt:lpstr>
      <vt:lpstr>Corbel</vt:lpstr>
      <vt:lpstr>Montserrat</vt:lpstr>
      <vt:lpstr>Playfair Display</vt:lpstr>
      <vt:lpstr>Poppins</vt:lpstr>
      <vt:lpstr>Raleway</vt:lpstr>
      <vt:lpstr>Times New Roman</vt:lpstr>
      <vt:lpstr>Wingdings</vt:lpstr>
      <vt:lpstr>Окаймление</vt:lpstr>
      <vt:lpstr>Тема. Аудит бухгалтерского баланса </vt:lpstr>
      <vt:lpstr>План </vt:lpstr>
      <vt:lpstr>Целью аудита финансовых инвестиций</vt:lpstr>
      <vt:lpstr>Задачами аудита финансовых инвестиций и финансовых обязательств являются: </vt:lpstr>
      <vt:lpstr>Государственный аудитор при проведении аудита финансовых инвестиций и финансовых обязательств руководствуется: </vt:lpstr>
      <vt:lpstr>Источниками аудиторских доказательств являются: </vt:lpstr>
      <vt:lpstr>      Критерии проведения сбора аудиторских доказательств: </vt:lpstr>
      <vt:lpstr>Аудит финансовых инвестиций и финансовых обязательств оформляется в рабочем документе "РД – Программа проведения аудиторских процедур финансовых инвестиций и финансовых обязательств (РД-ПФИФО)" по форме согласно приложению 15 к настоящему Стандарту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Аудиторские предпосылки для долгосрочных активов</vt:lpstr>
      <vt:lpstr>Вопросы лекции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 лекции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 лекции</vt:lpstr>
      <vt:lpstr>Opening balance</vt:lpstr>
      <vt:lpstr>Презентация PowerPoint</vt:lpstr>
      <vt:lpstr>Оборотно-сальдовая ведомость</vt:lpstr>
      <vt:lpstr>Оборотно-сальдовая ведомость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 лекции</vt:lpstr>
      <vt:lpstr>Список использованных источников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Microsoft Office User</cp:lastModifiedBy>
  <cp:revision>32</cp:revision>
  <dcterms:created xsi:type="dcterms:W3CDTF">2020-11-01T13:52:47Z</dcterms:created>
  <dcterms:modified xsi:type="dcterms:W3CDTF">2023-11-06T19:15:03Z</dcterms:modified>
</cp:coreProperties>
</file>