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59" r:id="rId6"/>
    <p:sldId id="263" r:id="rId7"/>
    <p:sldId id="261" r:id="rId8"/>
    <p:sldId id="267" r:id="rId9"/>
    <p:sldId id="269" r:id="rId10"/>
    <p:sldId id="270" r:id="rId11"/>
    <p:sldId id="271" r:id="rId12"/>
    <p:sldId id="272" r:id="rId13"/>
    <p:sldId id="275" r:id="rId14"/>
    <p:sldId id="274"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8F38"/>
    <a:srgbClr val="FF7570"/>
    <a:srgbClr val="394ACE"/>
    <a:srgbClr val="3948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74" d="100"/>
          <a:sy n="74" d="100"/>
        </p:scale>
        <p:origin x="81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1DF3267-1025-8F97-84C7-6D6F1B26E82A}"/>
              </a:ext>
            </a:extLst>
          </p:cNvPr>
          <p:cNvSpPr>
            <a:spLocks noGrp="1"/>
          </p:cNvSpPr>
          <p:nvPr>
            <p:ph type="ctrTitle"/>
          </p:nvPr>
        </p:nvSpPr>
        <p:spPr>
          <a:xfrm>
            <a:off x="0" y="594860"/>
            <a:ext cx="5948516" cy="1655762"/>
          </a:xfrm>
        </p:spPr>
        <p:txBody>
          <a:bodyPr anchor="ctr"/>
          <a:lstStyle>
            <a:lvl1pPr algn="ctr">
              <a:defRPr sz="6000" b="1">
                <a:solidFill>
                  <a:srgbClr val="638F38"/>
                </a:solidFill>
              </a:defRPr>
            </a:lvl1pPr>
          </a:lstStyle>
          <a:p>
            <a:r>
              <a:rPr lang="en-US" dirty="0"/>
              <a:t>Click to edit Master title style</a:t>
            </a:r>
            <a:endParaRPr lang="ru-RU" dirty="0"/>
          </a:p>
        </p:txBody>
      </p:sp>
      <p:sp>
        <p:nvSpPr>
          <p:cNvPr id="3" name="Subtitle 2">
            <a:extLst>
              <a:ext uri="{FF2B5EF4-FFF2-40B4-BE49-F238E27FC236}">
                <a16:creationId xmlns="" xmlns:a16="http://schemas.microsoft.com/office/drawing/2014/main" id="{319DCCD8-336F-5B6E-3D7A-C197ADC4E5BE}"/>
              </a:ext>
            </a:extLst>
          </p:cNvPr>
          <p:cNvSpPr>
            <a:spLocks noGrp="1"/>
          </p:cNvSpPr>
          <p:nvPr>
            <p:ph type="subTitle" idx="1"/>
          </p:nvPr>
        </p:nvSpPr>
        <p:spPr>
          <a:xfrm>
            <a:off x="599767" y="2647724"/>
            <a:ext cx="4483510" cy="1655762"/>
          </a:xfrm>
        </p:spPr>
        <p:txBody>
          <a:bodyPr/>
          <a:lstStyle>
            <a:lvl1pPr marL="0" indent="0" algn="ctr">
              <a:buNone/>
              <a:defRPr sz="2400">
                <a:solidFill>
                  <a:srgbClr val="638F3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ru-RU" dirty="0"/>
          </a:p>
        </p:txBody>
      </p:sp>
      <p:sp>
        <p:nvSpPr>
          <p:cNvPr id="4" name="Date Placeholder 3">
            <a:extLst>
              <a:ext uri="{FF2B5EF4-FFF2-40B4-BE49-F238E27FC236}">
                <a16:creationId xmlns="" xmlns:a16="http://schemas.microsoft.com/office/drawing/2014/main" id="{5A766868-B6E3-0C7F-2F98-44ABA83ACACA}"/>
              </a:ext>
            </a:extLst>
          </p:cNvPr>
          <p:cNvSpPr>
            <a:spLocks noGrp="1"/>
          </p:cNvSpPr>
          <p:nvPr>
            <p:ph type="dt" sz="half" idx="10"/>
          </p:nvPr>
        </p:nvSpPr>
        <p:spPr/>
        <p:txBody>
          <a:bodyPr/>
          <a:lstStyle>
            <a:lvl1pPr>
              <a:defRPr>
                <a:solidFill>
                  <a:srgbClr val="638F38"/>
                </a:solidFill>
              </a:defRPr>
            </a:lvl1pPr>
          </a:lstStyle>
          <a:p>
            <a:fld id="{20DF8AF8-FDE2-410C-8D85-3FB48DA88970}" type="datetimeFigureOut">
              <a:rPr lang="ru-RU" smtClean="0"/>
              <a:pPr/>
              <a:t>19.09.2023</a:t>
            </a:fld>
            <a:endParaRPr lang="ru-RU"/>
          </a:p>
        </p:txBody>
      </p:sp>
      <p:sp>
        <p:nvSpPr>
          <p:cNvPr id="5" name="Footer Placeholder 4">
            <a:extLst>
              <a:ext uri="{FF2B5EF4-FFF2-40B4-BE49-F238E27FC236}">
                <a16:creationId xmlns="" xmlns:a16="http://schemas.microsoft.com/office/drawing/2014/main" id="{6A18A31D-2EA7-2D07-4E55-942D8EA02564}"/>
              </a:ext>
            </a:extLst>
          </p:cNvPr>
          <p:cNvSpPr>
            <a:spLocks noGrp="1"/>
          </p:cNvSpPr>
          <p:nvPr>
            <p:ph type="ftr" sz="quarter" idx="11"/>
          </p:nvPr>
        </p:nvSpPr>
        <p:spPr/>
        <p:txBody>
          <a:bodyPr/>
          <a:lstStyle>
            <a:lvl1pPr>
              <a:defRPr>
                <a:solidFill>
                  <a:srgbClr val="638F38"/>
                </a:solidFill>
              </a:defRPr>
            </a:lvl1pPr>
          </a:lstStyle>
          <a:p>
            <a:endParaRPr lang="ru-RU"/>
          </a:p>
        </p:txBody>
      </p:sp>
      <p:sp>
        <p:nvSpPr>
          <p:cNvPr id="6" name="Slide Number Placeholder 5">
            <a:extLst>
              <a:ext uri="{FF2B5EF4-FFF2-40B4-BE49-F238E27FC236}">
                <a16:creationId xmlns="" xmlns:a16="http://schemas.microsoft.com/office/drawing/2014/main" id="{2CE91F7A-BA25-9C40-5147-632CDA975FEA}"/>
              </a:ext>
            </a:extLst>
          </p:cNvPr>
          <p:cNvSpPr>
            <a:spLocks noGrp="1"/>
          </p:cNvSpPr>
          <p:nvPr>
            <p:ph type="sldNum" sz="quarter" idx="12"/>
          </p:nvPr>
        </p:nvSpPr>
        <p:spPr/>
        <p:txBody>
          <a:bodyPr/>
          <a:lstStyle>
            <a:lvl1pPr>
              <a:defRPr>
                <a:solidFill>
                  <a:srgbClr val="638F38"/>
                </a:solidFill>
              </a:defRPr>
            </a:lvl1pPr>
          </a:lstStyle>
          <a:p>
            <a:fld id="{264C9140-A1CC-4337-801E-1631F84DA6C8}" type="slidenum">
              <a:rPr lang="ru-RU" smtClean="0"/>
              <a:pPr/>
              <a:t>‹#›</a:t>
            </a:fld>
            <a:endParaRPr lang="ru-RU"/>
          </a:p>
        </p:txBody>
      </p:sp>
    </p:spTree>
    <p:extLst>
      <p:ext uri="{BB962C8B-B14F-4D97-AF65-F5344CB8AC3E}">
        <p14:creationId xmlns:p14="http://schemas.microsoft.com/office/powerpoint/2010/main" val="1755749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80B172-37AB-9C92-E2CC-164192D1A30B}"/>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 xmlns:a16="http://schemas.microsoft.com/office/drawing/2014/main" id="{E799AD25-74B4-0B23-D1B7-4CBC09AF66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ECABB94A-F3EB-BFBF-0786-30CF402096E1}"/>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5" name="Footer Placeholder 4">
            <a:extLst>
              <a:ext uri="{FF2B5EF4-FFF2-40B4-BE49-F238E27FC236}">
                <a16:creationId xmlns="" xmlns:a16="http://schemas.microsoft.com/office/drawing/2014/main" id="{123AD872-9F34-8E29-3901-E7F41D5827E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A40252B0-F413-AEE1-65A4-72BC80A52DD2}"/>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416075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210364E3-DEFE-384E-874E-CFE6BAB5B2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 xmlns:a16="http://schemas.microsoft.com/office/drawing/2014/main" id="{3DB3B02D-7CF6-A0EA-23CD-25518099C4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F5A58812-845A-DBCA-0E6E-58A42D9FA4E0}"/>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5" name="Footer Placeholder 4">
            <a:extLst>
              <a:ext uri="{FF2B5EF4-FFF2-40B4-BE49-F238E27FC236}">
                <a16:creationId xmlns="" xmlns:a16="http://schemas.microsoft.com/office/drawing/2014/main" id="{21CA56FF-DD40-2CB9-0030-B9FBA70F382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9C7D17E0-69B1-A6AD-2312-C86F365709B4}"/>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612790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790B68-8F96-411F-AAE8-9EEC655B92E4}"/>
              </a:ext>
            </a:extLst>
          </p:cNvPr>
          <p:cNvSpPr>
            <a:spLocks noGrp="1"/>
          </p:cNvSpPr>
          <p:nvPr>
            <p:ph type="title"/>
          </p:nvPr>
        </p:nvSpPr>
        <p:spPr>
          <a:xfrm>
            <a:off x="452284" y="365125"/>
            <a:ext cx="10901516" cy="1325563"/>
          </a:xfrm>
        </p:spPr>
        <p:txBody>
          <a:bodyPr/>
          <a:lstStyle>
            <a:lvl1pPr>
              <a:defRPr b="1">
                <a:solidFill>
                  <a:schemeClr val="tx1">
                    <a:lumMod val="85000"/>
                    <a:lumOff val="15000"/>
                  </a:schemeClr>
                </a:solidFill>
              </a:defRPr>
            </a:lvl1pPr>
          </a:lstStyle>
          <a:p>
            <a:r>
              <a:rPr lang="en-US" dirty="0"/>
              <a:t>Click to edit Master title style</a:t>
            </a:r>
            <a:endParaRPr lang="ru-RU" dirty="0"/>
          </a:p>
        </p:txBody>
      </p:sp>
      <p:sp>
        <p:nvSpPr>
          <p:cNvPr id="3" name="Content Placeholder 2">
            <a:extLst>
              <a:ext uri="{FF2B5EF4-FFF2-40B4-BE49-F238E27FC236}">
                <a16:creationId xmlns="" xmlns:a16="http://schemas.microsoft.com/office/drawing/2014/main" id="{E9B2A2F1-E7B1-7893-5A19-AD14132A480D}"/>
              </a:ext>
            </a:extLst>
          </p:cNvPr>
          <p:cNvSpPr>
            <a:spLocks noGrp="1"/>
          </p:cNvSpPr>
          <p:nvPr>
            <p:ph idx="1"/>
          </p:nvPr>
        </p:nvSpPr>
        <p:spPr>
          <a:xfrm>
            <a:off x="452284" y="1825625"/>
            <a:ext cx="8158316" cy="4351338"/>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ru-RU" dirty="0"/>
          </a:p>
        </p:txBody>
      </p:sp>
      <p:sp>
        <p:nvSpPr>
          <p:cNvPr id="4" name="Date Placeholder 3">
            <a:extLst>
              <a:ext uri="{FF2B5EF4-FFF2-40B4-BE49-F238E27FC236}">
                <a16:creationId xmlns="" xmlns:a16="http://schemas.microsoft.com/office/drawing/2014/main" id="{0ABDC211-E2B1-0E8A-9CDA-F7BF249D0C94}"/>
              </a:ext>
            </a:extLst>
          </p:cNvPr>
          <p:cNvSpPr>
            <a:spLocks noGrp="1"/>
          </p:cNvSpPr>
          <p:nvPr>
            <p:ph type="dt" sz="half" idx="10"/>
          </p:nvPr>
        </p:nvSpPr>
        <p:spPr/>
        <p:txBody>
          <a:bodyPr/>
          <a:lstStyle>
            <a:lvl1pPr>
              <a:defRPr>
                <a:solidFill>
                  <a:schemeClr val="tx1">
                    <a:lumMod val="85000"/>
                    <a:lumOff val="15000"/>
                  </a:schemeClr>
                </a:solidFill>
              </a:defRPr>
            </a:lvl1pPr>
          </a:lstStyle>
          <a:p>
            <a:fld id="{20DF8AF8-FDE2-410C-8D85-3FB48DA88970}" type="datetimeFigureOut">
              <a:rPr lang="ru-RU" smtClean="0"/>
              <a:pPr/>
              <a:t>19.09.2023</a:t>
            </a:fld>
            <a:endParaRPr lang="ru-RU"/>
          </a:p>
        </p:txBody>
      </p:sp>
      <p:sp>
        <p:nvSpPr>
          <p:cNvPr id="5" name="Footer Placeholder 4">
            <a:extLst>
              <a:ext uri="{FF2B5EF4-FFF2-40B4-BE49-F238E27FC236}">
                <a16:creationId xmlns="" xmlns:a16="http://schemas.microsoft.com/office/drawing/2014/main" id="{1790AE10-595B-BA4F-757F-0D952E496515}"/>
              </a:ext>
            </a:extLst>
          </p:cNvPr>
          <p:cNvSpPr>
            <a:spLocks noGrp="1"/>
          </p:cNvSpPr>
          <p:nvPr>
            <p:ph type="ftr" sz="quarter" idx="11"/>
          </p:nvPr>
        </p:nvSpPr>
        <p:spPr/>
        <p:txBody>
          <a:bodyPr/>
          <a:lstStyle>
            <a:lvl1pPr>
              <a:defRPr>
                <a:solidFill>
                  <a:schemeClr val="tx1">
                    <a:lumMod val="85000"/>
                    <a:lumOff val="15000"/>
                  </a:schemeClr>
                </a:solidFill>
              </a:defRPr>
            </a:lvl1pPr>
          </a:lstStyle>
          <a:p>
            <a:endParaRPr lang="ru-RU"/>
          </a:p>
        </p:txBody>
      </p:sp>
      <p:sp>
        <p:nvSpPr>
          <p:cNvPr id="6" name="Slide Number Placeholder 5">
            <a:extLst>
              <a:ext uri="{FF2B5EF4-FFF2-40B4-BE49-F238E27FC236}">
                <a16:creationId xmlns="" xmlns:a16="http://schemas.microsoft.com/office/drawing/2014/main" id="{E4D7ECD9-62AD-2ED3-0DE8-5C33549B3A0E}"/>
              </a:ext>
            </a:extLst>
          </p:cNvPr>
          <p:cNvSpPr>
            <a:spLocks noGrp="1"/>
          </p:cNvSpPr>
          <p:nvPr>
            <p:ph type="sldNum" sz="quarter" idx="12"/>
          </p:nvPr>
        </p:nvSpPr>
        <p:spPr/>
        <p:txBody>
          <a:bodyPr/>
          <a:lstStyle>
            <a:lvl1pPr>
              <a:defRPr>
                <a:solidFill>
                  <a:schemeClr val="tx1">
                    <a:lumMod val="85000"/>
                    <a:lumOff val="15000"/>
                  </a:schemeClr>
                </a:solidFill>
              </a:defRPr>
            </a:lvl1pPr>
          </a:lstStyle>
          <a:p>
            <a:fld id="{264C9140-A1CC-4337-801E-1631F84DA6C8}" type="slidenum">
              <a:rPr lang="ru-RU" smtClean="0"/>
              <a:pPr/>
              <a:t>‹#›</a:t>
            </a:fld>
            <a:endParaRPr lang="ru-RU"/>
          </a:p>
        </p:txBody>
      </p:sp>
      <p:cxnSp>
        <p:nvCxnSpPr>
          <p:cNvPr id="8" name="Straight Connector 7">
            <a:extLst>
              <a:ext uri="{FF2B5EF4-FFF2-40B4-BE49-F238E27FC236}">
                <a16:creationId xmlns="" xmlns:a16="http://schemas.microsoft.com/office/drawing/2014/main" id="{FFBE0797-8440-3EB9-6A78-2DD2D09201B7}"/>
              </a:ext>
            </a:extLst>
          </p:cNvPr>
          <p:cNvCxnSpPr>
            <a:cxnSpLocks/>
          </p:cNvCxnSpPr>
          <p:nvPr userDrawn="1"/>
        </p:nvCxnSpPr>
        <p:spPr>
          <a:xfrm>
            <a:off x="621891" y="1559529"/>
            <a:ext cx="5257800" cy="0"/>
          </a:xfrm>
          <a:prstGeom prst="line">
            <a:avLst/>
          </a:prstGeom>
          <a:ln w="31750">
            <a:solidFill>
              <a:srgbClr val="638F3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3408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C3C622-07CE-1784-8746-BAEE04C6FE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 xmlns:a16="http://schemas.microsoft.com/office/drawing/2014/main" id="{1F60F502-C499-4611-3F82-6450B1736C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83A7542D-213D-02E1-AF6C-9E29A8C049DD}"/>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5" name="Footer Placeholder 4">
            <a:extLst>
              <a:ext uri="{FF2B5EF4-FFF2-40B4-BE49-F238E27FC236}">
                <a16:creationId xmlns="" xmlns:a16="http://schemas.microsoft.com/office/drawing/2014/main" id="{328D7B38-E6A4-7E3C-B690-CBC6DD3B6AC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20B6065C-AD2A-D8F0-1E2D-D2CD813C11BB}"/>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1025120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EF2446-78F4-64D9-3BCE-B9B91273A235}"/>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 xmlns:a16="http://schemas.microsoft.com/office/drawing/2014/main" id="{E65A39EB-795F-5834-CDD8-29B155F003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 xmlns:a16="http://schemas.microsoft.com/office/drawing/2014/main" id="{5C0D5F12-8ED9-32B4-BB3B-3E01DD801A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 xmlns:a16="http://schemas.microsoft.com/office/drawing/2014/main" id="{D8FE1BD5-5603-A051-14D1-A7C4B24EEDDE}"/>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6" name="Footer Placeholder 5">
            <a:extLst>
              <a:ext uri="{FF2B5EF4-FFF2-40B4-BE49-F238E27FC236}">
                <a16:creationId xmlns="" xmlns:a16="http://schemas.microsoft.com/office/drawing/2014/main" id="{BB7FE315-FA80-84A9-E1B9-8416AA271055}"/>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22326ED5-2606-B40D-F5E5-77149B7CE452}"/>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2330675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2D81981-2075-0694-7437-B911A70A24EC}"/>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 xmlns:a16="http://schemas.microsoft.com/office/drawing/2014/main" id="{07ACD91A-0078-E00B-DD0A-4AC86EE9F3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AA6177F6-3FB6-7F47-4026-151E329E5C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 xmlns:a16="http://schemas.microsoft.com/office/drawing/2014/main" id="{F6AAFA44-ED3A-4C88-36DE-546D666C87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FE2EF0E0-4204-8A2D-788E-8A68A484D5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 xmlns:a16="http://schemas.microsoft.com/office/drawing/2014/main" id="{DBAF9F21-2C53-54FC-954A-28888E028E5A}"/>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8" name="Footer Placeholder 7">
            <a:extLst>
              <a:ext uri="{FF2B5EF4-FFF2-40B4-BE49-F238E27FC236}">
                <a16:creationId xmlns="" xmlns:a16="http://schemas.microsoft.com/office/drawing/2014/main" id="{F9F40D8F-3FF1-B013-9E23-0F5CCA6B93D0}"/>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 xmlns:a16="http://schemas.microsoft.com/office/drawing/2014/main" id="{531B5BFD-34E4-920A-D0E3-75F10FB14CC5}"/>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2245024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6EDA88-B122-214E-B5E0-E3180B2C6C8E}"/>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 xmlns:a16="http://schemas.microsoft.com/office/drawing/2014/main" id="{8F2150FF-7599-CC84-9385-2CE339615297}"/>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4" name="Footer Placeholder 3">
            <a:extLst>
              <a:ext uri="{FF2B5EF4-FFF2-40B4-BE49-F238E27FC236}">
                <a16:creationId xmlns="" xmlns:a16="http://schemas.microsoft.com/office/drawing/2014/main" id="{FFDBD902-BE9F-D468-C220-5A6EE24364C5}"/>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 xmlns:a16="http://schemas.microsoft.com/office/drawing/2014/main" id="{34B1DB4D-98BF-AEC3-954C-FFA43138364F}"/>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1617705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7C25A582-B8F3-D896-3894-4126EE55EDBB}"/>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3" name="Footer Placeholder 2">
            <a:extLst>
              <a:ext uri="{FF2B5EF4-FFF2-40B4-BE49-F238E27FC236}">
                <a16:creationId xmlns="" xmlns:a16="http://schemas.microsoft.com/office/drawing/2014/main" id="{3E4BD34A-A509-1A8E-7751-54B78A86C3CB}"/>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 xmlns:a16="http://schemas.microsoft.com/office/drawing/2014/main" id="{689B74E2-6255-3BF7-E53A-CF19F0BB5B84}"/>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287920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C64AF3-E71C-F0BC-1964-F4E4F97F29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 xmlns:a16="http://schemas.microsoft.com/office/drawing/2014/main" id="{AB4B0028-AA70-4D34-B623-DCA42E4769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 xmlns:a16="http://schemas.microsoft.com/office/drawing/2014/main" id="{3C25CAC5-73A4-6A14-2862-26B2F34F2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4B9F47A-338A-F9B4-C5BC-E36C58807A8A}"/>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6" name="Footer Placeholder 5">
            <a:extLst>
              <a:ext uri="{FF2B5EF4-FFF2-40B4-BE49-F238E27FC236}">
                <a16:creationId xmlns="" xmlns:a16="http://schemas.microsoft.com/office/drawing/2014/main" id="{8046B6B3-E169-2693-1A50-7F8EF0E80E38}"/>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E11D5CC7-2DD3-61E1-014C-07FA381054BA}"/>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1276836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703ECE-CB5B-3F96-328B-747AA9D51B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 xmlns:a16="http://schemas.microsoft.com/office/drawing/2014/main" id="{D4E46DD8-16C2-0AB0-7CDB-92680FFCFA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 xmlns:a16="http://schemas.microsoft.com/office/drawing/2014/main" id="{B28036F4-98F8-A308-233D-A211459D9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AC9AFC1-D75B-EA63-8936-6E709A93AAEE}"/>
              </a:ext>
            </a:extLst>
          </p:cNvPr>
          <p:cNvSpPr>
            <a:spLocks noGrp="1"/>
          </p:cNvSpPr>
          <p:nvPr>
            <p:ph type="dt" sz="half" idx="10"/>
          </p:nvPr>
        </p:nvSpPr>
        <p:spPr/>
        <p:txBody>
          <a:bodyPr/>
          <a:lstStyle/>
          <a:p>
            <a:fld id="{20DF8AF8-FDE2-410C-8D85-3FB48DA88970}" type="datetimeFigureOut">
              <a:rPr lang="ru-RU" smtClean="0"/>
              <a:t>19.09.2023</a:t>
            </a:fld>
            <a:endParaRPr lang="ru-RU"/>
          </a:p>
        </p:txBody>
      </p:sp>
      <p:sp>
        <p:nvSpPr>
          <p:cNvPr id="6" name="Footer Placeholder 5">
            <a:extLst>
              <a:ext uri="{FF2B5EF4-FFF2-40B4-BE49-F238E27FC236}">
                <a16:creationId xmlns="" xmlns:a16="http://schemas.microsoft.com/office/drawing/2014/main" id="{29798E78-E48C-49E2-1978-305BC5E97EA7}"/>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35284CEC-2C05-0F62-428F-0939AE6F0A4D}"/>
              </a:ext>
            </a:extLst>
          </p:cNvPr>
          <p:cNvSpPr>
            <a:spLocks noGrp="1"/>
          </p:cNvSpPr>
          <p:nvPr>
            <p:ph type="sldNum" sz="quarter" idx="12"/>
          </p:nvPr>
        </p:nvSpPr>
        <p:spPr/>
        <p:txBody>
          <a:bodyPr/>
          <a:lstStyle/>
          <a:p>
            <a:fld id="{264C9140-A1CC-4337-801E-1631F84DA6C8}" type="slidenum">
              <a:rPr lang="ru-RU" smtClean="0"/>
              <a:t>‹#›</a:t>
            </a:fld>
            <a:endParaRPr lang="ru-RU"/>
          </a:p>
        </p:txBody>
      </p:sp>
    </p:spTree>
    <p:extLst>
      <p:ext uri="{BB962C8B-B14F-4D97-AF65-F5344CB8AC3E}">
        <p14:creationId xmlns:p14="http://schemas.microsoft.com/office/powerpoint/2010/main" val="540517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presentation-creation.ru/"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59135E0D-0038-412F-7A8E-40CEC63739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 xmlns:a16="http://schemas.microsoft.com/office/drawing/2014/main" id="{17FABF78-79CA-46B4-C1B2-3891D2DC1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D9EC76DF-8B83-4025-02A8-3BE948E657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F8AF8-FDE2-410C-8D85-3FB48DA88970}" type="datetimeFigureOut">
              <a:rPr lang="ru-RU" smtClean="0"/>
              <a:t>19.09.2023</a:t>
            </a:fld>
            <a:endParaRPr lang="ru-RU"/>
          </a:p>
        </p:txBody>
      </p:sp>
      <p:sp>
        <p:nvSpPr>
          <p:cNvPr id="5" name="Footer Placeholder 4">
            <a:extLst>
              <a:ext uri="{FF2B5EF4-FFF2-40B4-BE49-F238E27FC236}">
                <a16:creationId xmlns="" xmlns:a16="http://schemas.microsoft.com/office/drawing/2014/main" id="{6C85384C-6B6C-EDC3-46C0-9BFB44D79B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 xmlns:a16="http://schemas.microsoft.com/office/drawing/2014/main" id="{044CD001-6171-B71F-A678-1D1A06DAF0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4C9140-A1CC-4337-801E-1631F84DA6C8}" type="slidenum">
              <a:rPr lang="ru-RU" smtClean="0"/>
              <a:t>‹#›</a:t>
            </a:fld>
            <a:endParaRPr lang="ru-RU"/>
          </a:p>
        </p:txBody>
      </p:sp>
      <p:pic>
        <p:nvPicPr>
          <p:cNvPr id="7" name="Рисунок 6">
            <a:hlinkClick r:id="rId13"/>
            <a:extLst>
              <a:ext uri="{FF2B5EF4-FFF2-40B4-BE49-F238E27FC236}">
                <a16:creationId xmlns="" xmlns:a16="http://schemas.microsoft.com/office/drawing/2014/main" id="{897A19B5-97F5-4E9A-1613-D5654B987D4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377592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ru.wikipedia.org/wiki/%D0%A1%D1%82%D0%B5%D0%BF%D0%B0%D0%BD%D0%BE%D0%B2,_%D0%95%D0%B2%D0%B3%D0%B5%D0%BD%D0%B8%D0%B9_%D0%9D%D0%B8%D0%BA%D0%BE%D0%BB%D0%B0%D0%B5%D0%B2%D0%B8%D1%87" TargetMode="External"/><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hyperlink" Target="https://presentation-creation.ru/" TargetMode="Externa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5.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6AACC2-987C-EC31-7079-F1BA92032466}"/>
              </a:ext>
            </a:extLst>
          </p:cNvPr>
          <p:cNvSpPr>
            <a:spLocks noGrp="1"/>
          </p:cNvSpPr>
          <p:nvPr>
            <p:ph type="ctrTitle"/>
          </p:nvPr>
        </p:nvSpPr>
        <p:spPr>
          <a:xfrm>
            <a:off x="248992" y="605307"/>
            <a:ext cx="4838164" cy="2691685"/>
          </a:xfrm>
        </p:spPr>
        <p:txBody>
          <a:bodyPr>
            <a:normAutofit fontScale="90000"/>
          </a:bodyPr>
          <a:lstStyle/>
          <a:p>
            <a:r>
              <a:rPr lang="ru-RU" sz="3600" dirty="0" smtClean="0"/>
              <a:t>3</a:t>
            </a:r>
            <a:r>
              <a:rPr lang="en-US" sz="3600" dirty="0" smtClean="0"/>
              <a:t>-</a:t>
            </a:r>
            <a:r>
              <a:rPr lang="kk-KZ" sz="3600" dirty="0" smtClean="0"/>
              <a:t>Дәріс</a:t>
            </a:r>
            <a:r>
              <a:rPr lang="en-US" sz="3600" dirty="0" smtClean="0"/>
              <a:t/>
            </a:r>
            <a:br>
              <a:rPr lang="en-US" sz="3600" dirty="0" smtClean="0"/>
            </a:br>
            <a:r>
              <a:rPr lang="en-US" sz="3600" dirty="0"/>
              <a:t/>
            </a:r>
            <a:br>
              <a:rPr lang="en-US" sz="3600" dirty="0"/>
            </a:br>
            <a:r>
              <a:rPr lang="kk-KZ" sz="3600" i="1" dirty="0" smtClean="0">
                <a:effectLst>
                  <a:outerShdw blurRad="38100" dist="38100" dir="2700000" algn="tl">
                    <a:srgbClr val="000000">
                      <a:alpha val="43137"/>
                    </a:srgbClr>
                  </a:outerShdw>
                </a:effectLst>
              </a:rPr>
              <a:t>Педaгогикaлық </a:t>
            </a:r>
            <a:r>
              <a:rPr lang="kk-KZ" sz="3600" i="1" dirty="0">
                <a:effectLst>
                  <a:outerShdw blurRad="38100" dist="38100" dir="2700000" algn="tl">
                    <a:srgbClr val="000000">
                      <a:alpha val="43137"/>
                    </a:srgbClr>
                  </a:outerShdw>
                </a:effectLst>
              </a:rPr>
              <a:t>іс-әрекеттегі көшбасшылықты зерттеудегi ғылыми педaгогикaлық идеялaр.</a:t>
            </a:r>
            <a:endParaRPr lang="ru-RU" sz="3600" i="1" dirty="0">
              <a:effectLst>
                <a:outerShdw blurRad="38100" dist="38100" dir="2700000" algn="tl">
                  <a:srgbClr val="000000">
                    <a:alpha val="43137"/>
                  </a:srgbClr>
                </a:outerShdw>
              </a:effectLst>
            </a:endParaRPr>
          </a:p>
        </p:txBody>
      </p:sp>
      <p:sp>
        <p:nvSpPr>
          <p:cNvPr id="3" name="TextBox 2"/>
          <p:cNvSpPr txBox="1"/>
          <p:nvPr/>
        </p:nvSpPr>
        <p:spPr>
          <a:xfrm>
            <a:off x="824247" y="3915178"/>
            <a:ext cx="3956789" cy="369332"/>
          </a:xfrm>
          <a:prstGeom prst="rect">
            <a:avLst/>
          </a:prstGeom>
          <a:noFill/>
        </p:spPr>
        <p:txBody>
          <a:bodyPr wrap="none" rtlCol="0">
            <a:spAutoFit/>
          </a:bodyPr>
          <a:lstStyle/>
          <a:p>
            <a:r>
              <a:rPr lang="kk-KZ" b="1" i="1" dirty="0" smtClean="0"/>
              <a:t>П.ғ.д.,  профессор: Шалғынбаева Қ.Қ.</a:t>
            </a:r>
            <a:endParaRPr lang="ru-RU" b="1" i="1" dirty="0"/>
          </a:p>
        </p:txBody>
      </p:sp>
    </p:spTree>
    <p:extLst>
      <p:ext uri="{BB962C8B-B14F-4D97-AF65-F5344CB8AC3E}">
        <p14:creationId xmlns:p14="http://schemas.microsoft.com/office/powerpoint/2010/main" val="2695299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72210" y="882962"/>
            <a:ext cx="3980577" cy="369332"/>
          </a:xfrm>
          <a:prstGeom prst="rect">
            <a:avLst/>
          </a:prstGeom>
        </p:spPr>
        <p:txBody>
          <a:bodyPr wrap="none">
            <a:spAutoFit/>
          </a:bodyPr>
          <a:lstStyle/>
          <a:p>
            <a:r>
              <a:rPr lang="ru-RU" dirty="0" smtClean="0"/>
              <a:t>Алексеев, Николай Александрович</a:t>
            </a:r>
            <a:endParaRPr lang="ru-RU" dirty="0"/>
          </a:p>
        </p:txBody>
      </p:sp>
      <p:sp>
        <p:nvSpPr>
          <p:cNvPr id="5" name="AutoShape 2" descr="Алексеев, Николай Александрович (предприниматель) — Википеди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6" name="Rectangle 5"/>
          <p:cNvSpPr>
            <a:spLocks noChangeArrowheads="1"/>
          </p:cNvSpPr>
          <p:nvPr/>
        </p:nvSpPr>
        <p:spPr bwMode="auto">
          <a:xfrm>
            <a:off x="864096" y="2060438"/>
            <a:ext cx="428396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Н.А.Алексеев жеке тұлғаға бағдарланған оқытудың мәнін, бір жағынан оқушы мен мұғалімнің байланысымен, екінші жағынан, оқушының мәдениетте танылуы арқылы өзінің жеке тұлғасын құруынан тұратын «мәдени акт» деген түсінікпен байланыстырады. Ол тұлғаға бағдарлану үлгісін субъективті және тұлғаға бағдарлана оқыту деп екіге бөледі. Субъективті бағдарлана оқыту оқушылардың қиялын еңбек іс-әрекетін ұйымдастыруда өздігімен дербес, «операциялық-орындаушылық» мәндегі белсенділігін дамытуға бағытталады.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7" name="Picture 2" descr="Кітап оқу мәдениеті қалыптасып келеді"/>
          <p:cNvPicPr>
            <a:picLocks noChangeAspect="1" noChangeArrowheads="1"/>
          </p:cNvPicPr>
          <p:nvPr/>
        </p:nvPicPr>
        <p:blipFill>
          <a:blip r:embed="rId2" cstate="print"/>
          <a:srcRect/>
          <a:stretch>
            <a:fillRect/>
          </a:stretch>
        </p:blipFill>
        <p:spPr bwMode="auto">
          <a:xfrm>
            <a:off x="5787575" y="2060438"/>
            <a:ext cx="2371378" cy="3128201"/>
          </a:xfrm>
          <a:prstGeom prst="rect">
            <a:avLst/>
          </a:prstGeom>
          <a:noFill/>
        </p:spPr>
      </p:pic>
    </p:spTree>
    <p:extLst>
      <p:ext uri="{BB962C8B-B14F-4D97-AF65-F5344CB8AC3E}">
        <p14:creationId xmlns:p14="http://schemas.microsoft.com/office/powerpoint/2010/main" val="660107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Степанов, Евгений Николаевич — ПскоВики"/>
          <p:cNvPicPr>
            <a:picLocks noChangeAspect="1" noChangeArrowheads="1"/>
          </p:cNvPicPr>
          <p:nvPr/>
        </p:nvPicPr>
        <p:blipFill>
          <a:blip r:embed="rId2" cstate="print"/>
          <a:srcRect/>
          <a:stretch>
            <a:fillRect/>
          </a:stretch>
        </p:blipFill>
        <p:spPr bwMode="auto">
          <a:xfrm>
            <a:off x="6694527" y="463069"/>
            <a:ext cx="1905000" cy="2543175"/>
          </a:xfrm>
          <a:prstGeom prst="rect">
            <a:avLst/>
          </a:prstGeom>
          <a:noFill/>
        </p:spPr>
      </p:pic>
      <p:sp>
        <p:nvSpPr>
          <p:cNvPr id="5" name="Прямоугольник 4"/>
          <p:cNvSpPr/>
          <p:nvPr/>
        </p:nvSpPr>
        <p:spPr>
          <a:xfrm>
            <a:off x="8868739" y="725005"/>
            <a:ext cx="2880320" cy="646331"/>
          </a:xfrm>
          <a:prstGeom prst="rect">
            <a:avLst/>
          </a:prstGeom>
        </p:spPr>
        <p:txBody>
          <a:bodyPr wrap="square">
            <a:spAutoFit/>
          </a:bodyPr>
          <a:lstStyle/>
          <a:p>
            <a:r>
              <a:rPr lang="ru-RU" b="1" i="1" u="sng" dirty="0" smtClean="0">
                <a:hlinkClick r:id="rId3"/>
              </a:rPr>
              <a:t>Степанов, Евгений Николаевич</a:t>
            </a:r>
            <a:endParaRPr lang="ru-RU" b="1" i="1" u="sng" dirty="0">
              <a:hlinkClick r:id="rId3"/>
            </a:endParaRPr>
          </a:p>
        </p:txBody>
      </p:sp>
      <p:sp>
        <p:nvSpPr>
          <p:cNvPr id="6" name="Прямоугольник 5"/>
          <p:cNvSpPr/>
          <p:nvPr/>
        </p:nvSpPr>
        <p:spPr>
          <a:xfrm>
            <a:off x="592667" y="96884"/>
            <a:ext cx="5832648" cy="1477328"/>
          </a:xfrm>
          <a:prstGeom prst="rect">
            <a:avLst/>
          </a:prstGeom>
        </p:spPr>
        <p:txBody>
          <a:bodyPr wrap="square">
            <a:spAutoFit/>
          </a:bodyPr>
          <a:lstStyle/>
          <a:p>
            <a:r>
              <a:rPr lang="kk-KZ" dirty="0" smtClean="0"/>
              <a:t>Е.Н. Степанов тұлғаға бағдарлану тұғырын педагогикалық қызметтегі әдістемелік бағдар ретінде анықтайды. Тұлғаға бағдарлану тұғыры өзара байланысты түсініктер, идеялар және әрекет ету тәсілдері жүйесіне тірек болу арқылы </a:t>
            </a:r>
            <a:endParaRPr lang="ru-RU" dirty="0"/>
          </a:p>
        </p:txBody>
      </p:sp>
      <p:sp>
        <p:nvSpPr>
          <p:cNvPr id="7" name="Прямоугольник 6"/>
          <p:cNvSpPr/>
          <p:nvPr/>
        </p:nvSpPr>
        <p:spPr>
          <a:xfrm>
            <a:off x="2300514" y="1895702"/>
            <a:ext cx="2717411" cy="369332"/>
          </a:xfrm>
          <a:prstGeom prst="rect">
            <a:avLst/>
          </a:prstGeom>
        </p:spPr>
        <p:txBody>
          <a:bodyPr wrap="none">
            <a:spAutoFit/>
          </a:bodyPr>
          <a:lstStyle/>
          <a:p>
            <a:r>
              <a:rPr lang="kk-KZ" dirty="0" smtClean="0"/>
              <a:t>тұлғаның өзін-өзі тану, </a:t>
            </a:r>
            <a:endParaRPr lang="ru-RU" dirty="0"/>
          </a:p>
        </p:txBody>
      </p:sp>
      <p:sp>
        <p:nvSpPr>
          <p:cNvPr id="8" name="Прямоугольник 7"/>
          <p:cNvSpPr/>
          <p:nvPr/>
        </p:nvSpPr>
        <p:spPr>
          <a:xfrm>
            <a:off x="2300514" y="2433662"/>
            <a:ext cx="1920719" cy="369332"/>
          </a:xfrm>
          <a:prstGeom prst="rect">
            <a:avLst/>
          </a:prstGeom>
        </p:spPr>
        <p:txBody>
          <a:bodyPr wrap="none">
            <a:spAutoFit/>
          </a:bodyPr>
          <a:lstStyle/>
          <a:p>
            <a:r>
              <a:rPr lang="kk-KZ" dirty="0" smtClean="0"/>
              <a:t>өзін-өзі көрсету </a:t>
            </a:r>
            <a:endParaRPr lang="ru-RU" dirty="0"/>
          </a:p>
        </p:txBody>
      </p:sp>
      <p:sp>
        <p:nvSpPr>
          <p:cNvPr id="9" name="Прямоугольник 8"/>
          <p:cNvSpPr/>
          <p:nvPr/>
        </p:nvSpPr>
        <p:spPr>
          <a:xfrm>
            <a:off x="2300514" y="2973199"/>
            <a:ext cx="2598788" cy="369332"/>
          </a:xfrm>
          <a:prstGeom prst="rect">
            <a:avLst/>
          </a:prstGeom>
        </p:spPr>
        <p:txBody>
          <a:bodyPr wrap="none">
            <a:spAutoFit/>
          </a:bodyPr>
          <a:lstStyle/>
          <a:p>
            <a:r>
              <a:rPr lang="kk-KZ" dirty="0" smtClean="0"/>
              <a:t>өзін-өзі жүзеге асыру, </a:t>
            </a:r>
            <a:endParaRPr lang="ru-RU" dirty="0"/>
          </a:p>
        </p:txBody>
      </p:sp>
      <p:sp>
        <p:nvSpPr>
          <p:cNvPr id="10" name="Прямоугольник 9"/>
          <p:cNvSpPr/>
          <p:nvPr/>
        </p:nvSpPr>
        <p:spPr>
          <a:xfrm>
            <a:off x="2300514" y="3502575"/>
            <a:ext cx="4392549" cy="369332"/>
          </a:xfrm>
          <a:prstGeom prst="rect">
            <a:avLst/>
          </a:prstGeom>
        </p:spPr>
        <p:txBody>
          <a:bodyPr wrap="none">
            <a:spAutoFit/>
          </a:bodyPr>
          <a:lstStyle/>
          <a:p>
            <a:r>
              <a:rPr lang="kk-KZ" dirty="0" smtClean="0"/>
              <a:t>өзінің қайталанбас даралығын дамыту </a:t>
            </a:r>
            <a:endParaRPr lang="ru-RU" dirty="0"/>
          </a:p>
        </p:txBody>
      </p:sp>
      <p:sp>
        <p:nvSpPr>
          <p:cNvPr id="11" name="Нашивка 10"/>
          <p:cNvSpPr/>
          <p:nvPr/>
        </p:nvSpPr>
        <p:spPr>
          <a:xfrm>
            <a:off x="1599254" y="2032972"/>
            <a:ext cx="432048" cy="21602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Нашивка 11"/>
          <p:cNvSpPr/>
          <p:nvPr/>
        </p:nvSpPr>
        <p:spPr>
          <a:xfrm>
            <a:off x="1599254" y="3055022"/>
            <a:ext cx="432048" cy="21602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Нашивка 12"/>
          <p:cNvSpPr/>
          <p:nvPr/>
        </p:nvSpPr>
        <p:spPr>
          <a:xfrm>
            <a:off x="1599254" y="3645024"/>
            <a:ext cx="432048" cy="19925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Нашивка 13"/>
          <p:cNvSpPr/>
          <p:nvPr/>
        </p:nvSpPr>
        <p:spPr>
          <a:xfrm>
            <a:off x="1599254" y="2505088"/>
            <a:ext cx="432048" cy="279904"/>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рямоугольник 14"/>
          <p:cNvSpPr/>
          <p:nvPr/>
        </p:nvSpPr>
        <p:spPr>
          <a:xfrm>
            <a:off x="467544" y="4077072"/>
            <a:ext cx="8064896" cy="2585323"/>
          </a:xfrm>
          <a:prstGeom prst="rect">
            <a:avLst/>
          </a:prstGeom>
        </p:spPr>
        <p:txBody>
          <a:bodyPr wrap="square">
            <a:spAutoFit/>
          </a:bodyPr>
          <a:lstStyle/>
          <a:p>
            <a:r>
              <a:rPr lang="kk-KZ" b="1" i="1" dirty="0" smtClean="0">
                <a:latin typeface="Times New Roman" panose="02020603050405020304" pitchFamily="18" charset="0"/>
                <a:cs typeface="Times New Roman" panose="02020603050405020304" pitchFamily="18" charset="0"/>
              </a:rPr>
              <a:t>үдерістерін қамтамасыз етуі және қолдауы мүмкін. Оның пікірінше, тұлғаға бағдарлану тұғыры білім алушылармен өзара әрекеттесетін мемлекеттік және қоғамдық институттардың емес, көп жағдайда білім алушылардың қызығушылықтары мен қажеттіліктерін қанағаттандыруға бағытталған. Бұл тұғырды қолданған кезде педагогтар  студенттерде әдеттегі әлеуметтік қасиеттерді қалыптастыруға емес, олардың әрқайсысында әмбебап тұлғалық қасиеттерді дамытуға негізгі күш салады, бұл оқытушылар мен студенттер арасында субъекті-субъектілік қатынастардың пайда болуына әсер етеді.</a:t>
            </a:r>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0484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20726" y="1077926"/>
            <a:ext cx="7632848" cy="424731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Тұлғаға бағдарлану тұғыры жалпы теориялық тұрғыда білім мазмұнының мәніне қатысты көзқарастарды да өзгертті. К.Өстеміровтың зерттеуінде білім беру сатыларының ерекшелігіне байланысты </a:t>
            </a: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мектепке дейінгі білім беруде </a:t>
            </a: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жеке тұлғаға бағдарлана тәрбиелеу және дамыту, </a:t>
            </a: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бастауыш мектепте </a:t>
            </a: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субъективті бағдарлана оқыту және дамыту, базалық білім беру сатысында – жеке тұлғаға бағдарлана тәрбиелеу, </a:t>
            </a: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бітіруші сатысында </a:t>
            </a: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жеке тұлғаға бағдарлана оқыту,</a:t>
            </a:r>
          </a:p>
          <a:p>
            <a:pPr marL="0" marR="0" lvl="0" indent="457200" algn="just" defTabSz="914400" rtl="0" eaLnBrk="1" fontAlgn="base" latinLnBrk="0" hangingPunct="1">
              <a:lnSpc>
                <a:spcPct val="100000"/>
              </a:lnSpc>
              <a:spcBef>
                <a:spcPct val="0"/>
              </a:spcBef>
              <a:spcAft>
                <a:spcPct val="0"/>
              </a:spcAft>
              <a:buClrTx/>
              <a:buSzTx/>
              <a:buFontTx/>
              <a:buNone/>
              <a:tabLst/>
            </a:pPr>
            <a:endPar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endParaRPr lang="kk-KZ" dirty="0" smtClean="0">
              <a:solidFill>
                <a:schemeClr val="tx1"/>
              </a:solidFill>
              <a:latin typeface="Times New Roman" pitchFamily="18" charset="0"/>
              <a:ea typeface="Times New Roman" pitchFamily="18" charset="0"/>
              <a:cs typeface="Times New Roman" pitchFamily="18" charset="0"/>
            </a:endParaRPr>
          </a:p>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мектептен кейінгі білім беру сатысында </a:t>
            </a:r>
            <a:r>
              <a:rPr kumimoji="0" lang="kk-KZ"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жеке тұлғаға бағдарланаған кәсіби білім беру деп бөліп көрсеткен.</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69482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85434" y="2812789"/>
            <a:ext cx="7269923" cy="1754326"/>
          </a:xfrm>
          <a:prstGeom prst="rect">
            <a:avLst/>
          </a:prstGeom>
          <a:noFill/>
        </p:spPr>
        <p:txBody>
          <a:bodyPr wrap="square" lIns="91440" tIns="45720" rIns="91440" bIns="45720">
            <a:spAutoFit/>
          </a:bodyPr>
          <a:lstStyle/>
          <a:p>
            <a:pPr algn="ctr"/>
            <a:r>
              <a:rPr lang="ru-RU" sz="5400" b="0" cap="none" spc="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НАЗАРЛАРЫҢЫЗҒА РАХМЕТ!!!!</a:t>
            </a:r>
            <a:endParaRPr lang="ru-RU"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4149611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67808" y="2636912"/>
            <a:ext cx="3456384"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Педагогтардың көшбасшылық сапаларын дамыту мәселесін шешуде тұлғаға бағдарлану, </a:t>
            </a:r>
            <a:endParaRPr lang="ru-RU" dirty="0"/>
          </a:p>
        </p:txBody>
      </p:sp>
      <p:sp>
        <p:nvSpPr>
          <p:cNvPr id="3" name="Овал 2"/>
          <p:cNvSpPr/>
          <p:nvPr/>
        </p:nvSpPr>
        <p:spPr>
          <a:xfrm>
            <a:off x="2423592" y="908720"/>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орта</a:t>
            </a:r>
            <a:endParaRPr lang="ru-RU" dirty="0"/>
          </a:p>
        </p:txBody>
      </p:sp>
      <p:sp>
        <p:nvSpPr>
          <p:cNvPr id="4" name="Овал 3"/>
          <p:cNvSpPr/>
          <p:nvPr/>
        </p:nvSpPr>
        <p:spPr>
          <a:xfrm>
            <a:off x="5303912" y="548680"/>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іс-әрекеттік, </a:t>
            </a:r>
            <a:endParaRPr lang="ru-RU" dirty="0"/>
          </a:p>
        </p:txBody>
      </p:sp>
      <p:sp>
        <p:nvSpPr>
          <p:cNvPr id="5" name="Овал 4"/>
          <p:cNvSpPr/>
          <p:nvPr/>
        </p:nvSpPr>
        <p:spPr>
          <a:xfrm>
            <a:off x="8040216" y="980728"/>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ақпараттық,</a:t>
            </a:r>
            <a:endParaRPr lang="ru-RU" dirty="0"/>
          </a:p>
        </p:txBody>
      </p:sp>
      <p:sp>
        <p:nvSpPr>
          <p:cNvPr id="6" name="Овал 5"/>
          <p:cNvSpPr/>
          <p:nvPr/>
        </p:nvSpPr>
        <p:spPr>
          <a:xfrm>
            <a:off x="2495600" y="4869160"/>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жүйелік,</a:t>
            </a:r>
            <a:endParaRPr lang="ru-RU" dirty="0"/>
          </a:p>
        </p:txBody>
      </p:sp>
      <p:sp>
        <p:nvSpPr>
          <p:cNvPr id="7" name="Овал 6"/>
          <p:cNvSpPr/>
          <p:nvPr/>
        </p:nvSpPr>
        <p:spPr>
          <a:xfrm>
            <a:off x="5375920" y="5157192"/>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құндылық,</a:t>
            </a:r>
            <a:endParaRPr lang="ru-RU" dirty="0"/>
          </a:p>
        </p:txBody>
      </p:sp>
      <p:sp>
        <p:nvSpPr>
          <p:cNvPr id="8" name="Овал 7"/>
          <p:cNvSpPr/>
          <p:nvPr/>
        </p:nvSpPr>
        <p:spPr>
          <a:xfrm>
            <a:off x="7968208" y="4797152"/>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интегративтілік,</a:t>
            </a:r>
            <a:endParaRPr lang="ru-RU" dirty="0"/>
          </a:p>
        </p:txBody>
      </p:sp>
      <p:sp>
        <p:nvSpPr>
          <p:cNvPr id="9" name="Овал 8"/>
          <p:cNvSpPr/>
          <p:nvPr/>
        </p:nvSpPr>
        <p:spPr>
          <a:xfrm>
            <a:off x="1847528" y="2852936"/>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құзыреттілік,</a:t>
            </a:r>
            <a:endParaRPr lang="ru-RU" dirty="0"/>
          </a:p>
        </p:txBody>
      </p:sp>
      <p:sp>
        <p:nvSpPr>
          <p:cNvPr id="10" name="Овал 9"/>
          <p:cNvSpPr/>
          <p:nvPr/>
        </p:nvSpPr>
        <p:spPr>
          <a:xfrm>
            <a:off x="8904312" y="2852936"/>
            <a:ext cx="1512168"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мотивациялық, </a:t>
            </a:r>
            <a:endParaRPr lang="ru-RU" dirty="0"/>
          </a:p>
        </p:txBody>
      </p:sp>
      <p:cxnSp>
        <p:nvCxnSpPr>
          <p:cNvPr id="12" name="Прямая со стрелкой 11"/>
          <p:cNvCxnSpPr/>
          <p:nvPr/>
        </p:nvCxnSpPr>
        <p:spPr>
          <a:xfrm>
            <a:off x="5879976" y="836712"/>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2" idx="0"/>
          </p:cNvCxnSpPr>
          <p:nvPr/>
        </p:nvCxnSpPr>
        <p:spPr>
          <a:xfrm flipV="1">
            <a:off x="6096000" y="2060848"/>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2" idx="3"/>
          </p:cNvCxnSpPr>
          <p:nvPr/>
        </p:nvCxnSpPr>
        <p:spPr>
          <a:xfrm flipV="1">
            <a:off x="7824192" y="2636912"/>
            <a:ext cx="50405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a:stCxn id="2" idx="3"/>
          </p:cNvCxnSpPr>
          <p:nvPr/>
        </p:nvCxnSpPr>
        <p:spPr>
          <a:xfrm>
            <a:off x="7824192" y="364502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a:stCxn id="2" idx="3"/>
          </p:cNvCxnSpPr>
          <p:nvPr/>
        </p:nvCxnSpPr>
        <p:spPr>
          <a:xfrm>
            <a:off x="7824192" y="3645024"/>
            <a:ext cx="576064"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a:stCxn id="2" idx="2"/>
          </p:cNvCxnSpPr>
          <p:nvPr/>
        </p:nvCxnSpPr>
        <p:spPr>
          <a:xfrm>
            <a:off x="6096000" y="465313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2" idx="1"/>
          </p:cNvCxnSpPr>
          <p:nvPr/>
        </p:nvCxnSpPr>
        <p:spPr>
          <a:xfrm flipH="1">
            <a:off x="3863752" y="3645024"/>
            <a:ext cx="504056"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a:stCxn id="2" idx="1"/>
          </p:cNvCxnSpPr>
          <p:nvPr/>
        </p:nvCxnSpPr>
        <p:spPr>
          <a:xfrm flipH="1">
            <a:off x="3503712" y="364502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2" idx="1"/>
          </p:cNvCxnSpPr>
          <p:nvPr/>
        </p:nvCxnSpPr>
        <p:spPr>
          <a:xfrm flipH="1" flipV="1">
            <a:off x="3863752" y="2564904"/>
            <a:ext cx="504056" cy="1080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01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5ABF54-EE4A-0FE5-D74E-6B5A7D211E4D}"/>
              </a:ext>
            </a:extLst>
          </p:cNvPr>
          <p:cNvSpPr>
            <a:spLocks noGrp="1"/>
          </p:cNvSpPr>
          <p:nvPr>
            <p:ph type="title"/>
          </p:nvPr>
        </p:nvSpPr>
        <p:spPr>
          <a:xfrm>
            <a:off x="2769712" y="77811"/>
            <a:ext cx="10901516" cy="1325563"/>
          </a:xfrm>
        </p:spPr>
        <p:txBody>
          <a:bodyPr/>
          <a:lstStyle/>
          <a:p>
            <a:r>
              <a:rPr lang="ru-RU" dirty="0" err="1" smtClean="0"/>
              <a:t>Жоспар</a:t>
            </a:r>
            <a:r>
              <a:rPr lang="ru-RU" dirty="0"/>
              <a:t>:</a:t>
            </a:r>
          </a:p>
        </p:txBody>
      </p:sp>
      <p:sp>
        <p:nvSpPr>
          <p:cNvPr id="12" name="Прямоугольник 3">
            <a:extLst>
              <a:ext uri="{FF2B5EF4-FFF2-40B4-BE49-F238E27FC236}">
                <a16:creationId xmlns="" xmlns:a16="http://schemas.microsoft.com/office/drawing/2014/main" id="{FD188264-A421-AAAD-3562-A6C78C240A6C}"/>
              </a:ext>
            </a:extLst>
          </p:cNvPr>
          <p:cNvSpPr/>
          <p:nvPr/>
        </p:nvSpPr>
        <p:spPr>
          <a:xfrm>
            <a:off x="133024" y="2216567"/>
            <a:ext cx="2435656" cy="3180550"/>
          </a:xfrm>
          <a:prstGeom prst="rect">
            <a:avLst/>
          </a:prstGeom>
          <a:solidFill>
            <a:srgbClr val="EC617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Овал 4">
            <a:extLst>
              <a:ext uri="{FF2B5EF4-FFF2-40B4-BE49-F238E27FC236}">
                <a16:creationId xmlns="" xmlns:a16="http://schemas.microsoft.com/office/drawing/2014/main" id="{EED208F2-AFA1-594B-A780-42C6F734EA6D}"/>
              </a:ext>
            </a:extLst>
          </p:cNvPr>
          <p:cNvSpPr/>
          <p:nvPr/>
        </p:nvSpPr>
        <p:spPr>
          <a:xfrm>
            <a:off x="815086" y="1953954"/>
            <a:ext cx="733425" cy="733425"/>
          </a:xfrm>
          <a:prstGeom prst="ellipse">
            <a:avLst/>
          </a:prstGeom>
          <a:solidFill>
            <a:schemeClr val="bg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2"/>
              </a:solidFill>
            </a:endParaRPr>
          </a:p>
        </p:txBody>
      </p:sp>
      <p:sp>
        <p:nvSpPr>
          <p:cNvPr id="14" name="TextBox 13">
            <a:extLst>
              <a:ext uri="{FF2B5EF4-FFF2-40B4-BE49-F238E27FC236}">
                <a16:creationId xmlns="" xmlns:a16="http://schemas.microsoft.com/office/drawing/2014/main" id="{D1C4C12D-6D97-AA46-FEC1-73A70C4CE952}"/>
              </a:ext>
            </a:extLst>
          </p:cNvPr>
          <p:cNvSpPr txBox="1"/>
          <p:nvPr/>
        </p:nvSpPr>
        <p:spPr>
          <a:xfrm>
            <a:off x="815086" y="1899487"/>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ru-RU" sz="4000" b="1" dirty="0">
                <a:solidFill>
                  <a:schemeClr val="tx2"/>
                </a:solidFill>
              </a:rPr>
              <a:t>1</a:t>
            </a:r>
          </a:p>
        </p:txBody>
      </p:sp>
      <p:sp>
        <p:nvSpPr>
          <p:cNvPr id="15" name="Прямоугольник 6">
            <a:extLst>
              <a:ext uri="{FF2B5EF4-FFF2-40B4-BE49-F238E27FC236}">
                <a16:creationId xmlns="" xmlns:a16="http://schemas.microsoft.com/office/drawing/2014/main" id="{39922B81-B152-4647-DA2D-38DAC987A169}"/>
              </a:ext>
            </a:extLst>
          </p:cNvPr>
          <p:cNvSpPr/>
          <p:nvPr/>
        </p:nvSpPr>
        <p:spPr>
          <a:xfrm>
            <a:off x="2769712" y="2208036"/>
            <a:ext cx="2886075" cy="3180550"/>
          </a:xfrm>
          <a:prstGeom prst="rect">
            <a:avLst/>
          </a:prstGeom>
          <a:solidFill>
            <a:srgbClr val="8E493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Объект 2">
            <a:extLst>
              <a:ext uri="{FF2B5EF4-FFF2-40B4-BE49-F238E27FC236}">
                <a16:creationId xmlns="" xmlns:a16="http://schemas.microsoft.com/office/drawing/2014/main" id="{4BA876D1-4F7C-53F2-5298-4E292441278C}"/>
              </a:ext>
            </a:extLst>
          </p:cNvPr>
          <p:cNvSpPr txBox="1">
            <a:spLocks/>
          </p:cNvSpPr>
          <p:nvPr/>
        </p:nvSpPr>
        <p:spPr>
          <a:xfrm>
            <a:off x="2928871" y="2491797"/>
            <a:ext cx="2809876" cy="2667001"/>
          </a:xfrm>
          <a:prstGeom prst="rect">
            <a:avLst/>
          </a:prstGeom>
          <a:noFill/>
          <a:effectLst/>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kk-KZ" dirty="0">
                <a:latin typeface="Times New Roman" pitchFamily="18" charset="0"/>
                <a:cs typeface="Times New Roman" pitchFamily="18" charset="0"/>
              </a:rPr>
              <a:t>Aдaмның әлеуметтену үдерісінің көшбасшылық сaпaлaрының дaмуынa әсері, көшбасшының топтa өзaрa әрекеттесуі</a:t>
            </a:r>
            <a:endParaRPr lang="ru-RU" dirty="0"/>
          </a:p>
          <a:p>
            <a:endParaRPr lang="ru-RU" dirty="0">
              <a:solidFill>
                <a:schemeClr val="bg1"/>
              </a:solidFill>
            </a:endParaRPr>
          </a:p>
        </p:txBody>
      </p:sp>
      <p:sp>
        <p:nvSpPr>
          <p:cNvPr id="17" name="Овал 8">
            <a:extLst>
              <a:ext uri="{FF2B5EF4-FFF2-40B4-BE49-F238E27FC236}">
                <a16:creationId xmlns="" xmlns:a16="http://schemas.microsoft.com/office/drawing/2014/main" id="{F5517632-BBCA-CB91-AF9D-33468C633A8D}"/>
              </a:ext>
            </a:extLst>
          </p:cNvPr>
          <p:cNvSpPr/>
          <p:nvPr/>
        </p:nvSpPr>
        <p:spPr>
          <a:xfrm>
            <a:off x="3645587" y="1736297"/>
            <a:ext cx="733425" cy="733425"/>
          </a:xfrm>
          <a:prstGeom prst="ellipse">
            <a:avLst/>
          </a:prstGeom>
          <a:solidFill>
            <a:schemeClr val="bg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2"/>
              </a:solidFill>
            </a:endParaRPr>
          </a:p>
        </p:txBody>
      </p:sp>
      <p:sp>
        <p:nvSpPr>
          <p:cNvPr id="18" name="TextBox 17">
            <a:extLst>
              <a:ext uri="{FF2B5EF4-FFF2-40B4-BE49-F238E27FC236}">
                <a16:creationId xmlns="" xmlns:a16="http://schemas.microsoft.com/office/drawing/2014/main" id="{CAB20322-3DA3-6965-191B-5AB30F8EB235}"/>
              </a:ext>
            </a:extLst>
          </p:cNvPr>
          <p:cNvSpPr txBox="1"/>
          <p:nvPr/>
        </p:nvSpPr>
        <p:spPr>
          <a:xfrm>
            <a:off x="3671123" y="1738302"/>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en-US" sz="4000" b="1" dirty="0">
                <a:solidFill>
                  <a:schemeClr val="tx2"/>
                </a:solidFill>
              </a:rPr>
              <a:t>2</a:t>
            </a:r>
            <a:endParaRPr lang="ru-RU" sz="4000" b="1" dirty="0">
              <a:solidFill>
                <a:schemeClr val="tx2"/>
              </a:solidFill>
            </a:endParaRPr>
          </a:p>
        </p:txBody>
      </p:sp>
      <p:sp>
        <p:nvSpPr>
          <p:cNvPr id="19" name="Прямоугольник 10">
            <a:extLst>
              <a:ext uri="{FF2B5EF4-FFF2-40B4-BE49-F238E27FC236}">
                <a16:creationId xmlns="" xmlns:a16="http://schemas.microsoft.com/office/drawing/2014/main" id="{683E73E9-FA81-530C-017E-0037E2586A1D}"/>
              </a:ext>
            </a:extLst>
          </p:cNvPr>
          <p:cNvSpPr/>
          <p:nvPr/>
        </p:nvSpPr>
        <p:spPr>
          <a:xfrm>
            <a:off x="5918204" y="2208036"/>
            <a:ext cx="2568973" cy="3180550"/>
          </a:xfrm>
          <a:prstGeom prst="rect">
            <a:avLst/>
          </a:prstGeom>
          <a:solidFill>
            <a:srgbClr val="8541C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latin typeface="Times New Roman" pitchFamily="18" charset="0"/>
                <a:cs typeface="Times New Roman" pitchFamily="18" charset="0"/>
              </a:rPr>
              <a:t>.</a:t>
            </a:r>
            <a:endParaRPr lang="ru-RU" dirty="0"/>
          </a:p>
        </p:txBody>
      </p:sp>
      <p:sp>
        <p:nvSpPr>
          <p:cNvPr id="20" name="Объект 2">
            <a:extLst>
              <a:ext uri="{FF2B5EF4-FFF2-40B4-BE49-F238E27FC236}">
                <a16:creationId xmlns="" xmlns:a16="http://schemas.microsoft.com/office/drawing/2014/main" id="{7CFB6665-209A-920A-A9AC-CC1109186FF9}"/>
              </a:ext>
            </a:extLst>
          </p:cNvPr>
          <p:cNvSpPr txBox="1">
            <a:spLocks/>
          </p:cNvSpPr>
          <p:nvPr/>
        </p:nvSpPr>
        <p:spPr>
          <a:xfrm>
            <a:off x="5738747" y="2546615"/>
            <a:ext cx="2838583" cy="2841971"/>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k-KZ" sz="2400" dirty="0" smtClean="0">
                <a:latin typeface="Times New Roman" pitchFamily="18" charset="0"/>
                <a:cs typeface="Times New Roman" pitchFamily="18" charset="0"/>
              </a:rPr>
              <a:t>Көшбасшылық- ты зерттеудің </a:t>
            </a:r>
            <a:r>
              <a:rPr lang="kk-KZ" sz="2400" dirty="0">
                <a:latin typeface="Times New Roman" pitchFamily="18" charset="0"/>
                <a:cs typeface="Times New Roman" pitchFamily="18" charset="0"/>
              </a:rPr>
              <a:t>шетелдік теориясындaғы тұғырлaр.</a:t>
            </a:r>
            <a:endParaRPr lang="ru-RU" sz="2400" dirty="0">
              <a:solidFill>
                <a:schemeClr val="bg1"/>
              </a:solidFill>
            </a:endParaRPr>
          </a:p>
        </p:txBody>
      </p:sp>
      <p:sp>
        <p:nvSpPr>
          <p:cNvPr id="21" name="Овал 12">
            <a:extLst>
              <a:ext uri="{FF2B5EF4-FFF2-40B4-BE49-F238E27FC236}">
                <a16:creationId xmlns="" xmlns:a16="http://schemas.microsoft.com/office/drawing/2014/main" id="{17EFAC16-E4E8-8D74-941C-5F67F6D8A533}"/>
              </a:ext>
            </a:extLst>
          </p:cNvPr>
          <p:cNvSpPr/>
          <p:nvPr/>
        </p:nvSpPr>
        <p:spPr>
          <a:xfrm>
            <a:off x="6760534" y="1804060"/>
            <a:ext cx="733425" cy="722405"/>
          </a:xfrm>
          <a:prstGeom prst="ellipse">
            <a:avLst/>
          </a:prstGeom>
          <a:solidFill>
            <a:schemeClr val="bg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2"/>
              </a:solidFill>
            </a:endParaRPr>
          </a:p>
        </p:txBody>
      </p:sp>
      <p:sp>
        <p:nvSpPr>
          <p:cNvPr id="22" name="TextBox 21">
            <a:extLst>
              <a:ext uri="{FF2B5EF4-FFF2-40B4-BE49-F238E27FC236}">
                <a16:creationId xmlns="" xmlns:a16="http://schemas.microsoft.com/office/drawing/2014/main" id="{BA15B968-1F68-1E47-4F85-76F4595FCABC}"/>
              </a:ext>
            </a:extLst>
          </p:cNvPr>
          <p:cNvSpPr txBox="1"/>
          <p:nvPr/>
        </p:nvSpPr>
        <p:spPr>
          <a:xfrm>
            <a:off x="6760534" y="1783911"/>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en-US" sz="4000" b="1" dirty="0">
                <a:solidFill>
                  <a:schemeClr val="tx2"/>
                </a:solidFill>
              </a:rPr>
              <a:t>3</a:t>
            </a:r>
            <a:endParaRPr lang="ru-RU" sz="4000" b="1" dirty="0">
              <a:solidFill>
                <a:schemeClr val="tx2"/>
              </a:solidFill>
            </a:endParaRPr>
          </a:p>
        </p:txBody>
      </p:sp>
      <p:sp>
        <p:nvSpPr>
          <p:cNvPr id="23" name="Объект 2">
            <a:extLst>
              <a:ext uri="{FF2B5EF4-FFF2-40B4-BE49-F238E27FC236}">
                <a16:creationId xmlns="" xmlns:a16="http://schemas.microsoft.com/office/drawing/2014/main" id="{0F2E71A0-F61C-E4E7-58F0-E764A14A61C3}"/>
              </a:ext>
            </a:extLst>
          </p:cNvPr>
          <p:cNvSpPr txBox="1">
            <a:spLocks/>
          </p:cNvSpPr>
          <p:nvPr/>
        </p:nvSpPr>
        <p:spPr>
          <a:xfrm>
            <a:off x="128863" y="3030016"/>
            <a:ext cx="2520563" cy="2667001"/>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kk-KZ" sz="2400" dirty="0" smtClean="0">
                <a:latin typeface="Times New Roman" pitchFamily="18" charset="0"/>
                <a:cs typeface="Times New Roman" pitchFamily="18" charset="0"/>
              </a:rPr>
              <a:t>Педaгогикaлық </a:t>
            </a:r>
            <a:r>
              <a:rPr lang="kk-KZ" sz="2400" dirty="0">
                <a:latin typeface="Times New Roman" pitchFamily="18" charset="0"/>
                <a:cs typeface="Times New Roman" pitchFamily="18" charset="0"/>
              </a:rPr>
              <a:t>тұғырлaр</a:t>
            </a:r>
            <a:endParaRPr lang="ru-RU" sz="2400" dirty="0"/>
          </a:p>
        </p:txBody>
      </p:sp>
    </p:spTree>
    <p:extLst>
      <p:ext uri="{BB962C8B-B14F-4D97-AF65-F5344CB8AC3E}">
        <p14:creationId xmlns:p14="http://schemas.microsoft.com/office/powerpoint/2010/main" val="199923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2FDB01-98A0-1126-BAEF-EDFAD993F436}"/>
              </a:ext>
            </a:extLst>
          </p:cNvPr>
          <p:cNvSpPr>
            <a:spLocks noGrp="1"/>
          </p:cNvSpPr>
          <p:nvPr>
            <p:ph type="title"/>
          </p:nvPr>
        </p:nvSpPr>
        <p:spPr>
          <a:xfrm>
            <a:off x="2099427" y="408132"/>
            <a:ext cx="10901516" cy="1325563"/>
          </a:xfrm>
        </p:spPr>
        <p:txBody>
          <a:bodyPr/>
          <a:lstStyle/>
          <a:p>
            <a:r>
              <a:rPr lang="ru-RU" dirty="0" err="1" smtClean="0"/>
              <a:t>Мазм</a:t>
            </a:r>
            <a:r>
              <a:rPr lang="kk-KZ" dirty="0" smtClean="0"/>
              <a:t>ұны:</a:t>
            </a:r>
            <a:endParaRPr lang="ru-RU" dirty="0"/>
          </a:p>
        </p:txBody>
      </p:sp>
      <p:sp>
        <p:nvSpPr>
          <p:cNvPr id="5" name="Прямоугольник 3">
            <a:extLst>
              <a:ext uri="{FF2B5EF4-FFF2-40B4-BE49-F238E27FC236}">
                <a16:creationId xmlns="" xmlns:a16="http://schemas.microsoft.com/office/drawing/2014/main" id="{FD188264-A421-AAAD-3562-A6C78C240A6C}"/>
              </a:ext>
            </a:extLst>
          </p:cNvPr>
          <p:cNvSpPr/>
          <p:nvPr/>
        </p:nvSpPr>
        <p:spPr>
          <a:xfrm>
            <a:off x="618290" y="2378023"/>
            <a:ext cx="2886075" cy="3180550"/>
          </a:xfrm>
          <a:prstGeom prst="rect">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Прямоугольник 6">
            <a:extLst>
              <a:ext uri="{FF2B5EF4-FFF2-40B4-BE49-F238E27FC236}">
                <a16:creationId xmlns="" xmlns:a16="http://schemas.microsoft.com/office/drawing/2014/main" id="{39922B81-B152-4647-DA2D-38DAC987A169}"/>
              </a:ext>
            </a:extLst>
          </p:cNvPr>
          <p:cNvSpPr/>
          <p:nvPr/>
        </p:nvSpPr>
        <p:spPr>
          <a:xfrm>
            <a:off x="3991727" y="2378023"/>
            <a:ext cx="2886075" cy="3180550"/>
          </a:xfrm>
          <a:prstGeom prst="rect">
            <a:avLst/>
          </a:prstGeom>
          <a:solidFill>
            <a:schemeClr val="accent6">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бъект 2">
            <a:extLst>
              <a:ext uri="{FF2B5EF4-FFF2-40B4-BE49-F238E27FC236}">
                <a16:creationId xmlns="" xmlns:a16="http://schemas.microsoft.com/office/drawing/2014/main" id="{4BA876D1-4F7C-53F2-5298-4E292441278C}"/>
              </a:ext>
            </a:extLst>
          </p:cNvPr>
          <p:cNvSpPr txBox="1">
            <a:spLocks/>
          </p:cNvSpPr>
          <p:nvPr/>
        </p:nvSpPr>
        <p:spPr>
          <a:xfrm>
            <a:off x="4029826" y="2722569"/>
            <a:ext cx="2809876" cy="2667001"/>
          </a:xfrm>
          <a:prstGeom prst="rect">
            <a:avLst/>
          </a:prstGeom>
          <a:noFill/>
          <a:effectLst/>
        </p:spPr>
        <p:txBody>
          <a:bodyPr vert="horz" lIns="91440" tIns="45720" rIns="91440" bIns="4572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k-KZ" dirty="0">
                <a:latin typeface="Arial" pitchFamily="34" charset="0"/>
                <a:cs typeface="Arial" pitchFamily="34" charset="0"/>
              </a:rPr>
              <a:t>Тәрбиеге тұлғаға бағдарлы тұғырмен келу</a:t>
            </a:r>
            <a:r>
              <a:rPr lang="kk-KZ" i="1" dirty="0">
                <a:latin typeface="Arial" pitchFamily="34" charset="0"/>
                <a:cs typeface="Arial" pitchFamily="34" charset="0"/>
              </a:rPr>
              <a:t> </a:t>
            </a:r>
            <a:r>
              <a:rPr lang="kk-KZ" dirty="0">
                <a:latin typeface="Arial" pitchFamily="34" charset="0"/>
                <a:cs typeface="Arial" pitchFamily="34" charset="0"/>
              </a:rPr>
              <a:t>– педагогтың тәрбиеленушіге тұлға, өзінің дамуының субъектісі, тәрбиелік өзара әрекеттің субъектісі ретінде қарау қатынасы</a:t>
            </a:r>
            <a:r>
              <a:rPr lang="kk-KZ" i="1" dirty="0">
                <a:latin typeface="Arial" pitchFamily="34" charset="0"/>
                <a:cs typeface="Arial" pitchFamily="34" charset="0"/>
              </a:rPr>
              <a:t>.</a:t>
            </a:r>
            <a:r>
              <a:rPr lang="kk-KZ" dirty="0">
                <a:latin typeface="Arial" pitchFamily="34" charset="0"/>
                <a:cs typeface="Arial" pitchFamily="34" charset="0"/>
              </a:rPr>
              <a:t> Тұлғаға бағдарлы білім берудің басты идеясы – оқыту үдерісіндегі субъектілік қатынастарды қалыптастыру.</a:t>
            </a:r>
            <a:endParaRPr lang="ru-RU" dirty="0">
              <a:solidFill>
                <a:schemeClr val="bg1"/>
              </a:solidFill>
            </a:endParaRPr>
          </a:p>
        </p:txBody>
      </p:sp>
      <p:sp>
        <p:nvSpPr>
          <p:cNvPr id="16" name="Объект 2">
            <a:extLst>
              <a:ext uri="{FF2B5EF4-FFF2-40B4-BE49-F238E27FC236}">
                <a16:creationId xmlns="" xmlns:a16="http://schemas.microsoft.com/office/drawing/2014/main" id="{0F2E71A0-F61C-E4E7-58F0-E764A14A61C3}"/>
              </a:ext>
            </a:extLst>
          </p:cNvPr>
          <p:cNvSpPr txBox="1">
            <a:spLocks/>
          </p:cNvSpPr>
          <p:nvPr/>
        </p:nvSpPr>
        <p:spPr>
          <a:xfrm>
            <a:off x="694489" y="2634797"/>
            <a:ext cx="2809876" cy="2667001"/>
          </a:xfrm>
          <a:prstGeom prst="rect">
            <a:avLst/>
          </a:prstGeom>
          <a:no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k-KZ" dirty="0">
                <a:latin typeface="Arial" pitchFamily="34" charset="0"/>
                <a:cs typeface="Arial" pitchFamily="34" charset="0"/>
              </a:rPr>
              <a:t>Болашақ педагогтардың әлеуметтік қарым-қатынаста, іс-әрекетте көшбасшылық сапалар жүйесін меңгеруі және өзін субъекті ретінде көрсете алуында тұлғаға бағдарланған тәрбиенің, білім</a:t>
            </a:r>
            <a:r>
              <a:rPr lang="kk-KZ" i="1" dirty="0">
                <a:latin typeface="Arial" pitchFamily="34" charset="0"/>
                <a:cs typeface="Arial" pitchFamily="34" charset="0"/>
              </a:rPr>
              <a:t> </a:t>
            </a:r>
            <a:r>
              <a:rPr lang="kk-KZ" dirty="0">
                <a:latin typeface="Arial" pitchFamily="34" charset="0"/>
                <a:cs typeface="Arial" pitchFamily="34" charset="0"/>
              </a:rPr>
              <a:t>берудің және оқытудың маңызы зор</a:t>
            </a:r>
            <a:endParaRPr lang="ru-RU" dirty="0">
              <a:solidFill>
                <a:schemeClr val="bg1"/>
              </a:solidFill>
            </a:endParaRPr>
          </a:p>
        </p:txBody>
      </p:sp>
    </p:spTree>
    <p:extLst>
      <p:ext uri="{BB962C8B-B14F-4D97-AF65-F5344CB8AC3E}">
        <p14:creationId xmlns:p14="http://schemas.microsoft.com/office/powerpoint/2010/main" val="3265709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ижний колонтитул 4">
            <a:extLst>
              <a:ext uri="{FF2B5EF4-FFF2-40B4-BE49-F238E27FC236}">
                <a16:creationId xmlns="" xmlns:a16="http://schemas.microsoft.com/office/drawing/2014/main" id="{19A791CE-F3CF-BC45-17EF-49B236633E9B}"/>
              </a:ext>
            </a:extLst>
          </p:cNvPr>
          <p:cNvSpPr>
            <a:spLocks noGrp="1"/>
          </p:cNvSpPr>
          <p:nvPr>
            <p:ph type="ftr" sz="quarter" idx="11"/>
          </p:nvPr>
        </p:nvSpPr>
        <p:spPr>
          <a:xfrm>
            <a:off x="2271000" y="6590454"/>
            <a:ext cx="7650000" cy="365126"/>
          </a:xfrm>
        </p:spPr>
        <p:txBody>
          <a:bodyPr/>
          <a:lstStyle/>
          <a:p>
            <a:r>
              <a:rPr lang="ru-RU" dirty="0"/>
              <a:t>Шаблоны презентаций с сайта </a:t>
            </a:r>
            <a:r>
              <a:rPr lang="en-US" dirty="0">
                <a:solidFill>
                  <a:schemeClr val="accent1">
                    <a:lumMod val="50000"/>
                  </a:schemeClr>
                </a:solidFill>
                <a:hlinkClick r:id="rId2">
                  <a:extLst>
                    <a:ext uri="{A12FA001-AC4F-418D-AE19-62706E023703}">
                      <ahyp:hlinkClr xmlns="" xmlns:ahyp="http://schemas.microsoft.com/office/drawing/2018/hyperlinkcolor" val="tx"/>
                    </a:ext>
                  </a:extLst>
                </a:hlinkClick>
              </a:rPr>
              <a:t>presentation-creation.ru</a:t>
            </a:r>
            <a:endParaRPr lang="ru-RU" dirty="0">
              <a:solidFill>
                <a:schemeClr val="accent1">
                  <a:lumMod val="50000"/>
                </a:schemeClr>
              </a:solidFill>
            </a:endParaRPr>
          </a:p>
        </p:txBody>
      </p:sp>
      <p:sp>
        <p:nvSpPr>
          <p:cNvPr id="30" name="Овал 13">
            <a:extLst>
              <a:ext uri="{FF2B5EF4-FFF2-40B4-BE49-F238E27FC236}">
                <a16:creationId xmlns="" xmlns:a16="http://schemas.microsoft.com/office/drawing/2014/main" id="{D389B242-E116-787C-0C2C-838077DAFA77}"/>
              </a:ext>
            </a:extLst>
          </p:cNvPr>
          <p:cNvSpPr/>
          <p:nvPr/>
        </p:nvSpPr>
        <p:spPr>
          <a:xfrm>
            <a:off x="2060769" y="4639909"/>
            <a:ext cx="345231" cy="308037"/>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Овал 12">
            <a:extLst>
              <a:ext uri="{FF2B5EF4-FFF2-40B4-BE49-F238E27FC236}">
                <a16:creationId xmlns="" xmlns:a16="http://schemas.microsoft.com/office/drawing/2014/main" id="{1EA5CDAA-45D7-05B0-1CF2-479A3BF83479}"/>
              </a:ext>
            </a:extLst>
          </p:cNvPr>
          <p:cNvSpPr/>
          <p:nvPr/>
        </p:nvSpPr>
        <p:spPr>
          <a:xfrm>
            <a:off x="561000" y="4639909"/>
            <a:ext cx="345231" cy="308037"/>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Восьмиугольник 2">
            <a:extLst>
              <a:ext uri="{FF2B5EF4-FFF2-40B4-BE49-F238E27FC236}">
                <a16:creationId xmlns="" xmlns:a16="http://schemas.microsoft.com/office/drawing/2014/main" id="{0677A027-0F28-578C-B148-D0F3D3A43FF4}"/>
              </a:ext>
            </a:extLst>
          </p:cNvPr>
          <p:cNvSpPr/>
          <p:nvPr/>
        </p:nvSpPr>
        <p:spPr>
          <a:xfrm>
            <a:off x="336000" y="2565042"/>
            <a:ext cx="2295000" cy="2518902"/>
          </a:xfrm>
          <a:prstGeom prst="octagon">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3" name="Полилиния: фигура 57">
            <a:extLst>
              <a:ext uri="{FF2B5EF4-FFF2-40B4-BE49-F238E27FC236}">
                <a16:creationId xmlns="" xmlns:a16="http://schemas.microsoft.com/office/drawing/2014/main" id="{656D9FE9-313E-3445-CA52-CA33237F5A8C}"/>
              </a:ext>
            </a:extLst>
          </p:cNvPr>
          <p:cNvSpPr/>
          <p:nvPr/>
        </p:nvSpPr>
        <p:spPr>
          <a:xfrm>
            <a:off x="560999" y="4793927"/>
            <a:ext cx="1845419" cy="308038"/>
          </a:xfrm>
          <a:custGeom>
            <a:avLst/>
            <a:gdLst>
              <a:gd name="connsiteX0" fmla="*/ 172616 w 1845419"/>
              <a:gd name="connsiteY0" fmla="*/ 0 h 308038"/>
              <a:gd name="connsiteX1" fmla="*/ 172622 w 1845419"/>
              <a:gd name="connsiteY1" fmla="*/ 1 h 308038"/>
              <a:gd name="connsiteX2" fmla="*/ 1672798 w 1845419"/>
              <a:gd name="connsiteY2" fmla="*/ 1 h 308038"/>
              <a:gd name="connsiteX3" fmla="*/ 1672803 w 1845419"/>
              <a:gd name="connsiteY3" fmla="*/ 0 h 308038"/>
              <a:gd name="connsiteX4" fmla="*/ 1672809 w 1845419"/>
              <a:gd name="connsiteY4" fmla="*/ 1 h 308038"/>
              <a:gd name="connsiteX5" fmla="*/ 1845001 w 1845419"/>
              <a:gd name="connsiteY5" fmla="*/ 1 h 308038"/>
              <a:gd name="connsiteX6" fmla="*/ 1845001 w 1845419"/>
              <a:gd name="connsiteY6" fmla="*/ 152172 h 308038"/>
              <a:gd name="connsiteX7" fmla="*/ 1845419 w 1845419"/>
              <a:gd name="connsiteY7" fmla="*/ 154019 h 308038"/>
              <a:gd name="connsiteX8" fmla="*/ 1739993 w 1845419"/>
              <a:gd name="connsiteY8" fmla="*/ 295935 h 308038"/>
              <a:gd name="connsiteX9" fmla="*/ 1694976 w 1845419"/>
              <a:gd name="connsiteY9" fmla="*/ 304044 h 308038"/>
              <a:gd name="connsiteX10" fmla="*/ 1690983 w 1845419"/>
              <a:gd name="connsiteY10" fmla="*/ 308037 h 308038"/>
              <a:gd name="connsiteX11" fmla="*/ 1672809 w 1845419"/>
              <a:gd name="connsiteY11" fmla="*/ 308037 h 308038"/>
              <a:gd name="connsiteX12" fmla="*/ 1672803 w 1845419"/>
              <a:gd name="connsiteY12" fmla="*/ 308038 h 308038"/>
              <a:gd name="connsiteX13" fmla="*/ 1672798 w 1845419"/>
              <a:gd name="connsiteY13" fmla="*/ 308037 h 308038"/>
              <a:gd name="connsiteX14" fmla="*/ 172622 w 1845419"/>
              <a:gd name="connsiteY14" fmla="*/ 308037 h 308038"/>
              <a:gd name="connsiteX15" fmla="*/ 172616 w 1845419"/>
              <a:gd name="connsiteY15" fmla="*/ 308038 h 308038"/>
              <a:gd name="connsiteX16" fmla="*/ 172610 w 1845419"/>
              <a:gd name="connsiteY16" fmla="*/ 308037 h 308038"/>
              <a:gd name="connsiteX17" fmla="*/ 154019 w 1845419"/>
              <a:gd name="connsiteY17" fmla="*/ 308037 h 308038"/>
              <a:gd name="connsiteX18" fmla="*/ 149934 w 1845419"/>
              <a:gd name="connsiteY18" fmla="*/ 303952 h 308038"/>
              <a:gd name="connsiteX19" fmla="*/ 105426 w 1845419"/>
              <a:gd name="connsiteY19" fmla="*/ 295935 h 308038"/>
              <a:gd name="connsiteX20" fmla="*/ 0 w 1845419"/>
              <a:gd name="connsiteY20" fmla="*/ 154019 h 308038"/>
              <a:gd name="connsiteX21" fmla="*/ 1 w 1845419"/>
              <a:gd name="connsiteY21" fmla="*/ 154015 h 308038"/>
              <a:gd name="connsiteX22" fmla="*/ 1 w 1845419"/>
              <a:gd name="connsiteY22" fmla="*/ 1 h 308038"/>
              <a:gd name="connsiteX23" fmla="*/ 172610 w 1845419"/>
              <a:gd name="connsiteY23" fmla="*/ 1 h 308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45419" h="308038">
                <a:moveTo>
                  <a:pt x="172616" y="0"/>
                </a:moveTo>
                <a:lnTo>
                  <a:pt x="172622" y="1"/>
                </a:lnTo>
                <a:lnTo>
                  <a:pt x="1672798" y="1"/>
                </a:lnTo>
                <a:lnTo>
                  <a:pt x="1672803" y="0"/>
                </a:lnTo>
                <a:lnTo>
                  <a:pt x="1672809" y="1"/>
                </a:lnTo>
                <a:lnTo>
                  <a:pt x="1845001" y="1"/>
                </a:lnTo>
                <a:lnTo>
                  <a:pt x="1845001" y="152172"/>
                </a:lnTo>
                <a:lnTo>
                  <a:pt x="1845419" y="154019"/>
                </a:lnTo>
                <a:cubicBezTo>
                  <a:pt x="1845419" y="217816"/>
                  <a:pt x="1801947" y="272553"/>
                  <a:pt x="1739993" y="295935"/>
                </a:cubicBezTo>
                <a:lnTo>
                  <a:pt x="1694976" y="304044"/>
                </a:lnTo>
                <a:lnTo>
                  <a:pt x="1690983" y="308037"/>
                </a:lnTo>
                <a:lnTo>
                  <a:pt x="1672809" y="308037"/>
                </a:lnTo>
                <a:lnTo>
                  <a:pt x="1672803" y="308038"/>
                </a:lnTo>
                <a:lnTo>
                  <a:pt x="1672798" y="308037"/>
                </a:lnTo>
                <a:lnTo>
                  <a:pt x="172622" y="308037"/>
                </a:lnTo>
                <a:lnTo>
                  <a:pt x="172616" y="308038"/>
                </a:lnTo>
                <a:lnTo>
                  <a:pt x="172610" y="308037"/>
                </a:lnTo>
                <a:lnTo>
                  <a:pt x="154019" y="308037"/>
                </a:lnTo>
                <a:lnTo>
                  <a:pt x="149934" y="303952"/>
                </a:lnTo>
                <a:lnTo>
                  <a:pt x="105426" y="295935"/>
                </a:lnTo>
                <a:cubicBezTo>
                  <a:pt x="43472" y="272553"/>
                  <a:pt x="0" y="217816"/>
                  <a:pt x="0" y="154019"/>
                </a:cubicBezTo>
                <a:lnTo>
                  <a:pt x="1" y="154015"/>
                </a:lnTo>
                <a:lnTo>
                  <a:pt x="1" y="1"/>
                </a:lnTo>
                <a:lnTo>
                  <a:pt x="172610" y="1"/>
                </a:lnTo>
                <a:close/>
              </a:path>
            </a:pathLst>
          </a:cu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sp>
        <p:nvSpPr>
          <p:cNvPr id="34" name="Блок-схема: задержка 14">
            <a:extLst>
              <a:ext uri="{FF2B5EF4-FFF2-40B4-BE49-F238E27FC236}">
                <a16:creationId xmlns="" xmlns:a16="http://schemas.microsoft.com/office/drawing/2014/main" id="{B0FD9D1D-049A-507B-77CE-077D9BF84A28}"/>
              </a:ext>
            </a:extLst>
          </p:cNvPr>
          <p:cNvSpPr/>
          <p:nvPr/>
        </p:nvSpPr>
        <p:spPr>
          <a:xfrm rot="5400000">
            <a:off x="1270294" y="2440746"/>
            <a:ext cx="426410" cy="675002"/>
          </a:xfrm>
          <a:prstGeom prst="flowChartDelay">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5" name="Рисунок 19">
            <a:extLst>
              <a:ext uri="{FF2B5EF4-FFF2-40B4-BE49-F238E27FC236}">
                <a16:creationId xmlns="" xmlns:a16="http://schemas.microsoft.com/office/drawing/2014/main" id="{4F8A4B88-A1FF-64C2-AC02-6E710605779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333603" y="2628351"/>
            <a:ext cx="299791" cy="299791"/>
          </a:xfrm>
          <a:prstGeom prst="rect">
            <a:avLst/>
          </a:prstGeom>
        </p:spPr>
      </p:pic>
      <p:sp>
        <p:nvSpPr>
          <p:cNvPr id="36" name="Прямоугольник 20">
            <a:extLst>
              <a:ext uri="{FF2B5EF4-FFF2-40B4-BE49-F238E27FC236}">
                <a16:creationId xmlns="" xmlns:a16="http://schemas.microsoft.com/office/drawing/2014/main" id="{D0CD60B8-5D96-1319-D4FD-F1A2A74B54D5}"/>
              </a:ext>
            </a:extLst>
          </p:cNvPr>
          <p:cNvSpPr/>
          <p:nvPr/>
        </p:nvSpPr>
        <p:spPr>
          <a:xfrm>
            <a:off x="569978" y="3112967"/>
            <a:ext cx="1823286" cy="1384995"/>
          </a:xfrm>
          <a:prstGeom prst="rect">
            <a:avLst/>
          </a:prstGeom>
        </p:spPr>
        <p:txBody>
          <a:bodyPr wrap="square">
            <a:spAutoFit/>
          </a:bodyPr>
          <a:lstStyle/>
          <a:p>
            <a:pPr algn="ctr"/>
            <a:r>
              <a:rPr lang="kk-KZ" sz="1400" i="1" dirty="0"/>
              <a:t>Тұғыр</a:t>
            </a:r>
            <a:r>
              <a:rPr lang="kk-KZ" sz="1400" dirty="0"/>
              <a:t> – педагогикалық нысананы зерттеудегі тәсілдер жиынтығының қатынасы</a:t>
            </a:r>
            <a:endParaRPr lang="ru-RU" sz="1400" dirty="0"/>
          </a:p>
        </p:txBody>
      </p:sp>
      <p:sp>
        <p:nvSpPr>
          <p:cNvPr id="37" name="Прямоугольник 21">
            <a:extLst>
              <a:ext uri="{FF2B5EF4-FFF2-40B4-BE49-F238E27FC236}">
                <a16:creationId xmlns="" xmlns:a16="http://schemas.microsoft.com/office/drawing/2014/main" id="{04927E1B-065C-C909-8276-54D90FFA3179}"/>
              </a:ext>
            </a:extLst>
          </p:cNvPr>
          <p:cNvSpPr/>
          <p:nvPr/>
        </p:nvSpPr>
        <p:spPr>
          <a:xfrm>
            <a:off x="667268" y="3191777"/>
            <a:ext cx="1628707" cy="369332"/>
          </a:xfrm>
          <a:prstGeom prst="rect">
            <a:avLst/>
          </a:prstGeom>
        </p:spPr>
        <p:txBody>
          <a:bodyPr wrap="square">
            <a:spAutoFit/>
          </a:bodyPr>
          <a:lstStyle/>
          <a:p>
            <a:pPr algn="ctr"/>
            <a:endParaRPr lang="ru-RU" b="1" dirty="0"/>
          </a:p>
        </p:txBody>
      </p:sp>
      <p:pic>
        <p:nvPicPr>
          <p:cNvPr id="43" name="Рисунок 30">
            <a:extLst>
              <a:ext uri="{FF2B5EF4-FFF2-40B4-BE49-F238E27FC236}">
                <a16:creationId xmlns="" xmlns:a16="http://schemas.microsoft.com/office/drawing/2014/main" id="{902509FC-54CF-1317-D124-05454210700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rcRect/>
          <a:stretch/>
        </p:blipFill>
        <p:spPr>
          <a:xfrm>
            <a:off x="4012155" y="2628351"/>
            <a:ext cx="299791" cy="299791"/>
          </a:xfrm>
          <a:prstGeom prst="rect">
            <a:avLst/>
          </a:prstGeom>
        </p:spPr>
      </p:pic>
      <p:grpSp>
        <p:nvGrpSpPr>
          <p:cNvPr id="46" name="Группа 60">
            <a:extLst>
              <a:ext uri="{FF2B5EF4-FFF2-40B4-BE49-F238E27FC236}">
                <a16:creationId xmlns="" xmlns:a16="http://schemas.microsoft.com/office/drawing/2014/main" id="{140B9935-DE7D-7945-C1BE-5586E70B88D7}"/>
              </a:ext>
            </a:extLst>
          </p:cNvPr>
          <p:cNvGrpSpPr/>
          <p:nvPr/>
        </p:nvGrpSpPr>
        <p:grpSpPr>
          <a:xfrm>
            <a:off x="3892001" y="2410594"/>
            <a:ext cx="3330434" cy="3367354"/>
            <a:chOff x="6556912" y="2582559"/>
            <a:chExt cx="2295000" cy="2536923"/>
          </a:xfrm>
        </p:grpSpPr>
        <p:sp>
          <p:nvSpPr>
            <p:cNvPr id="47" name="Овал 34">
              <a:extLst>
                <a:ext uri="{FF2B5EF4-FFF2-40B4-BE49-F238E27FC236}">
                  <a16:creationId xmlns="" xmlns:a16="http://schemas.microsoft.com/office/drawing/2014/main" id="{D8A5BA88-E5DD-FAA1-F4A4-54F921A35ED3}"/>
                </a:ext>
              </a:extLst>
            </p:cNvPr>
            <p:cNvSpPr/>
            <p:nvPr/>
          </p:nvSpPr>
          <p:spPr>
            <a:xfrm>
              <a:off x="8281681" y="4657426"/>
              <a:ext cx="345231" cy="30803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8" name="Овал 35">
              <a:extLst>
                <a:ext uri="{FF2B5EF4-FFF2-40B4-BE49-F238E27FC236}">
                  <a16:creationId xmlns="" xmlns:a16="http://schemas.microsoft.com/office/drawing/2014/main" id="{C4E4C6A5-162B-EB28-A4D4-CA89FC5504F1}"/>
                </a:ext>
              </a:extLst>
            </p:cNvPr>
            <p:cNvSpPr/>
            <p:nvPr/>
          </p:nvSpPr>
          <p:spPr>
            <a:xfrm>
              <a:off x="6781912" y="4657426"/>
              <a:ext cx="345231" cy="308037"/>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9" name="Восьмиугольник 36">
              <a:extLst>
                <a:ext uri="{FF2B5EF4-FFF2-40B4-BE49-F238E27FC236}">
                  <a16:creationId xmlns="" xmlns:a16="http://schemas.microsoft.com/office/drawing/2014/main" id="{28CF4D79-5BA7-0E8B-F9B0-57615DD0F456}"/>
                </a:ext>
              </a:extLst>
            </p:cNvPr>
            <p:cNvSpPr/>
            <p:nvPr/>
          </p:nvSpPr>
          <p:spPr>
            <a:xfrm>
              <a:off x="6556912" y="2582559"/>
              <a:ext cx="2295000" cy="2518902"/>
            </a:xfrm>
            <a:prstGeom prst="octagon">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Полилиния: фигура 58">
              <a:extLst>
                <a:ext uri="{FF2B5EF4-FFF2-40B4-BE49-F238E27FC236}">
                  <a16:creationId xmlns="" xmlns:a16="http://schemas.microsoft.com/office/drawing/2014/main" id="{E1CE5B61-72EF-1F41-6810-694AE8263D89}"/>
                </a:ext>
              </a:extLst>
            </p:cNvPr>
            <p:cNvSpPr/>
            <p:nvPr/>
          </p:nvSpPr>
          <p:spPr>
            <a:xfrm>
              <a:off x="6781911" y="4811444"/>
              <a:ext cx="1845419" cy="308038"/>
            </a:xfrm>
            <a:custGeom>
              <a:avLst/>
              <a:gdLst>
                <a:gd name="connsiteX0" fmla="*/ 172616 w 1845419"/>
                <a:gd name="connsiteY0" fmla="*/ 0 h 308038"/>
                <a:gd name="connsiteX1" fmla="*/ 172621 w 1845419"/>
                <a:gd name="connsiteY1" fmla="*/ 1 h 308038"/>
                <a:gd name="connsiteX2" fmla="*/ 1672797 w 1845419"/>
                <a:gd name="connsiteY2" fmla="*/ 1 h 308038"/>
                <a:gd name="connsiteX3" fmla="*/ 1672803 w 1845419"/>
                <a:gd name="connsiteY3" fmla="*/ 0 h 308038"/>
                <a:gd name="connsiteX4" fmla="*/ 1672809 w 1845419"/>
                <a:gd name="connsiteY4" fmla="*/ 1 h 308038"/>
                <a:gd name="connsiteX5" fmla="*/ 1845001 w 1845419"/>
                <a:gd name="connsiteY5" fmla="*/ 1 h 308038"/>
                <a:gd name="connsiteX6" fmla="*/ 1845001 w 1845419"/>
                <a:gd name="connsiteY6" fmla="*/ 152172 h 308038"/>
                <a:gd name="connsiteX7" fmla="*/ 1845419 w 1845419"/>
                <a:gd name="connsiteY7" fmla="*/ 154019 h 308038"/>
                <a:gd name="connsiteX8" fmla="*/ 1739993 w 1845419"/>
                <a:gd name="connsiteY8" fmla="*/ 295935 h 308038"/>
                <a:gd name="connsiteX9" fmla="*/ 1694976 w 1845419"/>
                <a:gd name="connsiteY9" fmla="*/ 304044 h 308038"/>
                <a:gd name="connsiteX10" fmla="*/ 1690983 w 1845419"/>
                <a:gd name="connsiteY10" fmla="*/ 308037 h 308038"/>
                <a:gd name="connsiteX11" fmla="*/ 1672809 w 1845419"/>
                <a:gd name="connsiteY11" fmla="*/ 308037 h 308038"/>
                <a:gd name="connsiteX12" fmla="*/ 1672803 w 1845419"/>
                <a:gd name="connsiteY12" fmla="*/ 308038 h 308038"/>
                <a:gd name="connsiteX13" fmla="*/ 1672797 w 1845419"/>
                <a:gd name="connsiteY13" fmla="*/ 308037 h 308038"/>
                <a:gd name="connsiteX14" fmla="*/ 172621 w 1845419"/>
                <a:gd name="connsiteY14" fmla="*/ 308037 h 308038"/>
                <a:gd name="connsiteX15" fmla="*/ 172616 w 1845419"/>
                <a:gd name="connsiteY15" fmla="*/ 308038 h 308038"/>
                <a:gd name="connsiteX16" fmla="*/ 172610 w 1845419"/>
                <a:gd name="connsiteY16" fmla="*/ 308037 h 308038"/>
                <a:gd name="connsiteX17" fmla="*/ 154019 w 1845419"/>
                <a:gd name="connsiteY17" fmla="*/ 308037 h 308038"/>
                <a:gd name="connsiteX18" fmla="*/ 149934 w 1845419"/>
                <a:gd name="connsiteY18" fmla="*/ 303952 h 308038"/>
                <a:gd name="connsiteX19" fmla="*/ 105426 w 1845419"/>
                <a:gd name="connsiteY19" fmla="*/ 295935 h 308038"/>
                <a:gd name="connsiteX20" fmla="*/ 0 w 1845419"/>
                <a:gd name="connsiteY20" fmla="*/ 154019 h 308038"/>
                <a:gd name="connsiteX21" fmla="*/ 1 w 1845419"/>
                <a:gd name="connsiteY21" fmla="*/ 154015 h 308038"/>
                <a:gd name="connsiteX22" fmla="*/ 1 w 1845419"/>
                <a:gd name="connsiteY22" fmla="*/ 1 h 308038"/>
                <a:gd name="connsiteX23" fmla="*/ 172610 w 1845419"/>
                <a:gd name="connsiteY23" fmla="*/ 1 h 308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45419" h="308038">
                  <a:moveTo>
                    <a:pt x="172616" y="0"/>
                  </a:moveTo>
                  <a:lnTo>
                    <a:pt x="172621" y="1"/>
                  </a:lnTo>
                  <a:lnTo>
                    <a:pt x="1672797" y="1"/>
                  </a:lnTo>
                  <a:lnTo>
                    <a:pt x="1672803" y="0"/>
                  </a:lnTo>
                  <a:lnTo>
                    <a:pt x="1672809" y="1"/>
                  </a:lnTo>
                  <a:lnTo>
                    <a:pt x="1845001" y="1"/>
                  </a:lnTo>
                  <a:lnTo>
                    <a:pt x="1845001" y="152172"/>
                  </a:lnTo>
                  <a:lnTo>
                    <a:pt x="1845419" y="154019"/>
                  </a:lnTo>
                  <a:cubicBezTo>
                    <a:pt x="1845419" y="217816"/>
                    <a:pt x="1801947" y="272553"/>
                    <a:pt x="1739993" y="295935"/>
                  </a:cubicBezTo>
                  <a:lnTo>
                    <a:pt x="1694976" y="304044"/>
                  </a:lnTo>
                  <a:lnTo>
                    <a:pt x="1690983" y="308037"/>
                  </a:lnTo>
                  <a:lnTo>
                    <a:pt x="1672809" y="308037"/>
                  </a:lnTo>
                  <a:lnTo>
                    <a:pt x="1672803" y="308038"/>
                  </a:lnTo>
                  <a:lnTo>
                    <a:pt x="1672797" y="308037"/>
                  </a:lnTo>
                  <a:lnTo>
                    <a:pt x="172621" y="308037"/>
                  </a:lnTo>
                  <a:lnTo>
                    <a:pt x="172616" y="308038"/>
                  </a:lnTo>
                  <a:lnTo>
                    <a:pt x="172610" y="308037"/>
                  </a:lnTo>
                  <a:lnTo>
                    <a:pt x="154019" y="308037"/>
                  </a:lnTo>
                  <a:lnTo>
                    <a:pt x="149934" y="303952"/>
                  </a:lnTo>
                  <a:lnTo>
                    <a:pt x="105426" y="295935"/>
                  </a:lnTo>
                  <a:cubicBezTo>
                    <a:pt x="43471" y="272553"/>
                    <a:pt x="0" y="217816"/>
                    <a:pt x="0" y="154019"/>
                  </a:cubicBezTo>
                  <a:lnTo>
                    <a:pt x="1" y="154015"/>
                  </a:lnTo>
                  <a:lnTo>
                    <a:pt x="1" y="1"/>
                  </a:lnTo>
                  <a:lnTo>
                    <a:pt x="172610" y="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grpSp>
      <p:sp>
        <p:nvSpPr>
          <p:cNvPr id="51" name="Блок-схема: задержка 40">
            <a:extLst>
              <a:ext uri="{FF2B5EF4-FFF2-40B4-BE49-F238E27FC236}">
                <a16:creationId xmlns="" xmlns:a16="http://schemas.microsoft.com/office/drawing/2014/main" id="{AD98DE13-E9B5-2FA0-E4BA-BB58029499B8}"/>
              </a:ext>
            </a:extLst>
          </p:cNvPr>
          <p:cNvSpPr/>
          <p:nvPr/>
        </p:nvSpPr>
        <p:spPr>
          <a:xfrm rot="5400000">
            <a:off x="5406693" y="1976408"/>
            <a:ext cx="426410" cy="675002"/>
          </a:xfrm>
          <a:prstGeom prst="flowChartDelay">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2" name="Рисунок 41">
            <a:extLst>
              <a:ext uri="{FF2B5EF4-FFF2-40B4-BE49-F238E27FC236}">
                <a16:creationId xmlns="" xmlns:a16="http://schemas.microsoft.com/office/drawing/2014/main" id="{53E0A5B4-44EB-5DDB-90E1-5D8C62258DD3}"/>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p:blipFill>
        <p:spPr>
          <a:xfrm>
            <a:off x="5470002" y="2164013"/>
            <a:ext cx="299791" cy="299791"/>
          </a:xfrm>
          <a:prstGeom prst="rect">
            <a:avLst/>
          </a:prstGeom>
        </p:spPr>
      </p:pic>
      <p:sp>
        <p:nvSpPr>
          <p:cNvPr id="57" name="Прямоугольник 64">
            <a:extLst>
              <a:ext uri="{FF2B5EF4-FFF2-40B4-BE49-F238E27FC236}">
                <a16:creationId xmlns="" xmlns:a16="http://schemas.microsoft.com/office/drawing/2014/main" id="{67195451-6B9F-3DB3-37C8-86703B41AA9C}"/>
              </a:ext>
            </a:extLst>
          </p:cNvPr>
          <p:cNvSpPr/>
          <p:nvPr/>
        </p:nvSpPr>
        <p:spPr>
          <a:xfrm>
            <a:off x="6037107" y="4791985"/>
            <a:ext cx="1628707" cy="338554"/>
          </a:xfrm>
          <a:prstGeom prst="rect">
            <a:avLst/>
          </a:prstGeom>
        </p:spPr>
        <p:txBody>
          <a:bodyPr wrap="square">
            <a:spAutoFit/>
          </a:bodyPr>
          <a:lstStyle/>
          <a:p>
            <a:pPr algn="ctr"/>
            <a:r>
              <a:rPr lang="ru-RU" sz="1600" b="1" dirty="0">
                <a:solidFill>
                  <a:schemeClr val="bg1"/>
                </a:solidFill>
              </a:rPr>
              <a:t>ЗАГОЛОВОК</a:t>
            </a:r>
          </a:p>
        </p:txBody>
      </p:sp>
      <p:sp>
        <p:nvSpPr>
          <p:cNvPr id="4" name="Прямоугольник 3"/>
          <p:cNvSpPr/>
          <p:nvPr/>
        </p:nvSpPr>
        <p:spPr>
          <a:xfrm>
            <a:off x="4464265" y="2765652"/>
            <a:ext cx="2275053" cy="2308324"/>
          </a:xfrm>
          <a:prstGeom prst="rect">
            <a:avLst/>
          </a:prstGeom>
        </p:spPr>
        <p:txBody>
          <a:bodyPr wrap="square">
            <a:spAutoFit/>
          </a:bodyPr>
          <a:lstStyle/>
          <a:p>
            <a:pPr lvl="0" algn="ctr" fontAlgn="base">
              <a:spcBef>
                <a:spcPct val="0"/>
              </a:spcBef>
              <a:spcAft>
                <a:spcPct val="0"/>
              </a:spcAft>
            </a:pPr>
            <a:r>
              <a:rPr lang="kk-KZ" dirty="0">
                <a:latin typeface="Times New Roman" pitchFamily="18" charset="0"/>
                <a:ea typeface="Times New Roman" pitchFamily="18" charset="0"/>
                <a:cs typeface="Times New Roman" pitchFamily="18" charset="0"/>
              </a:rPr>
              <a:t>Педагогика ғылымында </a:t>
            </a:r>
            <a:r>
              <a:rPr lang="kk-KZ" dirty="0">
                <a:ea typeface="Times New Roman" pitchFamily="18" charset="0"/>
                <a:cs typeface="Times New Roman" pitchFamily="18" charset="0"/>
              </a:rPr>
              <a:t>«</a:t>
            </a:r>
            <a:r>
              <a:rPr lang="kk-KZ" dirty="0">
                <a:latin typeface="Times New Roman" pitchFamily="18" charset="0"/>
                <a:ea typeface="Times New Roman" pitchFamily="18" charset="0"/>
                <a:cs typeface="Times New Roman" pitchFamily="18" charset="0"/>
              </a:rPr>
              <a:t>тұғыр</a:t>
            </a:r>
            <a:r>
              <a:rPr lang="kk-KZ" dirty="0">
                <a:ea typeface="Times New Roman" pitchFamily="18" charset="0"/>
                <a:cs typeface="Times New Roman" pitchFamily="18" charset="0"/>
              </a:rPr>
              <a:t>»</a:t>
            </a:r>
            <a:r>
              <a:rPr lang="kk-KZ" dirty="0">
                <a:latin typeface="Times New Roman" pitchFamily="18" charset="0"/>
                <a:ea typeface="Times New Roman" pitchFamily="18" charset="0"/>
                <a:cs typeface="Times New Roman" pitchFamily="18" charset="0"/>
              </a:rPr>
              <a:t> деген ұғым білім беру үдерісінің стратегиясы </a:t>
            </a:r>
            <a:r>
              <a:rPr lang="kk-KZ" dirty="0" smtClean="0">
                <a:latin typeface="Times New Roman" pitchFamily="18" charset="0"/>
                <a:ea typeface="Times New Roman" pitchFamily="18" charset="0"/>
                <a:cs typeface="Times New Roman" pitchFamily="18" charset="0"/>
              </a:rPr>
              <a:t>жвәне </a:t>
            </a:r>
            <a:r>
              <a:rPr lang="kk-KZ" dirty="0">
                <a:latin typeface="Times New Roman" pitchFamily="18" charset="0"/>
                <a:ea typeface="Times New Roman" pitchFamily="18" charset="0"/>
                <a:cs typeface="Times New Roman" pitchFamily="18" charset="0"/>
              </a:rPr>
              <a:t>тактикасын белгілеуде қолданылып келеді. </a:t>
            </a:r>
            <a:endParaRPr lang="kk-KZ" dirty="0">
              <a:latin typeface="Arial" pitchFamily="34" charset="0"/>
              <a:cs typeface="Arial" pitchFamily="34" charset="0"/>
            </a:endParaRPr>
          </a:p>
        </p:txBody>
      </p:sp>
    </p:spTree>
    <p:extLst>
      <p:ext uri="{BB962C8B-B14F-4D97-AF65-F5344CB8AC3E}">
        <p14:creationId xmlns:p14="http://schemas.microsoft.com/office/powerpoint/2010/main" val="3791984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678287" y="349958"/>
            <a:ext cx="6096000" cy="1200329"/>
          </a:xfrm>
          <a:prstGeom prst="rect">
            <a:avLst/>
          </a:prstGeom>
        </p:spPr>
        <p:txBody>
          <a:bodyPr>
            <a:spAutoFit/>
          </a:bodyPr>
          <a:lstStyle/>
          <a:p>
            <a:r>
              <a:rPr lang="kk-KZ" dirty="0">
                <a:latin typeface="Times New Roman" pitchFamily="18" charset="0"/>
                <a:cs typeface="Times New Roman" pitchFamily="18" charset="0"/>
              </a:rPr>
              <a:t>Қазақстандық ғалым Ш.Таубаеваның пікірінше, </a:t>
            </a:r>
            <a:r>
              <a:rPr lang="kk-KZ" i="1" dirty="0">
                <a:latin typeface="Times New Roman" pitchFamily="18" charset="0"/>
                <a:cs typeface="Times New Roman" pitchFamily="18" charset="0"/>
              </a:rPr>
              <a:t>тұғыр</a:t>
            </a:r>
            <a:r>
              <a:rPr lang="kk-KZ" dirty="0">
                <a:latin typeface="Times New Roman" pitchFamily="18" charset="0"/>
                <a:cs typeface="Times New Roman" pitchFamily="18" charset="0"/>
              </a:rPr>
              <a:t> – </a:t>
            </a:r>
            <a:r>
              <a:rPr lang="kk-KZ" i="1" dirty="0">
                <a:latin typeface="Times New Roman" pitchFamily="18" charset="0"/>
                <a:cs typeface="Times New Roman" pitchFamily="18" charset="0"/>
              </a:rPr>
              <a:t>қойылған зерттеу міндеттемелерін шешудің негізгі жолы, ол осы шешімдердің бағыты мен стратегиясын ашады-деп анықтама берген.</a:t>
            </a:r>
            <a:endParaRPr lang="ru-RU" dirty="0"/>
          </a:p>
        </p:txBody>
      </p:sp>
      <p:pic>
        <p:nvPicPr>
          <p:cNvPr id="8" name="Picture 2" descr="Об академии Миссия и видение История Руководство Структура Совет ученых  Антикоррупционная политика Среднее образование Лаборатория предшкольной  подготовки и начального образования Лаборатория предметов EMH и Stem ..."/>
          <p:cNvPicPr>
            <a:picLocks noChangeAspect="1" noChangeArrowheads="1"/>
          </p:cNvPicPr>
          <p:nvPr/>
        </p:nvPicPr>
        <p:blipFill>
          <a:blip r:embed="rId2" cstate="print"/>
          <a:srcRect/>
          <a:stretch>
            <a:fillRect/>
          </a:stretch>
        </p:blipFill>
        <p:spPr bwMode="auto">
          <a:xfrm>
            <a:off x="531190" y="1995243"/>
            <a:ext cx="2819772" cy="2619375"/>
          </a:xfrm>
          <a:prstGeom prst="rect">
            <a:avLst/>
          </a:prstGeom>
          <a:ln>
            <a:noFill/>
          </a:ln>
          <a:effectLst>
            <a:outerShdw blurRad="292100" dist="139700" dir="2700000" algn="tl" rotWithShape="0">
              <a:srgbClr val="333333">
                <a:alpha val="65000"/>
              </a:srgbClr>
            </a:outerShdw>
          </a:effectLst>
        </p:spPr>
      </p:pic>
      <p:sp>
        <p:nvSpPr>
          <p:cNvPr id="9" name="Прямоугольник 8"/>
          <p:cNvSpPr/>
          <p:nvPr/>
        </p:nvSpPr>
        <p:spPr>
          <a:xfrm>
            <a:off x="4054699" y="2967335"/>
            <a:ext cx="4082602" cy="923330"/>
          </a:xfrm>
          <a:prstGeom prst="rect">
            <a:avLst/>
          </a:prstGeom>
        </p:spPr>
        <p:txBody>
          <a:bodyPr wrap="square">
            <a:spAutoFit/>
          </a:bodyPr>
          <a:lstStyle/>
          <a:p>
            <a:pPr algn="ctr"/>
            <a:r>
              <a:rPr lang="kk-KZ"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Сондайақ ол, педагогика ғылымындағы әдіснамалық тұғырларды жіктеп, оларға жеке сипаттама жасаған. </a:t>
            </a:r>
            <a:endParaRPr lang="ru-RU"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950901" y="4874908"/>
            <a:ext cx="1980350" cy="369332"/>
          </a:xfrm>
          <a:prstGeom prst="rect">
            <a:avLst/>
          </a:prstGeom>
        </p:spPr>
        <p:txBody>
          <a:bodyPr wrap="none">
            <a:spAutoFit/>
          </a:bodyPr>
          <a:lstStyle/>
          <a:p>
            <a:r>
              <a:rPr lang="ru-RU" dirty="0" err="1"/>
              <a:t>Таубаева</a:t>
            </a:r>
            <a:r>
              <a:rPr lang="ru-RU" dirty="0"/>
              <a:t> </a:t>
            </a:r>
            <a:r>
              <a:rPr lang="ru-RU" dirty="0" err="1"/>
              <a:t>Шаркуль</a:t>
            </a:r>
            <a:endParaRPr lang="ru-RU" dirty="0"/>
          </a:p>
        </p:txBody>
      </p:sp>
    </p:spTree>
    <p:extLst>
      <p:ext uri="{BB962C8B-B14F-4D97-AF65-F5344CB8AC3E}">
        <p14:creationId xmlns:p14="http://schemas.microsoft.com/office/powerpoint/2010/main" val="2917063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4" descr="Classroom outline">
            <a:extLst>
              <a:ext uri="{FF2B5EF4-FFF2-40B4-BE49-F238E27FC236}">
                <a16:creationId xmlns="" xmlns:a16="http://schemas.microsoft.com/office/drawing/2014/main" id="{AEC3691F-D0FA-9EB1-F6E8-F08238A4B70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4"/>
              </a:ext>
            </a:extLst>
          </a:blip>
          <a:srcRect/>
          <a:stretch/>
        </p:blipFill>
        <p:spPr>
          <a:xfrm>
            <a:off x="452284" y="2186166"/>
            <a:ext cx="3159378" cy="3159378"/>
          </a:xfrm>
          <a:prstGeom prst="rect">
            <a:avLst/>
          </a:prstGeom>
          <a:effectLst/>
        </p:spPr>
      </p:pic>
      <p:sp>
        <p:nvSpPr>
          <p:cNvPr id="3" name="Вертикальный свиток 2"/>
          <p:cNvSpPr/>
          <p:nvPr/>
        </p:nvSpPr>
        <p:spPr>
          <a:xfrm>
            <a:off x="3906592" y="1694086"/>
            <a:ext cx="4378816" cy="5078931"/>
          </a:xfrm>
          <a:prstGeom prst="verticalScroll">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ct val="0"/>
              </a:spcAft>
            </a:pPr>
            <a:r>
              <a:rPr lang="kk-KZ" i="1" dirty="0">
                <a:solidFill>
                  <a:schemeClr val="tx1"/>
                </a:solidFill>
                <a:latin typeface="Times New Roman" pitchFamily="18" charset="0"/>
                <a:ea typeface="Times New Roman" pitchFamily="18" charset="0"/>
                <a:cs typeface="Times New Roman" pitchFamily="18" charset="0"/>
              </a:rPr>
              <a:t>Тұғыр</a:t>
            </a:r>
            <a:r>
              <a:rPr lang="kk-KZ" dirty="0">
                <a:solidFill>
                  <a:schemeClr val="tx1"/>
                </a:solidFill>
                <a:latin typeface="Times New Roman" pitchFamily="18" charset="0"/>
                <a:ea typeface="Times New Roman" pitchFamily="18" charset="0"/>
                <a:cs typeface="Times New Roman" pitchFamily="18" charset="0"/>
              </a:rPr>
              <a:t>  педагогикалық іс-әрекет тәсілдерін және өзара байланысты идеялар мен </a:t>
            </a:r>
            <a:r>
              <a:rPr lang="kk-KZ" dirty="0" smtClean="0">
                <a:solidFill>
                  <a:schemeClr val="tx1"/>
                </a:solidFill>
                <a:latin typeface="Times New Roman" pitchFamily="18" charset="0"/>
                <a:ea typeface="Times New Roman" pitchFamily="18" charset="0"/>
                <a:cs typeface="Times New Roman" pitchFamily="18" charset="0"/>
              </a:rPr>
              <a:t>ұғымдардың сапалық </a:t>
            </a:r>
            <a:r>
              <a:rPr lang="kk-KZ" dirty="0">
                <a:solidFill>
                  <a:schemeClr val="tx1"/>
                </a:solidFill>
                <a:latin typeface="Times New Roman" pitchFamily="18" charset="0"/>
                <a:ea typeface="Times New Roman" pitchFamily="18" charset="0"/>
                <a:cs typeface="Times New Roman" pitchFamily="18" charset="0"/>
              </a:rPr>
              <a:t>жиынтығын пайдалануға мүмкіндік туындататын әдіснамалық бағдар болып табылады.  Тұлғаға бағдарлану тұғыры жоғары мектеп студенттерінде өзін-өзі қалыптастыру дағдыларын дамытуға бағытталған педагогикалық үдерістің негізі болып табылады. </a:t>
            </a:r>
            <a:endParaRPr lang="kk-KZ" sz="2400" dirty="0">
              <a:solidFill>
                <a:schemeClr val="tx1"/>
              </a:solidFill>
              <a:latin typeface="Arial" pitchFamily="34" charset="0"/>
              <a:cs typeface="Arial" pitchFamily="34" charset="0"/>
            </a:endParaRPr>
          </a:p>
        </p:txBody>
      </p:sp>
      <p:pic>
        <p:nvPicPr>
          <p:cNvPr id="8" name="Picture 3" descr="Стало известно, чем занимается каждый третий студент кировских вузов -  Общество - Newsler.ru"/>
          <p:cNvPicPr>
            <a:picLocks noChangeAspect="1" noChangeArrowheads="1"/>
          </p:cNvPicPr>
          <p:nvPr/>
        </p:nvPicPr>
        <p:blipFill>
          <a:blip r:embed="rId5" cstate="print"/>
          <a:srcRect/>
          <a:stretch>
            <a:fillRect/>
          </a:stretch>
        </p:blipFill>
        <p:spPr bwMode="auto">
          <a:xfrm>
            <a:off x="1867437" y="0"/>
            <a:ext cx="3059920" cy="1522401"/>
          </a:xfrm>
          <a:prstGeom prst="rect">
            <a:avLst/>
          </a:prstGeom>
          <a:ln>
            <a:noFill/>
          </a:ln>
          <a:effectLst>
            <a:softEdge rad="112500"/>
          </a:effectLst>
        </p:spPr>
      </p:pic>
    </p:spTree>
    <p:extLst>
      <p:ext uri="{BB962C8B-B14F-4D97-AF65-F5344CB8AC3E}">
        <p14:creationId xmlns:p14="http://schemas.microsoft.com/office/powerpoint/2010/main" val="2479312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Ираида Сергеевна Якиманска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5" name="AutoShape 4" descr="Ираида Сергеевна Якиманска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6" name="Picture 6" descr="156"/>
          <p:cNvPicPr>
            <a:picLocks noChangeAspect="1" noChangeArrowheads="1"/>
          </p:cNvPicPr>
          <p:nvPr/>
        </p:nvPicPr>
        <p:blipFill>
          <a:blip r:embed="rId2" cstate="print"/>
          <a:srcRect/>
          <a:stretch>
            <a:fillRect/>
          </a:stretch>
        </p:blipFill>
        <p:spPr bwMode="auto">
          <a:xfrm>
            <a:off x="1557426" y="2036870"/>
            <a:ext cx="2486025" cy="3067050"/>
          </a:xfrm>
          <a:prstGeom prst="rect">
            <a:avLst/>
          </a:prstGeom>
          <a:noFill/>
        </p:spPr>
      </p:pic>
      <p:sp>
        <p:nvSpPr>
          <p:cNvPr id="7" name="Прямоугольник 6"/>
          <p:cNvSpPr/>
          <p:nvPr/>
        </p:nvSpPr>
        <p:spPr>
          <a:xfrm>
            <a:off x="1240276" y="5200747"/>
            <a:ext cx="3575907" cy="646331"/>
          </a:xfrm>
          <a:prstGeom prst="rect">
            <a:avLst/>
          </a:prstGeom>
        </p:spPr>
        <p:txBody>
          <a:bodyPr wrap="square">
            <a:spAutoFit/>
          </a:bodyPr>
          <a:lstStyle/>
          <a:p>
            <a:r>
              <a:rPr lang="ru-RU" b="1" dirty="0" err="1" smtClean="0"/>
              <a:t>Якиманская</a:t>
            </a:r>
            <a:r>
              <a:rPr lang="ru-RU" b="1" dirty="0" smtClean="0"/>
              <a:t> Ирина Сергеевна, </a:t>
            </a:r>
            <a:endParaRPr lang="ru-RU" dirty="0"/>
          </a:p>
        </p:txBody>
      </p:sp>
      <p:sp>
        <p:nvSpPr>
          <p:cNvPr id="8" name="Прямоугольник 7"/>
          <p:cNvSpPr/>
          <p:nvPr/>
        </p:nvSpPr>
        <p:spPr>
          <a:xfrm>
            <a:off x="4287708" y="2620116"/>
            <a:ext cx="4572000" cy="1477328"/>
          </a:xfrm>
          <a:prstGeom prst="rect">
            <a:avLst/>
          </a:prstGeom>
        </p:spPr>
        <p:txBody>
          <a:bodyPr>
            <a:spAutoFit/>
          </a:bodyPr>
          <a:lstStyle/>
          <a:p>
            <a:r>
              <a:rPr lang="kk-KZ" dirty="0" smtClean="0"/>
              <a:t>Ресей ғалымы И.С.Якиманская тұлғаға бағдарлану тұғырының әдіснамалық негіздерін зерттей отырып, оқу әрекетінде білім алушының субъектілі тәжірибесіне сүйену керек деп есептейді. </a:t>
            </a:r>
            <a:endParaRPr lang="ru-RU" dirty="0"/>
          </a:p>
        </p:txBody>
      </p:sp>
      <p:sp>
        <p:nvSpPr>
          <p:cNvPr id="9" name="Прямоугольник 8"/>
          <p:cNvSpPr/>
          <p:nvPr/>
        </p:nvSpPr>
        <p:spPr>
          <a:xfrm>
            <a:off x="894565" y="39486"/>
            <a:ext cx="6536543" cy="1477328"/>
          </a:xfrm>
          <a:prstGeom prst="rect">
            <a:avLst/>
          </a:prstGeom>
        </p:spPr>
        <p:txBody>
          <a:bodyPr wrap="square">
            <a:spAutoFit/>
          </a:bodyPr>
          <a:lstStyle/>
          <a:p>
            <a:r>
              <a:rPr lang="kk-KZ" b="1" i="1" dirty="0" smtClean="0">
                <a:latin typeface="Times New Roman" panose="02020603050405020304" pitchFamily="18" charset="0"/>
                <a:cs typeface="Times New Roman" panose="02020603050405020304" pitchFamily="18" charset="0"/>
              </a:rPr>
              <a:t>Субъектілі тәжірибе - танымда айқындалатын жеке іс-әрекеттің негізі болып табылады. Сондықтан білім беру үдерісінде білім алушының субъектілі тәжірибесі оқытушының беретін тәжірибесі арқылы мәдени сипатқа ие болып, өзгереді, дамиды, жетіледі. </a:t>
            </a:r>
            <a:endParaRPr lang="ru-RU"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4545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Бондаревская, Евгения Васильевна — Википедия"/>
          <p:cNvPicPr>
            <a:picLocks noChangeAspect="1" noChangeArrowheads="1"/>
          </p:cNvPicPr>
          <p:nvPr/>
        </p:nvPicPr>
        <p:blipFill>
          <a:blip r:embed="rId2" cstate="print"/>
          <a:srcRect/>
          <a:stretch>
            <a:fillRect/>
          </a:stretch>
        </p:blipFill>
        <p:spPr bwMode="auto">
          <a:xfrm>
            <a:off x="2826376" y="1682913"/>
            <a:ext cx="2857500" cy="3312368"/>
          </a:xfrm>
          <a:prstGeom prst="rect">
            <a:avLst/>
          </a:prstGeom>
          <a:noFill/>
        </p:spPr>
      </p:pic>
      <p:sp>
        <p:nvSpPr>
          <p:cNvPr id="5" name="Прямоугольник 4"/>
          <p:cNvSpPr/>
          <p:nvPr/>
        </p:nvSpPr>
        <p:spPr>
          <a:xfrm>
            <a:off x="1735671" y="849625"/>
            <a:ext cx="4471946"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vi-VN" b="1" dirty="0" smtClean="0"/>
              <a:t>Евге́ния Васи́льевна Бондаре́вская</a:t>
            </a:r>
            <a:endParaRPr lang="ru-RU" dirty="0"/>
          </a:p>
        </p:txBody>
      </p:sp>
      <p:sp>
        <p:nvSpPr>
          <p:cNvPr id="6" name="Прямоугольник 5"/>
          <p:cNvSpPr/>
          <p:nvPr/>
        </p:nvSpPr>
        <p:spPr>
          <a:xfrm>
            <a:off x="462991" y="5195191"/>
            <a:ext cx="8280920" cy="13681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Rectangle 3"/>
          <p:cNvSpPr>
            <a:spLocks noChangeArrowheads="1"/>
          </p:cNvSpPr>
          <p:nvPr/>
        </p:nvSpPr>
        <p:spPr bwMode="auto">
          <a:xfrm>
            <a:off x="607007" y="5371436"/>
            <a:ext cx="8136904"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Е.В.Бондаревская тұлғаға бағдарлану тұғырының теориялық негіздерін талдау жүасап, білім беру сапасының қоғамдағы мәдениет дәрежесіне сәйкес болу ұстанымын ұсынды . </a:t>
            </a:r>
            <a:endParaRPr kumimoji="0" lang="kk-KZ"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1264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0359" y="5294821"/>
            <a:ext cx="4572000" cy="369332"/>
          </a:xfrm>
          <a:prstGeom prst="rect">
            <a:avLst/>
          </a:prstGeom>
        </p:spPr>
        <p:txBody>
          <a:bodyPr>
            <a:spAutoFit/>
          </a:bodyPr>
          <a:lstStyle/>
          <a:p>
            <a:r>
              <a:rPr lang="ru-RU" b="1" dirty="0"/>
              <a:t>Сериков Владислав Владиславович</a:t>
            </a:r>
          </a:p>
        </p:txBody>
      </p:sp>
      <p:pic>
        <p:nvPicPr>
          <p:cNvPr id="20482" name="Picture 2" descr="VVSerikov2"/>
          <p:cNvPicPr>
            <a:picLocks noChangeAspect="1" noChangeArrowheads="1"/>
          </p:cNvPicPr>
          <p:nvPr/>
        </p:nvPicPr>
        <p:blipFill>
          <a:blip r:embed="rId2" cstate="print"/>
          <a:srcRect/>
          <a:stretch>
            <a:fillRect/>
          </a:stretch>
        </p:blipFill>
        <p:spPr bwMode="auto">
          <a:xfrm>
            <a:off x="1616239" y="1936999"/>
            <a:ext cx="2160240" cy="295232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8" name="Прямоугольник 7"/>
          <p:cNvSpPr/>
          <p:nvPr/>
        </p:nvSpPr>
        <p:spPr>
          <a:xfrm>
            <a:off x="5364747" y="1612963"/>
            <a:ext cx="604867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мотивация</a:t>
            </a:r>
            <a:r>
              <a:rPr lang="kk-KZ" i="1" dirty="0"/>
              <a:t> (әрекетті қабылдау және негіздеу);</a:t>
            </a:r>
            <a:r>
              <a:rPr lang="kk-KZ" dirty="0"/>
              <a:t> </a:t>
            </a:r>
            <a:endParaRPr lang="ru-RU" dirty="0"/>
          </a:p>
        </p:txBody>
      </p:sp>
      <p:sp>
        <p:nvSpPr>
          <p:cNvPr id="9" name="Прямоугольник 8"/>
          <p:cNvSpPr/>
          <p:nvPr/>
        </p:nvSpPr>
        <p:spPr>
          <a:xfrm>
            <a:off x="4862470" y="2492896"/>
            <a:ext cx="6120680"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байланыстыру</a:t>
            </a:r>
            <a:r>
              <a:rPr lang="kk-KZ" i="1" dirty="0"/>
              <a:t> (сыртқы әсерлер мен ішкі сананың түрткілеріне қатысты);</a:t>
            </a:r>
            <a:r>
              <a:rPr lang="kk-KZ" dirty="0"/>
              <a:t> </a:t>
            </a:r>
            <a:endParaRPr lang="ru-RU" dirty="0"/>
          </a:p>
        </p:txBody>
      </p:sp>
      <p:sp>
        <p:nvSpPr>
          <p:cNvPr id="10" name="Прямоугольник 9"/>
          <p:cNvSpPr/>
          <p:nvPr/>
        </p:nvSpPr>
        <p:spPr>
          <a:xfrm>
            <a:off x="5532172" y="3356992"/>
            <a:ext cx="612068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коллизиялық </a:t>
            </a:r>
            <a:r>
              <a:rPr lang="kk-KZ" i="1" dirty="0"/>
              <a:t>(өмірдің жасырын қайшылықтарын көру);</a:t>
            </a:r>
            <a:endParaRPr lang="ru-RU" dirty="0"/>
          </a:p>
        </p:txBody>
      </p:sp>
      <p:sp>
        <p:nvSpPr>
          <p:cNvPr id="11" name="Прямоугольник 10"/>
          <p:cNvSpPr/>
          <p:nvPr/>
        </p:nvSpPr>
        <p:spPr>
          <a:xfrm>
            <a:off x="4862470" y="4358717"/>
            <a:ext cx="6120680"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сыни </a:t>
            </a:r>
            <a:r>
              <a:rPr lang="kk-KZ" i="1" dirty="0"/>
              <a:t>(сырттан ұсынылатын құндылықтар мен қағидаларға қатысты);</a:t>
            </a:r>
            <a:endParaRPr lang="ru-RU" dirty="0"/>
          </a:p>
        </p:txBody>
      </p:sp>
      <p:sp>
        <p:nvSpPr>
          <p:cNvPr id="12" name="Прямоугольник 11"/>
          <p:cNvSpPr/>
          <p:nvPr/>
        </p:nvSpPr>
        <p:spPr>
          <a:xfrm>
            <a:off x="4148867" y="5567423"/>
            <a:ext cx="604867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рефлексивтік, мағыналы-шығармашылық, бағдарлы </a:t>
            </a:r>
            <a:r>
              <a:rPr lang="kk-KZ" i="1" dirty="0"/>
              <a:t>(дүниенің жеке бейнесін – жеке дүниетанымды құру);</a:t>
            </a:r>
            <a:endParaRPr lang="ru-RU" dirty="0"/>
          </a:p>
        </p:txBody>
      </p:sp>
      <p:sp>
        <p:nvSpPr>
          <p:cNvPr id="3" name="Блок-схема: перфолента 2"/>
          <p:cNvSpPr/>
          <p:nvPr/>
        </p:nvSpPr>
        <p:spPr>
          <a:xfrm>
            <a:off x="1789834" y="326399"/>
            <a:ext cx="5383369" cy="1217749"/>
          </a:xfrm>
          <a:prstGeom prst="flowChartPunchedTap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a:t>Педагогикада тұлғаға бағдарлап оқытудың міндеттерін шешудің түрлі нұсқалары мен құралдары кездеседі. </a:t>
            </a:r>
            <a:endParaRPr lang="ru-RU" dirty="0"/>
          </a:p>
        </p:txBody>
      </p:sp>
    </p:spTree>
    <p:extLst>
      <p:ext uri="{BB962C8B-B14F-4D97-AF65-F5344CB8AC3E}">
        <p14:creationId xmlns:p14="http://schemas.microsoft.com/office/powerpoint/2010/main" val="2585150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81</TotalTime>
  <Words>642</Words>
  <Application>Microsoft Office PowerPoint</Application>
  <PresentationFormat>Широкоэкранный</PresentationFormat>
  <Paragraphs>62</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Office Theme</vt:lpstr>
      <vt:lpstr>3-Дәріс  Педaгогикaлық іс-әрекеттегі көшбасшылықты зерттеудегi ғылыми педaгогикaлық идеялaр.</vt:lpstr>
      <vt:lpstr>Жоспар:</vt:lpstr>
      <vt:lpstr>Мазмұны: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 уроке, шаблон презентации с сайта presentation-creation.ru</dc:title>
  <dc:creator>User Obstinate</dc:creator>
  <cp:lastModifiedBy>User</cp:lastModifiedBy>
  <cp:revision>10</cp:revision>
  <dcterms:created xsi:type="dcterms:W3CDTF">2023-08-23T11:31:43Z</dcterms:created>
  <dcterms:modified xsi:type="dcterms:W3CDTF">2023-09-19T17:08:05Z</dcterms:modified>
</cp:coreProperties>
</file>