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HK Grotesk Light" panose="020B0604020202020204" charset="-52"/>
      <p:regular r:id="rId23"/>
    </p:embeddedFont>
    <p:embeddedFont>
      <p:font typeface="Clear Sans Bold" panose="020B0604020202020204" charset="0"/>
      <p:regular r:id="rId24"/>
    </p:embeddedFont>
    <p:embeddedFont>
      <p:font typeface="Clear Sans" panose="020B0604020202020204" charset="0"/>
      <p:regular r:id="rId25"/>
    </p:embeddedFont>
    <p:embeddedFont>
      <p:font typeface="Clear Sans Medium" panose="020B0604020202020204" charset="0"/>
      <p:regular r:id="rId26"/>
    </p:embeddedFont>
    <p:embeddedFont>
      <p:font typeface="HK Grotesk Bold" panose="020B0604020202020204" charset="-5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3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42210">
            <a:off x="13955596" y="-2306868"/>
            <a:ext cx="8028719" cy="6671135"/>
          </a:xfrm>
          <a:custGeom>
            <a:avLst/>
            <a:gdLst/>
            <a:ahLst/>
            <a:cxnLst/>
            <a:rect l="l" t="t" r="r" b="b"/>
            <a:pathLst>
              <a:path w="8028719" h="6671135">
                <a:moveTo>
                  <a:pt x="0" y="0"/>
                </a:moveTo>
                <a:lnTo>
                  <a:pt x="8028719" y="0"/>
                </a:lnTo>
                <a:lnTo>
                  <a:pt x="8028719" y="6671136"/>
                </a:lnTo>
                <a:lnTo>
                  <a:pt x="0" y="6671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86466" y="2067019"/>
            <a:ext cx="15115068" cy="8433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5"/>
              </a:lnSpc>
            </a:pPr>
            <a:r>
              <a:rPr lang="en-US" sz="6450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 №9 дәріс</a:t>
            </a:r>
          </a:p>
          <a:p>
            <a:pPr algn="ctr">
              <a:lnSpc>
                <a:spcPts val="8385"/>
              </a:lnSpc>
            </a:pPr>
            <a:r>
              <a:rPr lang="en-US" sz="6450" b="1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Алкендер. Құрылысы және химиялық қасиеттері. Электрофилды және радикалды қосылу реакцияларының механизмдері. π- және σ-комплекстер туралы түсінік.</a:t>
            </a:r>
          </a:p>
          <a:p>
            <a:pPr algn="ctr">
              <a:lnSpc>
                <a:spcPts val="8385"/>
              </a:lnSpc>
            </a:pPr>
            <a:endParaRPr lang="en-US" sz="6450" b="1">
              <a:solidFill>
                <a:srgbClr val="FFFFFF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  <a:p>
            <a:pPr algn="ctr">
              <a:lnSpc>
                <a:spcPts val="8385"/>
              </a:lnSpc>
            </a:pPr>
            <a:endParaRPr lang="en-US" sz="6450" b="1">
              <a:solidFill>
                <a:srgbClr val="FFFFFF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2588596" y="7449663"/>
            <a:ext cx="8028719" cy="6671135"/>
          </a:xfrm>
          <a:custGeom>
            <a:avLst/>
            <a:gdLst/>
            <a:ahLst/>
            <a:cxnLst/>
            <a:rect l="l" t="t" r="r" b="b"/>
            <a:pathLst>
              <a:path w="8028719" h="6671135">
                <a:moveTo>
                  <a:pt x="0" y="0"/>
                </a:moveTo>
                <a:lnTo>
                  <a:pt x="8028718" y="0"/>
                </a:lnTo>
                <a:lnTo>
                  <a:pt x="8028718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8335" y="1555445"/>
            <a:ext cx="17171329" cy="873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 </a:t>
            </a:r>
            <a:r>
              <a:rPr lang="en-US" sz="2738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1. Π-КОМПЛЕКС ДЕГЕН НЕ?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π-комплекс - электрофиль (мысалы, H⁺, Br⁺, NO₂⁺) пен алкеннің π-электрондар жүйесі арасында пайда болатын әлсіз, бейковалентті өзара әсер.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38" b="1">
                <a:solidFill>
                  <a:srgbClr val="222A9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Қасиеттері: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-Уақытша (тұрақсыз) аралық күй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-Реакцияның алғашқы кезеңінде түзіледі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-π-байланыстың электрондары электрофильге бағытталады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Мысал: этилен + H⁺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CH2=CH2+H+ −&gt; [CH2=CH2-H]+ (π-комплекс). Бұл электрофильдің π-электрондарға жақындау сатысы</a:t>
            </a:r>
          </a:p>
          <a:p>
            <a:pPr algn="l">
              <a:lnSpc>
                <a:spcPts val="3833"/>
              </a:lnSpc>
            </a:pPr>
            <a:r>
              <a:rPr lang="en-US" sz="2738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2. Σ-КОМПЛЕКС ДЕГЕН НЕ? 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σ-комплекс - электрофильдің көміртек атомына толық σ-байланыс арқылы қосылып, карбокатион түзілуі.</a:t>
            </a:r>
          </a:p>
          <a:p>
            <a:pPr algn="l">
              <a:lnSpc>
                <a:spcPts val="3833"/>
              </a:lnSpc>
            </a:pPr>
            <a:r>
              <a:rPr lang="en-US" sz="2738" b="1">
                <a:solidFill>
                  <a:srgbClr val="222A9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Қасиеттері: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-Реакция механизмінің аралық өнімі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-Қос байланыстың бір ұшы электрофильмен σ-байланыс түзеді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-Көбіне тұрақсыз, әрі қарай нуклеофиль шабуылдайды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Мысал: этилен + H⁺ → карбокатион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CH2=CH2+H+ → CH3−CH2+ (σ-комплекс). Бұл - электрофильді қосылу механизмінің негізгі аралық заты.</a:t>
            </a:r>
          </a:p>
          <a:p>
            <a:pPr algn="l">
              <a:lnSpc>
                <a:spcPts val="3833"/>
              </a:lnSpc>
            </a:pPr>
            <a:endParaRPr lang="en-US" sz="2738">
              <a:solidFill>
                <a:srgbClr val="222A9B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650652" y="6686588"/>
            <a:ext cx="1637348" cy="2763456"/>
          </a:xfrm>
          <a:custGeom>
            <a:avLst/>
            <a:gdLst/>
            <a:ahLst/>
            <a:cxnLst/>
            <a:rect l="l" t="t" r="r" b="b"/>
            <a:pathLst>
              <a:path w="1637348" h="2763456">
                <a:moveTo>
                  <a:pt x="0" y="0"/>
                </a:moveTo>
                <a:lnTo>
                  <a:pt x="1637348" y="0"/>
                </a:lnTo>
                <a:lnTo>
                  <a:pt x="1637348" y="2763456"/>
                </a:lnTo>
                <a:lnTo>
                  <a:pt x="0" y="2763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41667" y="616903"/>
            <a:ext cx="12004665" cy="737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5"/>
              </a:lnSpc>
            </a:pPr>
            <a:r>
              <a:rPr lang="en-US" sz="4325" b="1">
                <a:solidFill>
                  <a:srgbClr val="222A9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Π- ЖӘНЕ Σ-КОМПЛЕКСТЕР ТУРАЛЫ ТҮСІНІК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981200" y="1333500"/>
            <a:ext cx="17810832" cy="1766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05"/>
              </a:lnSpc>
            </a:pPr>
            <a:r>
              <a:rPr lang="en-US" sz="5075" dirty="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5075" dirty="0" err="1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Салыстыру</a:t>
            </a:r>
            <a:r>
              <a:rPr lang="en-US" sz="5075" dirty="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5075" dirty="0" err="1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кестесі</a:t>
            </a:r>
            <a:r>
              <a:rPr lang="en-US" sz="5075" dirty="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: π-</a:t>
            </a:r>
            <a:r>
              <a:rPr lang="en-US" sz="5075" dirty="0" err="1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комплекс</a:t>
            </a:r>
            <a:r>
              <a:rPr lang="en-US" sz="5075" dirty="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5075" dirty="0" err="1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пен</a:t>
            </a:r>
            <a:r>
              <a:rPr lang="en-US" sz="5075" dirty="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σ-</a:t>
            </a:r>
            <a:r>
              <a:rPr lang="en-US" sz="5075" dirty="0" err="1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комплекс</a:t>
            </a:r>
            <a:endParaRPr lang="en-US" sz="5075" dirty="0">
              <a:solidFill>
                <a:srgbClr val="FFFFFF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7105"/>
              </a:lnSpc>
            </a:pPr>
            <a:endParaRPr lang="en-US" sz="5075" dirty="0">
              <a:solidFill>
                <a:srgbClr val="FFFFFF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299047"/>
              </p:ext>
            </p:extLst>
          </p:nvPr>
        </p:nvGraphicFramePr>
        <p:xfrm>
          <a:off x="1295400" y="3100070"/>
          <a:ext cx="15860397" cy="4696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3436"/>
                <a:gridCol w="5610570"/>
                <a:gridCol w="675639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effectLst/>
                        </a:rPr>
                        <a:t>Ерекшелігі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π-комплекс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σ-комплекс (карбокатион)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Байланыс түрі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Әлсіз, бейковалентті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Толық σ-байланыс (ковалентті)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Қай кезде түзіледі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Реакцияның басында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effectLst/>
                        </a:rPr>
                        <a:t>Электрофиль</a:t>
                      </a:r>
                      <a:r>
                        <a:rPr lang="ru-RU" sz="3600" dirty="0">
                          <a:effectLst/>
                        </a:rPr>
                        <a:t> π-</a:t>
                      </a:r>
                      <a:r>
                        <a:rPr lang="ru-RU" sz="3600" dirty="0" err="1">
                          <a:effectLst/>
                        </a:rPr>
                        <a:t>байланысты</a:t>
                      </a:r>
                      <a:r>
                        <a:rPr lang="ru-RU" sz="3600" dirty="0">
                          <a:effectLst/>
                        </a:rPr>
                        <a:t> </a:t>
                      </a:r>
                      <a:r>
                        <a:rPr lang="ru-RU" sz="3600" dirty="0" err="1">
                          <a:effectLst/>
                        </a:rPr>
                        <a:t>үзіп</a:t>
                      </a:r>
                      <a:r>
                        <a:rPr lang="ru-RU" sz="3600" dirty="0">
                          <a:effectLst/>
                        </a:rPr>
                        <a:t> </a:t>
                      </a:r>
                      <a:r>
                        <a:rPr lang="ru-RU" sz="3600" dirty="0" err="1">
                          <a:effectLst/>
                        </a:rPr>
                        <a:t>қосылған</a:t>
                      </a:r>
                      <a:r>
                        <a:rPr lang="ru-RU" sz="3600" dirty="0">
                          <a:effectLst/>
                        </a:rPr>
                        <a:t> </a:t>
                      </a:r>
                      <a:r>
                        <a:rPr lang="ru-RU" sz="3600" dirty="0" err="1">
                          <a:effectLst/>
                        </a:rPr>
                        <a:t>соң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Тұрақтылығы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Тұрақсыз, өтпелі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Реакция бағытына байланысты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Құрылым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Электрофиль π-байланыспен байланысқан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Электрофиль бір көміртекпен σ-байланыс түзген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Мысал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[</a:t>
                      </a:r>
                      <a:r>
                        <a:rPr lang="kk-KZ" sz="3600">
                          <a:effectLst/>
                        </a:rPr>
                        <a:t>С</a:t>
                      </a:r>
                      <a:r>
                        <a:rPr lang="ru-RU" sz="3600">
                          <a:effectLst/>
                        </a:rPr>
                        <a:t>H</a:t>
                      </a:r>
                      <a:r>
                        <a:rPr lang="ru-RU" sz="3600" baseline="-25000">
                          <a:effectLst/>
                        </a:rPr>
                        <a:t>2</a:t>
                      </a:r>
                      <a:r>
                        <a:rPr lang="ru-RU" sz="3600">
                          <a:effectLst/>
                        </a:rPr>
                        <a:t>=CH</a:t>
                      </a:r>
                      <a:r>
                        <a:rPr lang="ru-RU" sz="3600" baseline="-25000">
                          <a:effectLst/>
                        </a:rPr>
                        <a:t>2</a:t>
                      </a:r>
                      <a:r>
                        <a:rPr lang="kk-KZ" sz="3600">
                          <a:effectLst/>
                        </a:rPr>
                        <a:t>-</a:t>
                      </a:r>
                      <a:r>
                        <a:rPr lang="ru-RU" sz="3600">
                          <a:effectLst/>
                        </a:rPr>
                        <a:t>H</a:t>
                      </a:r>
                      <a:r>
                        <a:rPr lang="en-US" sz="3600">
                          <a:effectLst/>
                        </a:rPr>
                        <a:t>]</a:t>
                      </a:r>
                      <a:r>
                        <a:rPr lang="ru-RU" sz="3600" baseline="30000">
                          <a:effectLst/>
                        </a:rPr>
                        <a:t>+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CH</a:t>
                      </a:r>
                      <a:r>
                        <a:rPr lang="ru-RU" sz="3600" baseline="-25000" dirty="0">
                          <a:effectLst/>
                        </a:rPr>
                        <a:t>3</a:t>
                      </a:r>
                      <a:r>
                        <a:rPr lang="ru-RU" sz="3600" dirty="0">
                          <a:effectLst/>
                        </a:rPr>
                        <a:t>-CH</a:t>
                      </a:r>
                      <a:r>
                        <a:rPr lang="ru-RU" sz="3600" baseline="-25000" dirty="0">
                          <a:effectLst/>
                        </a:rPr>
                        <a:t>2</a:t>
                      </a:r>
                      <a:r>
                        <a:rPr lang="ru-RU" sz="3600" baseline="30000" dirty="0">
                          <a:effectLst/>
                        </a:rPr>
                        <a:t>+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8754" y="2484631"/>
            <a:ext cx="17171329" cy="6788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 </a:t>
            </a:r>
            <a:r>
              <a:rPr lang="en-US" sz="2738" b="1">
                <a:solidFill>
                  <a:srgbClr val="222A9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ЖАЛПЫ ЭЛЕКТРОФИЛЬДІ ҚОСЫЛУ РЕАКЦИЯСЫНЫҢ САТЫСЫ:</a:t>
            </a:r>
          </a:p>
          <a:p>
            <a:pPr algn="l">
              <a:lnSpc>
                <a:spcPts val="3833"/>
              </a:lnSpc>
            </a:pPr>
            <a:r>
              <a:rPr lang="en-US" sz="2738" b="1">
                <a:solidFill>
                  <a:srgbClr val="222A9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π-комплекс: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CH2=CH2+H+ → [CH2=CH2−H]+ 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σ-комплекс (карбокатион):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[CH2=CH2−H]+ → CH3−CH2+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Нуклеофиль шабуылы: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CH3−CH2++Br− → CH3−CH2Br </a:t>
            </a:r>
          </a:p>
          <a:p>
            <a:pPr algn="l">
              <a:lnSpc>
                <a:spcPts val="3833"/>
              </a:lnSpc>
            </a:pPr>
            <a:endParaRPr lang="en-US" sz="2738">
              <a:solidFill>
                <a:srgbClr val="222A9B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Сонымен, π-комплекс – электрофильдің π-электрондармен бастапқы әрекеттесуі. σ-комплекс – толық σ-байланыс түзілуімен жүретін аралық өнім (жиі – карбокатион). Бұл комплекстер органикалық қосылу реакцияларын терең түсінуге мүмкіндік береді, әсіресе электрофильді қосылу мен орынбасу реакцияларында.</a:t>
            </a:r>
          </a:p>
          <a:p>
            <a:pPr algn="l">
              <a:lnSpc>
                <a:spcPts val="3833"/>
              </a:lnSpc>
            </a:pPr>
            <a:endParaRPr lang="en-US" sz="2738">
              <a:solidFill>
                <a:srgbClr val="222A9B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833"/>
              </a:lnSpc>
            </a:pPr>
            <a:endParaRPr lang="en-US" sz="2738">
              <a:solidFill>
                <a:srgbClr val="222A9B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5549788" y="0"/>
            <a:ext cx="2738212" cy="4114800"/>
          </a:xfrm>
          <a:custGeom>
            <a:avLst/>
            <a:gdLst/>
            <a:ahLst/>
            <a:cxnLst/>
            <a:rect l="l" t="t" r="r" b="b"/>
            <a:pathLst>
              <a:path w="2738212" h="4114800">
                <a:moveTo>
                  <a:pt x="0" y="0"/>
                </a:moveTo>
                <a:lnTo>
                  <a:pt x="2738212" y="0"/>
                </a:lnTo>
                <a:lnTo>
                  <a:pt x="27382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52112" y="7608649"/>
            <a:ext cx="1835888" cy="2678351"/>
          </a:xfrm>
          <a:custGeom>
            <a:avLst/>
            <a:gdLst/>
            <a:ahLst/>
            <a:cxnLst/>
            <a:rect l="l" t="t" r="r" b="b"/>
            <a:pathLst>
              <a:path w="1835888" h="2678351">
                <a:moveTo>
                  <a:pt x="0" y="0"/>
                </a:moveTo>
                <a:lnTo>
                  <a:pt x="1835888" y="0"/>
                </a:lnTo>
                <a:lnTo>
                  <a:pt x="1835888" y="2678351"/>
                </a:lnTo>
                <a:lnTo>
                  <a:pt x="0" y="26783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4877247" cy="1259216"/>
          </a:xfrm>
          <a:custGeom>
            <a:avLst/>
            <a:gdLst/>
            <a:ahLst/>
            <a:cxnLst/>
            <a:rect l="l" t="t" r="r" b="b"/>
            <a:pathLst>
              <a:path w="4877247" h="1259216">
                <a:moveTo>
                  <a:pt x="0" y="0"/>
                </a:moveTo>
                <a:lnTo>
                  <a:pt x="4877247" y="0"/>
                </a:lnTo>
                <a:lnTo>
                  <a:pt x="4877247" y="1259216"/>
                </a:lnTo>
                <a:lnTo>
                  <a:pt x="0" y="12592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845836" y="923925"/>
            <a:ext cx="14473219" cy="1766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5"/>
              </a:lnSpc>
            </a:pPr>
            <a:r>
              <a:rPr lang="en-US" sz="5075" b="1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МЕХАНИЗМДЕРДЕГІ АРАЛЫҚ ӨНІМДЕР МЕН ТҰРАҚТЫЛЫҚ ФАКТОРЛАРЫ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2854" y="2773920"/>
            <a:ext cx="16782292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4"/>
              </a:lnSpc>
            </a:pPr>
            <a:r>
              <a:rPr lang="en-US" sz="25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Аралық өнімдер (интермедиаттар) — химиялық реакция кезінде уақытша түзіліп, келесі сатыға өтетін тұрақсыз заттар. Олар реакция механизмін сипаттауда негізгі рөл атқарады.</a:t>
            </a:r>
          </a:p>
          <a:p>
            <a:pPr algn="l">
              <a:lnSpc>
                <a:spcPts val="3604"/>
              </a:lnSpc>
            </a:pPr>
            <a:r>
              <a:rPr lang="en-US" sz="25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574" b="1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НЕГІЗГІ АРАЛЫҚ ӨНІМДЕРДІҢ ТҮРЛЕРІ:</a:t>
            </a:r>
          </a:p>
          <a:p>
            <a:pPr algn="l">
              <a:lnSpc>
                <a:spcPts val="3604"/>
              </a:lnSpc>
            </a:pPr>
            <a:endParaRPr lang="en-US" sz="2574" b="1">
              <a:solidFill>
                <a:srgbClr val="FFFFFF"/>
              </a:solidFill>
              <a:latin typeface="Clear Sans Bold"/>
              <a:ea typeface="Clear Sans Bold"/>
              <a:cs typeface="Clear Sans Bold"/>
              <a:sym typeface="Clear Sans Bold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715465"/>
              </p:ext>
            </p:extLst>
          </p:nvPr>
        </p:nvGraphicFramePr>
        <p:xfrm>
          <a:off x="1845836" y="4619411"/>
          <a:ext cx="14258290" cy="3652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2220"/>
                <a:gridCol w="7346840"/>
                <a:gridCol w="39792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Аралық өнім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Түзілуі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Заряды/спині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Карбокатион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Электрофильді қосылу, SN1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Позитивті заряд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Карбоанион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Нуклеофильдік шабуыл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Теріс заряд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Радикал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Радикалды реакциялар (жарық, ас</a:t>
                      </a:r>
                      <a:r>
                        <a:rPr lang="kk-KZ" sz="3200">
                          <a:effectLst/>
                        </a:rPr>
                        <a:t>қ</a:t>
                      </a:r>
                      <a:r>
                        <a:rPr lang="ru-RU" sz="3200">
                          <a:effectLst/>
                        </a:rPr>
                        <a:t>ын тоты</a:t>
                      </a:r>
                      <a:r>
                        <a:rPr lang="kk-KZ" sz="3200">
                          <a:effectLst/>
                        </a:rPr>
                        <a:t>қ</a:t>
                      </a:r>
                      <a:r>
                        <a:rPr lang="ru-RU" sz="3200">
                          <a:effectLst/>
                        </a:rPr>
                        <a:t>)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Жұптаспаған электрон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Цикл</a:t>
                      </a:r>
                      <a:r>
                        <a:rPr lang="kk-KZ" sz="3200">
                          <a:effectLst/>
                        </a:rPr>
                        <a:t>ды </a:t>
                      </a:r>
                      <a:r>
                        <a:rPr lang="ru-RU" sz="3200">
                          <a:effectLst/>
                        </a:rPr>
                        <a:t>интермедиат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Электрофильдік ароматты орынбасу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</a:rPr>
                        <a:t>Жартылай</a:t>
                      </a:r>
                      <a:r>
                        <a:rPr lang="ru-RU" sz="3200" dirty="0">
                          <a:effectLst/>
                        </a:rPr>
                        <a:t> </a:t>
                      </a:r>
                      <a:r>
                        <a:rPr lang="ru-RU" sz="3200" dirty="0" err="1">
                          <a:effectLst/>
                        </a:rPr>
                        <a:t>сақина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14475" y="3015813"/>
            <a:ext cx="184731" cy="101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68714" y="6880008"/>
            <a:ext cx="6222231" cy="6188292"/>
          </a:xfrm>
          <a:custGeom>
            <a:avLst/>
            <a:gdLst/>
            <a:ahLst/>
            <a:cxnLst/>
            <a:rect l="l" t="t" r="r" b="b"/>
            <a:pathLst>
              <a:path w="6222231" h="6188292">
                <a:moveTo>
                  <a:pt x="0" y="0"/>
                </a:moveTo>
                <a:lnTo>
                  <a:pt x="6222231" y="0"/>
                </a:lnTo>
                <a:lnTo>
                  <a:pt x="6222231" y="6188292"/>
                </a:lnTo>
                <a:lnTo>
                  <a:pt x="0" y="61882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579830" y="346427"/>
            <a:ext cx="6222231" cy="6188292"/>
          </a:xfrm>
          <a:custGeom>
            <a:avLst/>
            <a:gdLst/>
            <a:ahLst/>
            <a:cxnLst/>
            <a:rect l="l" t="t" r="r" b="b"/>
            <a:pathLst>
              <a:path w="6222231" h="6188292">
                <a:moveTo>
                  <a:pt x="0" y="0"/>
                </a:moveTo>
                <a:lnTo>
                  <a:pt x="6222231" y="0"/>
                </a:lnTo>
                <a:lnTo>
                  <a:pt x="6222231" y="6188292"/>
                </a:lnTo>
                <a:lnTo>
                  <a:pt x="0" y="61882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770432"/>
            <a:ext cx="12012723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Карбокатионның тұрақтылығы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0967" y="2825166"/>
            <a:ext cx="9448950" cy="6839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0"/>
              </a:lnSpc>
            </a:pPr>
            <a:r>
              <a:rPr lang="en-US" sz="2586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</a:p>
          <a:p>
            <a:pPr algn="ctr">
              <a:lnSpc>
                <a:spcPts val="3620"/>
              </a:lnSpc>
            </a:pPr>
            <a:r>
              <a:rPr lang="en-US" sz="2586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Карбокатион тұрақтылығы - оның реакцияның жалғасуына мүмкіндік беру қабілеті. Тұрақтылықты келесі факторлар арттырады:</a:t>
            </a:r>
          </a:p>
          <a:p>
            <a:pPr algn="ctr">
              <a:lnSpc>
                <a:spcPts val="3620"/>
              </a:lnSpc>
            </a:pPr>
            <a:endParaRPr lang="en-US" sz="2586">
              <a:solidFill>
                <a:srgbClr val="343434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ctr">
              <a:lnSpc>
                <a:spcPts val="3620"/>
              </a:lnSpc>
            </a:pPr>
            <a:r>
              <a:rPr lang="en-US" sz="2586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a)  Алкил топтарымен индуктивті әсер (тіректік әсер): 3° &gt; 2° &gt; 1° &gt; CH₃⁺</a:t>
            </a:r>
          </a:p>
          <a:p>
            <a:pPr algn="ctr">
              <a:lnSpc>
                <a:spcPts val="3620"/>
              </a:lnSpc>
            </a:pPr>
            <a:r>
              <a:rPr lang="en-US" sz="2586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(Көптеген алкил топтары оң зарядты «тұрақтандырады»);</a:t>
            </a:r>
          </a:p>
          <a:p>
            <a:pPr algn="ctr">
              <a:lnSpc>
                <a:spcPts val="3620"/>
              </a:lnSpc>
            </a:pPr>
            <a:r>
              <a:rPr lang="en-US" sz="2586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б) Резонанстық тұрақтану: бүйірінде π-жүйе (мысалы, бензол, алкен) болса → оң заряд таралады. Мысал: бензил немесе аллил карбокатионы;</a:t>
            </a:r>
          </a:p>
          <a:p>
            <a:pPr algn="ctr">
              <a:lnSpc>
                <a:spcPts val="3620"/>
              </a:lnSpc>
            </a:pPr>
            <a:r>
              <a:rPr lang="en-US" sz="2586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c) Сольватация (еріткіш әсері): полярлы еріткіштер зарядты интермедиатты тұрақтандырады (мысалы, су, спирт).</a:t>
            </a:r>
          </a:p>
          <a:p>
            <a:pPr algn="ctr">
              <a:lnSpc>
                <a:spcPts val="3620"/>
              </a:lnSpc>
            </a:pPr>
            <a:endParaRPr lang="en-US" sz="2586">
              <a:solidFill>
                <a:srgbClr val="343434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ctr">
              <a:lnSpc>
                <a:spcPts val="3620"/>
              </a:lnSpc>
            </a:pPr>
            <a:endParaRPr lang="en-US" sz="2586">
              <a:solidFill>
                <a:srgbClr val="343434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1711" y="3385338"/>
            <a:ext cx="16067589" cy="503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b="1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РАДИКАЛ ТҰРАҚТЫЛЫҒЫ. 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Тұрақтылық қатары: бензил &gt; аллил &gt; 3° &gt; 2° &gt; 1° &gt; CH₃·. Себептер: резонанстық тұрақтану және гиперконъюгация.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FFFFFF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b="1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КАРБОАНИОН ТҰРАҚТЫЛЫҒЫ. 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Кері тәртіп: CH₃⁻ &gt; 1° &gt; 2° &gt; 3°. Себебі: теріс зарядты алкил топтары тұрақсыздандырады.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FFFFFF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FFFFFF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478384" y="0"/>
            <a:ext cx="3809616" cy="2562833"/>
          </a:xfrm>
          <a:custGeom>
            <a:avLst/>
            <a:gdLst/>
            <a:ahLst/>
            <a:cxnLst/>
            <a:rect l="l" t="t" r="r" b="b"/>
            <a:pathLst>
              <a:path w="3809616" h="2562833">
                <a:moveTo>
                  <a:pt x="0" y="0"/>
                </a:moveTo>
                <a:lnTo>
                  <a:pt x="3809616" y="0"/>
                </a:lnTo>
                <a:lnTo>
                  <a:pt x="3809616" y="2562833"/>
                </a:lnTo>
                <a:lnTo>
                  <a:pt x="0" y="2562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8699971"/>
            <a:ext cx="3161733" cy="1556071"/>
          </a:xfrm>
          <a:custGeom>
            <a:avLst/>
            <a:gdLst/>
            <a:ahLst/>
            <a:cxnLst/>
            <a:rect l="l" t="t" r="r" b="b"/>
            <a:pathLst>
              <a:path w="3161733" h="1556071">
                <a:moveTo>
                  <a:pt x="0" y="0"/>
                </a:moveTo>
                <a:lnTo>
                  <a:pt x="3161733" y="0"/>
                </a:lnTo>
                <a:lnTo>
                  <a:pt x="3161733" y="1556071"/>
                </a:lnTo>
                <a:lnTo>
                  <a:pt x="0" y="15560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84733">
            <a:off x="815579" y="39316"/>
            <a:ext cx="990633" cy="3113418"/>
          </a:xfrm>
          <a:custGeom>
            <a:avLst/>
            <a:gdLst/>
            <a:ahLst/>
            <a:cxnLst/>
            <a:rect l="l" t="t" r="r" b="b"/>
            <a:pathLst>
              <a:path w="990633" h="3113418">
                <a:moveTo>
                  <a:pt x="0" y="0"/>
                </a:moveTo>
                <a:lnTo>
                  <a:pt x="990633" y="0"/>
                </a:lnTo>
                <a:lnTo>
                  <a:pt x="990633" y="3113419"/>
                </a:lnTo>
                <a:lnTo>
                  <a:pt x="0" y="31134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711859" y="2211902"/>
            <a:ext cx="14234270" cy="1499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5"/>
              </a:lnSpc>
            </a:pPr>
            <a:r>
              <a:rPr lang="en-US" sz="4325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 Тұрақтылыққа әсер ететін жалпы факторлар:</a:t>
            </a:r>
          </a:p>
          <a:p>
            <a:pPr algn="l">
              <a:lnSpc>
                <a:spcPts val="6055"/>
              </a:lnSpc>
            </a:pPr>
            <a:endParaRPr lang="en-US" sz="4325">
              <a:solidFill>
                <a:srgbClr val="222A9B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490697"/>
              </p:ext>
            </p:extLst>
          </p:nvPr>
        </p:nvGraphicFramePr>
        <p:xfrm>
          <a:off x="1524000" y="3848100"/>
          <a:ext cx="14410690" cy="3772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5797"/>
                <a:gridCol w="10174893"/>
              </a:tblGrid>
              <a:tr h="628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Фактор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Әсері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Индуктивті эффект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Электрон беруші топтар карбокатионды тұрақтандырады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Резонанс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Зарядты тарату арқылы тұрақтылықты арттырады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Гиперконъюгация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σ-электрондардың делокализациясы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Стерикалық фактор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Кеңістіктік кедергілер тұрақсыздандыруы мүмкін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Сольватация (еріткіш)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</a:rPr>
                        <a:t>Зарядты</a:t>
                      </a:r>
                      <a:r>
                        <a:rPr lang="ru-RU" sz="3200" dirty="0">
                          <a:effectLst/>
                        </a:rPr>
                        <a:t> </a:t>
                      </a:r>
                      <a:r>
                        <a:rPr lang="ru-RU" sz="3200" dirty="0" err="1">
                          <a:effectLst/>
                        </a:rPr>
                        <a:t>интермедиатты</a:t>
                      </a:r>
                      <a:r>
                        <a:rPr lang="ru-RU" sz="3200" dirty="0">
                          <a:effectLst/>
                        </a:rPr>
                        <a:t> </a:t>
                      </a:r>
                      <a:r>
                        <a:rPr lang="ru-RU" sz="3200" dirty="0" err="1">
                          <a:effectLst/>
                        </a:rPr>
                        <a:t>тұрақтандыруы</a:t>
                      </a:r>
                      <a:r>
                        <a:rPr lang="ru-RU" sz="3200" dirty="0">
                          <a:effectLst/>
                        </a:rPr>
                        <a:t> </a:t>
                      </a:r>
                      <a:r>
                        <a:rPr lang="ru-RU" sz="3200" dirty="0" err="1">
                          <a:effectLst/>
                        </a:rPr>
                        <a:t>мүмкін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96640" y="3084124"/>
            <a:ext cx="14395927" cy="4275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9"/>
              </a:lnSpc>
            </a:pPr>
            <a:r>
              <a:rPr lang="en-US" sz="2685" b="1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Мысал: Пропен + HBr реакциясы</a:t>
            </a:r>
          </a:p>
          <a:p>
            <a:pPr algn="l">
              <a:lnSpc>
                <a:spcPts val="3759"/>
              </a:lnSpc>
            </a:pPr>
            <a:r>
              <a:rPr lang="en-US" sz="2685" b="1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CH3−CH=CH2+HBr → CH3−CHBr−CH3</a:t>
            </a:r>
          </a:p>
          <a:p>
            <a:pPr algn="l">
              <a:lnSpc>
                <a:spcPts val="3759"/>
              </a:lnSpc>
            </a:pPr>
            <a:r>
              <a:rPr lang="en-US" sz="2685" b="1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Аралық өнім: карбокатион: CH3-C+-CH3; 2° тұрақтырақ, себебі CH₃ топтары зарядты таратады.</a:t>
            </a:r>
          </a:p>
          <a:p>
            <a:pPr algn="l">
              <a:lnSpc>
                <a:spcPts val="3759"/>
              </a:lnSpc>
            </a:pPr>
            <a:r>
              <a:rPr lang="en-US" sz="2685" b="1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Сонымен, аралық өнімдер - реакция механизмінің маңызды кезеңі. Олардың тұрақтылығы реакция бағыты мен өнімнің шығымына әсер етеді. Карбокатион, карбоанион және радикалдардың тұрақтылығы әртүрлі факторларға байланысты. Бұл түсініктер органикалық синтез, фармацевтика және катализ салаларында қолданылады.</a:t>
            </a:r>
          </a:p>
          <a:p>
            <a:pPr algn="l">
              <a:lnSpc>
                <a:spcPts val="3759"/>
              </a:lnSpc>
            </a:pPr>
            <a:endParaRPr lang="en-US" sz="2685" b="1">
              <a:solidFill>
                <a:srgbClr val="222A9B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658" y="3152775"/>
            <a:ext cx="18236685" cy="549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Бақылау сұрақтары: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000" b="1">
                <a:solidFill>
                  <a:srgbClr val="FEFFF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1.Алкендердің құрылысы қандай гибридтелуге негізделген?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000" b="1">
                <a:solidFill>
                  <a:srgbClr val="FEFFF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2.Электрофильді қосылу реакциясы қандай механизммен жүреді?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000" b="1">
                <a:solidFill>
                  <a:srgbClr val="FEFFF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3.Марковников және анти-Марковников ережелері қалай ажыратылады?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000" b="1">
                <a:solidFill>
                  <a:srgbClr val="FEFFF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4.π-комплекс пен σ-комплекстің айырмашылығы неде?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000" b="1">
                <a:solidFill>
                  <a:srgbClr val="FEFFF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5.Радикалды механизм қандай жағдайда жүреді?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000" b="1">
                <a:solidFill>
                  <a:srgbClr val="FEFFF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6.Алкендер қандай тотықтырғыштармен әрекеттесе алады?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000" b="1">
                <a:solidFill>
                  <a:srgbClr val="FEFFF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7.Неліктен π-байланыс реакцияға оңай түседі?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  <a:endParaRPr lang="en-US" sz="4000" b="1">
              <a:solidFill>
                <a:srgbClr val="FEFFFD"/>
              </a:solidFill>
              <a:latin typeface="Clear Sans Bold"/>
              <a:ea typeface="Clear Sans Bold"/>
              <a:cs typeface="Clear Sans Bold"/>
              <a:sym typeface="Clear Sans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3335309" y="-833313"/>
            <a:ext cx="7315200" cy="3724026"/>
          </a:xfrm>
          <a:custGeom>
            <a:avLst/>
            <a:gdLst/>
            <a:ahLst/>
            <a:cxnLst/>
            <a:rect l="l" t="t" r="r" b="b"/>
            <a:pathLst>
              <a:path w="7315200" h="3724026">
                <a:moveTo>
                  <a:pt x="0" y="0"/>
                </a:moveTo>
                <a:lnTo>
                  <a:pt x="7315200" y="0"/>
                </a:lnTo>
                <a:lnTo>
                  <a:pt x="7315200" y="3724026"/>
                </a:lnTo>
                <a:lnTo>
                  <a:pt x="0" y="37240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86423" y="4219575"/>
            <a:ext cx="11915154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FEFFFD"/>
                </a:solidFill>
                <a:latin typeface="Clear Sans"/>
                <a:ea typeface="Clear Sans"/>
                <a:cs typeface="Clear Sans"/>
                <a:sym typeface="Clear Sans"/>
              </a:rPr>
              <a:t>НАЗАРЛАРЫҢЫЗҒА РАХМЕТ!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26955" y="3052562"/>
            <a:ext cx="683409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ДӘРІС МАҚСАТЫ: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09773" y="4534449"/>
            <a:ext cx="14868454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Алкендердің молекулалық және электрондық құрылымын түсіндіру, электрофильді және радикалды қосылу реакцияларының механизмдерін меңгеру, химиялық қасиеттері мен реакциялық қабілетін талдау.</a:t>
            </a:r>
          </a:p>
          <a:p>
            <a:pPr algn="ctr">
              <a:lnSpc>
                <a:spcPts val="4199"/>
              </a:lnSpc>
            </a:pPr>
            <a:endParaRPr lang="en-US" sz="2999">
              <a:solidFill>
                <a:srgbClr val="343434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49857" y="2394166"/>
            <a:ext cx="5788287" cy="871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05"/>
              </a:lnSpc>
            </a:pPr>
            <a:r>
              <a:rPr lang="en-US" sz="5075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ДӘРІС ЖОСПАРЫ: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93604" y="3812938"/>
            <a:ext cx="15435699" cy="453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4"/>
              </a:lnSpc>
            </a:pPr>
            <a:r>
              <a:rPr lang="en-US" sz="28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 1.Алкендердің жалпы сипаттамасы. Құрылысы (π-байланыс, гибридтелу, кеңістіктік құрылым).</a:t>
            </a:r>
          </a:p>
          <a:p>
            <a:pPr algn="l">
              <a:lnSpc>
                <a:spcPts val="4024"/>
              </a:lnSpc>
            </a:pPr>
            <a:r>
              <a:rPr lang="en-US" sz="28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2.Алкендердің химиялық қасиеттері. Электрофильді қосылу реакциясы және механизмі. Радикалды қосылу реакциясы және механизмі.</a:t>
            </a:r>
          </a:p>
          <a:p>
            <a:pPr algn="l">
              <a:lnSpc>
                <a:spcPts val="4024"/>
              </a:lnSpc>
            </a:pPr>
            <a:r>
              <a:rPr lang="en-US" sz="28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3.π- және σ-комплекстер туралы түсінік.</a:t>
            </a:r>
          </a:p>
          <a:p>
            <a:pPr algn="l">
              <a:lnSpc>
                <a:spcPts val="4024"/>
              </a:lnSpc>
            </a:pPr>
            <a:r>
              <a:rPr lang="en-US" sz="28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4.Механизмдердегі аралық өнімдер мен тұрақтылық факторлары.</a:t>
            </a:r>
          </a:p>
          <a:p>
            <a:pPr algn="l">
              <a:lnSpc>
                <a:spcPts val="4024"/>
              </a:lnSpc>
            </a:pPr>
            <a:r>
              <a:rPr lang="en-US" sz="28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</a:p>
          <a:p>
            <a:pPr algn="l">
              <a:lnSpc>
                <a:spcPts val="4024"/>
              </a:lnSpc>
            </a:pPr>
            <a:endParaRPr lang="en-US" sz="2874">
              <a:solidFill>
                <a:srgbClr val="FFFFFF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4024"/>
              </a:lnSpc>
            </a:pPr>
            <a:endParaRPr lang="en-US" sz="2874">
              <a:solidFill>
                <a:srgbClr val="FFFFFF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27378" y="1466839"/>
            <a:ext cx="15364985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Алкендердің жалпы сипаттамасы. Құрылысы (π-байланыс, гибридтелу, кеңістіктік құрылым)</a:t>
            </a:r>
          </a:p>
        </p:txBody>
      </p:sp>
      <p:sp>
        <p:nvSpPr>
          <p:cNvPr id="3" name="Freeform 3"/>
          <p:cNvSpPr/>
          <p:nvPr/>
        </p:nvSpPr>
        <p:spPr>
          <a:xfrm>
            <a:off x="14832683" y="-774656"/>
            <a:ext cx="8307453" cy="6337190"/>
          </a:xfrm>
          <a:custGeom>
            <a:avLst/>
            <a:gdLst/>
            <a:ahLst/>
            <a:cxnLst/>
            <a:rect l="l" t="t" r="r" b="b"/>
            <a:pathLst>
              <a:path w="8307453" h="6337190">
                <a:moveTo>
                  <a:pt x="0" y="0"/>
                </a:moveTo>
                <a:lnTo>
                  <a:pt x="8307454" y="0"/>
                </a:lnTo>
                <a:lnTo>
                  <a:pt x="8307454" y="6337190"/>
                </a:lnTo>
                <a:lnTo>
                  <a:pt x="0" y="6337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37841">
            <a:off x="-3569617" y="6859192"/>
            <a:ext cx="8307453" cy="6337190"/>
          </a:xfrm>
          <a:custGeom>
            <a:avLst/>
            <a:gdLst/>
            <a:ahLst/>
            <a:cxnLst/>
            <a:rect l="l" t="t" r="r" b="b"/>
            <a:pathLst>
              <a:path w="8307453" h="6337190">
                <a:moveTo>
                  <a:pt x="0" y="0"/>
                </a:moveTo>
                <a:lnTo>
                  <a:pt x="8307454" y="0"/>
                </a:lnTo>
                <a:lnTo>
                  <a:pt x="8307454" y="6337190"/>
                </a:lnTo>
                <a:lnTo>
                  <a:pt x="0" y="6337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3991156"/>
            <a:ext cx="16073758" cy="3797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14"/>
              </a:lnSpc>
            </a:pPr>
            <a:r>
              <a:rPr lang="en-US" sz="2724" b="1">
                <a:solidFill>
                  <a:srgbClr val="34343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 Алкендер </a:t>
            </a:r>
            <a:r>
              <a:rPr lang="en-US" sz="2724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- молекула құрамында бір қос байланысы (C=C) бар қанықпаған көмірсутектер. Жалпы формуласы:CnH2n(n≥2). Ең қарапайым өкілі: этилен (C₂H₄).</a:t>
            </a:r>
          </a:p>
          <a:p>
            <a:pPr algn="l">
              <a:lnSpc>
                <a:spcPts val="3814"/>
              </a:lnSpc>
            </a:pPr>
            <a:r>
              <a:rPr lang="en-US" sz="2724" b="1">
                <a:solidFill>
                  <a:srgbClr val="34343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Алкендердің гибридтелуі:</a:t>
            </a:r>
            <a:r>
              <a:rPr lang="en-US" sz="2724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қосбайланыс бар көміртек атомдары sp²-гибридтелген. sp²-гибридтелу кезінде: 3 гибрид орбиталь (σ-байланыс түзу үшін), 1 p-орбиталь(π-байланыс түзу үшін) қалады. Құрылымдық элементтері: σ-байланыс (сигма): ядроларды қаптап өтетін байланыс, sp²-орбитальдардың жабысып түзілуі. π-байланыс (пи): Жоғары және төменгі жақтарда p-орбитальдардың бүйір жақтарымен жабысып түзіледі. Реакцияларға өте белсенді, өйткені әлсіз.</a:t>
            </a:r>
          </a:p>
          <a:p>
            <a:pPr algn="l">
              <a:lnSpc>
                <a:spcPts val="3814"/>
              </a:lnSpc>
            </a:pPr>
            <a:endParaRPr lang="en-US" sz="2724">
              <a:solidFill>
                <a:srgbClr val="343434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3604" y="2076767"/>
            <a:ext cx="15965696" cy="756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4"/>
              </a:lnSpc>
            </a:pPr>
            <a:r>
              <a:rPr lang="en-US" sz="28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74" b="1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2874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ЭЛЕКТРОНДЫҚ ҚҰРЫЛЫМ: </a:t>
            </a:r>
          </a:p>
          <a:p>
            <a:pPr algn="l">
              <a:lnSpc>
                <a:spcPts val="4024"/>
              </a:lnSpc>
            </a:pPr>
            <a:r>
              <a:rPr lang="en-US" sz="28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CH2=CH2. Әр көміртекте: 2 σ-байланыс (H-C), 1 σ-байланыс (C-C), 1 π-байланыс (C=C). </a:t>
            </a:r>
          </a:p>
          <a:p>
            <a:pPr algn="l">
              <a:lnSpc>
                <a:spcPts val="4024"/>
              </a:lnSpc>
            </a:pPr>
            <a:r>
              <a:rPr lang="en-US" sz="28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74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КЕҢІСТІКТІК ҚҰРЫЛЫМ (ГЕОМЕТРИЯ):</a:t>
            </a:r>
          </a:p>
          <a:p>
            <a:pPr algn="l">
              <a:lnSpc>
                <a:spcPts val="4024"/>
              </a:lnSpc>
            </a:pPr>
            <a:r>
              <a:rPr lang="en-US" sz="28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-sp²-гибридтелген көміртек атомдары жазық (плоский) құрылым түзеді.</a:t>
            </a:r>
          </a:p>
          <a:p>
            <a:pPr algn="l">
              <a:lnSpc>
                <a:spcPts val="4024"/>
              </a:lnSpc>
            </a:pPr>
            <a:r>
              <a:rPr lang="en-US" sz="28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-байланыс бұрышы ≈ 120°</a:t>
            </a:r>
          </a:p>
          <a:p>
            <a:pPr algn="l">
              <a:lnSpc>
                <a:spcPts val="4024"/>
              </a:lnSpc>
            </a:pPr>
            <a:r>
              <a:rPr lang="en-US" sz="28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-π-байланыс молекуланың айналуын шектейді, сондықтан цис-/транс-изомерия мүмкін болады.</a:t>
            </a:r>
          </a:p>
          <a:p>
            <a:pPr algn="l">
              <a:lnSpc>
                <a:spcPts val="4024"/>
              </a:lnSpc>
            </a:pPr>
            <a:r>
              <a:rPr lang="en-US" sz="28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74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ЦИС-/ТРАНС-ИЗОМЕРИЯ (ГЕОМЕТРИЯЛЫҚ):</a:t>
            </a:r>
          </a:p>
          <a:p>
            <a:pPr algn="l">
              <a:lnSpc>
                <a:spcPts val="4024"/>
              </a:lnSpc>
            </a:pPr>
            <a:r>
              <a:rPr lang="en-US" sz="28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-π-байланыс айналуға кедергі келтіреді.</a:t>
            </a:r>
          </a:p>
          <a:p>
            <a:pPr algn="l">
              <a:lnSpc>
                <a:spcPts val="4024"/>
              </a:lnSpc>
            </a:pPr>
            <a:r>
              <a:rPr lang="en-US" sz="28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-Егер қос байланыстың екі жағындағы орынбасарлар әртүрлі бағытта тұрса - транс-; бір бағытта болса - цис-. </a:t>
            </a:r>
          </a:p>
          <a:p>
            <a:pPr algn="l">
              <a:lnSpc>
                <a:spcPts val="4024"/>
              </a:lnSpc>
            </a:pPr>
            <a:endParaRPr lang="en-US" sz="2874">
              <a:solidFill>
                <a:srgbClr val="FFFFFF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4024"/>
              </a:lnSpc>
            </a:pPr>
            <a:r>
              <a:rPr lang="en-US" sz="28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</a:p>
          <a:p>
            <a:pPr algn="l">
              <a:lnSpc>
                <a:spcPts val="4024"/>
              </a:lnSpc>
            </a:pPr>
            <a:r>
              <a:rPr lang="en-US" sz="28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</a:p>
          <a:p>
            <a:pPr algn="l">
              <a:lnSpc>
                <a:spcPts val="4024"/>
              </a:lnSpc>
            </a:pPr>
            <a:r>
              <a:rPr lang="en-US" sz="28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3776" y="753610"/>
            <a:ext cx="16380448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222A9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Алкендердің химиялық қасиеттері. Электрофильді қосылу реакциясы және механизмі. Радикалды қосылу реакциясы және механизмі</a:t>
            </a:r>
          </a:p>
          <a:p>
            <a:pPr algn="ctr">
              <a:lnSpc>
                <a:spcPts val="7000"/>
              </a:lnSpc>
            </a:pPr>
            <a:endParaRPr lang="en-US" sz="5000" b="1">
              <a:solidFill>
                <a:srgbClr val="222A9B"/>
              </a:solidFill>
              <a:latin typeface="Clear Sans Bold"/>
              <a:ea typeface="Clear Sans Bold"/>
              <a:cs typeface="Clear Sans Bold"/>
              <a:sym typeface="Clear Sans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832683" y="-774656"/>
            <a:ext cx="8307453" cy="6337190"/>
          </a:xfrm>
          <a:custGeom>
            <a:avLst/>
            <a:gdLst/>
            <a:ahLst/>
            <a:cxnLst/>
            <a:rect l="l" t="t" r="r" b="b"/>
            <a:pathLst>
              <a:path w="8307453" h="6337190">
                <a:moveTo>
                  <a:pt x="0" y="0"/>
                </a:moveTo>
                <a:lnTo>
                  <a:pt x="8307454" y="0"/>
                </a:lnTo>
                <a:lnTo>
                  <a:pt x="8307454" y="6337190"/>
                </a:lnTo>
                <a:lnTo>
                  <a:pt x="0" y="6337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37841">
            <a:off x="-3569617" y="6859192"/>
            <a:ext cx="8307453" cy="6337190"/>
          </a:xfrm>
          <a:custGeom>
            <a:avLst/>
            <a:gdLst/>
            <a:ahLst/>
            <a:cxnLst/>
            <a:rect l="l" t="t" r="r" b="b"/>
            <a:pathLst>
              <a:path w="8307453" h="6337190">
                <a:moveTo>
                  <a:pt x="0" y="0"/>
                </a:moveTo>
                <a:lnTo>
                  <a:pt x="8307454" y="0"/>
                </a:lnTo>
                <a:lnTo>
                  <a:pt x="8307454" y="6337190"/>
                </a:lnTo>
                <a:lnTo>
                  <a:pt x="0" y="6337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3493596"/>
            <a:ext cx="16073758" cy="1691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4"/>
              </a:lnSpc>
            </a:pPr>
            <a:r>
              <a:rPr lang="en-US" sz="2424" b="1">
                <a:solidFill>
                  <a:srgbClr val="34343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2424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Алкендер - қанықпаған көмірсутектер. Олардың басты реакциялық қабілеті – қос байланыстың үзілуі арқылы жаңа байланыстар түзу.</a:t>
            </a:r>
          </a:p>
          <a:p>
            <a:pPr algn="l">
              <a:lnSpc>
                <a:spcPts val="3394"/>
              </a:lnSpc>
            </a:pPr>
            <a:r>
              <a:rPr lang="en-US" sz="2424" b="1">
                <a:solidFill>
                  <a:srgbClr val="34343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НЕГІЗГІ РЕАКЦИЯЛАР:</a:t>
            </a:r>
          </a:p>
          <a:p>
            <a:pPr algn="l">
              <a:lnSpc>
                <a:spcPts val="3394"/>
              </a:lnSpc>
            </a:pPr>
            <a:endParaRPr lang="en-US" sz="2424" b="1">
              <a:solidFill>
                <a:srgbClr val="343434"/>
              </a:solidFill>
              <a:latin typeface="Clear Sans Bold"/>
              <a:ea typeface="Clear Sans Bold"/>
              <a:cs typeface="Clear Sans Bold"/>
              <a:sym typeface="Clear Sans Bold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372405"/>
              </p:ext>
            </p:extLst>
          </p:nvPr>
        </p:nvGraphicFramePr>
        <p:xfrm>
          <a:off x="1752600" y="5184601"/>
          <a:ext cx="13648690" cy="3131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9544"/>
                <a:gridCol w="601914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/>
                        <a:t>Реакция түрі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/>
                        <a:t>Мысалы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/>
                        <a:t>1. Қосылу (гидрлеу, галогендеу, гидрогалогендеу)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/>
                        <a:t>CH2=CH2 + HBr → CH3CH2Br</a:t>
                      </a:r>
                      <a:endParaRPr lang="ru-RU" sz="32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/>
                        <a:t>2. Полимерлену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/>
                        <a:t>nCH2=CH2 → [-CH2-CH2-]n</a:t>
                      </a:r>
                      <a:endParaRPr lang="ru-RU" sz="32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/>
                        <a:t>3. Тотығу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/>
                        <a:t>CH2=CH2 + [O] → HO-CH2-CH2-OH</a:t>
                      </a:r>
                      <a:endParaRPr lang="ru-RU" sz="32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/>
                        <a:t>4. Жануы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/>
                        <a:t>CH2=CH2 + 3O2 → 2CO2 + 2H2O</a:t>
                      </a:r>
                      <a:endParaRPr lang="ru-RU" sz="32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78348" y="6524625"/>
            <a:ext cx="3409652" cy="3762375"/>
          </a:xfrm>
          <a:custGeom>
            <a:avLst/>
            <a:gdLst/>
            <a:ahLst/>
            <a:cxnLst/>
            <a:rect l="l" t="t" r="r" b="b"/>
            <a:pathLst>
              <a:path w="3409652" h="3762375">
                <a:moveTo>
                  <a:pt x="0" y="0"/>
                </a:moveTo>
                <a:lnTo>
                  <a:pt x="3409652" y="0"/>
                </a:lnTo>
                <a:lnTo>
                  <a:pt x="3409652" y="3762375"/>
                </a:lnTo>
                <a:lnTo>
                  <a:pt x="0" y="37623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75495" y="512615"/>
            <a:ext cx="15435699" cy="10257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4"/>
              </a:lnSpc>
            </a:pPr>
            <a:r>
              <a:rPr lang="en-US" sz="2674" b="1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ЭЛЕКТРОФИЛЬДІ ҚОСЫЛУ РЕАКЦИЯСЫ</a:t>
            </a:r>
          </a:p>
          <a:p>
            <a:pPr algn="l">
              <a:lnSpc>
                <a:spcPts val="3744"/>
              </a:lnSpc>
            </a:pPr>
            <a:r>
              <a:rPr lang="en-US" sz="26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-π-байланыс – электронға бай → электрофил шабуылдайды</a:t>
            </a:r>
          </a:p>
          <a:p>
            <a:pPr algn="l">
              <a:lnSpc>
                <a:spcPts val="3744"/>
              </a:lnSpc>
            </a:pPr>
            <a:r>
              <a:rPr lang="en-US" sz="26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-Реакция электрофильді механизммен жүреді</a:t>
            </a:r>
          </a:p>
          <a:p>
            <a:pPr algn="l">
              <a:lnSpc>
                <a:spcPts val="3744"/>
              </a:lnSpc>
            </a:pPr>
            <a:r>
              <a:rPr lang="en-US" sz="26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-Марковников ережесі орындалады:</a:t>
            </a:r>
          </a:p>
          <a:p>
            <a:pPr algn="l">
              <a:lnSpc>
                <a:spcPts val="3744"/>
              </a:lnSpc>
            </a:pPr>
            <a:r>
              <a:rPr lang="en-US" sz="26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-Электрофил (H⁺) – көбірек сутегі бар көміртекке</a:t>
            </a:r>
          </a:p>
          <a:p>
            <a:pPr algn="l">
              <a:lnSpc>
                <a:spcPts val="3744"/>
              </a:lnSpc>
            </a:pPr>
            <a:r>
              <a:rPr lang="en-US" sz="26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-Нуклеофил (Br⁻, OH⁻) – карбокатионға қосылады</a:t>
            </a:r>
          </a:p>
          <a:p>
            <a:pPr algn="l">
              <a:lnSpc>
                <a:spcPts val="3744"/>
              </a:lnSpc>
            </a:pPr>
            <a:r>
              <a:rPr lang="en-US" sz="26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Мысал: Этилен мен HBr реакциясы</a:t>
            </a:r>
          </a:p>
          <a:p>
            <a:pPr algn="l">
              <a:lnSpc>
                <a:spcPts val="3744"/>
              </a:lnSpc>
            </a:pPr>
            <a:r>
              <a:rPr lang="en-US" sz="26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CH2=CH2+HBr→CH3−CH2Br </a:t>
            </a:r>
          </a:p>
          <a:p>
            <a:pPr algn="l">
              <a:lnSpc>
                <a:spcPts val="3744"/>
              </a:lnSpc>
            </a:pPr>
            <a:r>
              <a:rPr lang="en-US" sz="26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74" b="1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МЕХАНИЗМ:</a:t>
            </a:r>
          </a:p>
          <a:p>
            <a:pPr algn="l">
              <a:lnSpc>
                <a:spcPts val="3744"/>
              </a:lnSpc>
            </a:pPr>
            <a:r>
              <a:rPr lang="en-US" sz="26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1.Электрофилдің шабуылы:</a:t>
            </a:r>
          </a:p>
          <a:p>
            <a:pPr algn="l">
              <a:lnSpc>
                <a:spcPts val="3744"/>
              </a:lnSpc>
            </a:pPr>
            <a:r>
              <a:rPr lang="en-US" sz="26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π-байланыс электрондары H⁺ ионына беріледі, карбокатион түзіледі:</a:t>
            </a:r>
          </a:p>
          <a:p>
            <a:pPr algn="l">
              <a:lnSpc>
                <a:spcPts val="3744"/>
              </a:lnSpc>
            </a:pPr>
            <a:r>
              <a:rPr lang="en-US" sz="26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CH2=CH2+H+→CH3−CH2+ </a:t>
            </a:r>
          </a:p>
          <a:p>
            <a:pPr algn="l">
              <a:lnSpc>
                <a:spcPts val="3744"/>
              </a:lnSpc>
            </a:pPr>
            <a:r>
              <a:rPr lang="en-US" sz="26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2.Нуклеофильдің шабуылы:</a:t>
            </a:r>
          </a:p>
          <a:p>
            <a:pPr algn="l">
              <a:lnSpc>
                <a:spcPts val="3744"/>
              </a:lnSpc>
            </a:pPr>
            <a:r>
              <a:rPr lang="en-US" sz="26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Br⁻ анионы карбокатионға қосылады:</a:t>
            </a:r>
          </a:p>
          <a:p>
            <a:pPr algn="l">
              <a:lnSpc>
                <a:spcPts val="3744"/>
              </a:lnSpc>
            </a:pPr>
            <a:r>
              <a:rPr lang="en-US" sz="26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CH3−CH2++Br−→CH3−CH2Br </a:t>
            </a:r>
          </a:p>
          <a:p>
            <a:pPr algn="l">
              <a:lnSpc>
                <a:spcPts val="3744"/>
              </a:lnSpc>
            </a:pPr>
            <a:r>
              <a:rPr lang="en-US" sz="26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74" b="1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МАРКОВНИКОВ ЕРЕЖЕСІ (АСИММЕТРИЯЛЫ АЛКЕНДЕР ҮШІН):</a:t>
            </a:r>
          </a:p>
          <a:p>
            <a:pPr algn="l">
              <a:lnSpc>
                <a:spcPts val="3744"/>
              </a:lnSpc>
            </a:pPr>
            <a:r>
              <a:rPr lang="en-US" sz="26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Гидроген ең көп сутегі бар көміртекке қосылады</a:t>
            </a:r>
          </a:p>
          <a:p>
            <a:pPr algn="l">
              <a:lnSpc>
                <a:spcPts val="3744"/>
              </a:lnSpc>
            </a:pPr>
            <a:r>
              <a:rPr lang="en-US" sz="26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Мысал:</a:t>
            </a:r>
          </a:p>
          <a:p>
            <a:pPr algn="l">
              <a:lnSpc>
                <a:spcPts val="3744"/>
              </a:lnSpc>
            </a:pPr>
            <a:r>
              <a:rPr lang="en-US" sz="26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CH3−CH=CH2+HBr → CH3−CHBr−CH3 </a:t>
            </a:r>
          </a:p>
          <a:p>
            <a:pPr algn="l">
              <a:lnSpc>
                <a:spcPts val="3744"/>
              </a:lnSpc>
            </a:pPr>
            <a:endParaRPr lang="en-US" sz="2674">
              <a:solidFill>
                <a:srgbClr val="FFFFFF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744"/>
              </a:lnSpc>
            </a:pPr>
            <a:endParaRPr lang="en-US" sz="2674">
              <a:solidFill>
                <a:srgbClr val="FFFFFF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744"/>
              </a:lnSpc>
            </a:pPr>
            <a:endParaRPr lang="en-US" sz="2674">
              <a:solidFill>
                <a:srgbClr val="FFFFFF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40782" y="1498295"/>
            <a:ext cx="10283838" cy="776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Бұл механизм ерекше жағдайларда, яғни пероксидтер немесе жоғары температура/ультракүлгін әсерінде жүреді. Анти-Марковников ережесі бойынша жүреді. Мысал: Пропен мен HBr, пероксид қатысында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CH3−CH=CH2+HBr→ CH3−CH2−CH2Br (ROOR қатысында)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38" b="1">
                <a:solidFill>
                  <a:srgbClr val="222A9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МЕХАНИЗМ (РАДИКАЛДЫ):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1.Иницирлеу (бастау):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Пероксид ыдырайды → 2 радикал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ROOR−&gt;2RO·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2.Таратылу (ұзарту):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Алкенге радикал шабуылдайды, тұрақты радикал: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CH3−CH=CH2+RO· → CH3−CH·−CH3 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Содан кейін: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CH3−CH·−CH3+HBr → CH3−CH2−CH2Br+Br· 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Аяқталу: радикалдар өзара әрекеттесіп реакцияны аяқтайды.</a:t>
            </a:r>
          </a:p>
          <a:p>
            <a:pPr algn="l">
              <a:lnSpc>
                <a:spcPts val="3833"/>
              </a:lnSpc>
            </a:pPr>
            <a:endParaRPr lang="en-US" sz="2738">
              <a:solidFill>
                <a:srgbClr val="222A9B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3" name="Freeform 3"/>
          <p:cNvSpPr/>
          <p:nvPr/>
        </p:nvSpPr>
        <p:spPr>
          <a:xfrm rot="5400000">
            <a:off x="2597516" y="5063698"/>
            <a:ext cx="7315200" cy="159604"/>
          </a:xfrm>
          <a:custGeom>
            <a:avLst/>
            <a:gdLst/>
            <a:ahLst/>
            <a:cxnLst/>
            <a:rect l="l" t="t" r="r" b="b"/>
            <a:pathLst>
              <a:path w="7315200" h="159604">
                <a:moveTo>
                  <a:pt x="0" y="0"/>
                </a:moveTo>
                <a:lnTo>
                  <a:pt x="7315200" y="0"/>
                </a:lnTo>
                <a:lnTo>
                  <a:pt x="7315200" y="159604"/>
                </a:lnTo>
                <a:lnTo>
                  <a:pt x="0" y="159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4350703"/>
            <a:ext cx="4962647" cy="1499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5"/>
              </a:lnSpc>
            </a:pPr>
            <a:r>
              <a:rPr lang="en-US" sz="4325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Радикалды қосылу реакциясы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629400" y="1638300"/>
            <a:ext cx="17810832" cy="1766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05"/>
              </a:lnSpc>
            </a:pPr>
            <a:r>
              <a:rPr lang="en-US" sz="5075" b="1" dirty="0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САЛЫСТЫРМА:</a:t>
            </a:r>
          </a:p>
          <a:p>
            <a:pPr algn="l">
              <a:lnSpc>
                <a:spcPts val="7105"/>
              </a:lnSpc>
            </a:pPr>
            <a:endParaRPr lang="en-US" sz="5075" b="1" dirty="0">
              <a:solidFill>
                <a:srgbClr val="FFFFFF"/>
              </a:solidFill>
              <a:latin typeface="Clear Sans Bold"/>
              <a:ea typeface="Clear Sans Bold"/>
              <a:cs typeface="Clear Sans Bold"/>
              <a:sym typeface="Clear Sans Bold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346942"/>
              </p:ext>
            </p:extLst>
          </p:nvPr>
        </p:nvGraphicFramePr>
        <p:xfrm>
          <a:off x="1515110" y="3373914"/>
          <a:ext cx="14715490" cy="3293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4654"/>
                <a:gridCol w="4904654"/>
                <a:gridCol w="4906182"/>
              </a:tblGrid>
              <a:tr h="658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Критерий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Электрофильді қосылу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Радикалды қосылу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8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Қалыпты жағдайда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Иә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Жоқ (пероксид керек)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8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Ереже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Марковников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Анти-Марковников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8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Механизм түрі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Иондық (карбокатион)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Радикалды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8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Аралық өнім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Карбокатион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Алкил радикал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1397</Words>
  <Application>Microsoft Office PowerPoint</Application>
  <PresentationFormat>Произвольный</PresentationFormat>
  <Paragraphs>190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Times New Roman</vt:lpstr>
      <vt:lpstr>Calibri Light</vt:lpstr>
      <vt:lpstr>HK Grotesk Light</vt:lpstr>
      <vt:lpstr>Clear Sans Bold</vt:lpstr>
      <vt:lpstr>Clear Sans</vt:lpstr>
      <vt:lpstr>Clear Sans Medium</vt:lpstr>
      <vt:lpstr>HK Grotesk Bold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меняют опыт покупок</dc:title>
  <dc:creator>user</dc:creator>
  <cp:lastModifiedBy>user</cp:lastModifiedBy>
  <cp:revision>2</cp:revision>
  <dcterms:created xsi:type="dcterms:W3CDTF">2006-08-16T00:00:00Z</dcterms:created>
  <dcterms:modified xsi:type="dcterms:W3CDTF">2025-09-21T18:37:06Z</dcterms:modified>
  <dc:identifier>DAGlMtkMQm8</dc:identifier>
</cp:coreProperties>
</file>