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9588F-EAD2-9A42-2AF3-83F95EEA14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u-K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AA2B0E-BB25-030C-45C0-469FAE69B4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u-K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568A95-426E-9769-2A34-5B660C98A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950E7-2276-4CAB-9576-D4014462F922}" type="datetimeFigureOut">
              <a:rPr lang="ru-KZ" smtClean="0"/>
              <a:t>12.11.2025</a:t>
            </a:fld>
            <a:endParaRPr lang="ru-K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36398E-0D68-B09A-DC88-C5445C86F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9B9B67-04F2-5B60-D060-17FBE8576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71640-3855-4BCD-9C56-605E8C39529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82090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783BA-6337-844F-2F02-A88C0C6AF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K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E30E0B-C1E7-E13B-7F0E-3873A59FEF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K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C98761-9603-1314-177F-94AF444159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950E7-2276-4CAB-9576-D4014462F922}" type="datetimeFigureOut">
              <a:rPr lang="ru-KZ" smtClean="0"/>
              <a:t>12.11.2025</a:t>
            </a:fld>
            <a:endParaRPr lang="ru-K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90929E-D7A2-596D-3F89-9A03498AF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7B25E4-75B3-D194-6F2B-506E23341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71640-3855-4BCD-9C56-605E8C39529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91450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1214AC7-300E-A509-8916-5792EBF7F6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K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84FD99-5505-AEA4-4293-B8DAC77525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K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0B87C4-9EC7-10B5-BEBC-263115AE4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950E7-2276-4CAB-9576-D4014462F922}" type="datetimeFigureOut">
              <a:rPr lang="ru-KZ" smtClean="0"/>
              <a:t>12.11.2025</a:t>
            </a:fld>
            <a:endParaRPr lang="ru-K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C35988-6360-A31F-74EB-648B3933E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F82FD4-A0CE-BF85-43A9-1413858C7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71640-3855-4BCD-9C56-605E8C39529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841337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08969-036D-0261-1F8B-AD2552AE6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K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103620-EB9A-1705-4627-3D831501C6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K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5AB122-3237-8AC7-08A0-B5706A837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950E7-2276-4CAB-9576-D4014462F922}" type="datetimeFigureOut">
              <a:rPr lang="ru-KZ" smtClean="0"/>
              <a:t>12.11.2025</a:t>
            </a:fld>
            <a:endParaRPr lang="ru-K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559732-2649-ED25-CB25-943104C73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331FA7-2C81-ECAE-7951-501C1042B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71640-3855-4BCD-9C56-605E8C39529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193332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AA532-33A4-B00E-6DBB-78D5AB351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u-K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9EF98B-4CF2-EEF1-0D36-277FAC11D1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8672B7-AE5E-76E5-48F0-EF0E73F94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950E7-2276-4CAB-9576-D4014462F922}" type="datetimeFigureOut">
              <a:rPr lang="ru-KZ" smtClean="0"/>
              <a:t>12.11.2025</a:t>
            </a:fld>
            <a:endParaRPr lang="ru-K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D1C32E-2A6C-E727-982A-6D854D334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7AF00A-DE6B-AEC1-6650-CDF1F8C9B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71640-3855-4BCD-9C56-605E8C39529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102902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C4931F-A24D-9BF6-763B-B15E29003A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K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F1F2AA-CD82-C032-76D7-FB2D356624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K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B92D9C-39F9-05B2-3D73-DDEF891FA3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K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9B1570-EF48-5217-6CC2-CBF394EBC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950E7-2276-4CAB-9576-D4014462F922}" type="datetimeFigureOut">
              <a:rPr lang="ru-KZ" smtClean="0"/>
              <a:t>12.11.2025</a:t>
            </a:fld>
            <a:endParaRPr lang="ru-K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D1A8BB-F6B2-8B6B-2ED1-65E4715C9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AEEF80-2F49-B4CC-E706-A110B955A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71640-3855-4BCD-9C56-605E8C39529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148758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521E7-F2A4-A7F0-08F1-79D7314B0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K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3FE23C-7D4E-2A22-D7E6-4D9A77B5A5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CC7476-B1FE-27E0-163B-EDEF49E86E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K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A3EDE3-9C65-209D-482F-6C301BD1E9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7C0B2D-6847-6549-BC5F-AF8FDAE58F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K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5CC61B8-41E0-B3B9-B83E-9446FF0C1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950E7-2276-4CAB-9576-D4014462F922}" type="datetimeFigureOut">
              <a:rPr lang="ru-KZ" smtClean="0"/>
              <a:t>12.11.2025</a:t>
            </a:fld>
            <a:endParaRPr lang="ru-K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8A2D840-3E85-ABFA-C17F-AC6E01E6B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DDF39F8-C31F-88F0-B8A4-4D86A9C62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71640-3855-4BCD-9C56-605E8C39529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909898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F35445-6ED9-1849-6DBC-4BC7DC3E7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K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B9BEFF-8960-A6C4-A0BF-FE31627FC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950E7-2276-4CAB-9576-D4014462F922}" type="datetimeFigureOut">
              <a:rPr lang="ru-KZ" smtClean="0"/>
              <a:t>12.11.2025</a:t>
            </a:fld>
            <a:endParaRPr lang="ru-K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EB9851-F49D-35E0-4FC7-314B72FD1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26DB63-8AD1-EB65-E74C-66906519C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71640-3855-4BCD-9C56-605E8C39529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393466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204F06-952C-3ACB-EAB5-E4D38CBDF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950E7-2276-4CAB-9576-D4014462F922}" type="datetimeFigureOut">
              <a:rPr lang="ru-KZ" smtClean="0"/>
              <a:t>12.11.2025</a:t>
            </a:fld>
            <a:endParaRPr lang="ru-K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C117B8-81FF-083B-7C69-1C10C1FCF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5E10A5-BACD-F2DD-FCFB-4F12D6E95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71640-3855-4BCD-9C56-605E8C39529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736077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3A108-54DA-9B0A-352C-E0143576FE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K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DC1A2B-83D7-3B53-E2F2-B7F191A583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K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E32764-4CEB-C093-B6FE-FE12E7E45E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D88773-A6D0-A547-F100-6260F71A1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950E7-2276-4CAB-9576-D4014462F922}" type="datetimeFigureOut">
              <a:rPr lang="ru-KZ" smtClean="0"/>
              <a:t>12.11.2025</a:t>
            </a:fld>
            <a:endParaRPr lang="ru-K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64F00E-D514-BD36-B0CA-5DFBAE344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C64409-10A2-C85B-04B4-33EA82108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71640-3855-4BCD-9C56-605E8C39529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997024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CAC1EE-D151-1790-7FA8-99FBB99A5E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K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75E6B79-12FA-37E5-9DFB-5B448B9464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C9349E-4F0C-22D7-19F6-56CFA47565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091DCC-3D8F-1D88-1810-36B13957F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950E7-2276-4CAB-9576-D4014462F922}" type="datetimeFigureOut">
              <a:rPr lang="ru-KZ" smtClean="0"/>
              <a:t>12.11.2025</a:t>
            </a:fld>
            <a:endParaRPr lang="ru-K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F22F74-990A-9FD8-21D2-6AD5C4A58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A4F3C6-0393-67AF-712C-18CB19D31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71640-3855-4BCD-9C56-605E8C39529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002982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204FA5-244D-DD58-6EBB-C6BE99AFB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u-K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3395F3-3559-8259-415F-F72F39F705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K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0E32ED-CDF9-2155-273A-2C546FED98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6950E7-2276-4CAB-9576-D4014462F922}" type="datetimeFigureOut">
              <a:rPr lang="ru-KZ" smtClean="0"/>
              <a:t>12.11.2025</a:t>
            </a:fld>
            <a:endParaRPr lang="ru-K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63FEF1-D0C8-0D5C-FF1A-B695057966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0A1529-64C3-6AAF-26C7-D68C08096D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2371640-3855-4BCD-9C56-605E8C39529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67330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3373DCD-8573-9E91-935E-0383EFD3BD8C}"/>
              </a:ext>
            </a:extLst>
          </p:cNvPr>
          <p:cNvSpPr txBox="1"/>
          <p:nvPr/>
        </p:nvSpPr>
        <p:spPr>
          <a:xfrm>
            <a:off x="1511046" y="2403086"/>
            <a:ext cx="8428482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500" i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ЫҚТИМАЛДЫ</a:t>
            </a:r>
            <a:r>
              <a:rPr lang="kk-KZ" sz="3500" i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ЛЫ</a:t>
            </a:r>
            <a:r>
              <a:rPr lang="en-US" sz="3500" i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ҚТЫҢ КЛАССИКАЛЫҚ АНЫҚТАМАСЫ</a:t>
            </a:r>
            <a:endParaRPr lang="ru-KZ" sz="3500" dirty="0"/>
          </a:p>
        </p:txBody>
      </p:sp>
    </p:spTree>
    <p:extLst>
      <p:ext uri="{BB962C8B-B14F-4D97-AF65-F5344CB8AC3E}">
        <p14:creationId xmlns:p14="http://schemas.microsoft.com/office/powerpoint/2010/main" val="8534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8BEC9F7-C3ED-2DB1-9900-EBDE8C85606E}"/>
                  </a:ext>
                </a:extLst>
              </p:cNvPr>
              <p:cNvSpPr txBox="1"/>
              <p:nvPr/>
            </p:nvSpPr>
            <p:spPr>
              <a:xfrm>
                <a:off x="1828800" y="1445797"/>
                <a:ext cx="9345168" cy="308558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16510" indent="344805" algn="just">
                  <a:lnSpc>
                    <a:spcPct val="106000"/>
                  </a:lnSpc>
                  <a:spcAft>
                    <a:spcPts val="100"/>
                  </a:spcAft>
                  <a:buNone/>
                </a:pPr>
                <a:r>
                  <a:rPr lang="en-US" sz="1800" b="1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Анықтама</a:t>
                </a:r>
                <a:r>
                  <a:rPr lang="en-US" sz="1800" b="1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5.3</a:t>
                </a:r>
                <a:r>
                  <a:rPr lang="en-US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(</a:t>
                </a: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Ықтималдықтың</a:t>
                </a:r>
                <a:r>
                  <a:rPr lang="en-US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классикалық</a:t>
                </a:r>
                <a:r>
                  <a:rPr lang="en-US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анықтамасы</a:t>
                </a:r>
                <a:r>
                  <a:rPr lang="en-US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)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.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Ақырлы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және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тең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мүмкiндiктi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элементар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оқиғалардан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тұратын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𝛺</m:t>
                    </m:r>
                  </m:oMath>
                </a14:m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элементар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оқиғалар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жиыны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берiлсiн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. </a:t>
                </a:r>
                <a14:m>
                  <m:oMath xmlns:m="http://schemas.openxmlformats.org/officeDocument/2006/math">
                    <m:r>
                      <a:rPr lang="ru-RU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𝜎</m:t>
                    </m:r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𝐹</m:t>
                    </m:r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ru-KZ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𝐴</m:t>
                        </m:r>
                        <m:r>
                          <a:rPr lang="en-US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: </m:t>
                        </m:r>
                        <m:r>
                          <a:rPr lang="en-US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𝐴</m:t>
                        </m:r>
                        <m:r>
                          <a:rPr lang="en-US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⊂</m:t>
                        </m:r>
                        <m:r>
                          <m:rPr>
                            <m:sty m:val="p"/>
                          </m:rPr>
                          <a:rPr lang="en-US" sz="180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Ω</m:t>
                        </m:r>
                      </m:e>
                    </m:d>
                  </m:oMath>
                </a14:m>
                <a:r>
                  <a:rPr lang="en-US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оқиғалар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алгебрасында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жататын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әрбiр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𝐴</m:t>
                    </m:r>
                  </m:oMath>
                </a14:m>
                <a:r>
                  <a:rPr lang="en-US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оқиғасына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16510" indent="344805" algn="l">
                  <a:lnSpc>
                    <a:spcPct val="106000"/>
                  </a:lnSpc>
                  <a:spcAft>
                    <a:spcPts val="100"/>
                  </a:spcAft>
                  <a:buNone/>
                </a:pP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 </a:t>
                </a:r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16510" indent="344805" algn="l">
                  <a:lnSpc>
                    <a:spcPct val="106000"/>
                  </a:lnSpc>
                  <a:spcAft>
                    <a:spcPts val="1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𝑃</m:t>
                      </m:r>
                      <m:d>
                        <m:dPr>
                          <m:ctrlPr>
                            <a:rPr lang="ru-KZ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𝐴</m:t>
                          </m:r>
                        </m:e>
                      </m:d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ru-KZ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|"/>
                              <m:endChr m:val="|"/>
                              <m:ctrlPr>
                                <a:rPr lang="ru-KZ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𝐴</m:t>
                              </m:r>
                            </m:e>
                          </m:d>
                        </m:num>
                        <m:den>
                          <m:d>
                            <m:dPr>
                              <m:begChr m:val="|"/>
                              <m:endChr m:val="|"/>
                              <m:ctrlPr>
                                <a:rPr lang="ru-KZ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𝛺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16510" indent="6985" algn="just">
                  <a:lnSpc>
                    <a:spcPct val="106000"/>
                  </a:lnSpc>
                  <a:spcAft>
                    <a:spcPts val="100"/>
                  </a:spcAft>
                  <a:buNone/>
                </a:pP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 </a:t>
                </a:r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16510" indent="6985" algn="just">
                  <a:lnSpc>
                    <a:spcPct val="106000"/>
                  </a:lnSpc>
                  <a:spcAft>
                    <a:spcPts val="100"/>
                  </a:spcAft>
                  <a:buNone/>
                </a:pP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санын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сәйкес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қоятын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ереже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ықтималдық</a:t>
                </a:r>
                <a:r>
                  <a:rPr lang="en-US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деп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аталады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(5.1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анықтамасындағы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1-3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аксиомаларын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қанағаттандырады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).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Бұл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анықтама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“</a:t>
                </a: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ықтималдықтың</a:t>
                </a:r>
                <a:r>
                  <a:rPr lang="en-US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классикалық</a:t>
                </a:r>
                <a:r>
                  <a:rPr lang="en-US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анықтамасы</a:t>
                </a:r>
                <a:r>
                  <a:rPr lang="en-US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”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деп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те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аталады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.</a:t>
                </a:r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8BEC9F7-C3ED-2DB1-9900-EBDE8C8560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8800" y="1445797"/>
                <a:ext cx="9345168" cy="3085588"/>
              </a:xfrm>
              <a:prstGeom prst="rect">
                <a:avLst/>
              </a:prstGeom>
              <a:blipFill>
                <a:blip r:embed="rId2"/>
                <a:stretch>
                  <a:fillRect l="-326" t="-988" r="-522" b="-2174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254390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66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Cambria Math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Таугынбаева Галия Ерболовна</dc:creator>
  <cp:lastModifiedBy>Таугынбаева Галия Ерболовна</cp:lastModifiedBy>
  <cp:revision>1</cp:revision>
  <dcterms:created xsi:type="dcterms:W3CDTF">2025-11-11T19:31:33Z</dcterms:created>
  <dcterms:modified xsi:type="dcterms:W3CDTF">2025-11-11T19:35:45Z</dcterms:modified>
</cp:coreProperties>
</file>