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8" r:id="rId2"/>
    <p:sldId id="312" r:id="rId3"/>
    <p:sldId id="339" r:id="rId4"/>
    <p:sldId id="340" r:id="rId5"/>
    <p:sldId id="341" r:id="rId6"/>
    <p:sldId id="342" r:id="rId7"/>
    <p:sldId id="343" r:id="rId8"/>
    <p:sldId id="344" r:id="rId9"/>
    <p:sldId id="345" r:id="rId10"/>
    <p:sldId id="347" r:id="rId11"/>
    <p:sldId id="350" r:id="rId12"/>
    <p:sldId id="348" r:id="rId13"/>
    <p:sldId id="349" r:id="rId14"/>
    <p:sldId id="346" r:id="rId15"/>
    <p:sldId id="353" r:id="rId16"/>
    <p:sldId id="257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72" y="10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04D851-590C-4BB2-BD00-FA3EB48976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0E8F854-DDE0-4BD7-BC5D-5328FA2AB4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7214458-5E41-482F-997D-0475BEDFD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CFE572D-0060-47D1-AAE8-83CC0580D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66D2C9C-E398-4DF0-A1BD-615FE15D6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1263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9A21DE-2A19-4CEB-8456-9F2D3AE9A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5DDB79B-18B9-4847-AD46-8D5F9106BF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13B994-6752-4380-8B8B-A62F5AAE2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B4E197-A0BE-47AF-A15C-134D581E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7FC9820-2CD8-431B-AFA6-D1069F1D4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8712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390B8BE-A8E1-4E79-9D4F-453BB9181A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9A0C363-5361-4F22-8BB9-3B81EB6294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B75A87-15B4-4FFE-9AC2-93EC45F8E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016054F-9106-4924-82E8-1450F7992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F7352E-DF36-4E55-A9B8-F0EF391C7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893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A8FB4C-1CCD-48F2-9A72-11E9636F0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D448F8-4AFC-4C52-9EAE-327C6F82C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EA5D8D6-2121-49AA-929E-9DFB6DE05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D7E765-D4CC-46D4-B3FA-57960F9EC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8AB4253-4EE4-473C-A940-8EFFE626C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3806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6F3B11-3943-43E2-B336-D7871C9A2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8602908-15D2-455A-9CD1-26C7307E3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9D69D0-E8C6-4788-8DAF-5C8C7DB12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408BE3-70CA-49CA-81AE-F216390FB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C1C431-1F42-4ECA-8443-B997DB288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220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5D208A-A84E-4839-834F-4D71351F1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F28FBF-95B1-42C7-A707-F06D08F0D4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F7F000-DD93-43D4-BA2A-EA65A3D927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3ABA5FC-953E-4A28-8A5A-2ACC9289C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E5A8A4C-4BAA-4CE6-9FF5-72A4C77A6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D28C54A-D5EF-4137-97D3-9260F73F9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4251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12B6A8-EF2E-41D6-9A5B-24E2F0230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86CE926-D0C6-4D93-94C5-EADFD0221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8E60BE6-C397-481B-88BA-4F1805152B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A81CDD5-8360-4ECF-8065-FF4C4C3D75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A92D018-14A0-429B-B637-B48B2723EA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1BF73C8-590F-46D0-AAFC-C43B5E0C3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4D8E968-AA2C-418B-B38B-C5BFDA526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C533B56-93ED-47D0-9737-CA38BEB71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870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98C198-388A-4965-ACAC-B26D890BA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20F33F9-FCF2-41B7-AB20-AF85A777F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BF8E567-96A9-4166-BED2-0ADB0C3C1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BE7CBA4-FB5E-45A4-BF22-B5350A78B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736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C643C07-5635-46D0-A345-E0BF55C33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0B390F4-B3AF-43D6-95A3-CCE1F6191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E8AD44C-E320-4D18-B665-E34332CBF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57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843D55-F420-47F3-AC2A-C711974C8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DD3792-764C-4928-85DB-7456EAECE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B2BF33A-46DF-4B96-8112-F34D2AEDAF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854F939-E308-47C0-9A47-F9F9677F6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C41AF1B-71F7-4960-B0F2-B7359ECF1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4C3221E-B437-402F-A74A-7FD1A9E6C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957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1D4270-31E6-4B6D-8C85-F11EF4273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587B729-62D4-48D4-B6E6-F42117D75E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CC1A58A-5E0E-433C-A6F4-90CA5DD836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B377EF4-DA24-4E98-8DEF-410A5781C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D413895-7291-42A3-BC22-82496E7DD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AF20F84-AD49-4779-8F16-5C7A4C55A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2637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1DD4F2-3184-4F0B-A08F-936ED59FD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172661A-0039-4DC1-AB89-25B10B2F1C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B505A5D-EE1B-4120-854B-289AE35979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ACC9EE5-94D7-4746-B623-AAE03689DC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934817C-6846-4E0A-BC7B-7D40B4E10E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6212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75606BC8-FEAC-A133-0013-3BD9885BFA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63521" y="755386"/>
            <a:ext cx="9723963" cy="59136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F94D3AF-1BF8-2992-9EB1-BFC2DCF64082}"/>
              </a:ext>
            </a:extLst>
          </p:cNvPr>
          <p:cNvSpPr txBox="1"/>
          <p:nvPr/>
        </p:nvSpPr>
        <p:spPr>
          <a:xfrm>
            <a:off x="1550846" y="1871489"/>
            <a:ext cx="9236637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67995" algn="ctr"/>
            <a:r>
              <a:rPr lang="ru-RU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Лекция 4. </a:t>
            </a:r>
          </a:p>
          <a:p>
            <a:pPr indent="467995" algn="ctr"/>
            <a:endParaRPr lang="ru-RU" sz="28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67995" algn="ctr"/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Распределения непрерывных случайных величин, используемых в статистике: 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хи-квадрат, Стьюдента, Фишера-</a:t>
            </a:r>
            <a:r>
              <a:rPr lang="ru-RU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Снедекора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Релея, </a:t>
            </a:r>
            <a:r>
              <a:rPr lang="ru-RU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Вейбулла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Парето.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04413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3" name="Объект 2">
            <a:extLst>
              <a:ext uri="{FF2B5EF4-FFF2-40B4-BE49-F238E27FC236}">
                <a16:creationId xmlns:a16="http://schemas.microsoft.com/office/drawing/2014/main" id="{8932E87A-0CBA-3CF3-23E7-F10FAB4E44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5152" y="724840"/>
            <a:ext cx="11207027" cy="3889971"/>
          </a:xfrm>
        </p:spPr>
      </p:pic>
    </p:spTree>
    <p:extLst>
      <p:ext uri="{BB962C8B-B14F-4D97-AF65-F5344CB8AC3E}">
        <p14:creationId xmlns:p14="http://schemas.microsoft.com/office/powerpoint/2010/main" val="39449397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3" name="Объект 2">
            <a:extLst>
              <a:ext uri="{FF2B5EF4-FFF2-40B4-BE49-F238E27FC236}">
                <a16:creationId xmlns:a16="http://schemas.microsoft.com/office/drawing/2014/main" id="{6AEC2F9C-FDFE-452A-B350-B01FC13B271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57203" y="892800"/>
            <a:ext cx="10390363" cy="4491473"/>
          </a:xfrm>
        </p:spPr>
      </p:pic>
    </p:spTree>
    <p:extLst>
      <p:ext uri="{BB962C8B-B14F-4D97-AF65-F5344CB8AC3E}">
        <p14:creationId xmlns:p14="http://schemas.microsoft.com/office/powerpoint/2010/main" val="18305220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3" name="Объект 2">
            <a:extLst>
              <a:ext uri="{FF2B5EF4-FFF2-40B4-BE49-F238E27FC236}">
                <a16:creationId xmlns:a16="http://schemas.microsoft.com/office/drawing/2014/main" id="{17337407-550F-4C33-345E-2355A650DFE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10071" y="854905"/>
            <a:ext cx="9137252" cy="5274790"/>
          </a:xfrm>
        </p:spPr>
      </p:pic>
    </p:spTree>
    <p:extLst>
      <p:ext uri="{BB962C8B-B14F-4D97-AF65-F5344CB8AC3E}">
        <p14:creationId xmlns:p14="http://schemas.microsoft.com/office/powerpoint/2010/main" val="30670906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D9C1FB44-D6D6-6A3B-002B-EB145163C2A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15091" y="817221"/>
            <a:ext cx="8667752" cy="5177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2592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62FC318A-CAB1-28CA-473A-D2A821BBC4D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84633" y="755386"/>
            <a:ext cx="8690639" cy="5500208"/>
          </a:xfrm>
        </p:spPr>
      </p:pic>
    </p:spTree>
    <p:extLst>
      <p:ext uri="{BB962C8B-B14F-4D97-AF65-F5344CB8AC3E}">
        <p14:creationId xmlns:p14="http://schemas.microsoft.com/office/powerpoint/2010/main" val="37992507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3" name="Объект 2">
            <a:extLst>
              <a:ext uri="{FF2B5EF4-FFF2-40B4-BE49-F238E27FC236}">
                <a16:creationId xmlns:a16="http://schemas.microsoft.com/office/drawing/2014/main" id="{B004C5A9-372F-E73B-8E14-24289620138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3161" y="886778"/>
            <a:ext cx="9730268" cy="5124741"/>
          </a:xfrm>
        </p:spPr>
      </p:pic>
    </p:spTree>
    <p:extLst>
      <p:ext uri="{BB962C8B-B14F-4D97-AF65-F5344CB8AC3E}">
        <p14:creationId xmlns:p14="http://schemas.microsoft.com/office/powerpoint/2010/main" val="11018735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2" name="Rectangle 111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19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133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8" name="Заголовок 1">
            <a:extLst>
              <a:ext uri="{FF2B5EF4-FFF2-40B4-BE49-F238E27FC236}">
                <a16:creationId xmlns:a16="http://schemas.microsoft.com/office/drawing/2014/main" id="{274D7792-7E79-4D67-987E-3064A6930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95716"/>
            <a:ext cx="10515600" cy="1325563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Благодарю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217103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54" name="Объект 2">
                <a:extLst>
                  <a:ext uri="{FF2B5EF4-FFF2-40B4-BE49-F238E27FC236}">
                    <a16:creationId xmlns:a16="http://schemas.microsoft.com/office/drawing/2014/main" id="{A36846F4-7899-4EB9-840A-3A4B552361F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35022" y="852337"/>
                <a:ext cx="5374261" cy="2515513"/>
              </a:xfrm>
            </p:spPr>
            <p:txBody>
              <a:bodyPr>
                <a:noAutofit/>
              </a:bodyPr>
              <a:lstStyle/>
              <a:p>
                <a:pPr marL="0" indent="0" algn="just">
                  <a:lnSpc>
                    <a:spcPct val="100000"/>
                  </a:lnSpc>
                  <a:spcBef>
                    <a:spcPts val="0"/>
                  </a:spcBef>
                  <a:buNone/>
                </a:pPr>
                <a:r>
                  <a:rPr lang="kk-KZ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Распределение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ru-RU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𝜒</m:t>
                        </m:r>
                      </m:e>
                      <m:sup>
                        <m:r>
                          <a:rPr lang="ru-RU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ru-RU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(хи-квадрат).</a:t>
                </a:r>
                <a:r>
                  <a:rPr lang="kk-KZ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И</a:t>
                </a:r>
                <a:r>
                  <a:rPr lang="ru-RU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з центрально предельной теоремы следует ,что среднее арифметическое </a:t>
                </a:r>
                <a14:m>
                  <m:oMath xmlns:m="http://schemas.openxmlformats.org/officeDocument/2006/math">
                    <m:r>
                      <a:rPr lang="ru-RU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𝜒</m:t>
                    </m:r>
                  </m:oMath>
                </a14:m>
                <a:r>
                  <a:rPr lang="ru-RU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для выборок ,взятых из генеральной совокупности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ru-RU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Ω</m:t>
                        </m:r>
                      </m:e>
                      <m:sub>
                        <m:r>
                          <a:rPr lang="ru-RU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х</m:t>
                        </m:r>
                      </m:sub>
                    </m:sSub>
                  </m:oMath>
                </a14:m>
                <a:r>
                  <a:rPr lang="ru-RU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имеющей нормальной закон распределения с М(Х) и σ(Х) распределено нор</a:t>
                </a:r>
                <a:r>
                  <a:rPr lang="kk-KZ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мально </a:t>
                </a:r>
                <a:r>
                  <a:rPr lang="ru-RU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с математическим ожиданием М(Х) и средним квадр</a:t>
                </a:r>
                <a:r>
                  <a:rPr lang="kk-KZ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атическим </a:t>
                </a:r>
                <a:r>
                  <a:rPr lang="ru-RU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отклонением σ(Х)/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𝑛</m:t>
                        </m:r>
                      </m:e>
                    </m:rad>
                  </m:oMath>
                </a14:m>
                <a:endParaRPr lang="ru-RU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marL="0" indent="0" algn="just">
                  <a:lnSpc>
                    <a:spcPct val="100000"/>
                  </a:lnSpc>
                  <a:spcBef>
                    <a:spcPts val="0"/>
                  </a:spcBef>
                  <a:buNone/>
                </a:pP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54" name="Объект 2">
                <a:extLst>
                  <a:ext uri="{FF2B5EF4-FFF2-40B4-BE49-F238E27FC236}">
                    <a16:creationId xmlns:a16="http://schemas.microsoft.com/office/drawing/2014/main" id="{A36846F4-7899-4EB9-840A-3A4B552361F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35022" y="852337"/>
                <a:ext cx="5374261" cy="2515513"/>
              </a:xfrm>
              <a:blipFill>
                <a:blip r:embed="rId2"/>
                <a:stretch>
                  <a:fillRect l="-2384" t="-2670" r="-2384" b="-1145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58BD4E87-7040-8296-1CB2-815ACBECC94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9152" y="817221"/>
            <a:ext cx="4747693" cy="370905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25171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3" name="Объект 2">
            <a:extLst>
              <a:ext uri="{FF2B5EF4-FFF2-40B4-BE49-F238E27FC236}">
                <a16:creationId xmlns:a16="http://schemas.microsoft.com/office/drawing/2014/main" id="{A7BE5A67-FFC7-0F6B-496E-326F9917138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4533" y="675107"/>
            <a:ext cx="9863076" cy="5295900"/>
          </a:xfrm>
        </p:spPr>
      </p:pic>
    </p:spTree>
    <p:extLst>
      <p:ext uri="{BB962C8B-B14F-4D97-AF65-F5344CB8AC3E}">
        <p14:creationId xmlns:p14="http://schemas.microsoft.com/office/powerpoint/2010/main" val="4240470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3" name="Объект 2">
            <a:extLst>
              <a:ext uri="{FF2B5EF4-FFF2-40B4-BE49-F238E27FC236}">
                <a16:creationId xmlns:a16="http://schemas.microsoft.com/office/drawing/2014/main" id="{2633564A-058D-A344-32B9-C42FB506BD0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5153" y="613272"/>
            <a:ext cx="10442937" cy="5237543"/>
          </a:xfrm>
        </p:spPr>
      </p:pic>
    </p:spTree>
    <p:extLst>
      <p:ext uri="{BB962C8B-B14F-4D97-AF65-F5344CB8AC3E}">
        <p14:creationId xmlns:p14="http://schemas.microsoft.com/office/powerpoint/2010/main" val="19104511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3" name="Объект 2">
            <a:extLst>
              <a:ext uri="{FF2B5EF4-FFF2-40B4-BE49-F238E27FC236}">
                <a16:creationId xmlns:a16="http://schemas.microsoft.com/office/drawing/2014/main" id="{CC1449B7-CF8F-F434-41EA-40A07A00149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98392" y="532994"/>
            <a:ext cx="9565192" cy="5697708"/>
          </a:xfrm>
        </p:spPr>
      </p:pic>
    </p:spTree>
    <p:extLst>
      <p:ext uri="{BB962C8B-B14F-4D97-AF65-F5344CB8AC3E}">
        <p14:creationId xmlns:p14="http://schemas.microsoft.com/office/powerpoint/2010/main" val="19993587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3" name="Объект 2">
            <a:extLst>
              <a:ext uri="{FF2B5EF4-FFF2-40B4-BE49-F238E27FC236}">
                <a16:creationId xmlns:a16="http://schemas.microsoft.com/office/drawing/2014/main" id="{08DD103E-2B09-9BBD-C3CC-D347308E6D1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98392" y="675107"/>
            <a:ext cx="10318868" cy="4905301"/>
          </a:xfrm>
        </p:spPr>
      </p:pic>
    </p:spTree>
    <p:extLst>
      <p:ext uri="{BB962C8B-B14F-4D97-AF65-F5344CB8AC3E}">
        <p14:creationId xmlns:p14="http://schemas.microsoft.com/office/powerpoint/2010/main" val="3795728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3" name="Объект 2">
            <a:extLst>
              <a:ext uri="{FF2B5EF4-FFF2-40B4-BE49-F238E27FC236}">
                <a16:creationId xmlns:a16="http://schemas.microsoft.com/office/drawing/2014/main" id="{94A8C254-1DFE-8D90-2ECD-917548D68F8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40506" y="787785"/>
            <a:ext cx="10182529" cy="4874449"/>
          </a:xfrm>
        </p:spPr>
      </p:pic>
    </p:spTree>
    <p:extLst>
      <p:ext uri="{BB962C8B-B14F-4D97-AF65-F5344CB8AC3E}">
        <p14:creationId xmlns:p14="http://schemas.microsoft.com/office/powerpoint/2010/main" val="38056597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54" name="Объект 2">
                <a:extLst>
                  <a:ext uri="{FF2B5EF4-FFF2-40B4-BE49-F238E27FC236}">
                    <a16:creationId xmlns:a16="http://schemas.microsoft.com/office/drawing/2014/main" id="{A36846F4-7899-4EB9-840A-3A4B552361F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85153" y="418709"/>
                <a:ext cx="10601370" cy="2806301"/>
              </a:xfrm>
            </p:spPr>
            <p:txBody>
              <a:bodyPr>
                <a:noAutofit/>
              </a:bodyPr>
              <a:lstStyle/>
              <a:p>
                <a:pPr>
                  <a:spcBef>
                    <a:spcPts val="1200"/>
                  </a:spcBef>
                </a:pP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Функция распределения Стьюдента </a:t>
                </a:r>
                <a:endParaRPr lang="ru-RU" sz="1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>
                  <a:spcBef>
                    <a:spcPts val="1200"/>
                  </a:spcBef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𝐹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ru-RU" sz="180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ν</m:t>
                        </m:r>
                      </m:sub>
                    </m:sSub>
                    <m:d>
                      <m:dPr>
                        <m:ctrlPr>
                          <a:rPr lang="ru-RU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kk-KZ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𝑡</m:t>
                        </m:r>
                      </m:e>
                    </m:d>
                    <m:r>
                      <a:rPr lang="kk-KZ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</m:t>
                    </m:r>
                    <m:nary>
                      <m:naryPr>
                        <m:limLoc m:val="subSup"/>
                        <m:ctrlPr>
                          <a:rPr lang="ru-RU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naryPr>
                      <m:sub>
                        <m:r>
                          <a:rPr lang="kk-KZ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−∞</m:t>
                        </m:r>
                      </m:sub>
                      <m:sup>
                        <m:r>
                          <a:rPr lang="kk-KZ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𝑡</m:t>
                        </m:r>
                      </m:sup>
                      <m:e>
                        <m:sSub>
                          <m:sSubPr>
                            <m:ctrlPr>
                              <a:rPr lang="ru-RU" sz="1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kk-KZ" sz="1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ru-RU" sz="1800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ν</m:t>
                            </m:r>
                          </m:sub>
                        </m:sSub>
                        <m:d>
                          <m:dPr>
                            <m:ctrlPr>
                              <a:rPr lang="ru-RU" sz="1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kk-KZ" sz="1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𝑡</m:t>
                            </m:r>
                          </m:e>
                        </m:d>
                        <m:r>
                          <a:rPr lang="kk-KZ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𝑑𝑡</m:t>
                        </m:r>
                      </m:e>
                    </m:nary>
                  </m:oMath>
                </a14:m>
                <a:endParaRPr lang="ru-RU" sz="1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>
                  <a:spcBef>
                    <a:spcPts val="1200"/>
                  </a:spcBef>
                </a:pPr>
                <a:r>
                  <a:rPr lang="kk-KZ" sz="18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  <a:endParaRPr lang="ru-RU" sz="1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r>
                  <a:rPr lang="kk-KZ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График, иллюстрирующий ее, изображен на рис. 7.2.</a:t>
                </a:r>
                <a:endParaRPr lang="ru-RU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54" name="Объект 2">
                <a:extLst>
                  <a:ext uri="{FF2B5EF4-FFF2-40B4-BE49-F238E27FC236}">
                    <a16:creationId xmlns:a16="http://schemas.microsoft.com/office/drawing/2014/main" id="{A36846F4-7899-4EB9-840A-3A4B552361F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5153" y="418709"/>
                <a:ext cx="10601370" cy="2806301"/>
              </a:xfrm>
              <a:blipFill>
                <a:blip r:embed="rId2"/>
                <a:stretch>
                  <a:fillRect l="-345" t="-43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CF712968-C34A-C0AF-81D6-86DDB78E45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391" y="3225010"/>
            <a:ext cx="5758899" cy="2445984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F71D00E-2EBD-4B9C-A559-2980A703441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899" y="3137781"/>
            <a:ext cx="4840110" cy="26204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215561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54" name="Объект 2">
                <a:extLst>
                  <a:ext uri="{FF2B5EF4-FFF2-40B4-BE49-F238E27FC236}">
                    <a16:creationId xmlns:a16="http://schemas.microsoft.com/office/drawing/2014/main" id="{A36846F4-7899-4EB9-840A-3A4B552361F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69471" y="473529"/>
                <a:ext cx="10617052" cy="2751481"/>
              </a:xfrm>
            </p:spPr>
            <p:txBody>
              <a:bodyPr>
                <a:noAutofit/>
              </a:bodyPr>
              <a:lstStyle/>
              <a:p>
                <a:pPr marL="0" indent="0" algn="just">
                  <a:buNone/>
                </a:pPr>
                <a:r>
                  <a:rPr lang="kk-KZ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Как видно из рисунка, кривая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effectLst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kk-KZ" i="1">
                            <a:solidFill>
                              <a:srgbClr val="000000"/>
                            </a:solidFill>
                            <a:effectLst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𝑝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ru-RU">
                            <a:solidFill>
                              <a:srgbClr val="000000"/>
                            </a:solidFill>
                            <a:effectLst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ν</m:t>
                        </m:r>
                      </m:sub>
                    </m:sSub>
                    <m:d>
                      <m:dPr>
                        <m:ctrlPr>
                          <a:rPr lang="ru-RU" i="1">
                            <a:effectLst/>
                            <a:ea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kk-KZ" i="1">
                            <a:solidFill>
                              <a:srgbClr val="000000"/>
                            </a:solidFill>
                            <a:effectLst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𝑡</m:t>
                        </m:r>
                      </m:e>
                    </m:d>
                    <m:r>
                      <a:rPr lang="kk-KZ" i="1">
                        <a:solidFill>
                          <a:srgbClr val="000000"/>
                        </a:solidFill>
                        <a:effectLst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kk-KZ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симметрична относительно оси ординат и, следовательно, М (</a:t>
                </a:r>
                <a:r>
                  <a:rPr lang="en-US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r>
                  <a:rPr lang="kk-KZ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 = 0, а для больших значений </a:t>
                </a:r>
                <a:r>
                  <a:rPr lang="en-US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 </a:t>
                </a:r>
                <a:r>
                  <a:rPr lang="kk-KZ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очень близка к</a:t>
                </a:r>
                <a:r>
                  <a:rPr lang="kk-K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центрированной нормальной кривой. При малых значениях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 </a:t>
                </a:r>
                <a:r>
                  <a:rPr lang="kk-K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кривая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/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kk-KZ"/>
                          <m:t>p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/>
                          <m:t>v</m:t>
                        </m:r>
                        <m:r>
                          <a:rPr lang="en-US"/>
                          <m:t> </m:t>
                        </m:r>
                      </m:sub>
                    </m:sSub>
                    <m:r>
                      <a:rPr lang="kk-KZ"/>
                      <m:t>(</m:t>
                    </m:r>
                    <m:r>
                      <m:rPr>
                        <m:sty m:val="p"/>
                      </m:rPr>
                      <a:rPr lang="kk-KZ"/>
                      <m:t>t</m:t>
                    </m:r>
                    <m:r>
                      <a:rPr lang="kk-KZ"/>
                      <m:t>)</m:t>
                    </m:r>
                  </m:oMath>
                </a14:m>
                <a:r>
                  <a:rPr lang="kk-K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значительно отличается от центрированной нормальной кривой - более медленно спускаясь к оси абсцисс. Сопоставление кривых плотностей цетрирован ного нормального распределения и распределения Стьюдента приведено на рис. 7.3.</a:t>
                </a:r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kk-K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Для распределения Стьюдента в прил. 5 приведены значения квантилей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/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kk-KZ"/>
                          <m:t>t</m:t>
                        </m:r>
                      </m:e>
                      <m:sub>
                        <m:f>
                          <m:fPr>
                            <m:ctrlPr>
                              <a:rPr lang="ru-RU" i="1"/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kk-KZ"/>
                              <m:t>α</m:t>
                            </m:r>
                          </m:num>
                          <m:den>
                            <m:r>
                              <a:rPr lang="kk-KZ"/>
                              <m:t>2</m:t>
                            </m:r>
                          </m:den>
                        </m:f>
                        <m:r>
                          <a:rPr lang="kk-KZ"/>
                          <m:t>;</m:t>
                        </m:r>
                        <m:r>
                          <m:rPr>
                            <m:sty m:val="p"/>
                          </m:rPr>
                          <a:rPr lang="en-US"/>
                          <m:t>v</m:t>
                        </m:r>
                        <m:r>
                          <a:rPr lang="en-US"/>
                          <m:t> </m:t>
                        </m:r>
                      </m:sub>
                    </m:sSub>
                    <m:r>
                      <a:rPr lang="kk-KZ"/>
                      <m:t>в </m:t>
                    </m:r>
                  </m:oMath>
                </a14:m>
                <a:r>
                  <a:rPr lang="kk-K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зависимости от числа и степеней свободы и заданного уровня вероят ности а. Эти квантили находят при решении уравнения</a:t>
                </a:r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spcBef>
                    <a:spcPts val="1200"/>
                  </a:spcBef>
                  <a:buNone/>
                </a:pPr>
                <a:endParaRPr lang="ru-RU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54" name="Объект 2">
                <a:extLst>
                  <a:ext uri="{FF2B5EF4-FFF2-40B4-BE49-F238E27FC236}">
                    <a16:creationId xmlns:a16="http://schemas.microsoft.com/office/drawing/2014/main" id="{A36846F4-7899-4EB9-840A-3A4B552361F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69471" y="473529"/>
                <a:ext cx="10617052" cy="2751481"/>
              </a:xfrm>
              <a:blipFill>
                <a:blip r:embed="rId2"/>
                <a:stretch>
                  <a:fillRect l="-1206" t="-3991" r="-1149" b="-8714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838525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1207</TotalTime>
  <Words>209</Words>
  <Application>Microsoft Office PowerPoint</Application>
  <PresentationFormat>Широкоэкранный</PresentationFormat>
  <Paragraphs>11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Cambria Math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Благодарю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Аманжолова Айнур Кайралиевна</dc:creator>
  <cp:lastModifiedBy>Пользователь</cp:lastModifiedBy>
  <cp:revision>21</cp:revision>
  <dcterms:created xsi:type="dcterms:W3CDTF">2021-11-16T03:16:23Z</dcterms:created>
  <dcterms:modified xsi:type="dcterms:W3CDTF">2022-11-06T07:40:07Z</dcterms:modified>
</cp:coreProperties>
</file>