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12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7" r:id="rId11"/>
    <p:sldId id="350" r:id="rId12"/>
    <p:sldId id="348" r:id="rId13"/>
    <p:sldId id="349" r:id="rId14"/>
    <p:sldId id="346" r:id="rId15"/>
    <p:sldId id="353" r:id="rId16"/>
    <p:sldId id="25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72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75606BC8-FEAC-A133-0013-3BD9885BFA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3521" y="755386"/>
            <a:ext cx="9723963" cy="59136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F94D3AF-1BF8-2992-9EB1-BFC2DCF64082}"/>
              </a:ext>
            </a:extLst>
          </p:cNvPr>
          <p:cNvSpPr txBox="1"/>
          <p:nvPr/>
        </p:nvSpPr>
        <p:spPr>
          <a:xfrm>
            <a:off x="1550846" y="1871489"/>
            <a:ext cx="923663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67995" algn="ctr"/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Лекция 4. </a:t>
            </a:r>
          </a:p>
          <a:p>
            <a:pPr indent="467995" algn="ctr"/>
            <a:endParaRPr lang="ru-RU" sz="28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67995" algn="ctr"/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Распределения непрерывных случайных величин, используемых в статистике: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хи-квадрат, Стьюдента, Фишера-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Снедекора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Релея,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Вейбулла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Парето.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441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8932E87A-0CBA-3CF3-23E7-F10FAB4E44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152" y="724840"/>
            <a:ext cx="11207027" cy="3889971"/>
          </a:xfrm>
        </p:spPr>
      </p:pic>
    </p:spTree>
    <p:extLst>
      <p:ext uri="{BB962C8B-B14F-4D97-AF65-F5344CB8AC3E}">
        <p14:creationId xmlns:p14="http://schemas.microsoft.com/office/powerpoint/2010/main" val="3944939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6AEC2F9C-FDFE-452A-B350-B01FC13B27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7203" y="892800"/>
            <a:ext cx="10390363" cy="4491473"/>
          </a:xfrm>
        </p:spPr>
      </p:pic>
    </p:spTree>
    <p:extLst>
      <p:ext uri="{BB962C8B-B14F-4D97-AF65-F5344CB8AC3E}">
        <p14:creationId xmlns:p14="http://schemas.microsoft.com/office/powerpoint/2010/main" val="1830522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17337407-550F-4C33-345E-2355A650DF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0071" y="854905"/>
            <a:ext cx="9137252" cy="5274790"/>
          </a:xfrm>
        </p:spPr>
      </p:pic>
    </p:spTree>
    <p:extLst>
      <p:ext uri="{BB962C8B-B14F-4D97-AF65-F5344CB8AC3E}">
        <p14:creationId xmlns:p14="http://schemas.microsoft.com/office/powerpoint/2010/main" val="3067090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D9C1FB44-D6D6-6A3B-002B-EB145163C2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5091" y="817221"/>
            <a:ext cx="8667752" cy="517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259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62FC318A-CAB1-28CA-473A-D2A821BBC4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4633" y="755386"/>
            <a:ext cx="8690639" cy="5500208"/>
          </a:xfrm>
        </p:spPr>
      </p:pic>
    </p:spTree>
    <p:extLst>
      <p:ext uri="{BB962C8B-B14F-4D97-AF65-F5344CB8AC3E}">
        <p14:creationId xmlns:p14="http://schemas.microsoft.com/office/powerpoint/2010/main" val="3799250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B004C5A9-372F-E73B-8E14-2428962013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3161" y="886778"/>
            <a:ext cx="9730268" cy="5124741"/>
          </a:xfrm>
        </p:spPr>
      </p:pic>
    </p:spTree>
    <p:extLst>
      <p:ext uri="{BB962C8B-B14F-4D97-AF65-F5344CB8AC3E}">
        <p14:creationId xmlns:p14="http://schemas.microsoft.com/office/powerpoint/2010/main" val="1101873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Объект 2">
                <a:extLst>
                  <a:ext uri="{FF2B5EF4-FFF2-40B4-BE49-F238E27FC236}">
                    <a16:creationId xmlns:a16="http://schemas.microsoft.com/office/drawing/2014/main" id="{A36846F4-7899-4EB9-840A-3A4B552361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35022" y="852337"/>
                <a:ext cx="5374261" cy="25155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Распределение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𝜒</m:t>
                        </m:r>
                      </m:e>
                      <m:sup>
                        <m: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(хи-квадрат).</a:t>
                </a:r>
                <a:r>
                  <a:rPr lang="kk-KZ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</a:t>
                </a:r>
                <a:r>
                  <a:rPr lang="ru-RU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з центрально предельной теоремы следует ,что среднее арифметическое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𝜒</m:t>
                    </m:r>
                  </m:oMath>
                </a14:m>
                <a:r>
                  <a:rPr lang="ru-RU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для выборок ,взятых из генеральной совокупности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Ω</m:t>
                        </m:r>
                      </m:e>
                      <m:sub>
                        <m:r>
                          <a:rPr lang="ru-RU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х</m:t>
                        </m:r>
                      </m:sub>
                    </m:sSub>
                  </m:oMath>
                </a14:m>
                <a:r>
                  <a:rPr lang="ru-RU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имеющей нормальной закон распределения с М(Х) и σ(Х) распределено нор</a:t>
                </a:r>
                <a:r>
                  <a:rPr lang="kk-KZ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мально </a:t>
                </a:r>
                <a:r>
                  <a:rPr lang="ru-RU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с математическим ожиданием М(Х) и средним квадр</a:t>
                </a:r>
                <a:r>
                  <a:rPr lang="kk-KZ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атическим </a:t>
                </a:r>
                <a:r>
                  <a:rPr lang="ru-RU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отклонением σ(Х)/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e>
                    </m:rad>
                  </m:oMath>
                </a14:m>
                <a:endParaRPr lang="ru-RU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4" name="Объект 2">
                <a:extLst>
                  <a:ext uri="{FF2B5EF4-FFF2-40B4-BE49-F238E27FC236}">
                    <a16:creationId xmlns:a16="http://schemas.microsoft.com/office/drawing/2014/main" id="{A36846F4-7899-4EB9-840A-3A4B552361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35022" y="852337"/>
                <a:ext cx="5374261" cy="2515513"/>
              </a:xfrm>
              <a:blipFill>
                <a:blip r:embed="rId2"/>
                <a:stretch>
                  <a:fillRect l="-2384" t="-2670" r="-2384" b="-1145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8BD4E87-7040-8296-1CB2-815ACBECC9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152" y="817221"/>
            <a:ext cx="4747693" cy="37090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517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A7BE5A67-FFC7-0F6B-496E-326F991713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4533" y="675107"/>
            <a:ext cx="9863076" cy="5295900"/>
          </a:xfrm>
        </p:spPr>
      </p:pic>
    </p:spTree>
    <p:extLst>
      <p:ext uri="{BB962C8B-B14F-4D97-AF65-F5344CB8AC3E}">
        <p14:creationId xmlns:p14="http://schemas.microsoft.com/office/powerpoint/2010/main" val="4240470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2633564A-058D-A344-32B9-C42FB506BD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153" y="613272"/>
            <a:ext cx="10442937" cy="5237543"/>
          </a:xfrm>
        </p:spPr>
      </p:pic>
    </p:spTree>
    <p:extLst>
      <p:ext uri="{BB962C8B-B14F-4D97-AF65-F5344CB8AC3E}">
        <p14:creationId xmlns:p14="http://schemas.microsoft.com/office/powerpoint/2010/main" val="191045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CC1449B7-CF8F-F434-41EA-40A07A0014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8392" y="532994"/>
            <a:ext cx="9565192" cy="5697708"/>
          </a:xfrm>
        </p:spPr>
      </p:pic>
    </p:spTree>
    <p:extLst>
      <p:ext uri="{BB962C8B-B14F-4D97-AF65-F5344CB8AC3E}">
        <p14:creationId xmlns:p14="http://schemas.microsoft.com/office/powerpoint/2010/main" val="1999358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08DD103E-2B09-9BBD-C3CC-D347308E6D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8392" y="675107"/>
            <a:ext cx="10318868" cy="4905301"/>
          </a:xfrm>
        </p:spPr>
      </p:pic>
    </p:spTree>
    <p:extLst>
      <p:ext uri="{BB962C8B-B14F-4D97-AF65-F5344CB8AC3E}">
        <p14:creationId xmlns:p14="http://schemas.microsoft.com/office/powerpoint/2010/main" val="3795728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94A8C254-1DFE-8D90-2ECD-917548D68F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0506" y="787785"/>
            <a:ext cx="10182529" cy="4874449"/>
          </a:xfrm>
        </p:spPr>
      </p:pic>
    </p:spTree>
    <p:extLst>
      <p:ext uri="{BB962C8B-B14F-4D97-AF65-F5344CB8AC3E}">
        <p14:creationId xmlns:p14="http://schemas.microsoft.com/office/powerpoint/2010/main" val="3805659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Объект 2">
                <a:extLst>
                  <a:ext uri="{FF2B5EF4-FFF2-40B4-BE49-F238E27FC236}">
                    <a16:creationId xmlns:a16="http://schemas.microsoft.com/office/drawing/2014/main" id="{A36846F4-7899-4EB9-840A-3A4B552361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153" y="418709"/>
                <a:ext cx="10601370" cy="2806301"/>
              </a:xfrm>
            </p:spPr>
            <p:txBody>
              <a:bodyPr>
                <a:no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ru-RU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Функция распределения Стьюдента </a:t>
                </a:r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ru-RU" sz="18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ν</m:t>
                        </m:r>
                      </m:sub>
                    </m:sSub>
                    <m:d>
                      <m:d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kk-KZ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kk-KZ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nary>
                      <m:naryPr>
                        <m:limLoc m:val="subSup"/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kk-KZ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−∞</m:t>
                        </m:r>
                      </m:sub>
                      <m:sup>
                        <m:r>
                          <a:rPr lang="kk-KZ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</m:t>
                        </m:r>
                      </m:sup>
                      <m:e>
                        <m:sSub>
                          <m:sSubPr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kk-KZ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ru-RU" sz="18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ν</m:t>
                            </m:r>
                          </m:sub>
                        </m:sSub>
                        <m:d>
                          <m:dPr>
                            <m:ctrlPr>
                              <a:rPr lang="ru-RU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kk-KZ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kk-KZ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𝑑𝑡</m:t>
                        </m:r>
                      </m:e>
                    </m:nary>
                  </m:oMath>
                </a14:m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Bef>
                    <a:spcPts val="1200"/>
                  </a:spcBef>
                </a:pPr>
                <a:r>
                  <a:rPr lang="kk-KZ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kk-KZ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График, иллюстрирующий ее, изображен на рис. 7.2.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4" name="Объект 2">
                <a:extLst>
                  <a:ext uri="{FF2B5EF4-FFF2-40B4-BE49-F238E27FC236}">
                    <a16:creationId xmlns:a16="http://schemas.microsoft.com/office/drawing/2014/main" id="{A36846F4-7899-4EB9-840A-3A4B552361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153" y="418709"/>
                <a:ext cx="10601370" cy="2806301"/>
              </a:xfrm>
              <a:blipFill>
                <a:blip r:embed="rId2"/>
                <a:stretch>
                  <a:fillRect l="-345" t="-43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F712968-C34A-C0AF-81D6-86DDB78E45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391" y="3225010"/>
            <a:ext cx="5758899" cy="24459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F71D00E-2EBD-4B9C-A559-2980A70344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899" y="3137781"/>
            <a:ext cx="4840110" cy="26204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1556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Объект 2">
                <a:extLst>
                  <a:ext uri="{FF2B5EF4-FFF2-40B4-BE49-F238E27FC236}">
                    <a16:creationId xmlns:a16="http://schemas.microsoft.com/office/drawing/2014/main" id="{A36846F4-7899-4EB9-840A-3A4B552361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9471" y="473529"/>
                <a:ext cx="10617052" cy="2751481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kk-KZ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Как видно из рисунка, кривая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effectLst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kk-KZ" i="1">
                            <a:solidFill>
                              <a:srgbClr val="000000"/>
                            </a:solidFill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ru-RU">
                            <a:solidFill>
                              <a:srgbClr val="000000"/>
                            </a:solidFill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ν</m:t>
                        </m:r>
                      </m:sub>
                    </m:sSub>
                    <m:d>
                      <m:dPr>
                        <m:ctrlPr>
                          <a:rPr lang="ru-RU" i="1">
                            <a:effectLst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kk-KZ" i="1">
                            <a:solidFill>
                              <a:srgbClr val="000000"/>
                            </a:solidFill>
                            <a:effectLst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kk-KZ" i="1">
                        <a:solidFill>
                          <a:srgbClr val="000000"/>
                        </a:solidFill>
                        <a:effectLst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kk-KZ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симметрична относительно оси ординат и, следовательно, М (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kk-KZ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= 0, а для больших значений 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 </a:t>
                </a:r>
                <a:r>
                  <a:rPr lang="kk-KZ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очень близка к</a:t>
                </a:r>
                <a:r>
                  <a:rPr lang="kk-K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центрированной нормальной кривой. При малых значениях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</a:t>
                </a:r>
                <a:r>
                  <a:rPr lang="kk-K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кривая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kk-KZ"/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/>
                          <m:t>v</m:t>
                        </m:r>
                        <m:r>
                          <a:rPr lang="en-US"/>
                          <m:t> </m:t>
                        </m:r>
                      </m:sub>
                    </m:sSub>
                    <m:r>
                      <a:rPr lang="kk-KZ"/>
                      <m:t>(</m:t>
                    </m:r>
                    <m:r>
                      <m:rPr>
                        <m:sty m:val="p"/>
                      </m:rPr>
                      <a:rPr lang="kk-KZ"/>
                      <m:t>t</m:t>
                    </m:r>
                    <m:r>
                      <a:rPr lang="kk-KZ"/>
                      <m:t>)</m:t>
                    </m:r>
                  </m:oMath>
                </a14:m>
                <a:r>
                  <a:rPr lang="kk-K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значительно отличается от центрированной нормальной кривой - более медленно спускаясь к оси абсцисс. Сопоставление кривых плотностей цетрирован ного нормального распределения и распределения Стьюдента приведено на рис. 7.3.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kk-K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распределения Стьюдента в прил. 5 приведены значения квантилей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kk-KZ"/>
                          <m:t>t</m:t>
                        </m:r>
                      </m:e>
                      <m:sub>
                        <m:f>
                          <m:fPr>
                            <m:ctrlPr>
                              <a:rPr lang="ru-RU" i="1"/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kk-KZ"/>
                              <m:t>α</m:t>
                            </m:r>
                          </m:num>
                          <m:den>
                            <m:r>
                              <a:rPr lang="kk-KZ"/>
                              <m:t>2</m:t>
                            </m:r>
                          </m:den>
                        </m:f>
                        <m:r>
                          <a:rPr lang="kk-KZ"/>
                          <m:t>;</m:t>
                        </m:r>
                        <m:r>
                          <m:rPr>
                            <m:sty m:val="p"/>
                          </m:rPr>
                          <a:rPr lang="en-US"/>
                          <m:t>v</m:t>
                        </m:r>
                        <m:r>
                          <a:rPr lang="en-US"/>
                          <m:t> </m:t>
                        </m:r>
                      </m:sub>
                    </m:sSub>
                    <m:r>
                      <a:rPr lang="kk-KZ"/>
                      <m:t>в </m:t>
                    </m:r>
                  </m:oMath>
                </a14:m>
                <a:r>
                  <a:rPr lang="kk-K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зависимости от числа и степеней свободы и заданного уровня вероят ности а. Эти квантили находят при решении уравнения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spcBef>
                    <a:spcPts val="1200"/>
                  </a:spcBef>
                  <a:buNone/>
                </a:pP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4" name="Объект 2">
                <a:extLst>
                  <a:ext uri="{FF2B5EF4-FFF2-40B4-BE49-F238E27FC236}">
                    <a16:creationId xmlns:a16="http://schemas.microsoft.com/office/drawing/2014/main" id="{A36846F4-7899-4EB9-840A-3A4B552361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9471" y="473529"/>
                <a:ext cx="10617052" cy="2751481"/>
              </a:xfrm>
              <a:blipFill>
                <a:blip r:embed="rId2"/>
                <a:stretch>
                  <a:fillRect l="-1206" t="-3991" r="-1149" b="-871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3852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</TotalTime>
  <Words>209</Words>
  <Application>Microsoft Office PowerPoint</Application>
  <PresentationFormat>Широкоэкранный</PresentationFormat>
  <Paragraphs>11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Пользователь</cp:lastModifiedBy>
  <cp:revision>21</cp:revision>
  <dcterms:created xsi:type="dcterms:W3CDTF">2021-11-16T03:16:23Z</dcterms:created>
  <dcterms:modified xsi:type="dcterms:W3CDTF">2022-11-06T07:40:07Z</dcterms:modified>
</cp:coreProperties>
</file>