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7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3922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851590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89600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405056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39697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783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586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50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490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93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58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17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6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0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427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5/6/2022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07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hyperlink" Target="https://kk.wikipedia.org/wiki/%D0%9E%D0%BA%D0%B5%D0%B0%D0%BD%D0%BE%D0%BB%D0%BE%D0%B3%D0%B8%D1%8F" TargetMode="External"/><Relationship Id="rId18" Type="http://schemas.openxmlformats.org/officeDocument/2006/relationships/hyperlink" Target="https://kk.wikipedia.org/wiki/%D0%A1%D1%83%D1%80%D0%B5%D1%82:Cyclone_Catarina_from_the_ISS_on_March_26_2004.JPG" TargetMode="External"/><Relationship Id="rId26" Type="http://schemas.openxmlformats.org/officeDocument/2006/relationships/hyperlink" Target="https://kk.wikipedia.org/wiki/%D0%A1%D1%83%D1%80%D0%B5%D1%82:Delicate_Arch_LaSalle.jpg" TargetMode="External"/><Relationship Id="rId39" Type="http://schemas.openxmlformats.org/officeDocument/2006/relationships/image" Target="../media/image12.gif"/><Relationship Id="rId21" Type="http://schemas.openxmlformats.org/officeDocument/2006/relationships/image" Target="../media/image3.png"/><Relationship Id="rId34" Type="http://schemas.openxmlformats.org/officeDocument/2006/relationships/hyperlink" Target="https://kk.wikipedia.org/wiki/%D0%A1%D1%83%D1%80%D0%B5%D1%82:World11.jpg" TargetMode="External"/><Relationship Id="rId7" Type="http://schemas.openxmlformats.org/officeDocument/2006/relationships/hyperlink" Target="https://kk.wikipedia.org/wiki/%D0%93%D0%B5%D0%BE%D0%B4%D0%B5%D0%B7%D0%B8%D1%8F" TargetMode="External"/><Relationship Id="rId12" Type="http://schemas.openxmlformats.org/officeDocument/2006/relationships/hyperlink" Target="https://kk.wikipedia.org/wiki/%D0%93%D0%B5%D0%BE%D1%8D%D0%BA%D0%BE%D0%BB%D0%BE%D0%B3%D0%B8%D1%8F" TargetMode="External"/><Relationship Id="rId17" Type="http://schemas.openxmlformats.org/officeDocument/2006/relationships/image" Target="../media/image1.jpeg"/><Relationship Id="rId25" Type="http://schemas.openxmlformats.org/officeDocument/2006/relationships/image" Target="../media/image5.png"/><Relationship Id="rId33" Type="http://schemas.openxmlformats.org/officeDocument/2006/relationships/image" Target="../media/image9.jpeg"/><Relationship Id="rId38" Type="http://schemas.openxmlformats.org/officeDocument/2006/relationships/hyperlink" Target="https://kk.wikipedia.org/wiki/%D0%A1%D1%83%D1%80%D0%B5%D1%82:Pangea_animation_03.gif" TargetMode="External"/><Relationship Id="rId2" Type="http://schemas.openxmlformats.org/officeDocument/2006/relationships/hyperlink" Target="https://kk.wikipedia.org/wiki/%D0%91%D0%B8%D0%BE%D0%B3%D0%B5%D0%BE%D0%B3%D1%80%D0%B0%D1%84%D0%B8%D1%8F" TargetMode="External"/><Relationship Id="rId16" Type="http://schemas.openxmlformats.org/officeDocument/2006/relationships/hyperlink" Target="https://kk.wikipedia.org/wiki/%D0%A1%D1%83%D1%80%D0%B5%D1%82:L%C3%ADnea_de_Wallace.jpg" TargetMode="External"/><Relationship Id="rId20" Type="http://schemas.openxmlformats.org/officeDocument/2006/relationships/hyperlink" Target="https://kk.wikipedia.org/wiki/%D0%A1%D1%83%D1%80%D0%B5%D1%82:Milankovitch_Variations_sv.png" TargetMode="External"/><Relationship Id="rId29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AD%D0%BA%D0%BE%D0%BB%D0%BE%D0%B3%D0%B8%D1%8F%D0%BB%D1%8B%D2%9B_%D0%B3%D0%B5%D0%BE%D0%B3%D1%80%D0%B0%D1%84%D0%B8%D1%8F" TargetMode="External"/><Relationship Id="rId11" Type="http://schemas.openxmlformats.org/officeDocument/2006/relationships/hyperlink" Target="https://kk.wikipedia.org/wiki/%D0%93%D0%B8%D0%B4%D1%80%D0%BE%D0%B3%D1%80%D0%B0%D1%84%D0%B8%D1%8F" TargetMode="External"/><Relationship Id="rId24" Type="http://schemas.openxmlformats.org/officeDocument/2006/relationships/hyperlink" Target="https://kk.wikipedia.org/wiki/%D0%A1%D1%83%D1%80%D0%B5%D1%82:Meridian_convergence_and_spehrical_excess.png" TargetMode="External"/><Relationship Id="rId32" Type="http://schemas.openxmlformats.org/officeDocument/2006/relationships/hyperlink" Target="https://kk.wikipedia.org/wiki/%D0%A1%D1%83%D1%80%D0%B5%D1%82:Khajuraho-landscape.jpg" TargetMode="External"/><Relationship Id="rId37" Type="http://schemas.openxmlformats.org/officeDocument/2006/relationships/image" Target="../media/image11.jpeg"/><Relationship Id="rId5" Type="http://schemas.openxmlformats.org/officeDocument/2006/relationships/hyperlink" Target="https://kk.wikipedia.org/wiki/%D0%A2%D3%A9%D1%80%D1%82%D1%82%D1%96%D0%BA_%D0%B3%D0%B5%D0%BE%D0%BB%D0%BE%D0%B3%D0%B8%D1%8F%D1%81%D1%8B" TargetMode="External"/><Relationship Id="rId15" Type="http://schemas.openxmlformats.org/officeDocument/2006/relationships/hyperlink" Target="https://kk.wikipedia.org/wiki/%D0%9F%D0%B0%D0%BB%D0%B5%D0%BE%D0%B3%D0%B5%D0%BE%D0%B3%D1%80%D0%B0%D1%84%D0%B8%D1%8F" TargetMode="External"/><Relationship Id="rId23" Type="http://schemas.openxmlformats.org/officeDocument/2006/relationships/image" Target="../media/image4.jpeg"/><Relationship Id="rId28" Type="http://schemas.openxmlformats.org/officeDocument/2006/relationships/hyperlink" Target="https://kk.wikipedia.org/wiki/%D0%A1%D1%83%D1%80%D0%B5%D1%82:Receding_glacier-en.svg" TargetMode="External"/><Relationship Id="rId36" Type="http://schemas.openxmlformats.org/officeDocument/2006/relationships/hyperlink" Target="https://kk.wikipedia.org/wiki/%D0%A1%D1%83%D1%80%D0%B5%D1%82:Soil_profile.jpg" TargetMode="External"/><Relationship Id="rId10" Type="http://schemas.openxmlformats.org/officeDocument/2006/relationships/hyperlink" Target="https://kk.wikipedia.org/wiki/%D0%93%D0%B8%D0%B4%D1%80%D0%BE%D0%BB%D0%BE%D0%B3%D0%B8%D1%8F" TargetMode="External"/><Relationship Id="rId19" Type="http://schemas.openxmlformats.org/officeDocument/2006/relationships/image" Target="../media/image2.jpeg"/><Relationship Id="rId31" Type="http://schemas.openxmlformats.org/officeDocument/2006/relationships/image" Target="../media/image8.png"/><Relationship Id="rId4" Type="http://schemas.openxmlformats.org/officeDocument/2006/relationships/hyperlink" Target="https://kk.wikipedia.org/wiki/%D0%9C%D0%B5%D1%82%D0%B5%D0%BE%D1%80%D0%BE%D0%BB%D0%BE%D0%B3%D0%B8%D1%8F" TargetMode="External"/><Relationship Id="rId9" Type="http://schemas.openxmlformats.org/officeDocument/2006/relationships/hyperlink" Target="https://kk.wikipedia.org/wiki/%D0%93%D0%BB%D1%8F%D1%86%D0%B8%D0%BE%D0%BB%D0%BE%D0%B3%D0%B8%D1%8F" TargetMode="External"/><Relationship Id="rId14" Type="http://schemas.openxmlformats.org/officeDocument/2006/relationships/hyperlink" Target="https://kk.wikipedia.org/wiki/%D0%A2%D0%BE%D0%BF%D1%8B%D1%80%D0%B0%D2%9B%D1%82%D0%B0%D0%BD%D1%83" TargetMode="External"/><Relationship Id="rId22" Type="http://schemas.openxmlformats.org/officeDocument/2006/relationships/hyperlink" Target="https://kk.wikipedia.org/wiki/%D0%A1%D1%83%D1%80%D0%B5%D1%82:Gavin_Power_Plant.jpg" TargetMode="External"/><Relationship Id="rId27" Type="http://schemas.openxmlformats.org/officeDocument/2006/relationships/image" Target="../media/image6.jpeg"/><Relationship Id="rId30" Type="http://schemas.openxmlformats.org/officeDocument/2006/relationships/hyperlink" Target="https://kk.wikipedia.org/wiki/%D0%A1%D1%83%D1%80%D0%B5%D1%82:Meander-en.svg" TargetMode="External"/><Relationship Id="rId35" Type="http://schemas.openxmlformats.org/officeDocument/2006/relationships/image" Target="../media/image10.jpeg"/><Relationship Id="rId8" Type="http://schemas.openxmlformats.org/officeDocument/2006/relationships/hyperlink" Target="https://kk.wikipedia.org/wiki/%D0%93%D0%B5%D0%BE%D0%BC%D0%BE%D1%80%D1%84%D0%BE%D0%BB%D0%BE%D0%B3%D0%B8%D1%8F" TargetMode="External"/><Relationship Id="rId3" Type="http://schemas.openxmlformats.org/officeDocument/2006/relationships/hyperlink" Target="https://kk.wikipedia.org/wiki/%D0%9A%D0%BB%D0%B8%D0%BC%D0%B0%D1%82%D0%BE%D0%BB%D0%BE%D0%B3%D0%B8%D1%8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D23AEA-DD80-4F80-BCED-3208D7DFD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9129" y="3429000"/>
            <a:ext cx="5518066" cy="22685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Дәріс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7. География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теориясы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және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теориялық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білімнің</a:t>
            </a:r>
            <a:r>
              <a:rPr lang="ru-RU" sz="6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6000" b="0" i="0" u="none" strike="noStrike" baseline="0" dirty="0" err="1">
                <a:latin typeface="Times New Roman" panose="02020603050405020304" pitchFamily="18" charset="0"/>
              </a:rPr>
              <a:t>құрылысы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6863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4EDA9E-19B8-4A49-B5DA-5756CD3D8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Физикалық</a:t>
            </a:r>
            <a:r>
              <a:rPr lang="ru-RU" dirty="0"/>
              <a:t> география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EA5B23-6E4E-4C53-9C2B-BE8287BD4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906" y="1353967"/>
            <a:ext cx="9885994" cy="652633"/>
          </a:xfrm>
        </p:spPr>
        <p:txBody>
          <a:bodyPr/>
          <a:lstStyle/>
          <a:p>
            <a:r>
              <a:rPr lang="ru-RU" dirty="0" err="1"/>
              <a:t>Физикалық</a:t>
            </a:r>
            <a:r>
              <a:rPr lang="ru-RU" dirty="0"/>
              <a:t> география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Жердің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қабатын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кешендері</a:t>
            </a:r>
            <a:r>
              <a:rPr lang="ru-RU" dirty="0"/>
              <a:t> мен </a:t>
            </a:r>
            <a:r>
              <a:rPr lang="ru-RU" dirty="0" err="1"/>
              <a:t>компоненттерін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.</a:t>
            </a:r>
          </a:p>
        </p:txBody>
      </p:sp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id="{A0C8ADBF-87B2-4A83-8587-E7A7D5609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273858"/>
              </p:ext>
            </p:extLst>
          </p:nvPr>
        </p:nvGraphicFramePr>
        <p:xfrm>
          <a:off x="941388" y="3545058"/>
          <a:ext cx="8596312" cy="3017520"/>
        </p:xfrm>
        <a:graphic>
          <a:graphicData uri="http://schemas.openxmlformats.org/drawingml/2006/table">
            <a:tbl>
              <a:tblPr/>
              <a:tblGrid>
                <a:gridCol w="2149078">
                  <a:extLst>
                    <a:ext uri="{9D8B030D-6E8A-4147-A177-3AD203B41FA5}">
                      <a16:colId xmlns:a16="http://schemas.microsoft.com/office/drawing/2014/main" val="2678940365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416715726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531140921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32929417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4984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 dirty="0">
                          <a:solidFill>
                            <a:srgbClr val="0645AD"/>
                          </a:solidFill>
                          <a:effectLst/>
                          <a:hlinkClick r:id="rId2" tooltip="Биогеография"/>
                        </a:rPr>
                        <a:t>Биогеография</a:t>
                      </a:r>
                      <a:endParaRPr lang="ru-RU" dirty="0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3" tooltip="Климатология"/>
                        </a:rPr>
                        <a:t>Климатология</a:t>
                      </a:r>
                      <a:r>
                        <a:rPr lang="ru-RU"/>
                        <a:t> &amp; </a:t>
                      </a:r>
                      <a:r>
                        <a:rPr lang="en-US" u="none" strike="noStrike">
                          <a:solidFill>
                            <a:srgbClr val="0645AD"/>
                          </a:solidFill>
                          <a:effectLst/>
                          <a:hlinkClick r:id="rId4" tooltip="Метеорология"/>
                        </a:rPr>
                        <a:t>Me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4" tooltip="Метеорология"/>
                        </a:rPr>
                        <a:t>теорология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5" tooltip="Төрттік геологиясы"/>
                        </a:rPr>
                        <a:t>Төрттік геологиясы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6" tooltip="Экологиялық география"/>
                        </a:rPr>
                        <a:t>Экологиялық география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6728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2693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7" tooltip="Геодезия"/>
                        </a:rPr>
                        <a:t>Геодезия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8" tooltip="Геоморфология"/>
                        </a:rPr>
                        <a:t>Геоморфология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9" tooltip="Гляциология"/>
                        </a:rPr>
                        <a:t>Гляциология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10" tooltip="Гидрология"/>
                        </a:rPr>
                        <a:t>Гидрология</a:t>
                      </a:r>
                      <a:r>
                        <a:rPr lang="ru-RU"/>
                        <a:t> &amp; 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11" tooltip="Гидрография"/>
                        </a:rPr>
                        <a:t>Гидрография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579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245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12" tooltip="Геоэкология"/>
                        </a:rPr>
                        <a:t>Ландшафт экологиясы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339933"/>
                          </a:solidFill>
                          <a:effectLst/>
                          <a:hlinkClick r:id="rId13" tooltip="Океанология"/>
                        </a:rPr>
                        <a:t>Океанология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14" tooltip="Топырақтану"/>
                        </a:rPr>
                        <a:t>Топырақтану</a:t>
                      </a:r>
                      <a:endParaRPr lang="ru-RU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 dirty="0">
                          <a:solidFill>
                            <a:srgbClr val="0645AD"/>
                          </a:solidFill>
                          <a:effectLst/>
                          <a:hlinkClick r:id="rId15" tooltip="Палеогеография"/>
                        </a:rPr>
                        <a:t>Палеогеография</a:t>
                      </a:r>
                      <a:endParaRPr lang="ru-RU" dirty="0"/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9649965"/>
                  </a:ext>
                </a:extLst>
              </a:tr>
            </a:tbl>
          </a:graphicData>
        </a:graphic>
      </p:graphicFrame>
      <p:pic>
        <p:nvPicPr>
          <p:cNvPr id="21" name="Picture 3">
            <a:hlinkClick r:id="rId16"/>
            <a:extLst>
              <a:ext uri="{FF2B5EF4-FFF2-40B4-BE49-F238E27FC236}">
                <a16:creationId xmlns:a16="http://schemas.microsoft.com/office/drawing/2014/main" id="{B189A887-C5BA-4914-A46E-51766D7E5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29" y="2259012"/>
            <a:ext cx="9144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>
            <a:hlinkClick r:id="rId18"/>
            <a:extLst>
              <a:ext uri="{FF2B5EF4-FFF2-40B4-BE49-F238E27FC236}">
                <a16:creationId xmlns:a16="http://schemas.microsoft.com/office/drawing/2014/main" id="{EE2B408A-1656-4F8D-BBB9-DE6ECC3B3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113" y="2282995"/>
            <a:ext cx="91440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5">
            <a:hlinkClick r:id="rId20"/>
            <a:extLst>
              <a:ext uri="{FF2B5EF4-FFF2-40B4-BE49-F238E27FC236}">
                <a16:creationId xmlns:a16="http://schemas.microsoft.com/office/drawing/2014/main" id="{9DA7EB2B-587E-4187-8547-BFEB09DD4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399" y="2235200"/>
            <a:ext cx="9144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>
            <a:hlinkClick r:id="rId22"/>
            <a:extLst>
              <a:ext uri="{FF2B5EF4-FFF2-40B4-BE49-F238E27FC236}">
                <a16:creationId xmlns:a16="http://schemas.microsoft.com/office/drawing/2014/main" id="{D449248B-13E0-4C7A-8FE6-0065A25BC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1685" y="2206625"/>
            <a:ext cx="9144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7">
            <a:hlinkClick r:id="rId24"/>
            <a:extLst>
              <a:ext uri="{FF2B5EF4-FFF2-40B4-BE49-F238E27FC236}">
                <a16:creationId xmlns:a16="http://schemas.microsoft.com/office/drawing/2014/main" id="{9DDD6A4F-B5ED-4F98-948D-2EEB5F6E0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802" y="2161466"/>
            <a:ext cx="9144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>
            <a:hlinkClick r:id="rId26"/>
            <a:extLst>
              <a:ext uri="{FF2B5EF4-FFF2-40B4-BE49-F238E27FC236}">
                <a16:creationId xmlns:a16="http://schemas.microsoft.com/office/drawing/2014/main" id="{9B359EB3-7419-4AE4-8181-F4E2E977A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706" y="2259012"/>
            <a:ext cx="91440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9">
            <a:hlinkClick r:id="rId28"/>
            <a:extLst>
              <a:ext uri="{FF2B5EF4-FFF2-40B4-BE49-F238E27FC236}">
                <a16:creationId xmlns:a16="http://schemas.microsoft.com/office/drawing/2014/main" id="{03BF61F4-1654-4322-B882-6BCB19081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973" y="2361421"/>
            <a:ext cx="9144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0">
            <a:hlinkClick r:id="rId30"/>
            <a:extLst>
              <a:ext uri="{FF2B5EF4-FFF2-40B4-BE49-F238E27FC236}">
                <a16:creationId xmlns:a16="http://schemas.microsoft.com/office/drawing/2014/main" id="{17501297-3C37-4F93-BF93-50318CBED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993" y="2282995"/>
            <a:ext cx="914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1">
            <a:hlinkClick r:id="rId32"/>
            <a:extLst>
              <a:ext uri="{FF2B5EF4-FFF2-40B4-BE49-F238E27FC236}">
                <a16:creationId xmlns:a16="http://schemas.microsoft.com/office/drawing/2014/main" id="{9F735A04-3EDD-496D-947D-E1838CB1C8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700" y="2163848"/>
            <a:ext cx="9144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2">
            <a:hlinkClick r:id="rId34"/>
            <a:extLst>
              <a:ext uri="{FF2B5EF4-FFF2-40B4-BE49-F238E27FC236}">
                <a16:creationId xmlns:a16="http://schemas.microsoft.com/office/drawing/2014/main" id="{A1273C9D-A201-4C86-BB84-CF5FED503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0713" y="3316458"/>
            <a:ext cx="9144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3">
            <a:hlinkClick r:id="rId36"/>
            <a:extLst>
              <a:ext uri="{FF2B5EF4-FFF2-40B4-BE49-F238E27FC236}">
                <a16:creationId xmlns:a16="http://schemas.microsoft.com/office/drawing/2014/main" id="{80F4967D-51FF-4423-A87B-9D69DD2AB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0713" y="3939393"/>
            <a:ext cx="91440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14">
            <a:hlinkClick r:id="rId38"/>
            <a:extLst>
              <a:ext uri="{FF2B5EF4-FFF2-40B4-BE49-F238E27FC236}">
                <a16:creationId xmlns:a16="http://schemas.microsoft.com/office/drawing/2014/main" id="{B6862D2F-1604-4268-9D51-435A920AC4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0713" y="5717208"/>
            <a:ext cx="914400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98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713291-8DF4-45C3-AF7D-26BF1F1E6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24070"/>
            <a:ext cx="9235292" cy="6433929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</a:t>
            </a:r>
            <a:endParaRPr lang="ru-RU" dirty="0"/>
          </a:p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</a:t>
            </a:r>
            <a:r>
              <a:rPr lang="ru-RU" dirty="0"/>
              <a:t> (</a:t>
            </a:r>
            <a:r>
              <a:rPr lang="ru-RU" dirty="0" err="1"/>
              <a:t>қабат</a:t>
            </a:r>
            <a:r>
              <a:rPr lang="ru-RU" dirty="0"/>
              <a:t>)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литосфераның</a:t>
            </a:r>
            <a:r>
              <a:rPr lang="ru-RU" dirty="0"/>
              <a:t> </a:t>
            </a:r>
            <a:r>
              <a:rPr lang="ru-RU" dirty="0" err="1"/>
              <a:t>үстіңгі</a:t>
            </a:r>
            <a:r>
              <a:rPr lang="ru-RU" dirty="0"/>
              <a:t> </a:t>
            </a:r>
            <a:r>
              <a:rPr lang="ru-RU" dirty="0" err="1"/>
              <a:t>бөлік</a:t>
            </a:r>
            <a:r>
              <a:rPr lang="ru-RU" dirty="0"/>
              <a:t>, </a:t>
            </a:r>
            <a:r>
              <a:rPr lang="ru-RU" dirty="0" err="1"/>
              <a:t>атмосфераның</a:t>
            </a:r>
            <a:r>
              <a:rPr lang="ru-RU" dirty="0"/>
              <a:t>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, гидросфера мен биосфера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жанасып</a:t>
            </a:r>
            <a:r>
              <a:rPr lang="ru-RU" dirty="0"/>
              <a:t>, </a:t>
            </a:r>
            <a:r>
              <a:rPr lang="ru-RU" dirty="0" err="1"/>
              <a:t>біріне-бірі</a:t>
            </a:r>
            <a:r>
              <a:rPr lang="ru-RU" dirty="0"/>
              <a:t> </a:t>
            </a:r>
            <a:r>
              <a:rPr lang="ru-RU" dirty="0" err="1"/>
              <a:t>еніп</a:t>
            </a:r>
            <a:r>
              <a:rPr lang="ru-RU" dirty="0"/>
              <a:t> </a:t>
            </a:r>
            <a:r>
              <a:rPr lang="ru-RU" dirty="0" err="1"/>
              <a:t>жататын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әрекеттесетін</a:t>
            </a:r>
            <a:r>
              <a:rPr lang="ru-RU" dirty="0"/>
              <a:t> </a:t>
            </a:r>
            <a:r>
              <a:rPr lang="ru-RU" dirty="0" err="1"/>
              <a:t>қабық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</a:t>
            </a:r>
            <a:r>
              <a:rPr lang="ru-RU" dirty="0" err="1"/>
              <a:t>қалыптасқан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әрқашан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тығыз</a:t>
            </a:r>
            <a:r>
              <a:rPr lang="ru-RU" dirty="0"/>
              <a:t> </a:t>
            </a:r>
            <a:r>
              <a:rPr lang="ru-RU" dirty="0" err="1"/>
              <a:t>байланыста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қабықтар</a:t>
            </a:r>
            <a:endParaRPr lang="ru-RU" dirty="0"/>
          </a:p>
          <a:p>
            <a:endParaRPr lang="ru-RU" dirty="0"/>
          </a:p>
          <a:p>
            <a:r>
              <a:rPr lang="ru-RU" dirty="0"/>
              <a:t>Литосфера</a:t>
            </a:r>
          </a:p>
          <a:p>
            <a:r>
              <a:rPr lang="ru-RU" dirty="0"/>
              <a:t>Литосфер — </a:t>
            </a:r>
            <a:r>
              <a:rPr lang="ru-RU" dirty="0" err="1"/>
              <a:t>мантияның</a:t>
            </a:r>
            <a:r>
              <a:rPr lang="ru-RU" dirty="0"/>
              <a:t> </a:t>
            </a:r>
            <a:r>
              <a:rPr lang="ru-RU" dirty="0" err="1"/>
              <a:t>жоғарғы</a:t>
            </a:r>
            <a:r>
              <a:rPr lang="ru-RU" dirty="0"/>
              <a:t> </a:t>
            </a:r>
            <a:r>
              <a:rPr lang="ru-RU" dirty="0" err="1"/>
              <a:t>қабаты</a:t>
            </a:r>
            <a:r>
              <a:rPr lang="ru-RU" dirty="0"/>
              <a:t> мен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</a:t>
            </a:r>
            <a:r>
              <a:rPr lang="ru-RU" dirty="0" err="1"/>
              <a:t>қалыңдығы</a:t>
            </a:r>
            <a:r>
              <a:rPr lang="ru-RU" dirty="0"/>
              <a:t> </a:t>
            </a:r>
            <a:r>
              <a:rPr lang="ru-RU" dirty="0" err="1"/>
              <a:t>мұхиттардын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5-10 км-</a:t>
            </a:r>
            <a:r>
              <a:rPr lang="ru-RU" dirty="0" err="1"/>
              <a:t>ге</a:t>
            </a:r>
            <a:r>
              <a:rPr lang="ru-RU" dirty="0"/>
              <a:t>, </a:t>
            </a:r>
            <a:r>
              <a:rPr lang="ru-RU" dirty="0" err="1"/>
              <a:t>жазықтардың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35- 45 км-</a:t>
            </a:r>
            <a:r>
              <a:rPr lang="ru-RU" dirty="0" err="1"/>
              <a:t>ге</a:t>
            </a:r>
            <a:r>
              <a:rPr lang="ru-RU" dirty="0"/>
              <a:t>, тау </a:t>
            </a:r>
            <a:r>
              <a:rPr lang="ru-RU" dirty="0" err="1"/>
              <a:t>сілемдерінің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70 км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тереңдікке</a:t>
            </a:r>
            <a:r>
              <a:rPr lang="ru-RU" dirty="0"/>
              <a:t> </a:t>
            </a:r>
            <a:r>
              <a:rPr lang="ru-RU" dirty="0" err="1"/>
              <a:t>кетеді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</a:t>
            </a:r>
            <a:r>
              <a:rPr lang="ru-RU" dirty="0"/>
              <a:t> </a:t>
            </a:r>
            <a:r>
              <a:rPr lang="ru-RU" dirty="0" err="1"/>
              <a:t>түзетін</a:t>
            </a:r>
            <a:r>
              <a:rPr lang="ru-RU" dirty="0"/>
              <a:t> тау </a:t>
            </a:r>
            <a:r>
              <a:rPr lang="ru-RU" dirty="0" err="1"/>
              <a:t>жыныстары</a:t>
            </a:r>
            <a:endParaRPr lang="ru-RU" dirty="0"/>
          </a:p>
          <a:p>
            <a:r>
              <a:rPr lang="ru-RU" dirty="0" err="1"/>
              <a:t>Минералдар</a:t>
            </a:r>
            <a:r>
              <a:rPr lang="ru-RU" dirty="0"/>
              <a:t> — тау </a:t>
            </a:r>
            <a:r>
              <a:rPr lang="ru-RU" dirty="0" err="1"/>
              <a:t>жыныстарын</a:t>
            </a:r>
            <a:r>
              <a:rPr lang="ru-RU" dirty="0"/>
              <a:t> </a:t>
            </a:r>
            <a:r>
              <a:rPr lang="ru-RU" dirty="0" err="1"/>
              <a:t>құрайтын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. Тау </a:t>
            </a:r>
            <a:r>
              <a:rPr lang="ru-RU" dirty="0" err="1"/>
              <a:t>жыныстары</a:t>
            </a:r>
            <a:r>
              <a:rPr lang="ru-RU" dirty="0"/>
              <a:t>: гранит, </a:t>
            </a:r>
            <a:r>
              <a:rPr lang="ru-RU" dirty="0" err="1"/>
              <a:t>құм</a:t>
            </a:r>
            <a:r>
              <a:rPr lang="ru-RU" dirty="0"/>
              <a:t>, </a:t>
            </a:r>
            <a:r>
              <a:rPr lang="ru-RU" dirty="0" err="1"/>
              <a:t>тұз</a:t>
            </a:r>
            <a:r>
              <a:rPr lang="ru-RU" dirty="0"/>
              <a:t>, </a:t>
            </a:r>
            <a:r>
              <a:rPr lang="ru-RU" dirty="0" err="1"/>
              <a:t>көмір</a:t>
            </a:r>
            <a:r>
              <a:rPr lang="ru-RU" dirty="0"/>
              <a:t>, </a:t>
            </a:r>
            <a:r>
              <a:rPr lang="ru-RU" dirty="0" err="1"/>
              <a:t>мұнай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бетінде</a:t>
            </a:r>
            <a:r>
              <a:rPr lang="ru-RU" dirty="0"/>
              <a:t> 3000 </a:t>
            </a:r>
            <a:r>
              <a:rPr lang="ru-RU" dirty="0" err="1"/>
              <a:t>шамасында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минералдар</a:t>
            </a:r>
            <a:r>
              <a:rPr lang="ru-RU" dirty="0"/>
              <a:t>, 7000 </a:t>
            </a:r>
            <a:r>
              <a:rPr lang="ru-RU" dirty="0" err="1"/>
              <a:t>түрлі</a:t>
            </a:r>
            <a:r>
              <a:rPr lang="ru-RU" dirty="0"/>
              <a:t> тау </a:t>
            </a:r>
            <a:r>
              <a:rPr lang="ru-RU" dirty="0" err="1"/>
              <a:t>жыныстары</a:t>
            </a:r>
            <a:r>
              <a:rPr lang="ru-RU" dirty="0"/>
              <a:t> бар. Тау </a:t>
            </a:r>
            <a:r>
              <a:rPr lang="ru-RU" dirty="0" err="1"/>
              <a:t>жыныстарының</a:t>
            </a:r>
            <a:r>
              <a:rPr lang="ru-RU" dirty="0"/>
              <a:t> </a:t>
            </a:r>
            <a:r>
              <a:rPr lang="ru-RU" dirty="0" err="1"/>
              <a:t>тегіне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3 </a:t>
            </a:r>
            <a:r>
              <a:rPr lang="ru-RU" dirty="0" err="1"/>
              <a:t>категориясы</a:t>
            </a:r>
            <a:r>
              <a:rPr lang="ru-RU" dirty="0"/>
              <a:t> бар: </a:t>
            </a:r>
            <a:r>
              <a:rPr lang="ru-RU" dirty="0" err="1"/>
              <a:t>магмалық</a:t>
            </a:r>
            <a:r>
              <a:rPr lang="ru-RU" dirty="0"/>
              <a:t>, </a:t>
            </a:r>
            <a:r>
              <a:rPr lang="ru-RU" dirty="0" err="1"/>
              <a:t>шөгінді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метаморфты</a:t>
            </a:r>
            <a:r>
              <a:rPr lang="ru-RU" dirty="0"/>
              <a:t> тау </a:t>
            </a:r>
            <a:r>
              <a:rPr lang="ru-RU" dirty="0" err="1"/>
              <a:t>жыныстары</a:t>
            </a:r>
            <a:r>
              <a:rPr lang="ru-RU" dirty="0"/>
              <a:t>. </a:t>
            </a:r>
            <a:r>
              <a:rPr lang="ru-RU" dirty="0" err="1"/>
              <a:t>Метаморфты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—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температураның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қысымның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ошақтың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орналасуына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қызады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жердің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қабығының</a:t>
            </a:r>
            <a:r>
              <a:rPr lang="ru-RU" dirty="0"/>
              <a:t> </a:t>
            </a:r>
            <a:r>
              <a:rPr lang="ru-RU" dirty="0" err="1"/>
              <a:t>қозғалысынан</a:t>
            </a:r>
            <a:r>
              <a:rPr lang="ru-RU" dirty="0"/>
              <a:t> </a:t>
            </a:r>
            <a:r>
              <a:rPr lang="ru-RU" dirty="0" err="1"/>
              <a:t>қысылуы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күйге</a:t>
            </a:r>
            <a:r>
              <a:rPr lang="ru-RU" dirty="0"/>
              <a:t>, </a:t>
            </a:r>
            <a:r>
              <a:rPr lang="ru-RU" dirty="0" err="1"/>
              <a:t>кейбірі</a:t>
            </a:r>
            <a:r>
              <a:rPr lang="ru-RU" dirty="0"/>
              <a:t> </a:t>
            </a:r>
            <a:r>
              <a:rPr lang="ru-RU" dirty="0" err="1"/>
              <a:t>жұмсақ</a:t>
            </a:r>
            <a:r>
              <a:rPr lang="ru-RU" dirty="0"/>
              <a:t> </a:t>
            </a:r>
            <a:r>
              <a:rPr lang="ru-RU" dirty="0" err="1"/>
              <a:t>қабатқа</a:t>
            </a:r>
            <a:r>
              <a:rPr lang="ru-RU" dirty="0"/>
              <a:t> </a:t>
            </a:r>
            <a:r>
              <a:rPr lang="ru-RU" dirty="0" err="1"/>
              <a:t>айналады</a:t>
            </a:r>
            <a:r>
              <a:rPr lang="ru-RU" dirty="0"/>
              <a:t>.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астындағы</a:t>
            </a:r>
            <a:r>
              <a:rPr lang="ru-RU" dirty="0"/>
              <a:t> магма </a:t>
            </a:r>
            <a:r>
              <a:rPr lang="ru-RU" dirty="0" err="1"/>
              <a:t>суып</a:t>
            </a:r>
            <a:r>
              <a:rPr lang="ru-RU" dirty="0"/>
              <a:t>,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күйге</a:t>
            </a:r>
            <a:r>
              <a:rPr lang="ru-RU" dirty="0"/>
              <a:t> </a:t>
            </a:r>
            <a:r>
              <a:rPr lang="ru-RU" dirty="0" err="1"/>
              <a:t>айналғанда</a:t>
            </a:r>
            <a:r>
              <a:rPr lang="ru-RU" dirty="0"/>
              <a:t> </a:t>
            </a:r>
            <a:r>
              <a:rPr lang="ru-RU" dirty="0" err="1"/>
              <a:t>түзіледі</a:t>
            </a:r>
            <a:r>
              <a:rPr lang="ru-RU" dirty="0"/>
              <a:t>.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үрдіс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түзілген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интрузивті</a:t>
            </a:r>
            <a:r>
              <a:rPr lang="ru-RU" dirty="0"/>
              <a:t>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Магма </a:t>
            </a:r>
            <a:r>
              <a:rPr lang="ru-RU" dirty="0" err="1"/>
              <a:t>жанартау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бетіне</a:t>
            </a:r>
            <a:r>
              <a:rPr lang="ru-RU" dirty="0"/>
              <a:t> </a:t>
            </a:r>
            <a:r>
              <a:rPr lang="ru-RU" dirty="0" err="1"/>
              <a:t>шығып</a:t>
            </a:r>
            <a:r>
              <a:rPr lang="ru-RU" dirty="0"/>
              <a:t> </a:t>
            </a:r>
            <a:r>
              <a:rPr lang="ru-RU" dirty="0" err="1"/>
              <a:t>қатса</a:t>
            </a:r>
            <a:r>
              <a:rPr lang="ru-RU" dirty="0"/>
              <a:t>,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эффузивті</a:t>
            </a:r>
            <a:r>
              <a:rPr lang="ru-RU" dirty="0"/>
              <a:t>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жыныстар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5942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A8F64AE-1C15-464A-A952-1C42725A0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292100"/>
            <a:ext cx="8596312" cy="630713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Литосфералық</a:t>
            </a:r>
            <a:r>
              <a:rPr lang="ru-RU" dirty="0"/>
              <a:t> </a:t>
            </a:r>
            <a:r>
              <a:rPr lang="ru-RU" dirty="0" err="1"/>
              <a:t>тақталар</a:t>
            </a:r>
            <a:endParaRPr lang="ru-RU" dirty="0"/>
          </a:p>
          <a:p>
            <a:r>
              <a:rPr lang="ru-RU" dirty="0" err="1"/>
              <a:t>Литосфераның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ой-</a:t>
            </a:r>
            <a:r>
              <a:rPr lang="ru-RU" dirty="0" err="1"/>
              <a:t>қырларының</a:t>
            </a:r>
            <a:r>
              <a:rPr lang="ru-RU" dirty="0"/>
              <a:t> </a:t>
            </a:r>
            <a:r>
              <a:rPr lang="ru-RU" dirty="0" err="1"/>
              <a:t>жиынтығын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бедері</a:t>
            </a:r>
            <a:r>
              <a:rPr lang="ru-RU" dirty="0"/>
              <a:t> (рельеф)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атайды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құбылыстардың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қалыптасады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</a:t>
            </a:r>
            <a:r>
              <a:rPr lang="ru-RU" dirty="0"/>
              <a:t> </a:t>
            </a:r>
            <a:r>
              <a:rPr lang="ru-RU" dirty="0" err="1"/>
              <a:t>бір-біріне</a:t>
            </a:r>
            <a:r>
              <a:rPr lang="ru-RU" dirty="0"/>
              <a:t> </a:t>
            </a:r>
            <a:r>
              <a:rPr lang="ru-RU" dirty="0" err="1"/>
              <a:t>тығыз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литосфералық</a:t>
            </a:r>
            <a:r>
              <a:rPr lang="ru-RU" dirty="0"/>
              <a:t> </a:t>
            </a:r>
            <a:r>
              <a:rPr lang="ru-RU" dirty="0" err="1"/>
              <a:t>тақталар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блоктардан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 </a:t>
            </a:r>
            <a:r>
              <a:rPr lang="ru-RU" dirty="0" err="1"/>
              <a:t>Тақталардың</a:t>
            </a:r>
            <a:r>
              <a:rPr lang="ru-RU" dirty="0"/>
              <a:t> </a:t>
            </a:r>
            <a:r>
              <a:rPr lang="ru-RU" dirty="0" err="1"/>
              <a:t>өлшемдері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шекараларымен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келмейді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мантия </a:t>
            </a:r>
            <a:r>
              <a:rPr lang="ru-RU" dirty="0" err="1"/>
              <a:t>затының</a:t>
            </a:r>
            <a:r>
              <a:rPr lang="ru-RU" dirty="0"/>
              <a:t> </a:t>
            </a:r>
            <a:r>
              <a:rPr lang="ru-RU" dirty="0" err="1"/>
              <a:t>беткі</a:t>
            </a:r>
            <a:r>
              <a:rPr lang="ru-RU" dirty="0"/>
              <a:t> </a:t>
            </a:r>
            <a:r>
              <a:rPr lang="ru-RU" dirty="0" err="1"/>
              <a:t>қабатымен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2-5 см </a:t>
            </a:r>
            <a:r>
              <a:rPr lang="ru-RU" dirty="0" err="1"/>
              <a:t>ығысады</a:t>
            </a:r>
            <a:r>
              <a:rPr lang="ru-RU" dirty="0"/>
              <a:t>.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13 </a:t>
            </a:r>
            <a:r>
              <a:rPr lang="ru-RU" dirty="0" err="1"/>
              <a:t>тақта</a:t>
            </a:r>
            <a:r>
              <a:rPr lang="ru-RU" dirty="0"/>
              <a:t> бар. </a:t>
            </a:r>
            <a:r>
              <a:rPr lang="ru-RU" dirty="0" err="1"/>
              <a:t>Үнді-Аустралиялық</a:t>
            </a:r>
            <a:r>
              <a:rPr lang="ru-RU" dirty="0"/>
              <a:t>, Африка </a:t>
            </a:r>
            <a:r>
              <a:rPr lang="ru-RU" dirty="0" err="1"/>
              <a:t>Американдық</a:t>
            </a:r>
            <a:r>
              <a:rPr lang="ru-RU" dirty="0"/>
              <a:t>, </a:t>
            </a:r>
            <a:r>
              <a:rPr lang="ru-RU" dirty="0" err="1"/>
              <a:t>Тынық</a:t>
            </a:r>
            <a:r>
              <a:rPr lang="ru-RU" dirty="0"/>
              <a:t> </a:t>
            </a:r>
            <a:r>
              <a:rPr lang="ru-RU" dirty="0" err="1"/>
              <a:t>мұхиттық</a:t>
            </a:r>
            <a:r>
              <a:rPr lang="ru-RU" dirty="0"/>
              <a:t>, </a:t>
            </a:r>
            <a:r>
              <a:rPr lang="ru-RU" dirty="0" err="1"/>
              <a:t>Атлантикалық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ортасы</a:t>
            </a:r>
            <a:r>
              <a:rPr lang="ru-RU" dirty="0"/>
              <a:t> </a:t>
            </a:r>
            <a:r>
              <a:rPr lang="ru-RU" dirty="0" err="1"/>
              <a:t>жоталары</a:t>
            </a:r>
            <a:r>
              <a:rPr lang="ru-RU" dirty="0"/>
              <a:t> -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астындағы</a:t>
            </a:r>
            <a:r>
              <a:rPr lang="ru-RU" dirty="0"/>
              <a:t> </a:t>
            </a:r>
            <a:r>
              <a:rPr lang="ru-RU" dirty="0" err="1"/>
              <a:t>жарық</a:t>
            </a:r>
            <a:r>
              <a:rPr lang="ru-RU" dirty="0"/>
              <a:t> </a:t>
            </a:r>
            <a:r>
              <a:rPr lang="ru-RU" dirty="0" err="1"/>
              <a:t>ажыратқан</a:t>
            </a:r>
            <a:r>
              <a:rPr lang="ru-RU" dirty="0"/>
              <a:t> </a:t>
            </a:r>
            <a:r>
              <a:rPr lang="ru-RU" dirty="0" err="1"/>
              <a:t>бөліктері</a:t>
            </a:r>
            <a:r>
              <a:rPr lang="ru-RU" dirty="0"/>
              <a:t>.</a:t>
            </a:r>
          </a:p>
          <a:p>
            <a:r>
              <a:rPr lang="ru-RU" dirty="0" err="1"/>
              <a:t>Платформалар</a:t>
            </a:r>
            <a:endParaRPr lang="ru-RU" dirty="0"/>
          </a:p>
          <a:p>
            <a:r>
              <a:rPr lang="ru-RU" dirty="0"/>
              <a:t>Платформа —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(</a:t>
            </a:r>
            <a:r>
              <a:rPr lang="ru-RU" dirty="0" err="1"/>
              <a:t>литосфераның</a:t>
            </a:r>
            <a:r>
              <a:rPr lang="ru-RU" dirty="0"/>
              <a:t>)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элементінің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</a:t>
            </a:r>
            <a:r>
              <a:rPr lang="ru-RU" dirty="0"/>
              <a:t> </a:t>
            </a:r>
            <a:r>
              <a:rPr lang="ru-RU" dirty="0" err="1"/>
              <a:t>қалыңдығының</a:t>
            </a:r>
            <a:r>
              <a:rPr lang="ru-RU" dirty="0"/>
              <a:t> </a:t>
            </a:r>
            <a:r>
              <a:rPr lang="ru-RU" dirty="0" err="1"/>
              <a:t>біршама</a:t>
            </a:r>
            <a:r>
              <a:rPr lang="ru-RU" dirty="0"/>
              <a:t> </a:t>
            </a:r>
            <a:r>
              <a:rPr lang="ru-RU" dirty="0" err="1"/>
              <a:t>тұрақтылығы</a:t>
            </a:r>
            <a:r>
              <a:rPr lang="ru-RU" dirty="0"/>
              <a:t> (35—45 км),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аумағының</a:t>
            </a:r>
            <a:r>
              <a:rPr lang="ru-RU" dirty="0"/>
              <a:t> </a:t>
            </a:r>
            <a:r>
              <a:rPr lang="ru-RU" dirty="0" err="1"/>
              <a:t>орасан</a:t>
            </a:r>
            <a:r>
              <a:rPr lang="ru-RU" dirty="0"/>
              <a:t> </a:t>
            </a:r>
            <a:r>
              <a:rPr lang="ru-RU" dirty="0" err="1"/>
              <a:t>үлкендігі</a:t>
            </a:r>
            <a:r>
              <a:rPr lang="ru-RU" dirty="0"/>
              <a:t> (</a:t>
            </a:r>
            <a:r>
              <a:rPr lang="ru-RU" dirty="0" err="1"/>
              <a:t>ауданы</a:t>
            </a:r>
            <a:r>
              <a:rPr lang="ru-RU" dirty="0"/>
              <a:t> млн-</a:t>
            </a:r>
            <a:r>
              <a:rPr lang="ru-RU" dirty="0" err="1"/>
              <a:t>даған</a:t>
            </a:r>
            <a:r>
              <a:rPr lang="ru-RU" dirty="0"/>
              <a:t> км2), </a:t>
            </a:r>
            <a:r>
              <a:rPr lang="ru-RU" dirty="0" err="1"/>
              <a:t>сейсмикалық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вулкандық</a:t>
            </a:r>
            <a:r>
              <a:rPr lang="ru-RU" dirty="0"/>
              <a:t> </a:t>
            </a:r>
            <a:r>
              <a:rPr lang="ru-RU" dirty="0" err="1"/>
              <a:t>әрекеттердің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баяулығы</a:t>
            </a:r>
            <a:r>
              <a:rPr lang="ru-RU" dirty="0"/>
              <a:t>, </a:t>
            </a:r>
            <a:r>
              <a:rPr lang="ru-RU" dirty="0" err="1"/>
              <a:t>рельефтің</a:t>
            </a:r>
            <a:r>
              <a:rPr lang="ru-RU" dirty="0"/>
              <a:t> </a:t>
            </a:r>
            <a:r>
              <a:rPr lang="ru-RU" dirty="0" err="1"/>
              <a:t>шамалы</a:t>
            </a:r>
            <a:r>
              <a:rPr lang="ru-RU" dirty="0"/>
              <a:t> </a:t>
            </a:r>
            <a:r>
              <a:rPr lang="ru-RU" dirty="0" err="1"/>
              <a:t>мүшеленгендігі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біркелкілігімен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. «Платформа» </a:t>
            </a:r>
            <a:r>
              <a:rPr lang="ru-RU" dirty="0" err="1"/>
              <a:t>термині</a:t>
            </a:r>
            <a:r>
              <a:rPr lang="ru-RU" dirty="0"/>
              <a:t> Эдуард </a:t>
            </a:r>
            <a:r>
              <a:rPr lang="ru-RU" dirty="0" err="1"/>
              <a:t>Зюсстің</a:t>
            </a:r>
            <a:r>
              <a:rPr lang="ru-RU" dirty="0"/>
              <a:t> «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кейпі</a:t>
            </a:r>
            <a:r>
              <a:rPr lang="ru-RU" dirty="0"/>
              <a:t>» </a:t>
            </a:r>
            <a:r>
              <a:rPr lang="ru-RU" dirty="0" err="1"/>
              <a:t>аталатын</a:t>
            </a:r>
            <a:r>
              <a:rPr lang="ru-RU" dirty="0"/>
              <a:t> (</a:t>
            </a:r>
            <a:r>
              <a:rPr lang="ru-RU" dirty="0" err="1"/>
              <a:t>неміс</a:t>
            </a:r>
            <a:r>
              <a:rPr lang="ru-RU" dirty="0"/>
              <a:t> </a:t>
            </a:r>
            <a:r>
              <a:rPr lang="ru-RU" dirty="0" err="1"/>
              <a:t>тілінде</a:t>
            </a:r>
            <a:r>
              <a:rPr lang="ru-RU" dirty="0"/>
              <a:t>) </a:t>
            </a:r>
            <a:r>
              <a:rPr lang="ru-RU" dirty="0" err="1"/>
              <a:t>еңбегінің</a:t>
            </a:r>
            <a:r>
              <a:rPr lang="ru-RU" dirty="0"/>
              <a:t> француз </a:t>
            </a:r>
            <a:r>
              <a:rPr lang="ru-RU" dirty="0" err="1"/>
              <a:t>тіліне</a:t>
            </a:r>
            <a:r>
              <a:rPr lang="ru-RU" dirty="0"/>
              <a:t> </a:t>
            </a:r>
            <a:r>
              <a:rPr lang="ru-RU" dirty="0" err="1"/>
              <a:t>аударылуына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Платформалар</a:t>
            </a:r>
            <a:r>
              <a:rPr lang="ru-RU" dirty="0"/>
              <a:t> </a:t>
            </a:r>
            <a:r>
              <a:rPr lang="ru-RU" dirty="0" err="1"/>
              <a:t>көрші</a:t>
            </a:r>
            <a:r>
              <a:rPr lang="ru-RU" dirty="0"/>
              <a:t> </a:t>
            </a:r>
            <a:r>
              <a:rPr lang="ru-RU" dirty="0" err="1"/>
              <a:t>геосинклинальдардың</a:t>
            </a:r>
            <a:r>
              <a:rPr lang="ru-RU" dirty="0"/>
              <a:t> </a:t>
            </a:r>
            <a:r>
              <a:rPr lang="ru-RU" dirty="0" err="1"/>
              <a:t>шеткі</a:t>
            </a:r>
            <a:r>
              <a:rPr lang="ru-RU" dirty="0"/>
              <a:t> </a:t>
            </a:r>
            <a:r>
              <a:rPr lang="ru-RU" dirty="0" err="1"/>
              <a:t>тігістерімен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ойыстарымен</a:t>
            </a:r>
            <a:r>
              <a:rPr lang="ru-RU" dirty="0"/>
              <a:t> </a:t>
            </a:r>
            <a:r>
              <a:rPr lang="ru-RU" dirty="0" err="1"/>
              <a:t>шектеледі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созылым</a:t>
            </a:r>
            <a:r>
              <a:rPr lang="ru-RU" dirty="0"/>
              <a:t> </a:t>
            </a:r>
            <a:r>
              <a:rPr lang="ru-RU" dirty="0" err="1"/>
              <a:t>бағытымен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 </a:t>
            </a:r>
            <a:r>
              <a:rPr lang="ru-RU" dirty="0" err="1"/>
              <a:t>Көне</a:t>
            </a:r>
            <a:r>
              <a:rPr lang="ru-RU" dirty="0"/>
              <a:t> </a:t>
            </a:r>
            <a:r>
              <a:rPr lang="ru-RU" dirty="0" err="1"/>
              <a:t>геосинклинальдық</a:t>
            </a:r>
            <a:r>
              <a:rPr lang="ru-RU" dirty="0"/>
              <a:t> </a:t>
            </a:r>
            <a:r>
              <a:rPr lang="ru-RU" dirty="0" err="1"/>
              <a:t>жүйелердің</a:t>
            </a:r>
            <a:r>
              <a:rPr lang="ru-RU" dirty="0"/>
              <a:t> </a:t>
            </a:r>
            <a:r>
              <a:rPr lang="ru-RU" dirty="0" err="1"/>
              <a:t>дамуынан</a:t>
            </a:r>
            <a:r>
              <a:rPr lang="ru-RU" dirty="0"/>
              <a:t>,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</a:t>
            </a:r>
            <a:r>
              <a:rPr lang="ru-RU" dirty="0" err="1"/>
              <a:t>қимылды</a:t>
            </a:r>
            <a:r>
              <a:rPr lang="ru-RU" dirty="0"/>
              <a:t> </a:t>
            </a:r>
            <a:r>
              <a:rPr lang="ru-RU" dirty="0" err="1"/>
              <a:t>бөліктерінің</a:t>
            </a:r>
            <a:r>
              <a:rPr lang="ru-RU" dirty="0"/>
              <a:t> </a:t>
            </a:r>
            <a:r>
              <a:rPr lang="ru-RU" dirty="0" err="1"/>
              <a:t>тектоникалық</a:t>
            </a:r>
            <a:r>
              <a:rPr lang="ru-RU" dirty="0"/>
              <a:t> </a:t>
            </a:r>
            <a:r>
              <a:rPr lang="ru-RU" dirty="0" err="1"/>
              <a:t>жағынан</a:t>
            </a:r>
            <a:r>
              <a:rPr lang="ru-RU" dirty="0"/>
              <a:t> </a:t>
            </a:r>
            <a:r>
              <a:rPr lang="ru-RU" dirty="0" err="1"/>
              <a:t>бекінуінен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Платформалар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қатардан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(</a:t>
            </a:r>
            <a:r>
              <a:rPr lang="ru-RU" dirty="0" err="1"/>
              <a:t>фундаменті</a:t>
            </a:r>
            <a:r>
              <a:rPr lang="ru-RU" dirty="0"/>
              <a:t>) </a:t>
            </a:r>
            <a:r>
              <a:rPr lang="ru-RU" dirty="0" err="1"/>
              <a:t>Платформаның</a:t>
            </a:r>
            <a:r>
              <a:rPr lang="ru-RU" dirty="0"/>
              <a:t> </a:t>
            </a:r>
            <a:r>
              <a:rPr lang="ru-RU" dirty="0" err="1"/>
              <a:t>қалыптасуына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орын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, аса </a:t>
            </a:r>
            <a:r>
              <a:rPr lang="ru-RU" dirty="0" err="1"/>
              <a:t>терең</a:t>
            </a:r>
            <a:r>
              <a:rPr lang="ru-RU" dirty="0"/>
              <a:t> </a:t>
            </a:r>
            <a:r>
              <a:rPr lang="ru-RU" dirty="0" err="1"/>
              <a:t>жарылыстармен</a:t>
            </a:r>
            <a:r>
              <a:rPr lang="ru-RU" dirty="0"/>
              <a:t> </a:t>
            </a:r>
            <a:r>
              <a:rPr lang="ru-RU" dirty="0" err="1"/>
              <a:t>тілініп</a:t>
            </a:r>
            <a:r>
              <a:rPr lang="ru-RU" dirty="0"/>
              <a:t>, </a:t>
            </a:r>
            <a:r>
              <a:rPr lang="ru-RU" dirty="0" err="1"/>
              <a:t>пәрменді</a:t>
            </a:r>
            <a:r>
              <a:rPr lang="ru-RU" dirty="0"/>
              <a:t> </a:t>
            </a:r>
            <a:r>
              <a:rPr lang="ru-RU" dirty="0" err="1"/>
              <a:t>метаморфизмге</a:t>
            </a:r>
            <a:r>
              <a:rPr lang="ru-RU" dirty="0"/>
              <a:t> </a:t>
            </a:r>
            <a:r>
              <a:rPr lang="ru-RU" dirty="0" err="1"/>
              <a:t>шалынған</a:t>
            </a:r>
            <a:r>
              <a:rPr lang="ru-RU" dirty="0"/>
              <a:t>, </a:t>
            </a:r>
            <a:r>
              <a:rPr lang="ru-RU" dirty="0" err="1"/>
              <a:t>қатпарлықтарға</a:t>
            </a:r>
            <a:r>
              <a:rPr lang="ru-RU" dirty="0"/>
              <a:t> </a:t>
            </a:r>
            <a:r>
              <a:rPr lang="ru-RU" dirty="0" err="1"/>
              <a:t>жиырылып</a:t>
            </a:r>
            <a:r>
              <a:rPr lang="ru-RU" dirty="0"/>
              <a:t>, гранит </a:t>
            </a:r>
            <a:r>
              <a:rPr lang="ru-RU" dirty="0" err="1"/>
              <a:t>интрузияларымен</a:t>
            </a:r>
            <a:r>
              <a:rPr lang="ru-RU" dirty="0"/>
              <a:t> </a:t>
            </a:r>
            <a:r>
              <a:rPr lang="ru-RU" dirty="0" err="1"/>
              <a:t>қиылған</a:t>
            </a:r>
            <a:r>
              <a:rPr lang="ru-RU" dirty="0"/>
              <a:t>, </a:t>
            </a:r>
            <a:r>
              <a:rPr lang="ru-RU" dirty="0" err="1"/>
              <a:t>шөгінді</a:t>
            </a:r>
            <a:r>
              <a:rPr lang="ru-RU" dirty="0"/>
              <a:t> — </a:t>
            </a:r>
            <a:r>
              <a:rPr lang="ru-RU" dirty="0" err="1"/>
              <a:t>вулканогендік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граниттенген</a:t>
            </a:r>
            <a:r>
              <a:rPr lang="ru-RU" dirty="0"/>
              <a:t> </a:t>
            </a:r>
            <a:r>
              <a:rPr lang="ru-RU" dirty="0" err="1"/>
              <a:t>жыныстардан</a:t>
            </a:r>
            <a:r>
              <a:rPr lang="ru-RU" dirty="0"/>
              <a:t> </a:t>
            </a:r>
            <a:r>
              <a:rPr lang="ru-RU" dirty="0" err="1"/>
              <a:t>құралады</a:t>
            </a:r>
            <a:r>
              <a:rPr lang="ru-RU" dirty="0"/>
              <a:t>. </a:t>
            </a:r>
            <a:r>
              <a:rPr lang="ru-RU" dirty="0" err="1"/>
              <a:t>Платформаның</a:t>
            </a:r>
            <a:r>
              <a:rPr lang="ru-RU" dirty="0"/>
              <a:t> </a:t>
            </a:r>
            <a:r>
              <a:rPr lang="ru-RU" dirty="0" err="1"/>
              <a:t>тысы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жоғарғы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төмендегі</a:t>
            </a:r>
            <a:r>
              <a:rPr lang="ru-RU" dirty="0"/>
              <a:t> </a:t>
            </a:r>
            <a:r>
              <a:rPr lang="ru-RU" dirty="0" err="1"/>
              <a:t>фундаменттің</a:t>
            </a:r>
            <a:r>
              <a:rPr lang="ru-RU" dirty="0"/>
              <a:t> </a:t>
            </a:r>
            <a:r>
              <a:rPr lang="ru-RU" dirty="0" err="1"/>
              <a:t>мүжілген</a:t>
            </a:r>
            <a:r>
              <a:rPr lang="ru-RU" dirty="0"/>
              <a:t> </a:t>
            </a:r>
            <a:r>
              <a:rPr lang="ru-RU" dirty="0" err="1"/>
              <a:t>бетінде</a:t>
            </a:r>
            <a:r>
              <a:rPr lang="ru-RU" dirty="0"/>
              <a:t> </a:t>
            </a:r>
            <a:r>
              <a:rPr lang="ru-RU" dirty="0" err="1"/>
              <a:t>шалыс</a:t>
            </a:r>
            <a:r>
              <a:rPr lang="ru-RU" dirty="0"/>
              <a:t>, горизонталь </a:t>
            </a:r>
            <a:r>
              <a:rPr lang="ru-RU" dirty="0" err="1"/>
              <a:t>күйде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, </a:t>
            </a:r>
            <a:r>
              <a:rPr lang="ru-RU" dirty="0" err="1"/>
              <a:t>метаморфизмге</a:t>
            </a:r>
            <a:r>
              <a:rPr lang="ru-RU" dirty="0"/>
              <a:t> </a:t>
            </a:r>
            <a:r>
              <a:rPr lang="ru-RU" dirty="0" err="1"/>
              <a:t>баяу</a:t>
            </a:r>
            <a:r>
              <a:rPr lang="ru-RU" dirty="0"/>
              <a:t> </a:t>
            </a:r>
            <a:r>
              <a:rPr lang="ru-RU" dirty="0" err="1"/>
              <a:t>шалынған</a:t>
            </a:r>
            <a:r>
              <a:rPr lang="ru-RU" dirty="0"/>
              <a:t> не </a:t>
            </a:r>
            <a:r>
              <a:rPr lang="ru-RU" dirty="0" err="1"/>
              <a:t>шалынбаған</a:t>
            </a:r>
            <a:r>
              <a:rPr lang="ru-RU" dirty="0"/>
              <a:t> </a:t>
            </a:r>
            <a:r>
              <a:rPr lang="ru-RU" dirty="0" err="1"/>
              <a:t>шөгінді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метаморфтық</a:t>
            </a:r>
            <a:r>
              <a:rPr lang="ru-RU" dirty="0"/>
              <a:t> </a:t>
            </a:r>
            <a:r>
              <a:rPr lang="ru-RU" dirty="0" err="1"/>
              <a:t>жыныстардан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9944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E78C5F-0FE9-4EE8-B10F-D583738DB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295275"/>
            <a:ext cx="8596312" cy="6267450"/>
          </a:xfrm>
        </p:spPr>
        <p:txBody>
          <a:bodyPr>
            <a:normAutofit/>
          </a:bodyPr>
          <a:lstStyle/>
          <a:p>
            <a:r>
              <a:rPr lang="ru-RU" dirty="0" err="1"/>
              <a:t>Жанартаулар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ыстық</a:t>
            </a:r>
            <a:r>
              <a:rPr lang="ru-RU" dirty="0"/>
              <a:t> </a:t>
            </a:r>
            <a:r>
              <a:rPr lang="ru-RU" dirty="0" err="1"/>
              <a:t>бұлақтар</a:t>
            </a:r>
            <a:endParaRPr lang="ru-RU" dirty="0"/>
          </a:p>
          <a:p>
            <a:r>
              <a:rPr lang="ru-RU" dirty="0" err="1"/>
              <a:t>Жанартау</a:t>
            </a:r>
            <a:r>
              <a:rPr lang="ru-RU" dirty="0"/>
              <a:t> — </a:t>
            </a:r>
            <a:r>
              <a:rPr lang="ru-RU" dirty="0" err="1"/>
              <a:t>төбесінде</a:t>
            </a:r>
            <a:r>
              <a:rPr lang="ru-RU" dirty="0"/>
              <a:t> </a:t>
            </a:r>
            <a:r>
              <a:rPr lang="ru-RU" dirty="0" err="1"/>
              <a:t>шұңқырға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 </a:t>
            </a:r>
            <a:r>
              <a:rPr lang="ru-RU" dirty="0" err="1"/>
              <a:t>кратері</a:t>
            </a:r>
            <a:r>
              <a:rPr lang="ru-RU" dirty="0"/>
              <a:t> не </a:t>
            </a:r>
            <a:r>
              <a:rPr lang="ru-RU" dirty="0" err="1"/>
              <a:t>ойысы</a:t>
            </a:r>
            <a:r>
              <a:rPr lang="ru-RU" dirty="0"/>
              <a:t> бар, </a:t>
            </a:r>
            <a:r>
              <a:rPr lang="ru-RU" dirty="0" err="1"/>
              <a:t>көбінесе</a:t>
            </a:r>
            <a:r>
              <a:rPr lang="ru-RU" dirty="0"/>
              <a:t> конус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күмбез</a:t>
            </a:r>
            <a:r>
              <a:rPr lang="ru-RU" dirty="0"/>
              <a:t> </a:t>
            </a:r>
            <a:r>
              <a:rPr lang="ru-RU" dirty="0" err="1"/>
              <a:t>тәріздес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келетін</a:t>
            </a:r>
            <a:r>
              <a:rPr lang="ru-RU" dirty="0"/>
              <a:t> </a:t>
            </a:r>
            <a:r>
              <a:rPr lang="ru-RU" dirty="0" err="1"/>
              <a:t>геологиялық</a:t>
            </a:r>
            <a:r>
              <a:rPr lang="ru-RU" dirty="0"/>
              <a:t> </a:t>
            </a:r>
            <a:r>
              <a:rPr lang="ru-RU" dirty="0" err="1"/>
              <a:t>түзілім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терендік</a:t>
            </a:r>
            <a:r>
              <a:rPr lang="ru-RU" dirty="0"/>
              <a:t> </a:t>
            </a:r>
            <a:r>
              <a:rPr lang="ru-RU" dirty="0" err="1"/>
              <a:t>магмалық</a:t>
            </a:r>
            <a:r>
              <a:rPr lang="ru-RU" dirty="0"/>
              <a:t> </a:t>
            </a:r>
            <a:r>
              <a:rPr lang="ru-RU" dirty="0" err="1"/>
              <a:t>ошақтардан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бетіне</a:t>
            </a:r>
            <a:r>
              <a:rPr lang="ru-RU" dirty="0"/>
              <a:t> </a:t>
            </a:r>
            <a:r>
              <a:rPr lang="ru-RU" dirty="0" err="1"/>
              <a:t>лавалар</a:t>
            </a:r>
            <a:r>
              <a:rPr lang="ru-RU" dirty="0"/>
              <a:t>, </a:t>
            </a:r>
            <a:r>
              <a:rPr lang="ru-RU" dirty="0" err="1"/>
              <a:t>ыстық</a:t>
            </a:r>
            <a:r>
              <a:rPr lang="ru-RU" dirty="0"/>
              <a:t> </a:t>
            </a:r>
            <a:r>
              <a:rPr lang="ru-RU" dirty="0" err="1"/>
              <a:t>газдар</a:t>
            </a:r>
            <a:r>
              <a:rPr lang="ru-RU" dirty="0"/>
              <a:t> мен </a:t>
            </a:r>
            <a:r>
              <a:rPr lang="ru-RU" dirty="0" err="1"/>
              <a:t>булар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тау </a:t>
            </a:r>
            <a:r>
              <a:rPr lang="ru-RU" dirty="0" err="1"/>
              <a:t>жыныстарының</a:t>
            </a:r>
            <a:r>
              <a:rPr lang="ru-RU" dirty="0"/>
              <a:t> </a:t>
            </a:r>
            <a:r>
              <a:rPr lang="ru-RU" dirty="0" err="1"/>
              <a:t>сынықтарын</a:t>
            </a:r>
            <a:r>
              <a:rPr lang="ru-RU" dirty="0"/>
              <a:t> </a:t>
            </a:r>
            <a:r>
              <a:rPr lang="ru-RU" dirty="0" err="1"/>
              <a:t>атқылап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қыртысындағы</a:t>
            </a:r>
            <a:r>
              <a:rPr lang="ru-RU" dirty="0"/>
              <a:t> </a:t>
            </a:r>
            <a:r>
              <a:rPr lang="ru-RU" dirty="0" err="1"/>
              <a:t>каналдар</a:t>
            </a:r>
            <a:r>
              <a:rPr lang="ru-RU" dirty="0"/>
              <a:t> мен </a:t>
            </a:r>
            <a:r>
              <a:rPr lang="ru-RU" dirty="0" err="1"/>
              <a:t>жарықтардың</a:t>
            </a:r>
            <a:r>
              <a:rPr lang="ru-RU" dirty="0"/>
              <a:t> </a:t>
            </a:r>
            <a:r>
              <a:rPr lang="ru-RU" dirty="0" err="1"/>
              <a:t>үстінде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  <a:p>
            <a:r>
              <a:rPr lang="ru-RU" dirty="0"/>
              <a:t>Атмосфера</a:t>
            </a:r>
          </a:p>
          <a:p>
            <a:r>
              <a:rPr lang="ru-RU" dirty="0" err="1"/>
              <a:t>Жердің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қабығы</a:t>
            </a:r>
            <a:r>
              <a:rPr lang="ru-RU" dirty="0"/>
              <a:t> - атмосфера[26]. </a:t>
            </a:r>
            <a:r>
              <a:rPr lang="ru-RU" dirty="0" err="1"/>
              <a:t>Ауа</a:t>
            </a:r>
            <a:r>
              <a:rPr lang="ru-RU" dirty="0"/>
              <a:t> -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газдардың</a:t>
            </a:r>
            <a:r>
              <a:rPr lang="ru-RU" dirty="0"/>
              <a:t> </a:t>
            </a:r>
            <a:r>
              <a:rPr lang="ru-RU" dirty="0" err="1"/>
              <a:t>қосындысы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қабықтарының</a:t>
            </a:r>
            <a:r>
              <a:rPr lang="ru-RU" dirty="0"/>
              <a:t> </a:t>
            </a:r>
            <a:r>
              <a:rPr lang="ru-RU" dirty="0" err="1"/>
              <a:t>біртұтас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жермен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қозғалатын</a:t>
            </a:r>
            <a:r>
              <a:rPr lang="ru-RU" dirty="0"/>
              <a:t> </a:t>
            </a:r>
            <a:r>
              <a:rPr lang="ru-RU" dirty="0" err="1"/>
              <a:t>ауа</a:t>
            </a:r>
            <a:r>
              <a:rPr lang="ru-RU" dirty="0"/>
              <a:t> </a:t>
            </a:r>
            <a:r>
              <a:rPr lang="ru-RU" dirty="0" err="1"/>
              <a:t>қабығы</a:t>
            </a:r>
            <a:r>
              <a:rPr lang="ru-RU" dirty="0"/>
              <a:t> атмосфера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r>
              <a:rPr lang="ru-RU" dirty="0" err="1"/>
              <a:t>Атмосфераның</a:t>
            </a:r>
            <a:r>
              <a:rPr lang="ru-RU" dirty="0"/>
              <a:t> </a:t>
            </a:r>
            <a:r>
              <a:rPr lang="ru-RU" dirty="0" err="1"/>
              <a:t>қалыңдығы</a:t>
            </a:r>
            <a:r>
              <a:rPr lang="ru-RU" dirty="0"/>
              <a:t> </a:t>
            </a:r>
            <a:r>
              <a:rPr lang="ru-RU" dirty="0" err="1"/>
              <a:t>шамамен</a:t>
            </a:r>
            <a:r>
              <a:rPr lang="ru-RU" dirty="0"/>
              <a:t> 3000 км.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төмендегідей</a:t>
            </a:r>
            <a:r>
              <a:rPr lang="ru-RU" dirty="0"/>
              <a:t> </a:t>
            </a:r>
            <a:r>
              <a:rPr lang="ru-RU" dirty="0" err="1"/>
              <a:t>қабаттардан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: 7 - 18 км - тропосфера; 50 км - стратосфера; 85 км - мезосфера; 300 км термосфера; 600 - 1000 км - экзосфера, 50 км </a:t>
            </a:r>
            <a:r>
              <a:rPr lang="ru-RU" dirty="0" err="1"/>
              <a:t>биіктікте</a:t>
            </a:r>
            <a:r>
              <a:rPr lang="ru-RU" dirty="0"/>
              <a:t> - </a:t>
            </a:r>
            <a:r>
              <a:rPr lang="ru-RU" dirty="0" err="1"/>
              <a:t>озоносфера</a:t>
            </a:r>
            <a:r>
              <a:rPr lang="ru-RU" dirty="0"/>
              <a:t> </a:t>
            </a:r>
            <a:r>
              <a:rPr lang="ru-RU" dirty="0" err="1"/>
              <a:t>қабаты</a:t>
            </a:r>
            <a:r>
              <a:rPr lang="ru-RU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72F5E1-6F70-41B4-94C3-D058C9F6B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687" y="4598504"/>
            <a:ext cx="7513983" cy="210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2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75FD74-B8BF-4681-BD13-4AECCE181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8053"/>
            <a:ext cx="9261796" cy="642730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Гидросфера</a:t>
            </a:r>
          </a:p>
          <a:p>
            <a:r>
              <a:rPr lang="ru-RU" dirty="0"/>
              <a:t>Гидросфера —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бетіндегі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қыртысының</a:t>
            </a:r>
            <a:r>
              <a:rPr lang="ru-RU" dirty="0"/>
              <a:t> </a:t>
            </a:r>
            <a:r>
              <a:rPr lang="ru-RU" dirty="0" err="1"/>
              <a:t>тереңінде</a:t>
            </a:r>
            <a:r>
              <a:rPr lang="ru-RU" dirty="0"/>
              <a:t> </a:t>
            </a:r>
            <a:r>
              <a:rPr lang="ru-RU" dirty="0" err="1"/>
              <a:t>сұйық</a:t>
            </a:r>
            <a:r>
              <a:rPr lang="ru-RU" dirty="0"/>
              <a:t>, </a:t>
            </a:r>
            <a:r>
              <a:rPr lang="ru-RU" dirty="0" err="1"/>
              <a:t>қатты</a:t>
            </a:r>
            <a:r>
              <a:rPr lang="ru-RU" dirty="0"/>
              <a:t>, газ </a:t>
            </a:r>
            <a:r>
              <a:rPr lang="ru-RU" dirty="0" err="1"/>
              <a:t>тәрізді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мұхиттар</a:t>
            </a:r>
            <a:r>
              <a:rPr lang="ru-RU" dirty="0"/>
              <a:t> мен </a:t>
            </a:r>
            <a:r>
              <a:rPr lang="ru-RU" dirty="0" err="1"/>
              <a:t>теңіздер</a:t>
            </a:r>
            <a:r>
              <a:rPr lang="ru-RU" dirty="0"/>
              <a:t> (96%),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асты</a:t>
            </a:r>
            <a:r>
              <a:rPr lang="ru-RU" dirty="0"/>
              <a:t> </a:t>
            </a:r>
            <a:r>
              <a:rPr lang="ru-RU" dirty="0" err="1"/>
              <a:t>суы</a:t>
            </a:r>
            <a:r>
              <a:rPr lang="ru-RU" dirty="0"/>
              <a:t> (2% </a:t>
            </a:r>
            <a:r>
              <a:rPr lang="ru-RU" dirty="0" err="1"/>
              <a:t>мөлшерде</a:t>
            </a:r>
            <a:r>
              <a:rPr lang="ru-RU" dirty="0"/>
              <a:t>), </a:t>
            </a:r>
            <a:r>
              <a:rPr lang="ru-RU" dirty="0" err="1"/>
              <a:t>мұздық</a:t>
            </a:r>
            <a:r>
              <a:rPr lang="ru-RU" dirty="0"/>
              <a:t> тар мен </a:t>
            </a:r>
            <a:r>
              <a:rPr lang="ru-RU" dirty="0" err="1"/>
              <a:t>қар</a:t>
            </a:r>
            <a:r>
              <a:rPr lang="ru-RU" dirty="0"/>
              <a:t> </a:t>
            </a:r>
            <a:r>
              <a:rPr lang="ru-RU" dirty="0" err="1"/>
              <a:t>сулары</a:t>
            </a:r>
            <a:r>
              <a:rPr lang="ru-RU" dirty="0"/>
              <a:t> (2 % </a:t>
            </a:r>
            <a:r>
              <a:rPr lang="ru-RU" dirty="0" err="1"/>
              <a:t>мөлшерде</a:t>
            </a:r>
            <a:r>
              <a:rPr lang="ru-RU" dirty="0"/>
              <a:t>), </a:t>
            </a:r>
            <a:r>
              <a:rPr lang="ru-RU" dirty="0" err="1"/>
              <a:t>өзендер</a:t>
            </a:r>
            <a:r>
              <a:rPr lang="ru-RU" dirty="0"/>
              <a:t>, </a:t>
            </a:r>
            <a:r>
              <a:rPr lang="ru-RU" dirty="0" err="1"/>
              <a:t>көлдер</a:t>
            </a:r>
            <a:r>
              <a:rPr lang="ru-RU" dirty="0"/>
              <a:t>, </a:t>
            </a:r>
            <a:r>
              <a:rPr lang="ru-RU" dirty="0" err="1"/>
              <a:t>батпақтар</a:t>
            </a:r>
            <a:r>
              <a:rPr lang="ru-RU" dirty="0"/>
              <a:t> (0,02%)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сулар</a:t>
            </a:r>
            <a:r>
              <a:rPr lang="ru-RU" dirty="0"/>
              <a:t> </a:t>
            </a:r>
            <a:r>
              <a:rPr lang="ru-RU" dirty="0" err="1"/>
              <a:t>түрін</a:t>
            </a:r>
            <a:r>
              <a:rPr lang="ru-RU" dirty="0"/>
              <a:t> </a:t>
            </a:r>
            <a:r>
              <a:rPr lang="ru-RU" dirty="0" err="1"/>
              <a:t>косатын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қабығының</a:t>
            </a:r>
            <a:r>
              <a:rPr lang="ru-RU" dirty="0"/>
              <a:t> су </a:t>
            </a:r>
            <a:r>
              <a:rPr lang="ru-RU" dirty="0" err="1"/>
              <a:t>қабығы</a:t>
            </a:r>
            <a:r>
              <a:rPr lang="ru-RU" dirty="0"/>
              <a:t>. </a:t>
            </a:r>
            <a:r>
              <a:rPr lang="ru-RU" dirty="0" err="1"/>
              <a:t>Дүниежүзілік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құрлықтағы</a:t>
            </a:r>
            <a:r>
              <a:rPr lang="ru-RU" dirty="0"/>
              <a:t> су </a:t>
            </a:r>
            <a:r>
              <a:rPr lang="ru-RU" dirty="0" err="1"/>
              <a:t>көлемін</a:t>
            </a:r>
            <a:r>
              <a:rPr lang="ru-RU" dirty="0"/>
              <a:t> </a:t>
            </a:r>
            <a:r>
              <a:rPr lang="ru-RU" dirty="0" err="1"/>
              <a:t>қоспағанда</a:t>
            </a:r>
            <a:r>
              <a:rPr lang="ru-RU" dirty="0"/>
              <a:t> </a:t>
            </a:r>
            <a:r>
              <a:rPr lang="ru-RU" dirty="0" err="1"/>
              <a:t>жердің</a:t>
            </a:r>
            <a:r>
              <a:rPr lang="ru-RU" dirty="0"/>
              <a:t> 70,8 %-</a:t>
            </a:r>
            <a:r>
              <a:rPr lang="ru-RU" dirty="0" err="1"/>
              <a:t>ын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жатыр.Судың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көлемі</a:t>
            </a:r>
            <a:r>
              <a:rPr lang="ru-RU" dirty="0"/>
              <a:t> - 1370 млн км3.</a:t>
            </a:r>
          </a:p>
          <a:p>
            <a:endParaRPr lang="ru-RU" dirty="0"/>
          </a:p>
          <a:p>
            <a:r>
              <a:rPr lang="ru-RU" dirty="0"/>
              <a:t>Биосфера</a:t>
            </a:r>
          </a:p>
          <a:p>
            <a:r>
              <a:rPr lang="ru-RU" dirty="0"/>
              <a:t>Биосфера — </a:t>
            </a:r>
            <a:r>
              <a:rPr lang="ru-RU" dirty="0" err="1"/>
              <a:t>тіршілік</a:t>
            </a:r>
            <a:r>
              <a:rPr lang="ru-RU" dirty="0"/>
              <a:t> </a:t>
            </a:r>
            <a:r>
              <a:rPr lang="ru-RU" dirty="0" err="1"/>
              <a:t>қабығы</a:t>
            </a:r>
            <a:r>
              <a:rPr lang="ru-RU" dirty="0"/>
              <a:t>. Биосфера — </a:t>
            </a:r>
            <a:r>
              <a:rPr lang="ru-RU" dirty="0" err="1"/>
              <a:t>литосфераның</a:t>
            </a:r>
            <a:r>
              <a:rPr lang="ru-RU" dirty="0"/>
              <a:t> </a:t>
            </a:r>
            <a:r>
              <a:rPr lang="ru-RU" dirty="0" err="1"/>
              <a:t>жоғарғы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, </a:t>
            </a:r>
            <a:r>
              <a:rPr lang="ru-RU" dirty="0" err="1"/>
              <a:t>атмосфераның</a:t>
            </a:r>
            <a:r>
              <a:rPr lang="ru-RU" dirty="0"/>
              <a:t>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бөлігінде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бүкіл</a:t>
            </a:r>
            <a:r>
              <a:rPr lang="ru-RU" dirty="0"/>
              <a:t> </a:t>
            </a:r>
            <a:r>
              <a:rPr lang="ru-RU" dirty="0" err="1"/>
              <a:t>гидросферадағы</a:t>
            </a:r>
            <a:r>
              <a:rPr lang="ru-RU" dirty="0"/>
              <a:t> </a:t>
            </a:r>
            <a:r>
              <a:rPr lang="ru-RU" dirty="0" err="1"/>
              <a:t>алуан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тірі</a:t>
            </a:r>
            <a:r>
              <a:rPr lang="ru-RU" dirty="0"/>
              <a:t> </a:t>
            </a:r>
            <a:r>
              <a:rPr lang="ru-RU" dirty="0" err="1"/>
              <a:t>ағзалардың</a:t>
            </a:r>
            <a:r>
              <a:rPr lang="ru-RU" dirty="0"/>
              <a:t> </a:t>
            </a:r>
            <a:r>
              <a:rPr lang="ru-RU" dirty="0" err="1"/>
              <a:t>тіршілік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ортасы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бетінде</a:t>
            </a:r>
            <a:r>
              <a:rPr lang="ru-RU" dirty="0"/>
              <a:t> </a:t>
            </a:r>
            <a:r>
              <a:rPr lang="ru-RU" dirty="0" err="1"/>
              <a:t>тірі</a:t>
            </a:r>
            <a:r>
              <a:rPr lang="ru-RU" dirty="0"/>
              <a:t> </a:t>
            </a:r>
            <a:r>
              <a:rPr lang="ru-RU" dirty="0" err="1"/>
              <a:t>ағзалардың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таралу</a:t>
            </a:r>
            <a:r>
              <a:rPr lang="ru-RU" dirty="0"/>
              <a:t> </a:t>
            </a:r>
            <a:r>
              <a:rPr lang="ru-RU" dirty="0" err="1"/>
              <a:t>заңдылығын</a:t>
            </a:r>
            <a:r>
              <a:rPr lang="ru-RU" dirty="0"/>
              <a:t> биогеография </a:t>
            </a:r>
            <a:r>
              <a:rPr lang="ru-RU" dirty="0" err="1"/>
              <a:t>ғылымы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. Биосфера </a:t>
            </a:r>
            <a:r>
              <a:rPr lang="ru-RU" dirty="0" err="1"/>
              <a:t>терминін</a:t>
            </a:r>
            <a:r>
              <a:rPr lang="ru-RU" dirty="0"/>
              <a:t> "гидросфера", "литосфера" </a:t>
            </a:r>
            <a:r>
              <a:rPr lang="ru-RU" dirty="0" err="1"/>
              <a:t>ұғымдарымен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Х</a:t>
            </a:r>
            <a:r>
              <a:rPr lang="en-US" dirty="0"/>
              <a:t>I</a:t>
            </a:r>
            <a:r>
              <a:rPr lang="ru-RU" dirty="0"/>
              <a:t>Х-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аяғында</a:t>
            </a:r>
            <a:r>
              <a:rPr lang="ru-RU" dirty="0"/>
              <a:t> </a:t>
            </a:r>
            <a:r>
              <a:rPr lang="ru-RU" dirty="0" err="1"/>
              <a:t>австрия</a:t>
            </a:r>
            <a:r>
              <a:rPr lang="ru-RU" dirty="0"/>
              <a:t> </a:t>
            </a:r>
            <a:r>
              <a:rPr lang="ru-RU" dirty="0" err="1"/>
              <a:t>геологы</a:t>
            </a:r>
            <a:r>
              <a:rPr lang="ru-RU" dirty="0"/>
              <a:t> </a:t>
            </a:r>
            <a:r>
              <a:rPr lang="ru-RU" dirty="0" err="1"/>
              <a:t>Э.Зюсс</a:t>
            </a:r>
            <a:r>
              <a:rPr lang="ru-RU" dirty="0"/>
              <a:t> </a:t>
            </a:r>
            <a:r>
              <a:rPr lang="ru-RU" dirty="0" err="1"/>
              <a:t>ұсынды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Материктер</a:t>
            </a:r>
            <a:r>
              <a:rPr lang="ru-RU" dirty="0"/>
              <a:t> мен </a:t>
            </a:r>
            <a:r>
              <a:rPr lang="ru-RU" dirty="0" err="1"/>
              <a:t>мұхиттар</a:t>
            </a:r>
            <a:r>
              <a:rPr lang="ru-RU" dirty="0"/>
              <a:t> </a:t>
            </a:r>
            <a:r>
              <a:rPr lang="ru-RU" dirty="0" err="1"/>
              <a:t>географиясы</a:t>
            </a:r>
            <a:endParaRPr lang="ru-RU" dirty="0"/>
          </a:p>
          <a:p>
            <a:r>
              <a:rPr lang="ru-RU" dirty="0" err="1"/>
              <a:t>Құрлықтар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аралдар</a:t>
            </a:r>
            <a:endParaRPr lang="ru-RU" dirty="0"/>
          </a:p>
          <a:p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шарының</a:t>
            </a:r>
            <a:r>
              <a:rPr lang="ru-RU" dirty="0"/>
              <a:t> 29,2%-</a:t>
            </a:r>
            <a:r>
              <a:rPr lang="ru-RU" dirty="0" err="1"/>
              <a:t>ын</a:t>
            </a:r>
            <a:r>
              <a:rPr lang="ru-RU" dirty="0"/>
              <a:t> </a:t>
            </a:r>
            <a:r>
              <a:rPr lang="ru-RU" dirty="0" err="1"/>
              <a:t>құрлықтар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 (</a:t>
            </a:r>
            <a:r>
              <a:rPr lang="ru-RU" dirty="0" err="1"/>
              <a:t>құрлықтардың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аумағы</a:t>
            </a:r>
            <a:r>
              <a:rPr lang="ru-RU" dirty="0"/>
              <a:t> 149,1 млн км²),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солтүстік</a:t>
            </a:r>
            <a:r>
              <a:rPr lang="ru-RU" dirty="0"/>
              <a:t> жарты </a:t>
            </a:r>
            <a:r>
              <a:rPr lang="ru-RU" dirty="0" err="1"/>
              <a:t>шардың</a:t>
            </a:r>
            <a:r>
              <a:rPr lang="ru-RU" dirty="0"/>
              <a:t> 39%-</a:t>
            </a:r>
            <a:r>
              <a:rPr lang="ru-RU" dirty="0" err="1"/>
              <a:t>ын</a:t>
            </a:r>
            <a:r>
              <a:rPr lang="ru-RU" dirty="0"/>
              <a:t>, </a:t>
            </a:r>
            <a:r>
              <a:rPr lang="ru-RU" dirty="0" err="1"/>
              <a:t>оңтүстік</a:t>
            </a:r>
            <a:r>
              <a:rPr lang="ru-RU" dirty="0"/>
              <a:t> жарты </a:t>
            </a:r>
            <a:r>
              <a:rPr lang="ru-RU" dirty="0" err="1"/>
              <a:t>шардың</a:t>
            </a:r>
            <a:r>
              <a:rPr lang="ru-RU" dirty="0"/>
              <a:t> 19%-</a:t>
            </a:r>
            <a:r>
              <a:rPr lang="ru-RU" dirty="0" err="1"/>
              <a:t>ын</a:t>
            </a:r>
            <a:r>
              <a:rPr lang="ru-RU" dirty="0"/>
              <a:t> </a:t>
            </a:r>
            <a:r>
              <a:rPr lang="ru-RU" dirty="0" err="1"/>
              <a:t>құрайды</a:t>
            </a:r>
            <a:r>
              <a:rPr lang="ru-RU" dirty="0"/>
              <a:t>.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геологиялық</a:t>
            </a:r>
            <a:r>
              <a:rPr lang="ru-RU" dirty="0"/>
              <a:t> </a:t>
            </a:r>
            <a:r>
              <a:rPr lang="ru-RU" dirty="0" err="1"/>
              <a:t>дәуірде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6 </a:t>
            </a:r>
            <a:r>
              <a:rPr lang="ru-RU" dirty="0" err="1"/>
              <a:t>континенттен</a:t>
            </a:r>
            <a:r>
              <a:rPr lang="ru-RU" dirty="0"/>
              <a:t> — </a:t>
            </a:r>
            <a:r>
              <a:rPr lang="ru-RU" dirty="0" err="1"/>
              <a:t>Аустралия</a:t>
            </a:r>
            <a:r>
              <a:rPr lang="ru-RU" dirty="0"/>
              <a:t>, Антарктида, Африка, </a:t>
            </a:r>
            <a:r>
              <a:rPr lang="ru-RU" dirty="0" err="1"/>
              <a:t>Еуразия</a:t>
            </a:r>
            <a:r>
              <a:rPr lang="ru-RU" dirty="0"/>
              <a:t>, </a:t>
            </a:r>
            <a:r>
              <a:rPr lang="ru-RU" dirty="0" err="1"/>
              <a:t>Оңтүстік</a:t>
            </a:r>
            <a:r>
              <a:rPr lang="ru-RU" dirty="0"/>
              <a:t> Америка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Солтүстік</a:t>
            </a:r>
            <a:r>
              <a:rPr lang="ru-RU" dirty="0"/>
              <a:t> </a:t>
            </a:r>
            <a:r>
              <a:rPr lang="ru-RU" dirty="0" err="1"/>
              <a:t>Америкадан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4609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A9BE617-3D11-4C42-8877-CFE56DD9D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277813"/>
            <a:ext cx="8596312" cy="6281737"/>
          </a:xfrm>
        </p:spPr>
        <p:txBody>
          <a:bodyPr/>
          <a:lstStyle/>
          <a:p>
            <a:r>
              <a:rPr lang="ru-RU" dirty="0" err="1"/>
              <a:t>Мұхиттар</a:t>
            </a:r>
            <a:endParaRPr lang="ru-RU" dirty="0"/>
          </a:p>
          <a:p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ғарыштан</a:t>
            </a:r>
            <a:r>
              <a:rPr lang="ru-RU" dirty="0"/>
              <a:t> </a:t>
            </a:r>
            <a:r>
              <a:rPr lang="ru-RU" dirty="0" err="1"/>
              <a:t>көгілдір</a:t>
            </a:r>
            <a:r>
              <a:rPr lang="ru-RU" dirty="0"/>
              <a:t> </a:t>
            </a:r>
            <a:r>
              <a:rPr lang="ru-RU" dirty="0" err="1"/>
              <a:t>ғаламшар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көрінеді</a:t>
            </a:r>
            <a:r>
              <a:rPr lang="ru-RU" dirty="0"/>
              <a:t> -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бетінің</a:t>
            </a:r>
            <a:r>
              <a:rPr lang="ru-RU" dirty="0"/>
              <a:t> 70% </a:t>
            </a:r>
            <a:r>
              <a:rPr lang="ru-RU" dirty="0" err="1"/>
              <a:t>астамын</a:t>
            </a:r>
            <a:r>
              <a:rPr lang="ru-RU" dirty="0"/>
              <a:t> су </a:t>
            </a:r>
            <a:r>
              <a:rPr lang="ru-RU" dirty="0" err="1"/>
              <a:t>басып</a:t>
            </a:r>
            <a:r>
              <a:rPr lang="ru-RU" dirty="0"/>
              <a:t> </a:t>
            </a:r>
            <a:r>
              <a:rPr lang="ru-RU" dirty="0" err="1"/>
              <a:t>жатыр</a:t>
            </a:r>
            <a:r>
              <a:rPr lang="ru-RU" dirty="0"/>
              <a:t>. </a:t>
            </a:r>
            <a:r>
              <a:rPr lang="ru-RU" dirty="0" err="1"/>
              <a:t>Судың</a:t>
            </a:r>
            <a:r>
              <a:rPr lang="ru-RU" dirty="0"/>
              <a:t> </a:t>
            </a:r>
            <a:r>
              <a:rPr lang="ru-RU" dirty="0" err="1"/>
              <a:t>шамамен</a:t>
            </a:r>
            <a:r>
              <a:rPr lang="ru-RU" dirty="0"/>
              <a:t> 97% </a:t>
            </a:r>
            <a:r>
              <a:rPr lang="ru-RU" dirty="0" err="1"/>
              <a:t>мұхиттарда</a:t>
            </a:r>
            <a:r>
              <a:rPr lang="ru-RU" dirty="0"/>
              <a:t> </a:t>
            </a:r>
            <a:r>
              <a:rPr lang="ru-RU" dirty="0" err="1"/>
              <a:t>жиналған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ауданының</a:t>
            </a:r>
            <a:r>
              <a:rPr lang="ru-RU" dirty="0"/>
              <a:t> 360 млн км² </a:t>
            </a:r>
            <a:r>
              <a:rPr lang="ru-RU" dirty="0" err="1"/>
              <a:t>жауып</a:t>
            </a:r>
            <a:r>
              <a:rPr lang="ru-RU" dirty="0"/>
              <a:t> </a:t>
            </a:r>
            <a:r>
              <a:rPr lang="ru-RU" dirty="0" err="1"/>
              <a:t>жатыр</a:t>
            </a:r>
            <a:r>
              <a:rPr lang="ru-RU" dirty="0"/>
              <a:t>. </a:t>
            </a:r>
            <a:r>
              <a:rPr lang="ru-RU" dirty="0" err="1"/>
              <a:t>Мұхит</a:t>
            </a:r>
            <a:r>
              <a:rPr lang="ru-RU" dirty="0"/>
              <a:t> - </a:t>
            </a:r>
            <a:r>
              <a:rPr lang="ru-RU" dirty="0" err="1"/>
              <a:t>гидросфераның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, </a:t>
            </a:r>
            <a:r>
              <a:rPr lang="ru-RU" dirty="0" err="1"/>
              <a:t>құрлықтар</a:t>
            </a:r>
            <a:r>
              <a:rPr lang="ru-RU" dirty="0"/>
              <a:t> мен </a:t>
            </a:r>
            <a:r>
              <a:rPr lang="ru-RU" dirty="0" err="1"/>
              <a:t>аралдарды</a:t>
            </a:r>
            <a:r>
              <a:rPr lang="ru-RU" dirty="0"/>
              <a:t> </a:t>
            </a:r>
            <a:r>
              <a:rPr lang="ru-RU" dirty="0" err="1"/>
              <a:t>қоршап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Жердің</a:t>
            </a:r>
            <a:r>
              <a:rPr lang="ru-RU" dirty="0"/>
              <a:t> </a:t>
            </a:r>
            <a:r>
              <a:rPr lang="ru-RU" dirty="0" err="1"/>
              <a:t>тұтас</a:t>
            </a:r>
            <a:r>
              <a:rPr lang="ru-RU" dirty="0"/>
              <a:t> су </a:t>
            </a:r>
            <a:r>
              <a:rPr lang="ru-RU" dirty="0" err="1"/>
              <a:t>қабаты</a:t>
            </a:r>
            <a:r>
              <a:rPr lang="ru-RU" dirty="0"/>
              <a:t>.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шарында</a:t>
            </a:r>
            <a:r>
              <a:rPr lang="ru-RU" dirty="0"/>
              <a:t> </a:t>
            </a:r>
            <a:r>
              <a:rPr lang="ru-RU" dirty="0" err="1"/>
              <a:t>төрт</a:t>
            </a:r>
            <a:r>
              <a:rPr lang="ru-RU" dirty="0"/>
              <a:t> </a:t>
            </a:r>
            <a:r>
              <a:rPr lang="ru-RU" dirty="0" err="1"/>
              <a:t>мұхит</a:t>
            </a:r>
            <a:r>
              <a:rPr lang="ru-RU" dirty="0"/>
              <a:t> бар: </a:t>
            </a:r>
            <a:r>
              <a:rPr lang="ru-RU" dirty="0" err="1"/>
              <a:t>Тынық</a:t>
            </a:r>
            <a:r>
              <a:rPr lang="ru-RU" dirty="0"/>
              <a:t>, Атлант, </a:t>
            </a:r>
            <a:r>
              <a:rPr lang="ru-RU" dirty="0" err="1"/>
              <a:t>Үнді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Солтүстік</a:t>
            </a:r>
            <a:r>
              <a:rPr lang="ru-RU" dirty="0"/>
              <a:t> </a:t>
            </a:r>
            <a:r>
              <a:rPr lang="ru-RU" dirty="0" err="1"/>
              <a:t>мұзды</a:t>
            </a:r>
            <a:r>
              <a:rPr lang="ru-RU" dirty="0"/>
              <a:t>.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ғалымдар</a:t>
            </a:r>
            <a:r>
              <a:rPr lang="ru-RU" dirty="0"/>
              <a:t> Антарктида </a:t>
            </a:r>
            <a:r>
              <a:rPr lang="ru-RU" dirty="0" err="1"/>
              <a:t>маңы</a:t>
            </a:r>
            <a:r>
              <a:rPr lang="ru-RU" dirty="0"/>
              <a:t> </a:t>
            </a:r>
            <a:r>
              <a:rPr lang="ru-RU" dirty="0" err="1"/>
              <a:t>суларын</a:t>
            </a:r>
            <a:r>
              <a:rPr lang="ru-RU" dirty="0"/>
              <a:t> </a:t>
            </a:r>
            <a:r>
              <a:rPr lang="ru-RU" dirty="0" err="1"/>
              <a:t>бесінші</a:t>
            </a:r>
            <a:r>
              <a:rPr lang="ru-RU" dirty="0"/>
              <a:t> </a:t>
            </a:r>
            <a:r>
              <a:rPr lang="ru-RU" dirty="0" err="1"/>
              <a:t>Оңтүстік</a:t>
            </a:r>
            <a:r>
              <a:rPr lang="ru-RU" dirty="0"/>
              <a:t> </a:t>
            </a:r>
            <a:r>
              <a:rPr lang="ru-RU" dirty="0" err="1"/>
              <a:t>мұхиты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бөледі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белдеулер</a:t>
            </a:r>
            <a:r>
              <a:rPr lang="ru-RU" dirty="0"/>
              <a:t> мен </a:t>
            </a:r>
            <a:r>
              <a:rPr lang="ru-RU" dirty="0" err="1"/>
              <a:t>зоналар</a:t>
            </a:r>
            <a:endParaRPr lang="ru-RU" dirty="0"/>
          </a:p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белдеулер</a:t>
            </a:r>
            <a:r>
              <a:rPr lang="ru-RU" dirty="0"/>
              <a:t> —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қабықтағы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зоналық</a:t>
            </a:r>
            <a:r>
              <a:rPr lang="ru-RU" dirty="0"/>
              <a:t> </a:t>
            </a:r>
            <a:r>
              <a:rPr lang="ru-RU" dirty="0" err="1"/>
              <a:t>бөлімшелер</a:t>
            </a:r>
            <a:r>
              <a:rPr lang="ru-RU" dirty="0"/>
              <a:t>. </a:t>
            </a:r>
            <a:r>
              <a:rPr lang="ru-RU" dirty="0" err="1"/>
              <a:t>Жылу</a:t>
            </a:r>
            <a:r>
              <a:rPr lang="ru-RU" dirty="0"/>
              <a:t> мен </a:t>
            </a:r>
            <a:r>
              <a:rPr lang="ru-RU" dirty="0" err="1"/>
              <a:t>ылғал</a:t>
            </a:r>
            <a:r>
              <a:rPr lang="ru-RU" dirty="0"/>
              <a:t>, </a:t>
            </a:r>
            <a:r>
              <a:rPr lang="ru-RU" dirty="0" err="1"/>
              <a:t>ауа</a:t>
            </a:r>
            <a:r>
              <a:rPr lang="ru-RU" dirty="0"/>
              <a:t> </a:t>
            </a:r>
            <a:r>
              <a:rPr lang="ru-RU" dirty="0" err="1"/>
              <a:t>массаларының</a:t>
            </a:r>
            <a:r>
              <a:rPr lang="ru-RU" dirty="0"/>
              <a:t> </a:t>
            </a:r>
            <a:r>
              <a:rPr lang="ru-RU" dirty="0" err="1"/>
              <a:t>айналымы</a:t>
            </a:r>
            <a:r>
              <a:rPr lang="ru-RU" dirty="0"/>
              <a:t>, </a:t>
            </a:r>
            <a:r>
              <a:rPr lang="ru-RU" dirty="0" err="1"/>
              <a:t>биохимиялық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геоморфологиялық</a:t>
            </a:r>
            <a:r>
              <a:rPr lang="ru-RU" dirty="0"/>
              <a:t> </a:t>
            </a:r>
            <a:r>
              <a:rPr lang="ru-RU" dirty="0" err="1"/>
              <a:t>процестердің</a:t>
            </a:r>
            <a:r>
              <a:rPr lang="ru-RU" dirty="0"/>
              <a:t> </a:t>
            </a:r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көрсеткіштері</a:t>
            </a:r>
            <a:r>
              <a:rPr lang="ru-RU" dirty="0"/>
              <a:t> мен </a:t>
            </a:r>
            <a:r>
              <a:rPr lang="ru-RU" dirty="0" err="1"/>
              <a:t>ырғақтылығының</a:t>
            </a:r>
            <a:r>
              <a:rPr lang="ru-RU" dirty="0"/>
              <a:t> </a:t>
            </a:r>
            <a:r>
              <a:rPr lang="ru-RU" dirty="0" err="1"/>
              <a:t>ортақ</a:t>
            </a:r>
            <a:r>
              <a:rPr lang="ru-RU" dirty="0"/>
              <a:t> </a:t>
            </a:r>
            <a:r>
              <a:rPr lang="ru-RU" dirty="0" err="1"/>
              <a:t>ерекшеліктерімен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. 4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белдеулер</a:t>
            </a:r>
            <a:r>
              <a:rPr lang="ru-RU" dirty="0"/>
              <a:t>: </a:t>
            </a:r>
            <a:r>
              <a:rPr lang="ru-RU" dirty="0" err="1"/>
              <a:t>экваторлық</a:t>
            </a:r>
            <a:r>
              <a:rPr lang="ru-RU" dirty="0"/>
              <a:t>, </a:t>
            </a:r>
            <a:r>
              <a:rPr lang="ru-RU" dirty="0" err="1"/>
              <a:t>тропиктік</a:t>
            </a:r>
            <a:r>
              <a:rPr lang="ru-RU" dirty="0"/>
              <a:t>, </a:t>
            </a:r>
            <a:r>
              <a:rPr lang="ru-RU" dirty="0" err="1"/>
              <a:t>қоңыржай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полярлық</a:t>
            </a:r>
            <a:r>
              <a:rPr lang="ru-RU" dirty="0"/>
              <a:t> </a:t>
            </a:r>
            <a:r>
              <a:rPr lang="ru-RU" dirty="0" err="1"/>
              <a:t>белдеу</a:t>
            </a:r>
            <a:r>
              <a:rPr lang="ru-RU" dirty="0"/>
              <a:t>.[32]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B28F99-C014-4D88-8C21-B3497840C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030" y="713961"/>
            <a:ext cx="1905000" cy="1905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DD63096-B180-4E20-8935-D307A76F7C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6375" y="3084029"/>
            <a:ext cx="3095625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784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E7B5BFC-211E-4E81-947B-051040209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450850"/>
            <a:ext cx="8596312" cy="5591175"/>
          </a:xfrm>
        </p:spPr>
        <p:txBody>
          <a:bodyPr/>
          <a:lstStyle/>
          <a:p>
            <a:r>
              <a:rPr lang="ru-RU" dirty="0" err="1"/>
              <a:t>Әлеуметтік-экономикалық</a:t>
            </a:r>
            <a:r>
              <a:rPr lang="ru-RU" dirty="0"/>
              <a:t> география</a:t>
            </a:r>
          </a:p>
          <a:p>
            <a:r>
              <a:rPr lang="ru-RU" dirty="0" err="1"/>
              <a:t>Әлем</a:t>
            </a:r>
            <a:r>
              <a:rPr lang="ru-RU" dirty="0"/>
              <a:t> </a:t>
            </a:r>
            <a:r>
              <a:rPr lang="ru-RU" dirty="0" err="1"/>
              <a:t>халқы</a:t>
            </a:r>
            <a:endParaRPr lang="ru-RU" dirty="0"/>
          </a:p>
          <a:p>
            <a:r>
              <a:rPr lang="ru-RU" dirty="0" err="1"/>
              <a:t>Әлемнің</a:t>
            </a:r>
            <a:r>
              <a:rPr lang="ru-RU" dirty="0"/>
              <a:t> 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ресурстары</a:t>
            </a:r>
            <a:endParaRPr lang="ru-RU" dirty="0"/>
          </a:p>
          <a:p>
            <a:r>
              <a:rPr lang="ru-RU" dirty="0" err="1"/>
              <a:t>Әлем</a:t>
            </a:r>
            <a:r>
              <a:rPr lang="ru-RU" dirty="0"/>
              <a:t> </a:t>
            </a:r>
            <a:r>
              <a:rPr lang="ru-RU" dirty="0" err="1"/>
              <a:t>шаруашылығы</a:t>
            </a:r>
            <a:endParaRPr lang="ru-RU" dirty="0"/>
          </a:p>
          <a:p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қатынастар</a:t>
            </a:r>
            <a:endParaRPr lang="ru-RU" dirty="0"/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1A98D21-0E85-445D-B08E-E5EA1B382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863" y="2551112"/>
            <a:ext cx="914400" cy="6953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2268848-DCAD-4F21-8318-16192D70BD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9739" y="2551112"/>
            <a:ext cx="914400" cy="6477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8C6FB58-4DDE-49DA-B701-6F11424890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6017" y="2455861"/>
            <a:ext cx="914400" cy="88582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962B574-2AE8-45E6-A494-4FB1A8400F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0902" y="2570162"/>
            <a:ext cx="914400" cy="67627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99B41B9-34FD-4BE4-B664-4A60957D78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54171" y="2455862"/>
            <a:ext cx="914400" cy="79057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4D169ED-2E97-4B8E-93AF-77C1A547AC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2577" y="2398712"/>
            <a:ext cx="914400" cy="9525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DE63584-BB70-4080-84D0-E4728AF9118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7863" y="4006055"/>
            <a:ext cx="914400" cy="63817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2263D07-48A7-4C31-A197-2C7A7B80FC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19739" y="3930338"/>
            <a:ext cx="914400" cy="6858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82264EF-BBD2-4E43-93A7-B5CB062328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61619" y="3758405"/>
            <a:ext cx="914400" cy="88582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CC92F81-3B4A-4E88-B072-8BDCCAB9B59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03495" y="3972233"/>
            <a:ext cx="914400" cy="6858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BC8F2B6-B916-4781-87A3-318B73C16C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3036" y="3876983"/>
            <a:ext cx="914400" cy="8763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88A88522-2200-43FD-AFB9-FF3E124CFE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962577" y="3991215"/>
            <a:ext cx="9144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918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A4D6F-9589-4DC8-9BDF-F88276F30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заманның</a:t>
            </a:r>
            <a:r>
              <a:rPr lang="ru-RU" dirty="0"/>
              <a:t> география </a:t>
            </a:r>
            <a:r>
              <a:rPr lang="ru-RU" dirty="0" err="1"/>
              <a:t>ғылымының</a:t>
            </a:r>
            <a:r>
              <a:rPr lang="ru-RU" dirty="0"/>
              <a:t> </a:t>
            </a:r>
            <a:r>
              <a:rPr lang="ru-RU" dirty="0" err="1"/>
              <a:t>мәселелері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6F6DC9-6C39-4E75-87BF-159DE4DBC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ойлаудың</a:t>
            </a:r>
            <a:r>
              <a:rPr lang="ru-RU" dirty="0"/>
              <a:t> </a:t>
            </a:r>
            <a:r>
              <a:rPr lang="ru-RU" dirty="0" err="1"/>
              <a:t>мәні</a:t>
            </a:r>
            <a:r>
              <a:rPr lang="ru-RU" dirty="0"/>
              <a:t> — </a:t>
            </a:r>
            <a:r>
              <a:rPr lang="ru-RU" dirty="0" err="1"/>
              <a:t>кеңістік</a:t>
            </a:r>
            <a:r>
              <a:rPr lang="ru-RU" dirty="0"/>
              <a:t> </a:t>
            </a:r>
            <a:r>
              <a:rPr lang="ru-RU" dirty="0" err="1"/>
              <a:t>заңдылықтарына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жасай</a:t>
            </a:r>
            <a:r>
              <a:rPr lang="ru-RU" dirty="0"/>
              <a:t> </a:t>
            </a:r>
            <a:r>
              <a:rPr lang="ru-RU" dirty="0" err="1"/>
              <a:t>білу</a:t>
            </a:r>
            <a:r>
              <a:rPr lang="ru-RU" dirty="0"/>
              <a:t>, </a:t>
            </a:r>
            <a:r>
              <a:rPr lang="ru-RU" dirty="0" err="1"/>
              <a:t>геожүйелер</a:t>
            </a:r>
            <a:r>
              <a:rPr lang="ru-RU" dirty="0"/>
              <a:t> мен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компоненттерінің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байланыстарды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әлемнің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картинасына</a:t>
            </a:r>
            <a:r>
              <a:rPr lang="ru-RU" dirty="0"/>
              <a:t> </a:t>
            </a:r>
            <a:r>
              <a:rPr lang="ru-RU" dirty="0" err="1"/>
              <a:t>түсінік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тарихи</a:t>
            </a:r>
            <a:r>
              <a:rPr lang="ru-RU" dirty="0"/>
              <a:t> </a:t>
            </a:r>
            <a:r>
              <a:rPr lang="ru-RU" dirty="0" err="1"/>
              <a:t>әдістемелер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. Географ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материалдарды</a:t>
            </a:r>
            <a:r>
              <a:rPr lang="ru-RU" dirty="0"/>
              <a:t> </a:t>
            </a:r>
            <a:r>
              <a:rPr lang="ru-RU" dirty="0" err="1"/>
              <a:t>пайдалана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</a:t>
            </a:r>
            <a:r>
              <a:rPr lang="ru-RU" dirty="0"/>
              <a:t>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аудандарындағы</a:t>
            </a:r>
            <a:r>
              <a:rPr lang="ru-RU" dirty="0"/>
              <a:t> </a:t>
            </a:r>
            <a:r>
              <a:rPr lang="ru-RU" dirty="0" err="1"/>
              <a:t>табиғат</a:t>
            </a:r>
            <a:r>
              <a:rPr lang="ru-RU" dirty="0"/>
              <a:t> пен </a:t>
            </a:r>
            <a:r>
              <a:rPr lang="ru-RU" dirty="0" err="1"/>
              <a:t>шаруашылықта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өзгерістерге</a:t>
            </a:r>
            <a:r>
              <a:rPr lang="ru-RU" dirty="0"/>
              <a:t> </a:t>
            </a:r>
            <a:r>
              <a:rPr lang="ru-RU" dirty="0" err="1"/>
              <a:t>болжам</a:t>
            </a:r>
            <a:r>
              <a:rPr lang="ru-RU" dirty="0"/>
              <a:t> </a:t>
            </a:r>
            <a:r>
              <a:rPr lang="ru-RU" dirty="0" err="1"/>
              <a:t>жасай</a:t>
            </a:r>
            <a:r>
              <a:rPr lang="ru-RU" dirty="0"/>
              <a:t> </a:t>
            </a:r>
            <a:r>
              <a:rPr lang="ru-RU" dirty="0" err="1"/>
              <a:t>білуі</a:t>
            </a:r>
            <a:r>
              <a:rPr lang="ru-RU" dirty="0"/>
              <a:t> керек.</a:t>
            </a:r>
          </a:p>
        </p:txBody>
      </p:sp>
    </p:spTree>
    <p:extLst>
      <p:ext uri="{BB962C8B-B14F-4D97-AF65-F5344CB8AC3E}">
        <p14:creationId xmlns:p14="http://schemas.microsoft.com/office/powerpoint/2010/main" val="77572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3F1B22-D69B-407E-871A-ADB3C9BBD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87897"/>
            <a:ext cx="8596668" cy="5153466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географтар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бетінің</a:t>
            </a:r>
            <a:r>
              <a:rPr lang="ru-RU" dirty="0"/>
              <a:t> </a:t>
            </a:r>
            <a:r>
              <a:rPr lang="ru-RU" dirty="0" err="1"/>
              <a:t>күрделілігі</a:t>
            </a:r>
            <a:r>
              <a:rPr lang="ru-RU" dirty="0"/>
              <a:t> мен </a:t>
            </a:r>
            <a:r>
              <a:rPr lang="ru-RU" dirty="0" err="1"/>
              <a:t>қайталанбас</a:t>
            </a:r>
            <a:r>
              <a:rPr lang="ru-RU" dirty="0"/>
              <a:t>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түсіндіретін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заңдылықтарды</a:t>
            </a:r>
            <a:r>
              <a:rPr lang="ru-RU" dirty="0"/>
              <a:t> </a:t>
            </a:r>
            <a:r>
              <a:rPr lang="ru-RU" dirty="0" err="1"/>
              <a:t>ашты</a:t>
            </a:r>
            <a:r>
              <a:rPr lang="ru-RU" dirty="0"/>
              <a:t>: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қабықтың</a:t>
            </a:r>
            <a:r>
              <a:rPr lang="ru-RU" dirty="0"/>
              <a:t> </a:t>
            </a:r>
            <a:r>
              <a:rPr lang="ru-RU" dirty="0" err="1"/>
              <a:t>зоналылығы</a:t>
            </a:r>
            <a:r>
              <a:rPr lang="ru-RU" dirty="0"/>
              <a:t> мен </a:t>
            </a:r>
            <a:r>
              <a:rPr lang="ru-RU" dirty="0" err="1"/>
              <a:t>ырғақтылығы</a:t>
            </a:r>
            <a:r>
              <a:rPr lang="ru-RU" dirty="0"/>
              <a:t>, </a:t>
            </a:r>
            <a:r>
              <a:rPr lang="ru-RU" dirty="0" err="1"/>
              <a:t>геожүйелердегі</a:t>
            </a:r>
            <a:r>
              <a:rPr lang="ru-RU" dirty="0"/>
              <a:t> </a:t>
            </a:r>
            <a:r>
              <a:rPr lang="ru-RU" dirty="0" err="1"/>
              <a:t>зат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энергия </a:t>
            </a:r>
            <a:r>
              <a:rPr lang="ru-RU" dirty="0" err="1"/>
              <a:t>айналымы</a:t>
            </a:r>
            <a:r>
              <a:rPr lang="ru-RU" dirty="0"/>
              <a:t>, </a:t>
            </a:r>
            <a:r>
              <a:rPr lang="ru-RU" dirty="0" err="1"/>
              <a:t>геожүйелердің</a:t>
            </a:r>
            <a:r>
              <a:rPr lang="ru-RU" dirty="0"/>
              <a:t> </a:t>
            </a:r>
            <a:r>
              <a:rPr lang="ru-RU" dirty="0" err="1"/>
              <a:t>космоспен</a:t>
            </a:r>
            <a:r>
              <a:rPr lang="ru-RU" dirty="0"/>
              <a:t> </a:t>
            </a:r>
            <a:r>
              <a:rPr lang="ru-RU" dirty="0" err="1"/>
              <a:t>байланысы</a:t>
            </a:r>
            <a:r>
              <a:rPr lang="ru-RU" dirty="0"/>
              <a:t>,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елдердегі</a:t>
            </a:r>
            <a:r>
              <a:rPr lang="ru-RU" dirty="0"/>
              <a:t> </a:t>
            </a:r>
            <a:r>
              <a:rPr lang="ru-RU" dirty="0" err="1"/>
              <a:t>шаруашылық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басқалар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, </a:t>
            </a:r>
            <a:r>
              <a:rPr lang="ru-RU" dirty="0" err="1"/>
              <a:t>әлем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</a:t>
            </a:r>
            <a:r>
              <a:rPr lang="ru-RU" dirty="0" err="1"/>
              <a:t>кеңейіп</a:t>
            </a:r>
            <a:r>
              <a:rPr lang="ru-RU" dirty="0"/>
              <a:t> </a:t>
            </a:r>
            <a:r>
              <a:rPr lang="ru-RU" dirty="0" err="1"/>
              <a:t>отырады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процестердің</a:t>
            </a:r>
            <a:r>
              <a:rPr lang="ru-RU" dirty="0"/>
              <a:t> </a:t>
            </a:r>
            <a:r>
              <a:rPr lang="ru-RU" dirty="0" err="1"/>
              <a:t>динамикасы</a:t>
            </a:r>
            <a:r>
              <a:rPr lang="ru-RU" dirty="0"/>
              <a:t>, </a:t>
            </a:r>
            <a:r>
              <a:rPr lang="ru-RU" dirty="0" err="1"/>
              <a:t>мұхит</a:t>
            </a:r>
            <a:r>
              <a:rPr lang="ru-RU" dirty="0"/>
              <a:t> </a:t>
            </a:r>
            <a:r>
              <a:rPr lang="ru-RU" dirty="0" err="1"/>
              <a:t>суларының</a:t>
            </a:r>
            <a:r>
              <a:rPr lang="ru-RU" dirty="0"/>
              <a:t> </a:t>
            </a:r>
            <a:r>
              <a:rPr lang="ru-RU" dirty="0" err="1"/>
              <a:t>жағдайы</a:t>
            </a:r>
            <a:r>
              <a:rPr lang="ru-RU" dirty="0"/>
              <a:t> мен </a:t>
            </a:r>
            <a:r>
              <a:rPr lang="ru-RU" dirty="0" err="1"/>
              <a:t>циркуляциясы</a:t>
            </a:r>
            <a:r>
              <a:rPr lang="ru-RU" dirty="0"/>
              <a:t>, </a:t>
            </a:r>
            <a:r>
              <a:rPr lang="ru-RU" dirty="0" err="1"/>
              <a:t>шаруашылықтағы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мәліметтермен</a:t>
            </a:r>
            <a:r>
              <a:rPr lang="ru-RU" dirty="0"/>
              <a:t>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</a:t>
            </a:r>
            <a:r>
              <a:rPr lang="ru-RU" dirty="0" err="1"/>
              <a:t>толығып</a:t>
            </a:r>
            <a:r>
              <a:rPr lang="ru-RU" dirty="0"/>
              <a:t> </a:t>
            </a:r>
            <a:r>
              <a:rPr lang="ru-RU" dirty="0" err="1"/>
              <a:t>отырады</a:t>
            </a:r>
            <a:r>
              <a:rPr lang="ru-RU" dirty="0"/>
              <a:t>.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бетіндегі</a:t>
            </a:r>
            <a:r>
              <a:rPr lang="ru-RU" dirty="0"/>
              <a:t> </a:t>
            </a:r>
            <a:r>
              <a:rPr lang="ru-RU" dirty="0" err="1"/>
              <a:t>экологиялық</a:t>
            </a:r>
            <a:r>
              <a:rPr lang="ru-RU" dirty="0"/>
              <a:t> </a:t>
            </a:r>
            <a:r>
              <a:rPr lang="ru-RU" dirty="0" err="1"/>
              <a:t>жағдайлар</a:t>
            </a:r>
            <a:r>
              <a:rPr lang="ru-RU" dirty="0"/>
              <a:t>: </a:t>
            </a:r>
            <a:r>
              <a:rPr lang="ru-RU" dirty="0" err="1"/>
              <a:t>ауа</a:t>
            </a:r>
            <a:r>
              <a:rPr lang="ru-RU" dirty="0"/>
              <a:t> мен </a:t>
            </a:r>
            <a:r>
              <a:rPr lang="ru-RU" dirty="0" err="1"/>
              <a:t>судың</a:t>
            </a:r>
            <a:r>
              <a:rPr lang="ru-RU" dirty="0"/>
              <a:t> </a:t>
            </a:r>
            <a:r>
              <a:rPr lang="ru-RU" dirty="0" err="1"/>
              <a:t>ластануы</a:t>
            </a:r>
            <a:r>
              <a:rPr lang="ru-RU" dirty="0"/>
              <a:t>, </a:t>
            </a:r>
            <a:r>
              <a:rPr lang="ru-RU" dirty="0" err="1"/>
              <a:t>шөлдің</a:t>
            </a:r>
            <a:r>
              <a:rPr lang="ru-RU" dirty="0"/>
              <a:t> </a:t>
            </a:r>
            <a:r>
              <a:rPr lang="ru-RU" dirty="0" err="1"/>
              <a:t>таралуы</a:t>
            </a:r>
            <a:r>
              <a:rPr lang="ru-RU" dirty="0"/>
              <a:t>, </a:t>
            </a:r>
            <a:r>
              <a:rPr lang="ru-RU" dirty="0" err="1"/>
              <a:t>топырақ</a:t>
            </a:r>
            <a:r>
              <a:rPr lang="ru-RU" dirty="0"/>
              <a:t> </a:t>
            </a:r>
            <a:r>
              <a:rPr lang="ru-RU" dirty="0" err="1"/>
              <a:t>тұздануы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мәселелер</a:t>
            </a:r>
            <a:r>
              <a:rPr lang="ru-RU" dirty="0"/>
              <a:t> </a:t>
            </a:r>
            <a:r>
              <a:rPr lang="ru-RU" dirty="0" err="1"/>
              <a:t>зерттелуде</a:t>
            </a:r>
            <a:r>
              <a:rPr lang="ru-RU" dirty="0"/>
              <a:t>. </a:t>
            </a:r>
            <a:r>
              <a:rPr lang="ru-RU" dirty="0" err="1"/>
              <a:t>Карталарда</a:t>
            </a:r>
            <a:r>
              <a:rPr lang="ru-RU" dirty="0"/>
              <a:t> </a:t>
            </a:r>
            <a:r>
              <a:rPr lang="ru-RU" dirty="0" err="1"/>
              <a:t>стихиялық</a:t>
            </a:r>
            <a:r>
              <a:rPr lang="ru-RU" dirty="0"/>
              <a:t> 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апаттары</a:t>
            </a:r>
            <a:r>
              <a:rPr lang="ru-RU" dirty="0"/>
              <a:t>: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сілкінуі</a:t>
            </a:r>
            <a:r>
              <a:rPr lang="ru-RU" dirty="0"/>
              <a:t>, цунами, </a:t>
            </a:r>
            <a:r>
              <a:rPr lang="ru-RU" dirty="0" err="1"/>
              <a:t>дауылдар</a:t>
            </a:r>
            <a:r>
              <a:rPr lang="ru-RU" dirty="0"/>
              <a:t>, су </a:t>
            </a:r>
            <a:r>
              <a:rPr lang="ru-RU" dirty="0" err="1"/>
              <a:t>тасқыны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басқалар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шары </a:t>
            </a:r>
            <a:r>
              <a:rPr lang="ru-RU" dirty="0" err="1"/>
              <a:t>халқына</a:t>
            </a:r>
            <a:r>
              <a:rPr lang="ru-RU" dirty="0"/>
              <a:t>, </a:t>
            </a:r>
            <a:r>
              <a:rPr lang="ru-RU" dirty="0" err="1"/>
              <a:t>шаруашылығына</a:t>
            </a:r>
            <a:r>
              <a:rPr lang="ru-RU" dirty="0"/>
              <a:t> </a:t>
            </a:r>
            <a:r>
              <a:rPr lang="ru-RU" dirty="0" err="1"/>
              <a:t>зиянын</a:t>
            </a:r>
            <a:r>
              <a:rPr lang="ru-RU" dirty="0"/>
              <a:t> </a:t>
            </a:r>
            <a:r>
              <a:rPr lang="ru-RU" dirty="0" err="1"/>
              <a:t>тигізетін</a:t>
            </a:r>
            <a:r>
              <a:rPr lang="ru-RU" dirty="0"/>
              <a:t> </a:t>
            </a:r>
            <a:r>
              <a:rPr lang="ru-RU" dirty="0" err="1"/>
              <a:t>құбылыстар</a:t>
            </a:r>
            <a:r>
              <a:rPr lang="ru-RU" dirty="0"/>
              <a:t> </a:t>
            </a:r>
            <a:r>
              <a:rPr lang="ru-RU" dirty="0" err="1"/>
              <a:t>көрсетілуде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</a:t>
            </a:r>
            <a:r>
              <a:rPr lang="ru-RU" dirty="0"/>
              <a:t> </a:t>
            </a:r>
            <a:r>
              <a:rPr lang="ru-RU" dirty="0" err="1"/>
              <a:t>дамушы</a:t>
            </a:r>
            <a:r>
              <a:rPr lang="ru-RU" dirty="0"/>
              <a:t> </a:t>
            </a:r>
            <a:r>
              <a:rPr lang="ru-RU" dirty="0" err="1"/>
              <a:t>территориялық</a:t>
            </a:r>
            <a:r>
              <a:rPr lang="ru-RU" dirty="0"/>
              <a:t> </a:t>
            </a:r>
            <a:r>
              <a:rPr lang="ru-RU" dirty="0" err="1"/>
              <a:t>объектілердің</a:t>
            </a:r>
            <a:r>
              <a:rPr lang="ru-RU" dirty="0"/>
              <a:t> </a:t>
            </a:r>
            <a:r>
              <a:rPr lang="ru-RU" dirty="0" err="1"/>
              <a:t>кеңістіктегі</a:t>
            </a:r>
            <a:r>
              <a:rPr lang="ru-RU" dirty="0"/>
              <a:t> </a:t>
            </a:r>
            <a:r>
              <a:rPr lang="ru-RU" dirty="0" err="1"/>
              <a:t>арақатынасын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.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dirty="0" err="1"/>
              <a:t>барысында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зерттеулердің</a:t>
            </a:r>
            <a:r>
              <a:rPr lang="ru-RU" dirty="0"/>
              <a:t> </a:t>
            </a:r>
            <a:r>
              <a:rPr lang="ru-RU" dirty="0" err="1"/>
              <a:t>мақсаттары</a:t>
            </a:r>
            <a:r>
              <a:rPr lang="ru-RU" dirty="0"/>
              <a:t> </a:t>
            </a:r>
            <a:r>
              <a:rPr lang="ru-RU" dirty="0" err="1"/>
              <a:t>түрлене</a:t>
            </a:r>
            <a:r>
              <a:rPr lang="ru-RU" dirty="0"/>
              <a:t> </a:t>
            </a:r>
            <a:r>
              <a:rPr lang="ru-RU" dirty="0" err="1"/>
              <a:t>түседі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,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объектілер</a:t>
            </a:r>
            <a:r>
              <a:rPr lang="ru-RU" dirty="0"/>
              <a:t> мен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әдістемелер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9997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22EB68-E0D2-4B07-80EC-991BD5C03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дамуы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EC2874-183D-435E-BC25-C32141925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аумағында</a:t>
            </a:r>
            <a:r>
              <a:rPr lang="ru-RU" dirty="0"/>
              <a:t> </a:t>
            </a:r>
            <a:r>
              <a:rPr lang="ru-RU" dirty="0" err="1"/>
              <a:t>табиғатты</a:t>
            </a:r>
            <a:r>
              <a:rPr lang="ru-RU" dirty="0"/>
              <a:t> </a:t>
            </a:r>
            <a:r>
              <a:rPr lang="ru-RU" dirty="0" err="1"/>
              <a:t>құраушы</a:t>
            </a:r>
            <a:r>
              <a:rPr lang="ru-RU" dirty="0"/>
              <a:t> </a:t>
            </a:r>
            <a:r>
              <a:rPr lang="ru-RU" dirty="0" err="1"/>
              <a:t>объектілер</a:t>
            </a:r>
            <a:r>
              <a:rPr lang="ru-RU" dirty="0"/>
              <a:t> 20 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басына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жеке-жеке</a:t>
            </a:r>
            <a:r>
              <a:rPr lang="ru-RU" dirty="0"/>
              <a:t> </a:t>
            </a:r>
            <a:r>
              <a:rPr lang="ru-RU" dirty="0" err="1"/>
              <a:t>зерттеліп</a:t>
            </a:r>
            <a:r>
              <a:rPr lang="ru-RU" dirty="0"/>
              <a:t> </a:t>
            </a:r>
            <a:r>
              <a:rPr lang="ru-RU" dirty="0" err="1"/>
              <a:t>келді</a:t>
            </a:r>
            <a:r>
              <a:rPr lang="ru-RU" dirty="0"/>
              <a:t>. Тек 1920 </a:t>
            </a:r>
            <a:r>
              <a:rPr lang="ru-RU" dirty="0" err="1"/>
              <a:t>жылдардан</a:t>
            </a:r>
            <a:r>
              <a:rPr lang="ru-RU" dirty="0"/>
              <a:t> </a:t>
            </a:r>
            <a:r>
              <a:rPr lang="ru-RU" dirty="0" err="1"/>
              <a:t>бастап</a:t>
            </a:r>
            <a:r>
              <a:rPr lang="ru-RU" dirty="0"/>
              <a:t> </a:t>
            </a:r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география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жүйелі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жинала</a:t>
            </a:r>
            <a:r>
              <a:rPr lang="ru-RU" dirty="0"/>
              <a:t> </a:t>
            </a:r>
            <a:r>
              <a:rPr lang="ru-RU" dirty="0" err="1"/>
              <a:t>бастады</a:t>
            </a:r>
            <a:r>
              <a:rPr lang="ru-RU" dirty="0"/>
              <a:t>. Осы </a:t>
            </a:r>
            <a:r>
              <a:rPr lang="ru-RU" dirty="0" err="1"/>
              <a:t>жылдары</a:t>
            </a:r>
            <a:r>
              <a:rPr lang="ru-RU" dirty="0"/>
              <a:t> (1930)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құбылыстар</a:t>
            </a:r>
            <a:r>
              <a:rPr lang="ru-RU" dirty="0"/>
              <a:t> мен </a:t>
            </a:r>
            <a:r>
              <a:rPr lang="ru-RU" dirty="0" err="1"/>
              <a:t>процестерді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салалар</a:t>
            </a:r>
            <a:r>
              <a:rPr lang="ru-RU" dirty="0"/>
              <a:t> (климатология, гидрология, гляциология, геоморфология, </a:t>
            </a:r>
            <a:r>
              <a:rPr lang="ru-RU" dirty="0" err="1"/>
              <a:t>топырақ</a:t>
            </a:r>
            <a:r>
              <a:rPr lang="ru-RU" dirty="0"/>
              <a:t> </a:t>
            </a:r>
            <a:r>
              <a:rPr lang="ru-RU" dirty="0" err="1"/>
              <a:t>географиясы</a:t>
            </a:r>
            <a:r>
              <a:rPr lang="ru-RU" dirty="0"/>
              <a:t>, биогеография, </a:t>
            </a:r>
            <a:r>
              <a:rPr lang="ru-RU" dirty="0" err="1"/>
              <a:t>т.б</a:t>
            </a:r>
            <a:r>
              <a:rPr lang="ru-RU" dirty="0"/>
              <a:t>.) </a:t>
            </a:r>
            <a:r>
              <a:rPr lang="ru-RU" dirty="0" err="1"/>
              <a:t>қалыптаса</a:t>
            </a:r>
            <a:r>
              <a:rPr lang="ru-RU" dirty="0"/>
              <a:t> </a:t>
            </a:r>
            <a:r>
              <a:rPr lang="ru-RU" dirty="0" err="1"/>
              <a:t>бастады</a:t>
            </a:r>
            <a:r>
              <a:rPr lang="ru-RU" dirty="0"/>
              <a:t>. </a:t>
            </a:r>
            <a:r>
              <a:rPr lang="ru-RU" dirty="0" err="1"/>
              <a:t>Кейіннен</a:t>
            </a:r>
            <a:r>
              <a:rPr lang="ru-RU" dirty="0"/>
              <a:t> </a:t>
            </a:r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ландшафттану</a:t>
            </a:r>
            <a:r>
              <a:rPr lang="ru-RU" dirty="0"/>
              <a:t>, топонимика </a:t>
            </a:r>
            <a:r>
              <a:rPr lang="ru-RU" dirty="0" err="1"/>
              <a:t>қосылды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кездегі</a:t>
            </a:r>
            <a:r>
              <a:rPr lang="ru-RU" dirty="0"/>
              <a:t> География </a:t>
            </a:r>
            <a:r>
              <a:rPr lang="ru-RU" dirty="0" err="1"/>
              <a:t>зерттеудің</a:t>
            </a:r>
            <a:r>
              <a:rPr lang="ru-RU" dirty="0"/>
              <a:t> </a:t>
            </a:r>
            <a:r>
              <a:rPr lang="ru-RU" dirty="0" err="1"/>
              <a:t>ғарыштық</a:t>
            </a:r>
            <a:r>
              <a:rPr lang="ru-RU" dirty="0"/>
              <a:t> </a:t>
            </a:r>
            <a:r>
              <a:rPr lang="ru-RU" dirty="0" err="1"/>
              <a:t>әдістерін</a:t>
            </a:r>
            <a:r>
              <a:rPr lang="ru-RU" dirty="0"/>
              <a:t> </a:t>
            </a:r>
            <a:r>
              <a:rPr lang="ru-RU" dirty="0" err="1"/>
              <a:t>пайдаланбайынша</a:t>
            </a:r>
            <a:r>
              <a:rPr lang="ru-RU" dirty="0"/>
              <a:t> </a:t>
            </a:r>
            <a:r>
              <a:rPr lang="ru-RU" dirty="0" err="1"/>
              <a:t>дами</a:t>
            </a:r>
            <a:r>
              <a:rPr lang="ru-RU" dirty="0"/>
              <a:t> </a:t>
            </a:r>
            <a:r>
              <a:rPr lang="ru-RU" dirty="0" err="1"/>
              <a:t>алмайды</a:t>
            </a:r>
            <a:r>
              <a:rPr lang="ru-RU" dirty="0"/>
              <a:t>.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функциясына</a:t>
            </a:r>
            <a:r>
              <a:rPr lang="ru-RU" dirty="0"/>
              <a:t> </a:t>
            </a:r>
            <a:r>
              <a:rPr lang="ru-RU" dirty="0" err="1"/>
              <a:t>өзіміздің</a:t>
            </a:r>
            <a:r>
              <a:rPr lang="ru-RU" dirty="0"/>
              <a:t> планета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табиғи-тарихи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; </a:t>
            </a:r>
            <a:r>
              <a:rPr lang="ru-RU" dirty="0" err="1"/>
              <a:t>туралы</a:t>
            </a:r>
            <a:r>
              <a:rPr lang="ru-RU" dirty="0"/>
              <a:t>, </a:t>
            </a:r>
            <a:r>
              <a:rPr lang="ru-RU" dirty="0" err="1"/>
              <a:t>елдер</a:t>
            </a:r>
            <a:r>
              <a:rPr lang="ru-RU" dirty="0"/>
              <a:t>, </a:t>
            </a:r>
            <a:r>
              <a:rPr lang="ru-RU" dirty="0" err="1"/>
              <a:t>қалалар</a:t>
            </a:r>
            <a:r>
              <a:rPr lang="ru-RU" dirty="0"/>
              <a:t>, </a:t>
            </a:r>
            <a:r>
              <a:rPr lang="ru-RU" dirty="0" err="1"/>
              <a:t>жерлер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мекендейтін</a:t>
            </a:r>
            <a:r>
              <a:rPr lang="ru-RU" dirty="0"/>
              <a:t> </a:t>
            </a:r>
            <a:r>
              <a:rPr lang="ru-RU" dirty="0" err="1"/>
              <a:t>халықтар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білімді</a:t>
            </a:r>
            <a:r>
              <a:rPr lang="ru-RU" dirty="0"/>
              <a:t> </a:t>
            </a:r>
            <a:r>
              <a:rPr lang="ru-RU" dirty="0" err="1"/>
              <a:t>жинау</a:t>
            </a:r>
            <a:r>
              <a:rPr lang="ru-RU" dirty="0"/>
              <a:t>, </a:t>
            </a:r>
            <a:r>
              <a:rPr lang="ru-RU" dirty="0" err="1"/>
              <a:t>қорыту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тарату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. География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ғылымдармен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отаншылдық</a:t>
            </a:r>
            <a:r>
              <a:rPr lang="ru-RU" dirty="0"/>
              <a:t> пен </a:t>
            </a:r>
            <a:r>
              <a:rPr lang="ru-RU" dirty="0" err="1"/>
              <a:t>интернационализмнің</a:t>
            </a:r>
            <a:r>
              <a:rPr lang="ru-RU" dirty="0"/>
              <a:t> </a:t>
            </a:r>
            <a:r>
              <a:rPr lang="ru-RU" dirty="0" err="1"/>
              <a:t>негізін</a:t>
            </a:r>
            <a:r>
              <a:rPr lang="ru-RU" dirty="0"/>
              <a:t> </a:t>
            </a:r>
            <a:r>
              <a:rPr lang="ru-RU" dirty="0" err="1"/>
              <a:t>қалыптастыратын</a:t>
            </a:r>
            <a:r>
              <a:rPr lang="ru-RU" dirty="0"/>
              <a:t> </a:t>
            </a:r>
            <a:r>
              <a:rPr lang="ru-RU" dirty="0" err="1"/>
              <a:t>дүниетанымдық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гуманитарлық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331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6E4D7E-6566-45FE-A7CE-3EC2AD67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География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E4F056-6B23-4281-91AB-B4E4CCED0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География (гр. </a:t>
            </a:r>
            <a:r>
              <a:rPr lang="el-GR" dirty="0"/>
              <a:t>γεωγραφία, «</a:t>
            </a:r>
            <a:r>
              <a:rPr lang="ru-RU" dirty="0" err="1"/>
              <a:t>жерді</a:t>
            </a:r>
            <a:r>
              <a:rPr lang="ru-RU" dirty="0"/>
              <a:t> </a:t>
            </a:r>
            <a:r>
              <a:rPr lang="ru-RU" dirty="0" err="1"/>
              <a:t>сипаттау</a:t>
            </a:r>
            <a:r>
              <a:rPr lang="ru-RU" dirty="0"/>
              <a:t>»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мағына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: гр. </a:t>
            </a:r>
            <a:r>
              <a:rPr lang="el-GR" dirty="0"/>
              <a:t>γαία — «</a:t>
            </a:r>
            <a:r>
              <a:rPr lang="ru-RU" dirty="0" err="1"/>
              <a:t>Жер</a:t>
            </a:r>
            <a:r>
              <a:rPr lang="ru-RU" dirty="0"/>
              <a:t>» </a:t>
            </a:r>
            <a:r>
              <a:rPr lang="ru-RU" dirty="0" err="1"/>
              <a:t>және</a:t>
            </a:r>
            <a:r>
              <a:rPr lang="ru-RU" dirty="0"/>
              <a:t> гр. </a:t>
            </a:r>
            <a:r>
              <a:rPr lang="el-GR" dirty="0"/>
              <a:t>γράφειν — «</a:t>
            </a:r>
            <a:r>
              <a:rPr lang="ru-RU" dirty="0" err="1"/>
              <a:t>сипаттап</a:t>
            </a:r>
            <a:r>
              <a:rPr lang="ru-RU" dirty="0"/>
              <a:t> </a:t>
            </a:r>
            <a:r>
              <a:rPr lang="ru-RU" dirty="0" err="1"/>
              <a:t>жазу</a:t>
            </a:r>
            <a:r>
              <a:rPr lang="ru-RU" dirty="0"/>
              <a:t>», «</a:t>
            </a:r>
            <a:r>
              <a:rPr lang="ru-RU" dirty="0" err="1"/>
              <a:t>суреттеу</a:t>
            </a:r>
            <a:r>
              <a:rPr lang="ru-RU" dirty="0"/>
              <a:t>» —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</a:t>
            </a:r>
            <a:r>
              <a:rPr lang="ru-RU" dirty="0"/>
              <a:t> </a:t>
            </a:r>
            <a:r>
              <a:rPr lang="ru-RU" dirty="0" err="1"/>
              <a:t>табиғаты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, </a:t>
            </a:r>
            <a:r>
              <a:rPr lang="ru-RU" dirty="0" err="1"/>
              <a:t>халықтар</a:t>
            </a:r>
            <a:r>
              <a:rPr lang="ru-RU" dirty="0"/>
              <a:t> мен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шаруашылық</a:t>
            </a:r>
            <a:r>
              <a:rPr lang="ru-RU" dirty="0"/>
              <a:t> </a:t>
            </a:r>
            <a:r>
              <a:rPr lang="ru-RU" dirty="0" err="1"/>
              <a:t>іс-әрекеттерін</a:t>
            </a:r>
            <a:r>
              <a:rPr lang="ru-RU" dirty="0"/>
              <a:t> </a:t>
            </a:r>
            <a:r>
              <a:rPr lang="ru-RU" dirty="0" err="1"/>
              <a:t>зерттейтін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:</a:t>
            </a:r>
          </a:p>
          <a:p>
            <a:r>
              <a:rPr lang="ru-RU" dirty="0" err="1"/>
              <a:t>Жердің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қабығын</a:t>
            </a:r>
            <a:r>
              <a:rPr lang="ru-RU" dirty="0"/>
              <a:t> </a:t>
            </a:r>
            <a:r>
              <a:rPr lang="ru-RU" dirty="0" err="1"/>
              <a:t>зерттейтін</a:t>
            </a:r>
            <a:r>
              <a:rPr lang="ru-RU" dirty="0"/>
              <a:t> </a:t>
            </a:r>
            <a:r>
              <a:rPr lang="ru-RU" dirty="0" err="1"/>
              <a:t>ғылымдар</a:t>
            </a:r>
            <a:r>
              <a:rPr lang="ru-RU" dirty="0"/>
              <a:t> </a:t>
            </a:r>
            <a:r>
              <a:rPr lang="ru-RU" dirty="0" err="1"/>
              <a:t>кешені</a:t>
            </a:r>
            <a:r>
              <a:rPr lang="ru-RU" dirty="0"/>
              <a:t>.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ғылымдардың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нысандары</a:t>
            </a:r>
            <a:r>
              <a:rPr lang="ru-RU" dirty="0"/>
              <a:t>: геосфера (биосфера, атмосфера, литосфера, гидросфера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қабаты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геожүйелерді</a:t>
            </a:r>
            <a:r>
              <a:rPr lang="ru-RU" dirty="0"/>
              <a:t> (</a:t>
            </a:r>
            <a:r>
              <a:rPr lang="ru-RU" dirty="0" err="1"/>
              <a:t>ландшафтты</a:t>
            </a:r>
            <a:r>
              <a:rPr lang="ru-RU" dirty="0"/>
              <a:t>,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аймақтарды</a:t>
            </a:r>
            <a:r>
              <a:rPr lang="ru-RU" dirty="0"/>
              <a:t>, </a:t>
            </a:r>
            <a:r>
              <a:rPr lang="ru-RU" dirty="0" err="1"/>
              <a:t>биогеоценозды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</a:t>
            </a:r>
          </a:p>
          <a:p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территорияның</a:t>
            </a:r>
            <a:r>
              <a:rPr lang="ru-RU" dirty="0"/>
              <a:t> </a:t>
            </a:r>
            <a:r>
              <a:rPr lang="ru-RU" dirty="0" err="1"/>
              <a:t>аймақтың</a:t>
            </a:r>
            <a:r>
              <a:rPr lang="ru-RU" dirty="0"/>
              <a:t>, </a:t>
            </a:r>
            <a:r>
              <a:rPr lang="ru-RU" dirty="0" err="1"/>
              <a:t>нысанның</a:t>
            </a:r>
            <a:r>
              <a:rPr lang="ru-RU" dirty="0"/>
              <a:t>, </a:t>
            </a:r>
            <a:r>
              <a:rPr lang="ru-RU" dirty="0" err="1"/>
              <a:t>құбылыстың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процестің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пен </a:t>
            </a:r>
            <a:r>
              <a:rPr lang="ru-RU" dirty="0" err="1"/>
              <a:t>кеңістікке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ерекшеліктері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жиынтығы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мұхиттар</a:t>
            </a:r>
            <a:r>
              <a:rPr lang="ru-RU" dirty="0"/>
              <a:t> мен </a:t>
            </a:r>
            <a:r>
              <a:rPr lang="ru-RU" dirty="0" err="1"/>
              <a:t>құрлықтар</a:t>
            </a:r>
            <a:r>
              <a:rPr lang="ru-RU" dirty="0"/>
              <a:t> </a:t>
            </a:r>
            <a:r>
              <a:rPr lang="ru-RU" dirty="0" err="1"/>
              <a:t>географиясы</a:t>
            </a:r>
            <a:r>
              <a:rPr lang="ru-RU" dirty="0"/>
              <a:t>,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географиясы</a:t>
            </a:r>
            <a:r>
              <a:rPr lang="ru-RU" dirty="0"/>
              <a:t>, дала </a:t>
            </a:r>
            <a:r>
              <a:rPr lang="ru-RU" dirty="0" err="1"/>
              <a:t>географиясы</a:t>
            </a:r>
            <a:r>
              <a:rPr lang="ru-RU" dirty="0"/>
              <a:t>, </a:t>
            </a:r>
            <a:r>
              <a:rPr lang="ru-RU" dirty="0" err="1"/>
              <a:t>әлеуметтік</a:t>
            </a:r>
            <a:r>
              <a:rPr lang="ru-RU" dirty="0"/>
              <a:t> география, </a:t>
            </a:r>
            <a:r>
              <a:rPr lang="ru-RU" dirty="0" err="1"/>
              <a:t>тарихи</a:t>
            </a:r>
            <a:r>
              <a:rPr lang="ru-RU" dirty="0"/>
              <a:t> география).</a:t>
            </a:r>
          </a:p>
        </p:txBody>
      </p:sp>
    </p:spTree>
    <p:extLst>
      <p:ext uri="{BB962C8B-B14F-4D97-AF65-F5344CB8AC3E}">
        <p14:creationId xmlns:p14="http://schemas.microsoft.com/office/powerpoint/2010/main" val="755615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18759C-8501-4B1E-A076-5165A2B8E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5287"/>
            <a:ext cx="8596668" cy="5816075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дамыған</a:t>
            </a:r>
            <a:r>
              <a:rPr lang="ru-RU" dirty="0"/>
              <a:t> </a:t>
            </a:r>
            <a:r>
              <a:rPr lang="ru-RU" dirty="0" err="1"/>
              <a:t>салаларының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 — гляциология. </a:t>
            </a:r>
            <a:r>
              <a:rPr lang="ru-RU" dirty="0" err="1"/>
              <a:t>Іле</a:t>
            </a:r>
            <a:r>
              <a:rPr lang="ru-RU" dirty="0"/>
              <a:t> </a:t>
            </a:r>
            <a:r>
              <a:rPr lang="ru-RU" dirty="0" err="1"/>
              <a:t>Алатауының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бөлігінде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Жоңғар</a:t>
            </a:r>
            <a:r>
              <a:rPr lang="ru-RU" dirty="0"/>
              <a:t> </a:t>
            </a:r>
            <a:r>
              <a:rPr lang="ru-RU" dirty="0" err="1"/>
              <a:t>Алатауының</a:t>
            </a:r>
            <a:r>
              <a:rPr lang="ru-RU" dirty="0"/>
              <a:t> </a:t>
            </a:r>
            <a:r>
              <a:rPr lang="ru-RU" dirty="0" err="1"/>
              <a:t>солтүстік</a:t>
            </a:r>
            <a:r>
              <a:rPr lang="ru-RU" dirty="0"/>
              <a:t> </a:t>
            </a:r>
            <a:r>
              <a:rPr lang="ru-RU" dirty="0" err="1"/>
              <a:t>беткейінде</a:t>
            </a:r>
            <a:r>
              <a:rPr lang="ru-RU" dirty="0"/>
              <a:t> </a:t>
            </a:r>
            <a:r>
              <a:rPr lang="ru-RU" dirty="0" err="1"/>
              <a:t>ертеден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мұз</a:t>
            </a:r>
            <a:r>
              <a:rPr lang="ru-RU" dirty="0"/>
              <a:t> басу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Іле</a:t>
            </a:r>
            <a:r>
              <a:rPr lang="ru-RU" dirty="0"/>
              <a:t> </a:t>
            </a:r>
            <a:r>
              <a:rPr lang="ru-RU" dirty="0" err="1"/>
              <a:t>Алатауындағы</a:t>
            </a:r>
            <a:r>
              <a:rPr lang="ru-RU" dirty="0"/>
              <a:t> осы </a:t>
            </a:r>
            <a:r>
              <a:rPr lang="ru-RU" dirty="0" err="1"/>
              <a:t>заманғы</a:t>
            </a:r>
            <a:r>
              <a:rPr lang="ru-RU" dirty="0"/>
              <a:t> </a:t>
            </a:r>
            <a:r>
              <a:rPr lang="ru-RU" dirty="0" err="1"/>
              <a:t>мұз</a:t>
            </a:r>
            <a:r>
              <a:rPr lang="ru-RU" dirty="0"/>
              <a:t> басу (</a:t>
            </a:r>
            <a:r>
              <a:rPr lang="ru-RU" dirty="0" err="1"/>
              <a:t>зерттеген</a:t>
            </a:r>
            <a:r>
              <a:rPr lang="ru-RU" dirty="0"/>
              <a:t> Н. Н. </a:t>
            </a:r>
            <a:r>
              <a:rPr lang="ru-RU" dirty="0" err="1"/>
              <a:t>Пальгов</a:t>
            </a:r>
            <a:r>
              <a:rPr lang="ru-RU" dirty="0"/>
              <a:t>) </a:t>
            </a:r>
            <a:r>
              <a:rPr lang="ru-RU" dirty="0" err="1"/>
              <a:t>зерттелді</a:t>
            </a:r>
            <a:r>
              <a:rPr lang="ru-RU" dirty="0"/>
              <a:t>. </a:t>
            </a:r>
            <a:r>
              <a:rPr lang="ru-RU" dirty="0" err="1"/>
              <a:t>Жоңғар</a:t>
            </a:r>
            <a:r>
              <a:rPr lang="ru-RU" dirty="0"/>
              <a:t> </a:t>
            </a:r>
            <a:r>
              <a:rPr lang="ru-RU" dirty="0" err="1"/>
              <a:t>Алатауындағы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мұз</a:t>
            </a:r>
            <a:r>
              <a:rPr lang="ru-RU" dirty="0"/>
              <a:t> </a:t>
            </a:r>
            <a:r>
              <a:rPr lang="ru-RU" dirty="0" err="1"/>
              <a:t>басудың</a:t>
            </a:r>
            <a:r>
              <a:rPr lang="ru-RU" dirty="0"/>
              <a:t> (</a:t>
            </a:r>
            <a:r>
              <a:rPr lang="ru-RU" dirty="0" err="1"/>
              <a:t>голоцендік</a:t>
            </a:r>
            <a:r>
              <a:rPr lang="ru-RU" dirty="0"/>
              <a:t>)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масштабты</a:t>
            </a:r>
            <a:r>
              <a:rPr lang="ru-RU" dirty="0"/>
              <a:t> </a:t>
            </a:r>
            <a:r>
              <a:rPr lang="ru-RU" dirty="0" err="1"/>
              <a:t>геоморфологиялық</a:t>
            </a:r>
            <a:r>
              <a:rPr lang="ru-RU" dirty="0"/>
              <a:t> </a:t>
            </a:r>
            <a:r>
              <a:rPr lang="ru-RU" dirty="0" err="1"/>
              <a:t>картасы</a:t>
            </a:r>
            <a:r>
              <a:rPr lang="ru-RU" dirty="0"/>
              <a:t> </a:t>
            </a:r>
            <a:r>
              <a:rPr lang="ru-RU" dirty="0" err="1"/>
              <a:t>жасалды</a:t>
            </a:r>
            <a:r>
              <a:rPr lang="ru-RU" dirty="0"/>
              <a:t>. </a:t>
            </a:r>
            <a:r>
              <a:rPr lang="ru-RU" dirty="0" err="1"/>
              <a:t>Мұздық</a:t>
            </a:r>
            <a:r>
              <a:rPr lang="ru-RU" dirty="0"/>
              <a:t> </a:t>
            </a:r>
            <a:r>
              <a:rPr lang="ru-RU" dirty="0" err="1"/>
              <a:t>түрлерін</a:t>
            </a:r>
            <a:r>
              <a:rPr lang="ru-RU" dirty="0"/>
              <a:t> </a:t>
            </a:r>
            <a:r>
              <a:rPr lang="ru-RU" dirty="0" err="1"/>
              <a:t>классификациялау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өзендердің</a:t>
            </a:r>
            <a:r>
              <a:rPr lang="ru-RU" dirty="0"/>
              <a:t> </a:t>
            </a:r>
            <a:r>
              <a:rPr lang="ru-RU" dirty="0" err="1"/>
              <a:t>қоректенуі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атқаратын</a:t>
            </a:r>
            <a:r>
              <a:rPr lang="ru-RU" dirty="0"/>
              <a:t> </a:t>
            </a:r>
            <a:r>
              <a:rPr lang="ru-RU" dirty="0" err="1"/>
              <a:t>ролін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жөнінде</a:t>
            </a:r>
            <a:r>
              <a:rPr lang="ru-RU" dirty="0"/>
              <a:t> </a:t>
            </a:r>
            <a:r>
              <a:rPr lang="ru-RU" dirty="0" err="1"/>
              <a:t>көлемді</a:t>
            </a:r>
            <a:r>
              <a:rPr lang="ru-RU" dirty="0"/>
              <a:t> </a:t>
            </a:r>
            <a:r>
              <a:rPr lang="ru-RU" dirty="0" err="1"/>
              <a:t>жұмыстар</a:t>
            </a:r>
            <a:r>
              <a:rPr lang="ru-RU" dirty="0"/>
              <a:t> </a:t>
            </a:r>
            <a:r>
              <a:rPr lang="ru-RU" dirty="0" err="1"/>
              <a:t>істелді</a:t>
            </a:r>
            <a:r>
              <a:rPr lang="ru-RU" dirty="0"/>
              <a:t>. </a:t>
            </a:r>
            <a:r>
              <a:rPr lang="ru-RU" dirty="0" err="1"/>
              <a:t>Мұздықтардың</a:t>
            </a:r>
            <a:r>
              <a:rPr lang="ru-RU" dirty="0"/>
              <a:t> </a:t>
            </a:r>
            <a:r>
              <a:rPr lang="ru-RU" dirty="0" err="1"/>
              <a:t>гидрогеологиялық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температуралық</a:t>
            </a:r>
            <a:r>
              <a:rPr lang="ru-RU" dirty="0"/>
              <a:t> </a:t>
            </a:r>
            <a:r>
              <a:rPr lang="ru-RU" dirty="0" err="1"/>
              <a:t>режимін</a:t>
            </a:r>
            <a:r>
              <a:rPr lang="ru-RU" dirty="0"/>
              <a:t>, </a:t>
            </a:r>
            <a:r>
              <a:rPr lang="ru-RU" dirty="0" err="1"/>
              <a:t>мұздықтың</a:t>
            </a:r>
            <a:r>
              <a:rPr lang="ru-RU" dirty="0"/>
              <a:t> </a:t>
            </a:r>
            <a:r>
              <a:rPr lang="ru-RU" dirty="0" err="1"/>
              <a:t>құрамындағы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 </a:t>
            </a:r>
            <a:r>
              <a:rPr lang="ru-RU" dirty="0" err="1"/>
              <a:t>балансын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жылу</a:t>
            </a:r>
            <a:r>
              <a:rPr lang="ru-RU" dirty="0"/>
              <a:t> </a:t>
            </a:r>
            <a:r>
              <a:rPr lang="ru-RU" dirty="0" err="1"/>
              <a:t>балансын</a:t>
            </a:r>
            <a:r>
              <a:rPr lang="ru-RU" dirty="0"/>
              <a:t>, </a:t>
            </a:r>
            <a:r>
              <a:rPr lang="ru-RU" dirty="0" err="1"/>
              <a:t>фирндегі</a:t>
            </a:r>
            <a:r>
              <a:rPr lang="ru-RU" dirty="0"/>
              <a:t> </a:t>
            </a:r>
            <a:r>
              <a:rPr lang="ru-RU" dirty="0" err="1"/>
              <a:t>қар</a:t>
            </a:r>
            <a:r>
              <a:rPr lang="ru-RU" dirty="0"/>
              <a:t> </a:t>
            </a:r>
            <a:r>
              <a:rPr lang="ru-RU" dirty="0" err="1"/>
              <a:t>жамылғысын</a:t>
            </a:r>
            <a:r>
              <a:rPr lang="ru-RU" dirty="0"/>
              <a:t>, </a:t>
            </a:r>
            <a:r>
              <a:rPr lang="ru-RU" dirty="0" err="1"/>
              <a:t>өзендердің</a:t>
            </a:r>
            <a:r>
              <a:rPr lang="ru-RU" dirty="0"/>
              <a:t> </a:t>
            </a:r>
            <a:r>
              <a:rPr lang="ru-RU" dirty="0" err="1"/>
              <a:t>қоректенуі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мұздықтардың</a:t>
            </a:r>
            <a:r>
              <a:rPr lang="ru-RU" dirty="0"/>
              <a:t> </a:t>
            </a:r>
            <a:r>
              <a:rPr lang="ru-RU" dirty="0" err="1"/>
              <a:t>маңызын</a:t>
            </a:r>
            <a:r>
              <a:rPr lang="ru-RU" dirty="0"/>
              <a:t> </a:t>
            </a:r>
            <a:r>
              <a:rPr lang="ru-RU" dirty="0" err="1"/>
              <a:t>зерттеуде</a:t>
            </a:r>
            <a:r>
              <a:rPr lang="ru-RU" dirty="0"/>
              <a:t> </a:t>
            </a:r>
            <a:r>
              <a:rPr lang="ru-RU" dirty="0" err="1"/>
              <a:t>елеулі</a:t>
            </a:r>
            <a:r>
              <a:rPr lang="ru-RU" dirty="0"/>
              <a:t> </a:t>
            </a:r>
            <a:r>
              <a:rPr lang="ru-RU" dirty="0" err="1"/>
              <a:t>табыстарга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жетті</a:t>
            </a:r>
            <a:r>
              <a:rPr lang="ru-RU" dirty="0"/>
              <a:t>. </a:t>
            </a:r>
            <a:r>
              <a:rPr lang="ru-RU" dirty="0" err="1"/>
              <a:t>Қазақстандағы</a:t>
            </a:r>
            <a:r>
              <a:rPr lang="ru-RU" dirty="0"/>
              <a:t> </a:t>
            </a:r>
            <a:r>
              <a:rPr lang="ru-RU" dirty="0" err="1"/>
              <a:t>мұздықтардың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каталогы</a:t>
            </a:r>
            <a:r>
              <a:rPr lang="ru-RU" dirty="0"/>
              <a:t> </a:t>
            </a:r>
            <a:r>
              <a:rPr lang="ru-RU" dirty="0" err="1"/>
              <a:t>жасалды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Республиканың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аудандарының</a:t>
            </a:r>
            <a:r>
              <a:rPr lang="ru-RU" dirty="0"/>
              <a:t> 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жағдайларына</a:t>
            </a:r>
            <a:r>
              <a:rPr lang="ru-RU" dirty="0"/>
              <a:t> </a:t>
            </a:r>
            <a:r>
              <a:rPr lang="ru-RU" dirty="0" err="1"/>
              <a:t>сипаттама</a:t>
            </a:r>
            <a:r>
              <a:rPr lang="ru-RU" dirty="0"/>
              <a:t> беру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Қазақстанның</a:t>
            </a:r>
            <a:r>
              <a:rPr lang="ru-RU" dirty="0"/>
              <a:t> </a:t>
            </a:r>
            <a:r>
              <a:rPr lang="ru-RU" dirty="0" err="1"/>
              <a:t>Гидрометеорологиялық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басқармасының</a:t>
            </a:r>
            <a:r>
              <a:rPr lang="ru-RU" dirty="0"/>
              <a:t>, Геодезия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басқармасының</a:t>
            </a:r>
            <a:r>
              <a:rPr lang="ru-RU" dirty="0"/>
              <a:t>, </a:t>
            </a:r>
            <a:r>
              <a:rPr lang="ru-RU" dirty="0" err="1"/>
              <a:t>Қаз</a:t>
            </a:r>
            <a:r>
              <a:rPr lang="ru-RU" dirty="0"/>
              <a:t>. ССР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академиясының</a:t>
            </a:r>
            <a:r>
              <a:rPr lang="ru-RU" dirty="0"/>
              <a:t> </a:t>
            </a:r>
            <a:r>
              <a:rPr lang="ru-RU" dirty="0" err="1"/>
              <a:t>топырақ</a:t>
            </a:r>
            <a:r>
              <a:rPr lang="ru-RU" dirty="0"/>
              <a:t> </a:t>
            </a:r>
            <a:r>
              <a:rPr lang="ru-RU" dirty="0" err="1"/>
              <a:t>тану</a:t>
            </a:r>
            <a:r>
              <a:rPr lang="ru-RU" dirty="0"/>
              <a:t>, ботаника, зоология </a:t>
            </a:r>
            <a:r>
              <a:rPr lang="ru-RU" dirty="0" err="1"/>
              <a:t>институттарының</a:t>
            </a:r>
            <a:r>
              <a:rPr lang="ru-RU" dirty="0"/>
              <a:t>, </a:t>
            </a:r>
            <a:r>
              <a:rPr lang="ru-RU" dirty="0" err="1"/>
              <a:t>экспедициялары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жинады</a:t>
            </a:r>
            <a:r>
              <a:rPr lang="ru-RU" dirty="0"/>
              <a:t>. 1930 </a:t>
            </a:r>
            <a:r>
              <a:rPr lang="ru-RU" dirty="0" err="1"/>
              <a:t>жылдардың</a:t>
            </a:r>
            <a:r>
              <a:rPr lang="ru-RU" dirty="0"/>
              <a:t> </a:t>
            </a:r>
            <a:r>
              <a:rPr lang="ru-RU" dirty="0" err="1"/>
              <a:t>өзінде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климат </a:t>
            </a:r>
            <a:r>
              <a:rPr lang="ru-RU" dirty="0" err="1"/>
              <a:t>белдеулеріндегі</a:t>
            </a:r>
            <a:r>
              <a:rPr lang="ru-RU" dirty="0"/>
              <a:t> </a:t>
            </a:r>
            <a:r>
              <a:rPr lang="ru-RU" dirty="0" err="1"/>
              <a:t>ауа</a:t>
            </a:r>
            <a:r>
              <a:rPr lang="ru-RU" dirty="0"/>
              <a:t> </a:t>
            </a:r>
            <a:r>
              <a:rPr lang="ru-RU" dirty="0" err="1"/>
              <a:t>райының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ұғымдар</a:t>
            </a:r>
            <a:r>
              <a:rPr lang="ru-RU" dirty="0"/>
              <a:t> </a:t>
            </a:r>
            <a:r>
              <a:rPr lang="ru-RU" dirty="0" err="1"/>
              <a:t>тұжырымдалды</a:t>
            </a:r>
            <a:r>
              <a:rPr lang="ru-RU" dirty="0"/>
              <a:t>. </a:t>
            </a:r>
            <a:r>
              <a:rPr lang="ru-RU" dirty="0" err="1"/>
              <a:t>Қазақстан</a:t>
            </a:r>
            <a:r>
              <a:rPr lang="ru-RU" dirty="0"/>
              <a:t> мен Орта </a:t>
            </a:r>
            <a:r>
              <a:rPr lang="ru-RU" dirty="0" err="1"/>
              <a:t>Азиядағы</a:t>
            </a:r>
            <a:r>
              <a:rPr lang="ru-RU" dirty="0"/>
              <a:t> </a:t>
            </a:r>
            <a:r>
              <a:rPr lang="ru-RU" dirty="0" err="1"/>
              <a:t>атмосфераның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циркуляңиясы</a:t>
            </a:r>
            <a:r>
              <a:rPr lang="ru-RU" dirty="0"/>
              <a:t>, </a:t>
            </a:r>
            <a:r>
              <a:rPr lang="ru-RU" dirty="0" err="1"/>
              <a:t>климатты</a:t>
            </a:r>
            <a:r>
              <a:rPr lang="ru-RU" dirty="0"/>
              <a:t> </a:t>
            </a:r>
            <a:r>
              <a:rPr lang="ru-RU" dirty="0" err="1"/>
              <a:t>қалыптастыратын</a:t>
            </a:r>
            <a:r>
              <a:rPr lang="ru-RU" dirty="0"/>
              <a:t> </a:t>
            </a:r>
            <a:r>
              <a:rPr lang="ru-RU" dirty="0" err="1"/>
              <a:t>факторларға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, </a:t>
            </a:r>
            <a:r>
              <a:rPr lang="ru-RU" dirty="0" err="1"/>
              <a:t>синоптикалық</a:t>
            </a:r>
            <a:r>
              <a:rPr lang="ru-RU" dirty="0"/>
              <a:t> </a:t>
            </a:r>
            <a:r>
              <a:rPr lang="ru-RU" dirty="0" err="1"/>
              <a:t>процестер</a:t>
            </a:r>
            <a:r>
              <a:rPr lang="ru-RU" dirty="0"/>
              <a:t>, Тянь-Шань, </a:t>
            </a:r>
            <a:r>
              <a:rPr lang="ru-RU" dirty="0" err="1"/>
              <a:t>Жоңғар</a:t>
            </a:r>
            <a:r>
              <a:rPr lang="ru-RU" dirty="0"/>
              <a:t> </a:t>
            </a:r>
            <a:r>
              <a:rPr lang="ru-RU" dirty="0" err="1"/>
              <a:t>Алатауы</a:t>
            </a:r>
            <a:r>
              <a:rPr lang="ru-RU" dirty="0"/>
              <a:t> </a:t>
            </a:r>
            <a:r>
              <a:rPr lang="ru-RU" dirty="0" err="1"/>
              <a:t>климатының</a:t>
            </a:r>
            <a:r>
              <a:rPr lang="ru-RU" dirty="0"/>
              <a:t> </a:t>
            </a:r>
            <a:r>
              <a:rPr lang="ru-RU" dirty="0" err="1"/>
              <a:t>сипаттамалары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еңбектер</a:t>
            </a:r>
            <a:r>
              <a:rPr lang="ru-RU" dirty="0"/>
              <a:t> </a:t>
            </a:r>
            <a:r>
              <a:rPr lang="ru-RU" dirty="0" err="1"/>
              <a:t>жазылды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6392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C3B62-041F-449C-B434-EB1F8B2C9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10817"/>
            <a:ext cx="8596668" cy="5630545"/>
          </a:xfrm>
        </p:spPr>
        <p:txBody>
          <a:bodyPr>
            <a:normAutofit/>
          </a:bodyPr>
          <a:lstStyle/>
          <a:p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нысаны</a:t>
            </a:r>
            <a:r>
              <a:rPr lang="ru-RU" dirty="0"/>
              <a:t> -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дәрежедегі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орта </a:t>
            </a:r>
            <a:r>
              <a:rPr lang="ru-RU" dirty="0" err="1"/>
              <a:t>компоненттерінің</a:t>
            </a:r>
            <a:r>
              <a:rPr lang="ru-RU" dirty="0"/>
              <a:t> </a:t>
            </a:r>
            <a:r>
              <a:rPr lang="ru-RU" dirty="0" err="1"/>
              <a:t>орналасуы</a:t>
            </a:r>
            <a:r>
              <a:rPr lang="ru-RU" dirty="0"/>
              <a:t> мен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</a:t>
            </a:r>
            <a:r>
              <a:rPr lang="ru-RU" dirty="0"/>
              <a:t> </a:t>
            </a:r>
            <a:r>
              <a:rPr lang="ru-RU" dirty="0" err="1"/>
              <a:t>заңдары</a:t>
            </a:r>
            <a:r>
              <a:rPr lang="ru-RU" dirty="0"/>
              <a:t> мен </a:t>
            </a:r>
            <a:r>
              <a:rPr lang="ru-RU" dirty="0" err="1"/>
              <a:t>заңдылықтары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Зертеу</a:t>
            </a:r>
            <a:r>
              <a:rPr lang="ru-RU" dirty="0"/>
              <a:t> </a:t>
            </a:r>
            <a:r>
              <a:rPr lang="ru-RU" dirty="0" err="1"/>
              <a:t>нысанының</a:t>
            </a:r>
            <a:r>
              <a:rPr lang="ru-RU" dirty="0"/>
              <a:t> </a:t>
            </a:r>
            <a:r>
              <a:rPr lang="ru-RU" dirty="0" err="1"/>
              <a:t>күрделілігіне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кеңдігіне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география </a:t>
            </a:r>
            <a:r>
              <a:rPr lang="ru-RU" dirty="0" err="1"/>
              <a:t>пәні</a:t>
            </a:r>
            <a:r>
              <a:rPr lang="ru-RU" dirty="0"/>
              <a:t> </a:t>
            </a:r>
            <a:r>
              <a:rPr lang="ru-RU" dirty="0" err="1"/>
              <a:t>ортақ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</a:t>
            </a:r>
            <a:r>
              <a:rPr lang="ru-RU" dirty="0"/>
              <a:t> </a:t>
            </a:r>
            <a:r>
              <a:rPr lang="ru-RU" dirty="0" err="1"/>
              <a:t>жүйесін</a:t>
            </a:r>
            <a:r>
              <a:rPr lang="ru-RU" dirty="0"/>
              <a:t> </a:t>
            </a:r>
            <a:r>
              <a:rPr lang="ru-RU" dirty="0" err="1"/>
              <a:t>құрайтын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мамандандырылған</a:t>
            </a:r>
            <a:r>
              <a:rPr lang="ru-RU" dirty="0"/>
              <a:t> (</a:t>
            </a:r>
            <a:r>
              <a:rPr lang="ru-RU" dirty="0" err="1"/>
              <a:t>салалық</a:t>
            </a:r>
            <a:r>
              <a:rPr lang="ru-RU" dirty="0"/>
              <a:t>)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түрлеріне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.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аталатындар</a:t>
            </a:r>
            <a:r>
              <a:rPr lang="ru-RU" dirty="0"/>
              <a:t>: </a:t>
            </a:r>
            <a:r>
              <a:rPr lang="ru-RU" dirty="0" err="1"/>
              <a:t>жаратылыстану</a:t>
            </a:r>
            <a:r>
              <a:rPr lang="ru-RU" dirty="0"/>
              <a:t> география </a:t>
            </a:r>
            <a:r>
              <a:rPr lang="ru-RU" dirty="0" err="1"/>
              <a:t>ғылымдары</a:t>
            </a:r>
            <a:r>
              <a:rPr lang="ru-RU" dirty="0"/>
              <a:t> (</a:t>
            </a:r>
            <a:r>
              <a:rPr lang="ru-RU" dirty="0" err="1"/>
              <a:t>физикалық</a:t>
            </a:r>
            <a:r>
              <a:rPr lang="ru-RU" dirty="0"/>
              <a:t> география, </a:t>
            </a:r>
            <a:r>
              <a:rPr lang="ru-RU" dirty="0" err="1"/>
              <a:t>жердің</a:t>
            </a:r>
            <a:r>
              <a:rPr lang="ru-RU" dirty="0"/>
              <a:t> </a:t>
            </a:r>
            <a:r>
              <a:rPr lang="ru-RU" dirty="0" err="1"/>
              <a:t>географикалық</a:t>
            </a:r>
            <a:r>
              <a:rPr lang="ru-RU" dirty="0"/>
              <a:t> </a:t>
            </a:r>
            <a:r>
              <a:rPr lang="ru-RU" dirty="0" err="1"/>
              <a:t>қабықтарын</a:t>
            </a:r>
            <a:r>
              <a:rPr lang="ru-RU" dirty="0"/>
              <a:t> </a:t>
            </a:r>
            <a:r>
              <a:rPr lang="ru-RU" dirty="0" err="1"/>
              <a:t>тану</a:t>
            </a:r>
            <a:r>
              <a:rPr lang="ru-RU" dirty="0"/>
              <a:t> </a:t>
            </a:r>
            <a:r>
              <a:rPr lang="ru-RU" dirty="0" err="1"/>
              <a:t>ғылымы</a:t>
            </a:r>
            <a:r>
              <a:rPr lang="ru-RU" dirty="0"/>
              <a:t>, т</a:t>
            </a:r>
            <a:r>
              <a:rPr lang="en-US" dirty="0"/>
              <a:t>o</a:t>
            </a:r>
            <a:r>
              <a:rPr lang="ru-RU" dirty="0" err="1"/>
              <a:t>пырақтану</a:t>
            </a:r>
            <a:r>
              <a:rPr lang="ru-RU" dirty="0"/>
              <a:t>, климатология, гляциология, гидрология, океанология, палеография)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</a:t>
            </a:r>
            <a:r>
              <a:rPr lang="ru-RU" dirty="0"/>
              <a:t> (</a:t>
            </a:r>
            <a:r>
              <a:rPr lang="ru-RU" dirty="0" err="1"/>
              <a:t>әлеуметтік-экономикалық</a:t>
            </a:r>
            <a:r>
              <a:rPr lang="ru-RU" dirty="0"/>
              <a:t> география, </a:t>
            </a:r>
            <a:r>
              <a:rPr lang="ru-RU" dirty="0" err="1"/>
              <a:t>тарихи</a:t>
            </a:r>
            <a:r>
              <a:rPr lang="ru-RU" dirty="0"/>
              <a:t> география).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картографияны</a:t>
            </a:r>
            <a:r>
              <a:rPr lang="ru-RU" dirty="0"/>
              <a:t> да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бөліп</a:t>
            </a:r>
            <a:r>
              <a:rPr lang="ru-RU" dirty="0"/>
              <a:t> </a:t>
            </a:r>
            <a:r>
              <a:rPr lang="ru-RU" dirty="0" err="1"/>
              <a:t>айтады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зерттеулердің</a:t>
            </a:r>
            <a:r>
              <a:rPr lang="ru-RU" dirty="0"/>
              <a:t> </a:t>
            </a:r>
            <a:r>
              <a:rPr lang="ru-RU" dirty="0" err="1"/>
              <a:t>басты</a:t>
            </a:r>
            <a:r>
              <a:rPr lang="ru-RU" dirty="0"/>
              <a:t> </a:t>
            </a:r>
            <a:r>
              <a:rPr lang="ru-RU" dirty="0" err="1"/>
              <a:t>міндеті</a:t>
            </a:r>
            <a:r>
              <a:rPr lang="ru-RU" dirty="0"/>
              <a:t> — 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ресурстары</a:t>
            </a:r>
            <a:r>
              <a:rPr lang="ru-RU" dirty="0"/>
              <a:t> мен </a:t>
            </a:r>
            <a:r>
              <a:rPr lang="ru-RU" dirty="0" err="1"/>
              <a:t>жағдайларын</a:t>
            </a:r>
            <a:r>
              <a:rPr lang="ru-RU" dirty="0"/>
              <a:t> </a:t>
            </a:r>
            <a:r>
              <a:rPr lang="ru-RU" dirty="0" err="1"/>
              <a:t>жан-жақты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пайдаланудың</a:t>
            </a:r>
            <a:r>
              <a:rPr lang="ru-RU" dirty="0"/>
              <a:t>, </a:t>
            </a:r>
            <a:r>
              <a:rPr lang="ru-RU" dirty="0" err="1"/>
              <a:t>өндіргіш</a:t>
            </a:r>
            <a:r>
              <a:rPr lang="ru-RU" dirty="0"/>
              <a:t> </a:t>
            </a:r>
            <a:r>
              <a:rPr lang="ru-RU" dirty="0" err="1"/>
              <a:t>күштерді</a:t>
            </a:r>
            <a:r>
              <a:rPr lang="ru-RU" dirty="0"/>
              <a:t> </a:t>
            </a:r>
            <a:r>
              <a:rPr lang="ru-RU" dirty="0" err="1"/>
              <a:t>орналастыру</a:t>
            </a:r>
            <a:r>
              <a:rPr lang="ru-RU" dirty="0"/>
              <a:t> мен </a:t>
            </a:r>
            <a:r>
              <a:rPr lang="ru-RU" dirty="0" err="1"/>
              <a:t>дамытудың</a:t>
            </a:r>
            <a:r>
              <a:rPr lang="ru-RU" dirty="0"/>
              <a:t>, </a:t>
            </a:r>
            <a:r>
              <a:rPr lang="ru-RU" dirty="0" err="1"/>
              <a:t>табиғатты</a:t>
            </a:r>
            <a:r>
              <a:rPr lang="ru-RU" dirty="0"/>
              <a:t> </a:t>
            </a:r>
            <a:r>
              <a:rPr lang="ru-RU" dirty="0" err="1"/>
              <a:t>қорғаудың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қалпына</a:t>
            </a:r>
            <a:r>
              <a:rPr lang="ru-RU" dirty="0"/>
              <a:t> </a:t>
            </a:r>
            <a:r>
              <a:rPr lang="ru-RU" dirty="0" err="1"/>
              <a:t>келтірудің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негіздерін</a:t>
            </a:r>
            <a:r>
              <a:rPr lang="ru-RU" dirty="0"/>
              <a:t> </a:t>
            </a:r>
            <a:r>
              <a:rPr lang="ru-RU" dirty="0" err="1"/>
              <a:t>жасау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210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362A0-AC6C-4F51-A6F8-99878D972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Теориялық</a:t>
            </a:r>
            <a:r>
              <a:rPr lang="ru-RU" dirty="0"/>
              <a:t> география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771EA3-C704-4CEC-8E85-D28CD3F3F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Теориялық</a:t>
            </a:r>
            <a:r>
              <a:rPr lang="ru-RU" dirty="0"/>
              <a:t> география- </a:t>
            </a:r>
            <a:r>
              <a:rPr lang="ru-RU" dirty="0" err="1"/>
              <a:t>геожүйелерді</a:t>
            </a:r>
            <a:r>
              <a:rPr lang="ru-RU" dirty="0"/>
              <a:t> (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құрылымын</a:t>
            </a:r>
            <a:r>
              <a:rPr lang="ru-RU" dirty="0"/>
              <a:t>), </a:t>
            </a:r>
            <a:r>
              <a:rPr lang="ru-RU" dirty="0" err="1"/>
              <a:t>географиялык</a:t>
            </a:r>
            <a:r>
              <a:rPr lang="ru-RU" dirty="0"/>
              <a:t> </a:t>
            </a:r>
            <a:r>
              <a:rPr lang="ru-RU" dirty="0" err="1"/>
              <a:t>кеңістікті</a:t>
            </a:r>
            <a:r>
              <a:rPr lang="ru-RU" dirty="0"/>
              <a:t>,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нысанның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иерархиялық</a:t>
            </a:r>
            <a:r>
              <a:rPr lang="ru-RU" dirty="0"/>
              <a:t> </a:t>
            </a:r>
            <a:r>
              <a:rPr lang="ru-RU" dirty="0" err="1"/>
              <a:t>деңгейде</a:t>
            </a:r>
            <a:r>
              <a:rPr lang="ru-RU" dirty="0"/>
              <a:t> </a:t>
            </a:r>
            <a:r>
              <a:rPr lang="ru-RU" dirty="0" err="1"/>
              <a:t>динамикасы</a:t>
            </a:r>
            <a:r>
              <a:rPr lang="ru-RU" dirty="0"/>
              <a:t> мен </a:t>
            </a:r>
            <a:r>
              <a:rPr lang="ru-RU" dirty="0" err="1"/>
              <a:t>үздіксіз</a:t>
            </a:r>
            <a:r>
              <a:rPr lang="ru-RU" dirty="0"/>
              <a:t> </a:t>
            </a:r>
            <a:r>
              <a:rPr lang="ru-RU" dirty="0" err="1"/>
              <a:t>байланысы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(</a:t>
            </a:r>
            <a:r>
              <a:rPr lang="ru-RU" dirty="0" err="1"/>
              <a:t>табиғи</a:t>
            </a:r>
            <a:r>
              <a:rPr lang="ru-RU" dirty="0"/>
              <a:t>, </a:t>
            </a:r>
            <a:r>
              <a:rPr lang="ru-RU" dirty="0" err="1"/>
              <a:t>қоғамдық</a:t>
            </a:r>
            <a:r>
              <a:rPr lang="ru-RU" dirty="0"/>
              <a:t>, </a:t>
            </a:r>
            <a:r>
              <a:rPr lang="ru-RU" dirty="0" err="1"/>
              <a:t>табиғи-қоғамдық</a:t>
            </a:r>
            <a:r>
              <a:rPr lang="ru-RU" dirty="0"/>
              <a:t>) </a:t>
            </a:r>
            <a:r>
              <a:rPr lang="ru-RU" dirty="0" err="1"/>
              <a:t>аясын</a:t>
            </a:r>
            <a:r>
              <a:rPr lang="ru-RU" dirty="0"/>
              <a:t>, </a:t>
            </a:r>
            <a:r>
              <a:rPr lang="ru-RU" dirty="0" err="1"/>
              <a:t>негізінен</a:t>
            </a:r>
            <a:r>
              <a:rPr lang="ru-RU" dirty="0"/>
              <a:t>, абстракты, </a:t>
            </a:r>
            <a:r>
              <a:rPr lang="ru-RU" dirty="0" err="1"/>
              <a:t>формальды</a:t>
            </a:r>
            <a:r>
              <a:rPr lang="ru-RU" dirty="0"/>
              <a:t> </a:t>
            </a:r>
            <a:r>
              <a:rPr lang="ru-RU" dirty="0" err="1"/>
              <a:t>тұрғыдан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геожүйенің</a:t>
            </a:r>
            <a:r>
              <a:rPr lang="ru-RU" dirty="0"/>
              <a:t> </a:t>
            </a:r>
            <a:r>
              <a:rPr lang="ru-RU" dirty="0" err="1"/>
              <a:t>үлгілеу</a:t>
            </a:r>
            <a:r>
              <a:rPr lang="ru-RU" dirty="0"/>
              <a:t> </a:t>
            </a:r>
            <a:r>
              <a:rPr lang="ru-RU" dirty="0" err="1"/>
              <a:t>жолдарын</a:t>
            </a:r>
            <a:r>
              <a:rPr lang="ru-RU" dirty="0"/>
              <a:t>, </a:t>
            </a:r>
            <a:r>
              <a:rPr lang="ru-RU" dirty="0" err="1"/>
              <a:t>үлгілердің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түрлерін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сипаттамасын</a:t>
            </a:r>
            <a:r>
              <a:rPr lang="ru-RU" dirty="0"/>
              <a:t> </a:t>
            </a:r>
            <a:r>
              <a:rPr lang="ru-RU" dirty="0" err="1"/>
              <a:t>зерттейтін</a:t>
            </a:r>
            <a:r>
              <a:rPr lang="ru-RU" dirty="0"/>
              <a:t> </a:t>
            </a:r>
            <a:r>
              <a:rPr lang="ru-RU" dirty="0" err="1"/>
              <a:t>географиядағы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бағыт</a:t>
            </a:r>
            <a:r>
              <a:rPr lang="ru-RU" dirty="0"/>
              <a:t>. </a:t>
            </a:r>
            <a:r>
              <a:rPr lang="ru-RU" dirty="0" err="1"/>
              <a:t>Теориялық</a:t>
            </a:r>
            <a:r>
              <a:rPr lang="ru-RU" dirty="0"/>
              <a:t> география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ұғымдық-терминологиялық</a:t>
            </a:r>
            <a:r>
              <a:rPr lang="ru-RU" dirty="0"/>
              <a:t> </a:t>
            </a:r>
            <a:r>
              <a:rPr lang="ru-RU" dirty="0" err="1"/>
              <a:t>аппараттын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география </a:t>
            </a:r>
            <a:r>
              <a:rPr lang="ru-RU" dirty="0" err="1"/>
              <a:t>ғылымдарындағы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әдіснаманың</a:t>
            </a:r>
            <a:r>
              <a:rPr lang="ru-RU" dirty="0"/>
              <a:t> </a:t>
            </a:r>
            <a:r>
              <a:rPr lang="ru-RU" dirty="0" err="1"/>
              <a:t>қолданылуының</a:t>
            </a:r>
            <a:r>
              <a:rPr lang="ru-RU" dirty="0"/>
              <a:t>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негізін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3739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B4EB2F-010B-4C6C-8A95-BF9A85400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объектілері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4EA835-91E3-409A-9067-AF2136174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География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</a:t>
            </a:r>
            <a:r>
              <a:rPr lang="ru-RU" dirty="0"/>
              <a:t> </a:t>
            </a:r>
            <a:r>
              <a:rPr lang="ru-RU" dirty="0" err="1"/>
              <a:t>құрастыратын</a:t>
            </a:r>
            <a:r>
              <a:rPr lang="ru-RU" dirty="0"/>
              <a:t> </a:t>
            </a:r>
            <a:r>
              <a:rPr lang="ru-RU" dirty="0" err="1"/>
              <a:t>күрделі</a:t>
            </a:r>
            <a:r>
              <a:rPr lang="ru-RU" dirty="0"/>
              <a:t> </a:t>
            </a:r>
            <a:r>
              <a:rPr lang="ru-RU" dirty="0" err="1"/>
              <a:t>территориялық</a:t>
            </a:r>
            <a:r>
              <a:rPr lang="ru-RU" dirty="0"/>
              <a:t> </a:t>
            </a:r>
            <a:r>
              <a:rPr lang="ru-RU" dirty="0" err="1"/>
              <a:t>жүйелерді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жүйелер</a:t>
            </a:r>
            <a:r>
              <a:rPr lang="ru-RU" dirty="0"/>
              <a:t>: </a:t>
            </a:r>
            <a:r>
              <a:rPr lang="ru-RU" dirty="0" err="1"/>
              <a:t>табиғи</a:t>
            </a:r>
            <a:r>
              <a:rPr lang="ru-RU" dirty="0"/>
              <a:t>,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табиғи-қоғамдық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. География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байланыстардың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сферасының</a:t>
            </a:r>
            <a:r>
              <a:rPr lang="ru-RU" dirty="0"/>
              <a:t> (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)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,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себепті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обьектілері</a:t>
            </a:r>
            <a:r>
              <a:rPr lang="ru-RU" dirty="0"/>
              <a:t> </a:t>
            </a:r>
            <a:r>
              <a:rPr lang="ru-RU" dirty="0" err="1"/>
              <a:t>алуан</a:t>
            </a:r>
            <a:r>
              <a:rPr lang="ru-RU" dirty="0"/>
              <a:t> </a:t>
            </a:r>
            <a:r>
              <a:rPr lang="ru-RU" dirty="0" err="1"/>
              <a:t>геожүйелер</a:t>
            </a:r>
            <a:r>
              <a:rPr lang="ru-RU" dirty="0"/>
              <a:t>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компоненттері</a:t>
            </a:r>
            <a:r>
              <a:rPr lang="ru-RU" dirty="0"/>
              <a:t> </a:t>
            </a:r>
            <a:r>
              <a:rPr lang="ru-RU" dirty="0" err="1"/>
              <a:t>саналады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Дегенмен</a:t>
            </a:r>
            <a:r>
              <a:rPr lang="ru-RU" dirty="0"/>
              <a:t>,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дамуының</a:t>
            </a:r>
            <a:r>
              <a:rPr lang="ru-RU" dirty="0"/>
              <a:t> </a:t>
            </a:r>
            <a:r>
              <a:rPr lang="ru-RU" dirty="0" err="1"/>
              <a:t>барысында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обьектілері</a:t>
            </a:r>
            <a:r>
              <a:rPr lang="ru-RU" dirty="0"/>
              <a:t> сан </a:t>
            </a:r>
            <a:r>
              <a:rPr lang="ru-RU" dirty="0" err="1"/>
              <a:t>рет</a:t>
            </a:r>
            <a:r>
              <a:rPr lang="ru-RU" dirty="0"/>
              <a:t> </a:t>
            </a:r>
            <a:r>
              <a:rPr lang="ru-RU" dirty="0" err="1"/>
              <a:t>өзгерді</a:t>
            </a:r>
            <a:r>
              <a:rPr lang="ru-RU" dirty="0"/>
              <a:t>.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қалыптасқан</a:t>
            </a:r>
            <a:r>
              <a:rPr lang="ru-RU" dirty="0"/>
              <a:t> </a:t>
            </a:r>
            <a:r>
              <a:rPr lang="ru-RU" dirty="0" err="1"/>
              <a:t>ұғым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ғалымдар</a:t>
            </a:r>
            <a:r>
              <a:rPr lang="ru-RU" dirty="0"/>
              <a:t> география </a:t>
            </a:r>
            <a:r>
              <a:rPr lang="ru-RU" dirty="0" err="1"/>
              <a:t>ғылымының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обьектісі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</a:t>
            </a:r>
            <a:r>
              <a:rPr lang="ru-RU" dirty="0"/>
              <a:t> </a:t>
            </a:r>
            <a:r>
              <a:rPr lang="ru-RU" dirty="0" err="1"/>
              <a:t>қарастырады</a:t>
            </a:r>
            <a:r>
              <a:rPr lang="ru-RU" dirty="0"/>
              <a:t>. </a:t>
            </a:r>
            <a:r>
              <a:rPr lang="ru-RU" dirty="0" err="1"/>
              <a:t>Бұған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Карл Риттер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объектісі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</a:t>
            </a:r>
            <a:r>
              <a:rPr lang="ru-RU" dirty="0"/>
              <a:t>, </a:t>
            </a:r>
            <a:r>
              <a:rPr lang="ru-RU" dirty="0" err="1"/>
              <a:t>Э.Мартонн</a:t>
            </a:r>
            <a:r>
              <a:rPr lang="ru-RU" dirty="0"/>
              <a:t> -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бетіндегі</a:t>
            </a:r>
            <a:r>
              <a:rPr lang="ru-RU" dirty="0"/>
              <a:t> </a:t>
            </a:r>
            <a:r>
              <a:rPr lang="ru-RU" dirty="0" err="1"/>
              <a:t>адамзат</a:t>
            </a:r>
            <a:r>
              <a:rPr lang="ru-RU" dirty="0"/>
              <a:t> </a:t>
            </a:r>
            <a:r>
              <a:rPr lang="ru-RU" dirty="0" err="1"/>
              <a:t>қызметіне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, </a:t>
            </a:r>
            <a:r>
              <a:rPr lang="ru-RU" dirty="0" err="1"/>
              <a:t>химиялық</a:t>
            </a:r>
            <a:r>
              <a:rPr lang="ru-RU" dirty="0"/>
              <a:t>, </a:t>
            </a:r>
            <a:r>
              <a:rPr lang="ru-RU" dirty="0" err="1"/>
              <a:t>биологиялық</a:t>
            </a:r>
            <a:r>
              <a:rPr lang="ru-RU" dirty="0"/>
              <a:t> </a:t>
            </a:r>
            <a:r>
              <a:rPr lang="ru-RU" dirty="0" err="1"/>
              <a:t>құбылыстармен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таралу</a:t>
            </a:r>
            <a:r>
              <a:rPr lang="ru-RU" dirty="0"/>
              <a:t> </a:t>
            </a:r>
            <a:r>
              <a:rPr lang="ru-RU" dirty="0" err="1"/>
              <a:t>себептерін</a:t>
            </a:r>
            <a:r>
              <a:rPr lang="ru-RU" dirty="0"/>
              <a:t>, </a:t>
            </a:r>
            <a:r>
              <a:rPr lang="ru-RU" dirty="0" err="1"/>
              <a:t>О.Пешель</a:t>
            </a:r>
            <a:r>
              <a:rPr lang="ru-RU" dirty="0"/>
              <a:t> -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табиғатын</a:t>
            </a:r>
            <a:r>
              <a:rPr lang="ru-RU" dirty="0"/>
              <a:t> </a:t>
            </a:r>
            <a:r>
              <a:rPr lang="ru-RU" dirty="0" err="1"/>
              <a:t>қарастырады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443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A8FD74-60AE-4A19-AF29-CF6A436C5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316" y="1823803"/>
            <a:ext cx="9487083" cy="5034197"/>
          </a:xfrm>
        </p:spPr>
        <p:txBody>
          <a:bodyPr/>
          <a:lstStyle/>
          <a:p>
            <a:r>
              <a:rPr lang="ru-RU" dirty="0" err="1"/>
              <a:t>Көптеген</a:t>
            </a:r>
            <a:r>
              <a:rPr lang="ru-RU" dirty="0"/>
              <a:t> физик-</a:t>
            </a:r>
            <a:r>
              <a:rPr lang="ru-RU" dirty="0" err="1"/>
              <a:t>географтар</a:t>
            </a:r>
            <a:r>
              <a:rPr lang="ru-RU" dirty="0"/>
              <a:t> </a:t>
            </a:r>
            <a:r>
              <a:rPr lang="ru-RU" dirty="0" err="1"/>
              <a:t>П.И.Броунов</a:t>
            </a:r>
            <a:r>
              <a:rPr lang="ru-RU" dirty="0"/>
              <a:t> </a:t>
            </a:r>
            <a:r>
              <a:rPr lang="ru-RU" dirty="0" err="1"/>
              <a:t>ұсынған</a:t>
            </a:r>
            <a:r>
              <a:rPr lang="ru-RU" dirty="0"/>
              <a:t> «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</a:t>
            </a:r>
            <a:r>
              <a:rPr lang="ru-RU" dirty="0"/>
              <a:t>» </a:t>
            </a:r>
            <a:r>
              <a:rPr lang="ru-RU" dirty="0" err="1"/>
              <a:t>обьектісімен</a:t>
            </a:r>
            <a:r>
              <a:rPr lang="ru-RU" dirty="0"/>
              <a:t> </a:t>
            </a:r>
            <a:r>
              <a:rPr lang="ru-RU" dirty="0" err="1"/>
              <a:t>келіседі</a:t>
            </a:r>
            <a:r>
              <a:rPr lang="ru-RU" dirty="0"/>
              <a:t>.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обьектісі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терминдер</a:t>
            </a:r>
            <a:r>
              <a:rPr lang="ru-RU" dirty="0"/>
              <a:t> </a:t>
            </a:r>
            <a:r>
              <a:rPr lang="ru-RU" dirty="0" err="1"/>
              <a:t>ұсынылды</a:t>
            </a:r>
            <a:r>
              <a:rPr lang="ru-RU" dirty="0"/>
              <a:t>: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</a:t>
            </a:r>
            <a:r>
              <a:rPr lang="ru-RU" dirty="0"/>
              <a:t>, ландшафт </a:t>
            </a:r>
            <a:r>
              <a:rPr lang="ru-RU" dirty="0" err="1"/>
              <a:t>қабығы</a:t>
            </a:r>
            <a:r>
              <a:rPr lang="ru-RU" dirty="0"/>
              <a:t>, геосфера, </a:t>
            </a:r>
            <a:r>
              <a:rPr lang="ru-RU" dirty="0" err="1"/>
              <a:t>ландшафтық</a:t>
            </a:r>
            <a:r>
              <a:rPr lang="ru-RU" dirty="0"/>
              <a:t> сфера, </a:t>
            </a:r>
            <a:r>
              <a:rPr lang="ru-RU" dirty="0" err="1"/>
              <a:t>биогеосфера</a:t>
            </a:r>
            <a:r>
              <a:rPr lang="ru-RU" dirty="0"/>
              <a:t>, </a:t>
            </a:r>
            <a:r>
              <a:rPr lang="ru-RU" dirty="0" err="1"/>
              <a:t>эпигеосфера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.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дұрыс</a:t>
            </a:r>
            <a:r>
              <a:rPr lang="ru-RU" dirty="0"/>
              <a:t> дел </a:t>
            </a:r>
            <a:r>
              <a:rPr lang="ru-RU" dirty="0" err="1"/>
              <a:t>қабылданғаны</a:t>
            </a:r>
            <a:r>
              <a:rPr lang="ru-RU" dirty="0"/>
              <a:t>: «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</a:t>
            </a:r>
            <a:r>
              <a:rPr lang="ru-RU" dirty="0"/>
              <a:t>».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бірімен-бірі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сфералары</a:t>
            </a:r>
            <a:r>
              <a:rPr lang="ru-RU" dirty="0"/>
              <a:t> мен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элементтерінен</a:t>
            </a:r>
            <a:r>
              <a:rPr lang="ru-RU" dirty="0"/>
              <a:t> </a:t>
            </a:r>
            <a:r>
              <a:rPr lang="ru-RU" dirty="0" err="1"/>
              <a:t>литосферадан</a:t>
            </a:r>
            <a:r>
              <a:rPr lang="ru-RU" dirty="0"/>
              <a:t>, </a:t>
            </a:r>
            <a:r>
              <a:rPr lang="ru-RU" dirty="0" err="1"/>
              <a:t>гидросферадан</a:t>
            </a:r>
            <a:r>
              <a:rPr lang="ru-RU" dirty="0"/>
              <a:t>, </a:t>
            </a:r>
            <a:r>
              <a:rPr lang="ru-RU" dirty="0" err="1"/>
              <a:t>атмосферадан</a:t>
            </a:r>
            <a:r>
              <a:rPr lang="ru-RU" dirty="0"/>
              <a:t>, </a:t>
            </a:r>
            <a:r>
              <a:rPr lang="ru-RU" dirty="0" err="1"/>
              <a:t>биосферадан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күрделі</a:t>
            </a:r>
            <a:r>
              <a:rPr lang="ru-RU" dirty="0"/>
              <a:t> </a:t>
            </a:r>
            <a:r>
              <a:rPr lang="ru-RU" dirty="0" err="1"/>
              <a:t>құрылым</a:t>
            </a:r>
            <a:r>
              <a:rPr lang="ru-RU" dirty="0"/>
              <a:t> -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қабықтың</a:t>
            </a:r>
            <a:r>
              <a:rPr lang="ru-RU" dirty="0"/>
              <a:t> </a:t>
            </a:r>
            <a:r>
              <a:rPr lang="ru-RU" dirty="0" err="1"/>
              <a:t>компоненттеріне</a:t>
            </a:r>
            <a:r>
              <a:rPr lang="ru-RU" dirty="0"/>
              <a:t> </a:t>
            </a:r>
            <a:r>
              <a:rPr lang="ru-RU" dirty="0" err="1"/>
              <a:t>ауа</a:t>
            </a:r>
            <a:r>
              <a:rPr lang="ru-RU" dirty="0"/>
              <a:t>, су, тау </a:t>
            </a:r>
            <a:r>
              <a:rPr lang="ru-RU" dirty="0" err="1"/>
              <a:t>жыныстары</a:t>
            </a:r>
            <a:r>
              <a:rPr lang="ru-RU" dirty="0"/>
              <a:t>, </a:t>
            </a:r>
            <a:r>
              <a:rPr lang="ru-RU" dirty="0" err="1"/>
              <a:t>тірі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қабықтың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компоненттері</a:t>
            </a:r>
            <a:r>
              <a:rPr lang="ru-RU" dirty="0"/>
              <a:t> </a:t>
            </a:r>
            <a:r>
              <a:rPr lang="ru-RU" dirty="0" err="1"/>
              <a:t>бір-бірімен</a:t>
            </a:r>
            <a:r>
              <a:rPr lang="ru-RU" dirty="0"/>
              <a:t> </a:t>
            </a:r>
            <a:r>
              <a:rPr lang="ru-RU" dirty="0" err="1"/>
              <a:t>тығыз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қабықтың</a:t>
            </a:r>
            <a:r>
              <a:rPr lang="ru-RU" dirty="0"/>
              <a:t> </a:t>
            </a:r>
            <a:r>
              <a:rPr lang="ru-RU" dirty="0" err="1"/>
              <a:t>біртұтастығы</a:t>
            </a:r>
            <a:r>
              <a:rPr lang="ru-RU" dirty="0"/>
              <a:t> -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6494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513D6-C5A6-4795-9E7A-D779AF9EF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BDDA76-A261-42E5-B12E-7E3497520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err="1"/>
              <a:t>Тарихи</a:t>
            </a:r>
            <a:r>
              <a:rPr lang="ru-RU" sz="2400" dirty="0"/>
              <a:t> </a:t>
            </a:r>
            <a:r>
              <a:rPr lang="ru-RU" sz="2400" dirty="0" err="1"/>
              <a:t>қағида</a:t>
            </a:r>
            <a:r>
              <a:rPr lang="ru-RU" sz="2400" dirty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err="1"/>
              <a:t>дәстүрлі</a:t>
            </a:r>
            <a:r>
              <a:rPr lang="ru-RU" sz="2400" dirty="0"/>
              <a:t> </a:t>
            </a:r>
            <a:r>
              <a:rPr lang="ru-RU" sz="2400" dirty="0" err="1"/>
              <a:t>әдістер</a:t>
            </a:r>
            <a:r>
              <a:rPr lang="ru-RU" sz="2400" dirty="0"/>
              <a:t> (</a:t>
            </a:r>
            <a:r>
              <a:rPr lang="ru-RU" sz="2400" dirty="0" err="1"/>
              <a:t>суреттеу</a:t>
            </a:r>
            <a:r>
              <a:rPr lang="ru-RU" sz="2400" dirty="0"/>
              <a:t>, </a:t>
            </a:r>
            <a:r>
              <a:rPr lang="ru-RU" sz="2400" dirty="0" err="1"/>
              <a:t>картографиялық</a:t>
            </a:r>
            <a:r>
              <a:rPr lang="ru-RU" sz="2400" dirty="0"/>
              <a:t> </a:t>
            </a:r>
            <a:r>
              <a:rPr lang="ru-RU" sz="2400" dirty="0" err="1"/>
              <a:t>әдістер</a:t>
            </a:r>
            <a:r>
              <a:rPr lang="ru-RU" sz="2400" dirty="0"/>
              <a:t>) </a:t>
            </a:r>
            <a:r>
              <a:rPr lang="ru-RU" sz="2400" dirty="0" err="1"/>
              <a:t>географияда</a:t>
            </a:r>
            <a:r>
              <a:rPr lang="ru-RU" sz="2400" dirty="0"/>
              <a:t> </a:t>
            </a:r>
            <a:r>
              <a:rPr lang="en-US" sz="2400" dirty="0"/>
              <a:t>XX </a:t>
            </a:r>
            <a:r>
              <a:rPr lang="ru-RU" sz="2400" dirty="0"/>
              <a:t>ғ. 30-50 </a:t>
            </a:r>
            <a:r>
              <a:rPr lang="ru-RU" sz="2400" dirty="0" err="1"/>
              <a:t>жылдары</a:t>
            </a:r>
            <a:r>
              <a:rPr lang="ru-RU" sz="2400" dirty="0"/>
              <a:t> </a:t>
            </a:r>
            <a:r>
              <a:rPr lang="ru-RU" sz="2400" dirty="0" err="1"/>
              <a:t>бастап</a:t>
            </a:r>
            <a:r>
              <a:rPr lang="ru-RU" sz="2400" dirty="0"/>
              <a:t> </a:t>
            </a:r>
            <a:r>
              <a:rPr lang="ru-RU" sz="2400" dirty="0" err="1"/>
              <a:t>пайдаланып</a:t>
            </a:r>
            <a:r>
              <a:rPr lang="ru-RU" sz="2400" dirty="0"/>
              <a:t> </a:t>
            </a:r>
            <a:r>
              <a:rPr lang="ru-RU" sz="2400" dirty="0" err="1"/>
              <a:t>келе</a:t>
            </a:r>
            <a:r>
              <a:rPr lang="ru-RU" sz="2400" dirty="0"/>
              <a:t> </a:t>
            </a:r>
            <a:r>
              <a:rPr lang="ru-RU" sz="2400" dirty="0" err="1"/>
              <a:t>жатыр</a:t>
            </a:r>
            <a:r>
              <a:rPr lang="ru-RU" sz="2400" dirty="0"/>
              <a:t>. </a:t>
            </a:r>
            <a:r>
              <a:rPr lang="en-US" sz="2400" dirty="0"/>
              <a:t>XX </a:t>
            </a:r>
            <a:r>
              <a:rPr lang="ru-RU" sz="2400" dirty="0"/>
              <a:t>ғ. 60-80 </a:t>
            </a:r>
            <a:r>
              <a:rPr lang="ru-RU" sz="2400" dirty="0" err="1"/>
              <a:t>жж</a:t>
            </a:r>
            <a:r>
              <a:rPr lang="ru-RU" sz="2400" dirty="0"/>
              <a:t>. </a:t>
            </a:r>
            <a:r>
              <a:rPr lang="ru-RU" sz="2400" dirty="0" err="1"/>
              <a:t>ғылыми-техникалық</a:t>
            </a:r>
            <a:r>
              <a:rPr lang="ru-RU" sz="2400" dirty="0"/>
              <a:t> </a:t>
            </a:r>
            <a:r>
              <a:rPr lang="ru-RU" sz="2400" dirty="0" err="1"/>
              <a:t>прогрестің</a:t>
            </a:r>
            <a:r>
              <a:rPr lang="ru-RU" sz="2400" dirty="0"/>
              <a:t> </a:t>
            </a:r>
            <a:r>
              <a:rPr lang="ru-RU" sz="2400" dirty="0" err="1"/>
              <a:t>дамуына</a:t>
            </a:r>
            <a:r>
              <a:rPr lang="ru-RU" sz="2400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 </a:t>
            </a:r>
            <a:r>
              <a:rPr lang="ru-RU" sz="2400" dirty="0" err="1"/>
              <a:t>көптеген</a:t>
            </a:r>
            <a:r>
              <a:rPr lang="ru-RU" sz="2400" dirty="0"/>
              <a:t> </a:t>
            </a:r>
            <a:r>
              <a:rPr lang="ru-RU" sz="2400" dirty="0" err="1"/>
              <a:t>жаңа</a:t>
            </a:r>
            <a:r>
              <a:rPr lang="ru-RU" sz="2400" dirty="0"/>
              <a:t> </a:t>
            </a:r>
            <a:r>
              <a:rPr lang="ru-RU" sz="2400" dirty="0" err="1"/>
              <a:t>мүмкіншіліктер</a:t>
            </a:r>
            <a:r>
              <a:rPr lang="ru-RU" sz="2400" dirty="0"/>
              <a:t> </a:t>
            </a:r>
            <a:r>
              <a:rPr lang="ru-RU" sz="2400" dirty="0" err="1"/>
              <a:t>пайда</a:t>
            </a:r>
            <a:r>
              <a:rPr lang="ru-RU" sz="2400" dirty="0"/>
              <a:t> </a:t>
            </a:r>
            <a:r>
              <a:rPr lang="ru-RU" sz="2400" dirty="0" err="1"/>
              <a:t>болды</a:t>
            </a:r>
            <a:r>
              <a:rPr lang="ru-RU" sz="2400" dirty="0"/>
              <a:t>: </a:t>
            </a:r>
            <a:r>
              <a:rPr lang="ru-RU" sz="2400" dirty="0" err="1"/>
              <a:t>ғарыштық</a:t>
            </a:r>
            <a:r>
              <a:rPr lang="ru-RU" sz="2400" dirty="0"/>
              <a:t>, </a:t>
            </a:r>
            <a:r>
              <a:rPr lang="ru-RU" sz="2400" dirty="0" err="1"/>
              <a:t>математикалық</a:t>
            </a:r>
            <a:r>
              <a:rPr lang="ru-RU" sz="2400" dirty="0"/>
              <a:t>, </a:t>
            </a:r>
            <a:r>
              <a:rPr lang="ru-RU" sz="2400" dirty="0" err="1"/>
              <a:t>модельдеу</a:t>
            </a:r>
            <a:r>
              <a:rPr lang="ru-RU" sz="2400" dirty="0"/>
              <a:t>, </a:t>
            </a:r>
            <a:r>
              <a:rPr lang="ru-RU" sz="2400" dirty="0" err="1"/>
              <a:t>геоақпараттық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т.б</a:t>
            </a:r>
            <a:r>
              <a:rPr lang="ru-RU" sz="2400" dirty="0"/>
              <a:t>. </a:t>
            </a:r>
            <a:r>
              <a:rPr lang="ru-RU" sz="2400" dirty="0" err="1"/>
              <a:t>Географиялық</a:t>
            </a:r>
            <a:r>
              <a:rPr lang="ru-RU" sz="2400" dirty="0"/>
              <a:t> </a:t>
            </a:r>
            <a:r>
              <a:rPr lang="ru-RU" sz="2400" dirty="0" err="1"/>
              <a:t>ақпараттық</a:t>
            </a:r>
            <a:r>
              <a:rPr lang="ru-RU" sz="2400" dirty="0"/>
              <a:t> </a:t>
            </a:r>
            <a:r>
              <a:rPr lang="ru-RU" sz="2400" dirty="0" err="1"/>
              <a:t>жүйе</a:t>
            </a:r>
            <a:r>
              <a:rPr lang="ru-RU" sz="2400" dirty="0"/>
              <a:t> </a:t>
            </a:r>
            <a:r>
              <a:rPr lang="ru-RU" sz="2400" dirty="0" err="1"/>
              <a:t>пайда</a:t>
            </a:r>
            <a:r>
              <a:rPr lang="ru-RU" sz="2400" dirty="0"/>
              <a:t> </a:t>
            </a:r>
            <a:r>
              <a:rPr lang="ru-RU" sz="2400" dirty="0" err="1"/>
              <a:t>болды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7584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A552F1-4276-4D73-BF0E-627E760F4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ғылыми-зерттеу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36BB51-EE81-4554-8EEC-CC8517F60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341309" cy="4697411"/>
          </a:xfrm>
        </p:spPr>
        <p:txBody>
          <a:bodyPr>
            <a:normAutofit/>
          </a:bodyPr>
          <a:lstStyle/>
          <a:p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тұрғылар</a:t>
            </a:r>
            <a:r>
              <a:rPr lang="ru-RU" dirty="0"/>
              <a:t> мен </a:t>
            </a:r>
            <a:r>
              <a:rPr lang="ru-RU" dirty="0" err="1"/>
              <a:t>әдістерді</a:t>
            </a:r>
            <a:r>
              <a:rPr lang="ru-RU" dirty="0"/>
              <a:t> (</a:t>
            </a:r>
            <a:r>
              <a:rPr lang="ru-RU" dirty="0" err="1"/>
              <a:t>тарихи</a:t>
            </a:r>
            <a:r>
              <a:rPr lang="ru-RU" dirty="0"/>
              <a:t>, </a:t>
            </a:r>
            <a:r>
              <a:rPr lang="ru-RU" dirty="0" err="1"/>
              <a:t>экологиялық</a:t>
            </a:r>
            <a:r>
              <a:rPr lang="ru-RU" dirty="0"/>
              <a:t>, </a:t>
            </a:r>
            <a:r>
              <a:rPr lang="ru-RU" dirty="0" err="1"/>
              <a:t>модельдеу</a:t>
            </a:r>
            <a:r>
              <a:rPr lang="ru-RU" dirty="0"/>
              <a:t>, </a:t>
            </a:r>
            <a:r>
              <a:rPr lang="ru-RU" dirty="0" err="1"/>
              <a:t>математикалық</a:t>
            </a:r>
            <a:r>
              <a:rPr lang="ru-RU" dirty="0"/>
              <a:t>, </a:t>
            </a:r>
            <a:r>
              <a:rPr lang="ru-RU" dirty="0" err="1"/>
              <a:t>жүйелік</a:t>
            </a:r>
            <a:r>
              <a:rPr lang="ru-RU" dirty="0"/>
              <a:t>, </a:t>
            </a:r>
            <a:r>
              <a:rPr lang="ru-RU" dirty="0" err="1"/>
              <a:t>тағы</a:t>
            </a:r>
            <a:r>
              <a:rPr lang="ru-RU" dirty="0"/>
              <a:t> да </a:t>
            </a:r>
            <a:r>
              <a:rPr lang="ru-RU" dirty="0" err="1"/>
              <a:t>басқалары</a:t>
            </a:r>
            <a:r>
              <a:rPr lang="ru-RU" dirty="0"/>
              <a:t>);</a:t>
            </a:r>
          </a:p>
          <a:p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тұрғылар</a:t>
            </a:r>
            <a:r>
              <a:rPr lang="ru-RU" dirty="0"/>
              <a:t> мен </a:t>
            </a:r>
            <a:r>
              <a:rPr lang="ru-RU" dirty="0" err="1"/>
              <a:t>әдістерді</a:t>
            </a:r>
            <a:r>
              <a:rPr lang="ru-RU" dirty="0"/>
              <a:t> (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географияда</a:t>
            </a:r>
            <a:r>
              <a:rPr lang="ru-RU" dirty="0"/>
              <a:t> — </a:t>
            </a:r>
            <a:r>
              <a:rPr lang="ru-RU" dirty="0" err="1"/>
              <a:t>геохимиялық</a:t>
            </a:r>
            <a:r>
              <a:rPr lang="ru-RU" dirty="0"/>
              <a:t>, </a:t>
            </a:r>
            <a:r>
              <a:rPr lang="ru-RU" dirty="0" err="1"/>
              <a:t>геофизикалық</a:t>
            </a:r>
            <a:r>
              <a:rPr lang="ru-RU" dirty="0"/>
              <a:t>, </a:t>
            </a:r>
            <a:r>
              <a:rPr lang="ru-RU" dirty="0" err="1"/>
              <a:t>палеогеографиялық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да </a:t>
            </a:r>
            <a:r>
              <a:rPr lang="ru-RU" dirty="0" err="1"/>
              <a:t>басқалары</a:t>
            </a:r>
            <a:r>
              <a:rPr lang="ru-RU" dirty="0"/>
              <a:t> </a:t>
            </a:r>
            <a:r>
              <a:rPr lang="ru-RU" dirty="0" err="1"/>
              <a:t>әдістер</a:t>
            </a:r>
            <a:r>
              <a:rPr lang="ru-RU" dirty="0"/>
              <a:t>; </a:t>
            </a:r>
            <a:r>
              <a:rPr lang="ru-RU" dirty="0" err="1"/>
              <a:t>әлеуметтік-экономикалық</a:t>
            </a:r>
            <a:r>
              <a:rPr lang="ru-RU" dirty="0"/>
              <a:t> </a:t>
            </a:r>
            <a:r>
              <a:rPr lang="ru-RU" dirty="0" err="1"/>
              <a:t>географияда</a:t>
            </a:r>
            <a:r>
              <a:rPr lang="ru-RU" dirty="0"/>
              <a:t> — </a:t>
            </a:r>
            <a:r>
              <a:rPr lang="ru-RU" dirty="0" err="1"/>
              <a:t>экономикалық-статистикалық</a:t>
            </a:r>
            <a:r>
              <a:rPr lang="ru-RU" dirty="0"/>
              <a:t>, </a:t>
            </a:r>
            <a:r>
              <a:rPr lang="ru-RU" dirty="0" err="1"/>
              <a:t>техникалык-экономикалық</a:t>
            </a:r>
            <a:r>
              <a:rPr lang="ru-RU" dirty="0"/>
              <a:t>, </a:t>
            </a:r>
            <a:r>
              <a:rPr lang="ru-RU" dirty="0" err="1"/>
              <a:t>социологиялық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да </a:t>
            </a:r>
            <a:r>
              <a:rPr lang="ru-RU" dirty="0" err="1"/>
              <a:t>басқалары</a:t>
            </a:r>
            <a:r>
              <a:rPr lang="ru-RU" dirty="0"/>
              <a:t>);</a:t>
            </a:r>
          </a:p>
          <a:p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алудың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тәсілдері</a:t>
            </a:r>
            <a:r>
              <a:rPr lang="ru-RU" dirty="0"/>
              <a:t> мен </a:t>
            </a:r>
            <a:r>
              <a:rPr lang="ru-RU" dirty="0" err="1"/>
              <a:t>операцияларын</a:t>
            </a:r>
            <a:r>
              <a:rPr lang="ru-RU" dirty="0"/>
              <a:t> (</a:t>
            </a:r>
            <a:r>
              <a:rPr lang="ru-RU" dirty="0" err="1"/>
              <a:t>баланстық</a:t>
            </a:r>
            <a:r>
              <a:rPr lang="ru-RU" dirty="0"/>
              <a:t> </a:t>
            </a:r>
            <a:r>
              <a:rPr lang="ru-RU" dirty="0" err="1"/>
              <a:t>әдістер</a:t>
            </a:r>
            <a:r>
              <a:rPr lang="ru-RU" dirty="0"/>
              <a:t>, </a:t>
            </a:r>
            <a:r>
              <a:rPr lang="ru-RU" dirty="0" err="1"/>
              <a:t>дистанциялық</a:t>
            </a:r>
            <a:r>
              <a:rPr lang="ru-RU" dirty="0"/>
              <a:t> </a:t>
            </a:r>
            <a:r>
              <a:rPr lang="ru-RU" dirty="0" err="1"/>
              <a:t>әдістер</a:t>
            </a:r>
            <a:r>
              <a:rPr lang="ru-RU" dirty="0"/>
              <a:t>; </a:t>
            </a:r>
            <a:r>
              <a:rPr lang="ru-RU" dirty="0" err="1"/>
              <a:t>зертханалық</a:t>
            </a:r>
            <a:r>
              <a:rPr lang="ru-RU" dirty="0"/>
              <a:t> </a:t>
            </a:r>
            <a:r>
              <a:rPr lang="ru-RU" dirty="0" err="1"/>
              <a:t>әдістер</a:t>
            </a:r>
            <a:r>
              <a:rPr lang="ru-RU" dirty="0"/>
              <a:t>,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споралық-шаңдық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, </a:t>
            </a:r>
            <a:r>
              <a:rPr lang="ru-RU" dirty="0" err="1"/>
              <a:t>радиокөміртекті</a:t>
            </a:r>
            <a:r>
              <a:rPr lang="ru-RU" dirty="0"/>
              <a:t> </a:t>
            </a:r>
            <a:r>
              <a:rPr lang="ru-RU" dirty="0" err="1"/>
              <a:t>әдіс</a:t>
            </a:r>
            <a:r>
              <a:rPr lang="ru-RU" dirty="0"/>
              <a:t>, </a:t>
            </a:r>
            <a:r>
              <a:rPr lang="ru-RU" dirty="0" err="1"/>
              <a:t>сауалдама</a:t>
            </a:r>
            <a:r>
              <a:rPr lang="ru-RU" dirty="0"/>
              <a:t> </a:t>
            </a:r>
            <a:r>
              <a:rPr lang="ru-RU" dirty="0" err="1"/>
              <a:t>жүргізу</a:t>
            </a:r>
            <a:r>
              <a:rPr lang="ru-RU" dirty="0"/>
              <a:t>, </a:t>
            </a:r>
            <a:r>
              <a:rPr lang="ru-RU" dirty="0" err="1"/>
              <a:t>іріктеме</a:t>
            </a:r>
            <a:r>
              <a:rPr lang="ru-RU" dirty="0"/>
              <a:t> </a:t>
            </a:r>
            <a:r>
              <a:rPr lang="ru-RU" dirty="0" err="1"/>
              <a:t>әдіс</a:t>
            </a:r>
            <a:r>
              <a:rPr lang="ru-RU" dirty="0"/>
              <a:t>, </a:t>
            </a:r>
            <a:r>
              <a:rPr lang="ru-RU" dirty="0" err="1"/>
              <a:t>тағы</a:t>
            </a:r>
            <a:r>
              <a:rPr lang="ru-RU" dirty="0"/>
              <a:t> да </a:t>
            </a:r>
            <a:r>
              <a:rPr lang="ru-RU" dirty="0" err="1"/>
              <a:t>басқалары</a:t>
            </a:r>
            <a:r>
              <a:rPr lang="ru-RU" dirty="0"/>
              <a:t>);</a:t>
            </a:r>
          </a:p>
          <a:p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тәжірибелік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теориялық</a:t>
            </a:r>
            <a:r>
              <a:rPr lang="ru-RU" dirty="0"/>
              <a:t> </a:t>
            </a:r>
            <a:r>
              <a:rPr lang="ru-RU" dirty="0" err="1"/>
              <a:t>қорытудың</a:t>
            </a:r>
            <a:r>
              <a:rPr lang="ru-RU" dirty="0"/>
              <a:t> </a:t>
            </a:r>
            <a:r>
              <a:rPr lang="ru-RU" dirty="0" err="1"/>
              <a:t>әдістерін</a:t>
            </a:r>
            <a:r>
              <a:rPr lang="ru-RU" dirty="0"/>
              <a:t> (</a:t>
            </a:r>
            <a:r>
              <a:rPr lang="ru-RU" dirty="0" err="1"/>
              <a:t>индикациялық</a:t>
            </a:r>
            <a:r>
              <a:rPr lang="ru-RU" dirty="0"/>
              <a:t>, </a:t>
            </a:r>
            <a:r>
              <a:rPr lang="ru-RU" dirty="0" err="1"/>
              <a:t>бағалау</a:t>
            </a:r>
            <a:r>
              <a:rPr lang="ru-RU" dirty="0"/>
              <a:t>, </a:t>
            </a:r>
            <a:r>
              <a:rPr lang="ru-RU" dirty="0" err="1"/>
              <a:t>ұқсастық</a:t>
            </a:r>
            <a:r>
              <a:rPr lang="ru-RU" dirty="0"/>
              <a:t>, </a:t>
            </a:r>
            <a:r>
              <a:rPr lang="ru-RU" dirty="0" err="1"/>
              <a:t>жіктеу</a:t>
            </a:r>
            <a:r>
              <a:rPr lang="ru-RU" dirty="0"/>
              <a:t>, </a:t>
            </a:r>
            <a:r>
              <a:rPr lang="ru-RU" dirty="0" err="1"/>
              <a:t>тағы</a:t>
            </a:r>
            <a:r>
              <a:rPr lang="ru-RU" dirty="0"/>
              <a:t> да </a:t>
            </a:r>
            <a:r>
              <a:rPr lang="ru-RU" dirty="0" err="1"/>
              <a:t>басқалары</a:t>
            </a:r>
            <a:r>
              <a:rPr lang="ru-RU" dirty="0"/>
              <a:t>);</a:t>
            </a:r>
          </a:p>
          <a:p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өңдеу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 мен </a:t>
            </a:r>
            <a:r>
              <a:rPr lang="ru-RU" dirty="0" err="1"/>
              <a:t>техникалық</a:t>
            </a:r>
            <a:r>
              <a:rPr lang="ru-RU" dirty="0"/>
              <a:t> </a:t>
            </a:r>
            <a:r>
              <a:rPr lang="ru-RU" dirty="0" err="1"/>
              <a:t>тәсілдерін</a:t>
            </a:r>
            <a:r>
              <a:rPr lang="ru-RU" dirty="0"/>
              <a:t> (</a:t>
            </a:r>
            <a:r>
              <a:rPr lang="ru-RU" dirty="0" err="1"/>
              <a:t>перфокарталардың</a:t>
            </a:r>
            <a:r>
              <a:rPr lang="ru-RU" dirty="0"/>
              <a:t>, </a:t>
            </a:r>
            <a:r>
              <a:rPr lang="ru-RU" dirty="0" err="1"/>
              <a:t>электрондық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техникасы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, </a:t>
            </a:r>
            <a:r>
              <a:rPr lang="ru-RU" dirty="0" err="1"/>
              <a:t>тағы</a:t>
            </a:r>
            <a:r>
              <a:rPr lang="ru-RU" dirty="0"/>
              <a:t> да </a:t>
            </a:r>
            <a:r>
              <a:rPr lang="ru-RU" dirty="0" err="1"/>
              <a:t>басқалары</a:t>
            </a:r>
            <a:r>
              <a:rPr lang="ru-RU" dirty="0"/>
              <a:t>) </a:t>
            </a:r>
            <a:r>
              <a:rPr lang="ru-RU" dirty="0" err="1"/>
              <a:t>қамтитын</a:t>
            </a:r>
            <a:r>
              <a:rPr lang="ru-RU" dirty="0"/>
              <a:t> </a:t>
            </a:r>
            <a:r>
              <a:rPr lang="ru-RU" dirty="0" err="1"/>
              <a:t>жүйе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8360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8777B-1C9F-4E32-8F03-6FADA4B3B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География </a:t>
            </a:r>
            <a:r>
              <a:rPr lang="ru-RU" dirty="0" err="1"/>
              <a:t>бөлімдері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777FA7-AD36-402E-BBE5-CD5FECBFE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/>
              <a:t>География </a:t>
            </a:r>
            <a:r>
              <a:rPr lang="ru-RU" sz="2400" dirty="0" err="1"/>
              <a:t>ғылымы</a:t>
            </a:r>
            <a:r>
              <a:rPr lang="ru-RU" sz="2400" dirty="0"/>
              <a:t> </a:t>
            </a:r>
            <a:r>
              <a:rPr lang="ru-RU" sz="2400" dirty="0" err="1"/>
              <a:t>көптеген</a:t>
            </a:r>
            <a:r>
              <a:rPr lang="ru-RU" sz="2400" dirty="0"/>
              <a:t> </a:t>
            </a:r>
            <a:r>
              <a:rPr lang="ru-RU" sz="2400" dirty="0" err="1"/>
              <a:t>салаллық</a:t>
            </a:r>
            <a:r>
              <a:rPr lang="ru-RU" sz="2400" dirty="0"/>
              <a:t> </a:t>
            </a:r>
            <a:r>
              <a:rPr lang="ru-RU" sz="2400" dirty="0" err="1"/>
              <a:t>бөлімдерден</a:t>
            </a:r>
            <a:r>
              <a:rPr lang="ru-RU" sz="2400" dirty="0"/>
              <a:t> </a:t>
            </a:r>
            <a:r>
              <a:rPr lang="ru-RU" sz="2400" dirty="0" err="1"/>
              <a:t>құралған</a:t>
            </a:r>
            <a:r>
              <a:rPr lang="ru-RU" sz="2400" dirty="0"/>
              <a:t>. </a:t>
            </a:r>
            <a:r>
              <a:rPr lang="ru-RU" sz="2400" dirty="0" err="1"/>
              <a:t>Дегенмен</a:t>
            </a:r>
            <a:r>
              <a:rPr lang="ru-RU" sz="2400" dirty="0"/>
              <a:t> </a:t>
            </a:r>
            <a:r>
              <a:rPr lang="ru-RU" sz="2400" dirty="0" err="1"/>
              <a:t>олардың</a:t>
            </a:r>
            <a:r>
              <a:rPr lang="ru-RU" sz="2400" dirty="0"/>
              <a:t> </a:t>
            </a:r>
            <a:r>
              <a:rPr lang="ru-RU" sz="2400" dirty="0" err="1"/>
              <a:t>бәрін</a:t>
            </a:r>
            <a:r>
              <a:rPr lang="ru-RU" sz="2400" dirty="0"/>
              <a:t> </a:t>
            </a:r>
            <a:r>
              <a:rPr lang="ru-RU" sz="2400" dirty="0" err="1"/>
              <a:t>физикалық</a:t>
            </a:r>
            <a:r>
              <a:rPr lang="ru-RU" sz="2400" dirty="0"/>
              <a:t> география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әлеуметтік-экономикалық</a:t>
            </a:r>
            <a:r>
              <a:rPr lang="ru-RU" sz="2400" dirty="0"/>
              <a:t> география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шартты</a:t>
            </a:r>
            <a:r>
              <a:rPr lang="ru-RU" sz="2400" dirty="0"/>
              <a:t> </a:t>
            </a:r>
            <a:r>
              <a:rPr lang="ru-RU" sz="2400" dirty="0" err="1"/>
              <a:t>түрде</a:t>
            </a:r>
            <a:r>
              <a:rPr lang="ru-RU" sz="2400" dirty="0"/>
              <a:t> </a:t>
            </a:r>
            <a:r>
              <a:rPr lang="ru-RU" sz="2400" dirty="0" err="1"/>
              <a:t>екі</a:t>
            </a:r>
            <a:r>
              <a:rPr lang="ru-RU" sz="2400" dirty="0"/>
              <a:t> </a:t>
            </a:r>
            <a:r>
              <a:rPr lang="ru-RU" sz="2400" dirty="0" err="1"/>
              <a:t>бағытқа</a:t>
            </a:r>
            <a:r>
              <a:rPr lang="ru-RU" sz="2400" dirty="0"/>
              <a:t> </a:t>
            </a:r>
            <a:r>
              <a:rPr lang="ru-RU" sz="2400" dirty="0" err="1"/>
              <a:t>бөлуге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347841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2250</Words>
  <Application>Microsoft Office PowerPoint</Application>
  <PresentationFormat>Широкоэкранный</PresentationFormat>
  <Paragraphs>86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Times New Roman</vt:lpstr>
      <vt:lpstr>Trebuchet MS</vt:lpstr>
      <vt:lpstr>Wingdings 3</vt:lpstr>
      <vt:lpstr>Аспект</vt:lpstr>
      <vt:lpstr>Дәріс 7. География теориясы және теориялық білімнің құрылысы</vt:lpstr>
      <vt:lpstr>География</vt:lpstr>
      <vt:lpstr>Презентация PowerPoint</vt:lpstr>
      <vt:lpstr>Теориялық география</vt:lpstr>
      <vt:lpstr>Географияның зерттеу объектілері</vt:lpstr>
      <vt:lpstr>Презентация PowerPoint</vt:lpstr>
      <vt:lpstr>Географияның зерттеу әдістері</vt:lpstr>
      <vt:lpstr>Қазіргі географиялық ғылыми-зерттеу әдістері:</vt:lpstr>
      <vt:lpstr>География бөлімдері</vt:lpstr>
      <vt:lpstr>Физикалық география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Қазіргі заманның география ғылымының мәселелері</vt:lpstr>
      <vt:lpstr>Презентация PowerPoint</vt:lpstr>
      <vt:lpstr>Географияның Қазақстанда дамуы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7. География теориясы және теориялық білімнің құрылысы</dc:title>
  <dc:creator>Lenovo</dc:creator>
  <cp:lastModifiedBy>Lenovo</cp:lastModifiedBy>
  <cp:revision>4</cp:revision>
  <dcterms:created xsi:type="dcterms:W3CDTF">2022-05-06T07:09:27Z</dcterms:created>
  <dcterms:modified xsi:type="dcterms:W3CDTF">2022-05-06T07:44:26Z</dcterms:modified>
</cp:coreProperties>
</file>