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43" r:id="rId3"/>
    <p:sldId id="275" r:id="rId4"/>
    <p:sldId id="276" r:id="rId5"/>
    <p:sldId id="259" r:id="rId6"/>
    <p:sldId id="340" r:id="rId7"/>
    <p:sldId id="274" r:id="rId8"/>
    <p:sldId id="337" r:id="rId9"/>
    <p:sldId id="258" r:id="rId10"/>
    <p:sldId id="260" r:id="rId11"/>
    <p:sldId id="341" r:id="rId12"/>
    <p:sldId id="34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1399" autoAdjust="0"/>
  </p:normalViewPr>
  <p:slideViewPr>
    <p:cSldViewPr snapToGrid="0">
      <p:cViewPr varScale="1">
        <p:scale>
          <a:sx n="64" d="100"/>
          <a:sy n="64" d="100"/>
        </p:scale>
        <p:origin x="41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F9D95-A46C-4FD2-A10B-34A672FC9E9E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2AE84-1CE1-48F6-A8BA-463DAA5AB4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523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="" xmlns:a16="http://schemas.microsoft.com/office/drawing/2014/main" id="{42479B79-FCAE-4270-9287-70991C03478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6879134-EC30-4827-BA87-366A3EC2619C}" type="slidenum">
              <a:rPr lang="ru-RU" altLang="x-none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x-none" sz="1400"/>
          </a:p>
        </p:txBody>
      </p:sp>
      <p:sp>
        <p:nvSpPr>
          <p:cNvPr id="4099" name="Text Box 1">
            <a:extLst>
              <a:ext uri="{FF2B5EF4-FFF2-40B4-BE49-F238E27FC236}">
                <a16:creationId xmlns="" xmlns:a16="http://schemas.microsoft.com/office/drawing/2014/main" id="{323DBEEC-C78F-4E0F-8C0C-3F8566A27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93DBB878-4507-49DF-BB4E-8DE3331C0BD2}" type="slidenum">
              <a:rPr lang="ru-RU" altLang="x-none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x-none" sz="1400"/>
          </a:p>
        </p:txBody>
      </p:sp>
      <p:sp>
        <p:nvSpPr>
          <p:cNvPr id="4100" name="Rectangle 2">
            <a:extLst>
              <a:ext uri="{FF2B5EF4-FFF2-40B4-BE49-F238E27FC236}">
                <a16:creationId xmlns="" xmlns:a16="http://schemas.microsoft.com/office/drawing/2014/main" id="{5FAC9D95-4821-4877-82EE-07B112EF5F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3">
            <a:extLst>
              <a:ext uri="{FF2B5EF4-FFF2-40B4-BE49-F238E27FC236}">
                <a16:creationId xmlns="" xmlns:a16="http://schemas.microsoft.com/office/drawing/2014/main" id="{BCA160DE-B9EE-4AB3-9F3E-F84D21CAC1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x-none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110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3463416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968690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="" xmlns:a16="http://schemas.microsoft.com/office/drawing/2014/main" id="{B66C3F1E-FC26-4927-B208-D033BEC3010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3634ADC-A5B6-43A3-82B2-7AD40A467DA6}" type="slidenum">
              <a:rPr lang="ru-RU" altLang="x-none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5</a:t>
            </a:fld>
            <a:endParaRPr lang="ru-RU" altLang="x-none" sz="1400"/>
          </a:p>
        </p:txBody>
      </p:sp>
      <p:sp>
        <p:nvSpPr>
          <p:cNvPr id="10243" name="Text Box 1">
            <a:extLst>
              <a:ext uri="{FF2B5EF4-FFF2-40B4-BE49-F238E27FC236}">
                <a16:creationId xmlns="" xmlns:a16="http://schemas.microsoft.com/office/drawing/2014/main" id="{70EB0011-9AB0-49AF-A1B3-CB4895E49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8E5C70B-9EDB-4987-9C37-D84A5A0216AD}" type="slidenum">
              <a:rPr lang="ru-RU" altLang="x-none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ru-RU" altLang="x-none" sz="1400"/>
          </a:p>
        </p:txBody>
      </p:sp>
      <p:sp>
        <p:nvSpPr>
          <p:cNvPr id="10244" name="Rectangle 2">
            <a:extLst>
              <a:ext uri="{FF2B5EF4-FFF2-40B4-BE49-F238E27FC236}">
                <a16:creationId xmlns="" xmlns:a16="http://schemas.microsoft.com/office/drawing/2014/main" id="{71DE157D-A3C8-4F4B-9676-F07D467AE4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>
            <a:extLst>
              <a:ext uri="{FF2B5EF4-FFF2-40B4-BE49-F238E27FC236}">
                <a16:creationId xmlns="" xmlns:a16="http://schemas.microsoft.com/office/drawing/2014/main" id="{4D49071A-A238-47C3-94F0-7049234C9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x-none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830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3052465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41336286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2802957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795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37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22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8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990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56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47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06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20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6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317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994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473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424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54C0F-5B0C-469A-A36A-B4D3DEE59E21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BC231-1585-44D2-B3A0-93B85D2912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41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>
            <a:extLst>
              <a:ext uri="{FF2B5EF4-FFF2-40B4-BE49-F238E27FC236}">
                <a16:creationId xmlns="" xmlns:a16="http://schemas.microsoft.com/office/drawing/2014/main" id="{7997B975-6786-4D10-A313-07790EBE3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571626"/>
            <a:ext cx="8820150" cy="3960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>«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телекоммуникациялық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kk-KZ" sz="4000" b="1" dirty="0" smtClean="0">
                <a:latin typeface="Times New Roman" panose="02020603050405020304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endParaRPr lang="kk-KZ" sz="4000" b="1" dirty="0">
              <a:latin typeface="Times New Roman" panose="02020603050405020304" pitchFamily="18" charset="0"/>
              <a:ea typeface="Microsoft YaHei" charset="-122"/>
              <a:cs typeface="Times New Roman" panose="02020603050405020304" pitchFamily="18" charset="0"/>
            </a:endParaRP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kk-KZ" sz="4000" b="1" dirty="0">
              <a:solidFill>
                <a:srgbClr val="000000"/>
              </a:solidFill>
              <a:latin typeface="Times New Roman" pitchFamily="18" charset="0"/>
              <a:ea typeface="Microsoft YaHei" charset="-122"/>
            </a:endParaRP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Оқытушы: қауымдастырылған профессор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, </a:t>
            </a: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т.ғ.к. Толегенова А.С.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rgbClr val="000000"/>
              </a:solidFill>
              <a:latin typeface="Times New Roman" pitchFamily="18" charset="0"/>
              <a:ea typeface="Microsoft YaHei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0" name="Straight Connector 129"/>
          <p:cNvCxnSpPr>
            <a:stCxn id="108" idx="4"/>
          </p:cNvCxnSpPr>
          <p:nvPr/>
        </p:nvCxnSpPr>
        <p:spPr>
          <a:xfrm>
            <a:off x="6096000" y="2531334"/>
            <a:ext cx="0" cy="4326666"/>
          </a:xfrm>
          <a:prstGeom prst="line">
            <a:avLst/>
          </a:prstGeom>
          <a:ln w="19050">
            <a:solidFill>
              <a:schemeClr val="accent4">
                <a:lumMod val="60000"/>
                <a:lumOff val="4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10</a:t>
            </a:fld>
            <a:endParaRPr lang="en-US" dirty="0"/>
          </a:p>
        </p:txBody>
      </p:sp>
      <p:cxnSp>
        <p:nvCxnSpPr>
          <p:cNvPr id="93" name="Straight Connector 92"/>
          <p:cNvCxnSpPr>
            <a:stCxn id="108" idx="0"/>
          </p:cNvCxnSpPr>
          <p:nvPr/>
        </p:nvCxnSpPr>
        <p:spPr>
          <a:xfrm flipV="1">
            <a:off x="6096000" y="2"/>
            <a:ext cx="1" cy="2194597"/>
          </a:xfrm>
          <a:prstGeom prst="line">
            <a:avLst/>
          </a:prstGeom>
          <a:ln w="19050" cap="sq">
            <a:solidFill>
              <a:schemeClr val="accent6"/>
            </a:solidFill>
            <a:prstDash val="sysDot"/>
            <a:headEnd type="none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2" name="Group 93"/>
          <p:cNvGrpSpPr/>
          <p:nvPr/>
        </p:nvGrpSpPr>
        <p:grpSpPr>
          <a:xfrm>
            <a:off x="406102" y="1097300"/>
            <a:ext cx="5298012" cy="2452427"/>
            <a:chOff x="425669" y="2203667"/>
            <a:chExt cx="3973509" cy="81188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03" name="Isosceles Triangle 10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662585" y="1567696"/>
            <a:ext cx="4447239" cy="166199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 defTabSz="1219170">
              <a:spcBef>
                <a:spcPct val="20000"/>
              </a:spcBef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Коммутаторды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конфигурациялау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телефон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RS-232)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қосылады.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 жағдайда консольді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қолданылады, 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Rollover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Cable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5927632" y="2194599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22" name="Рисунок 21" descr="Консольный кабель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6597" y="3184607"/>
            <a:ext cx="5136485" cy="30201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8207534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10282"/>
            <a:ext cx="12192000" cy="597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kk-KZ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Қорытынды сұрақтар: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630555" algn="l"/>
                <a:tab pos="810260" algn="l"/>
              </a:tabLs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Мәліметті  таратудың локальдық желілерінде қандай кәбіл түрлері қолданылады?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630555" algn="l"/>
                <a:tab pos="810260" algn="l"/>
              </a:tabLs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3-дәрежелі UTP кәбілінің тарату жылдамдығы мен қашықтығы қандай?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630555" algn="l"/>
                <a:tab pos="810260" algn="l"/>
              </a:tabLs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5,5е-дәрежелі UTP кәбілінің тарату жылдамдығы мен қашықтығы қандай?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630555" algn="l"/>
                <a:tab pos="810260" algn="l"/>
              </a:tabLst>
            </a:pPr>
            <a:r>
              <a:rPr lang="kk-KZ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Тікелей 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кәбіл қандай құрылғыларды қосу үшін қолданылады?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630555" algn="l"/>
                <a:tab pos="810260" algn="l"/>
              </a:tabLs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Кросстық кәбіл қандай құрылғыларды қосу үшін қолданылады?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630555" algn="l"/>
                <a:tab pos="810260" algn="l"/>
              </a:tabLst>
            </a:pPr>
            <a:r>
              <a:rPr lang="kk-KZ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Консольдық 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кәбіл қандай құрылғыларды қосу үшін қолданылады</a:t>
            </a:r>
            <a:r>
              <a:rPr lang="kk-KZ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630555" algn="l"/>
                <a:tab pos="810260" algn="l"/>
              </a:tabLst>
            </a:pPr>
            <a:endParaRPr lang="kk-K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Жаттығулар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Симметриялық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 кәбілдің тарату жылдамдығы мен қашықтығын көрсетіңіз.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Тікелей,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кростық және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консольдық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кәбілдердің сұлбасын көрсетіңіз.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630555" algn="l"/>
                <a:tab pos="810260" algn="l"/>
              </a:tabLs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138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4.11.16</a:t>
            </a:r>
            <a:endParaRPr lang="ru-RU"/>
          </a:p>
        </p:txBody>
      </p:sp>
      <p:pic>
        <p:nvPicPr>
          <p:cNvPr id="24581" name="Picture 6" descr="http://im0-tub-kz.yandex.net/i?id=ab881d34502c937819175f169155ddf9-1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2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8048" y="5194575"/>
            <a:ext cx="7751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x-none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en-US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x-none" sz="5400" dirty="0">
              <a:ln w="0">
                <a:solidFill>
                  <a:srgbClr val="0033CC"/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571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2809" y="2094908"/>
            <a:ext cx="922822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Дәріс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 </a:t>
            </a: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тақырыбы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: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«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</a:b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0932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448055" y="1964168"/>
            <a:ext cx="66040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kk-KZ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моделінің «Физикалық </a:t>
            </a:r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деңгейі».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 кабельдердің сипаттамалары.</a:t>
            </a:r>
            <a:endParaRPr lang="en-US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688718" y="569192"/>
            <a:ext cx="4499509" cy="5675243"/>
            <a:chOff x="1424213" y="596348"/>
            <a:chExt cx="4195103" cy="5458265"/>
          </a:xfrm>
        </p:grpSpPr>
        <p:pic>
          <p:nvPicPr>
            <p:cNvPr id="7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24213" y="1510748"/>
              <a:ext cx="4195103" cy="4543865"/>
            </a:xfrm>
            <a:prstGeom prst="rect">
              <a:avLst/>
            </a:prstGeom>
          </p:spPr>
        </p:pic>
        <p:sp>
          <p:nvSpPr>
            <p:cNvPr id="3" name="Прямоугольник 2"/>
            <p:cNvSpPr/>
            <p:nvPr/>
          </p:nvSpPr>
          <p:spPr>
            <a:xfrm>
              <a:off x="1847020" y="596348"/>
              <a:ext cx="3349487" cy="91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OSI </a:t>
              </a:r>
              <a:r>
                <a:rPr lang="kk-KZ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модельдері</a:t>
              </a:r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5751873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53281" y="997203"/>
            <a:ext cx="11049801" cy="443198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Дәріс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Мыс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кабельдердің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келтірілген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топология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Дәрістің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деңгейде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хабар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алмасуды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endParaRPr lang="ru-RU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207466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="" xmlns:a16="http://schemas.microsoft.com/office/drawing/2014/main" id="{EA9B11D5-A63B-4EF8-B8A7-EF265B170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1" y="642939"/>
            <a:ext cx="7572375" cy="428625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D24CE38-DA49-4947-8DA5-1805DBE53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706" y="1143000"/>
            <a:ext cx="11542294" cy="5143500"/>
          </a:xfrm>
        </p:spPr>
        <p:txBody>
          <a:bodyPr>
            <a:normAutofit/>
          </a:bodyPr>
          <a:lstStyle/>
          <a:p>
            <a:pPr marL="271463" indent="-184150" algn="just" defTabSz="271463">
              <a:lnSpc>
                <a:spcPct val="80000"/>
              </a:lnSpc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2000" dirty="0">
                <a:latin typeface="Times New Roman" panose="02020603050405020304" pitchFamily="18" charset="0"/>
                <a:ea typeface="SimSun" panose="02010600030101010101" pitchFamily="2" charset="-122"/>
              </a:rPr>
              <a:t>А.С Толегенова, Д.Б Кенебаева, Н.Т Айтжанова. Дестелік және гибритті коммутация желісі: пәнінен оқу құралы. – Астана: С.Сейфуллин атындағы Қазақ агротехникалық университетінің баспасы, 2017.-268б. </a:t>
            </a:r>
            <a:endParaRPr lang="x-none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Б.Қ. Құдайбергенова. Дестелік және гибридті коммутациялар желісі пәнінен оқу әдістемелік кешені (қазақ тілінде)</a:t>
            </a:r>
            <a:r>
              <a:rPr lang="kk-KZ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x-none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баспа</a:t>
            </a:r>
            <a:r>
              <a:rPr lang="kk-KZ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x-none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С.Сейфуллин атындағы ҚазАТУ баспаханасынан басып шығарылды, 2016ж.</a:t>
            </a:r>
            <a:r>
              <a:rPr lang="kk-KZ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x-none" altLang="x-none" sz="20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Инфокоммуникациялық жүйелерді жобалау және пайдалану пәнінен оқу-әдістемелік кешені. (қазақ тілінде). С.Сейфуллин атындағы ҚазАТУ баспаханасынан басып шығарылды, 2016ж.</a:t>
            </a:r>
            <a:r>
              <a:rPr lang="kk-KZ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altLang="x-none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Д.Б. Кенебаева, Н.Т. АйтжановаА.С. Толегенова, Д.Б. Кенебаева, Н.Т. Айтжанова.</a:t>
            </a:r>
            <a:endParaRPr lang="x-none" altLang="x-none" sz="20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А.Д.Мухамеджанова., Ю.М.Гармашова. Абоненттік қатынаудың мультиқызметтік желілері. 2 бөлім. 050719 – Радиотехника, электроника және телекоммуникация мамандығы бойынша дайындалатын барлық оқу түрінің студенттеріне арналған дәрістер жинағы. - Алматы: АЭБУ, 2013.</a:t>
            </a:r>
            <a:endParaRPr lang="x-none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Гармашова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Ю.М.,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Калиева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С.А.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Чежимбаева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К.С.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Абоненттік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қатынаудың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мультисервистік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желілері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5В071900 – Радиотехника, электроника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телекоммуникациялар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мамандығының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бөлімінің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студенттері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зертханалық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жұмыстарды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нұскау</a:t>
            </a:r>
            <a:r>
              <a:rPr lang="ru-RU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Алматы: АЭБУ, 2012.</a:t>
            </a:r>
            <a:endParaRPr lang="x-none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buFont typeface="Times New Roman" panose="02020603050405020304" pitchFamily="18" charset="0"/>
              <a:buAutoNum type="arabicParenR"/>
              <a:tabLst>
                <a:tab pos="87313" algn="l"/>
              </a:tabLst>
              <a:defRPr/>
            </a:pPr>
            <a:endParaRPr lang="ru-RU" altLang="x-non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ru-RU" altLang="x-none" sz="1800" dirty="0">
              <a:latin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kk-KZ" altLang="x-none" sz="1300" dirty="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kk-KZ" altLang="x-none" sz="1300" dirty="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ru-RU" altLang="x-none" sz="8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1089" y="0"/>
            <a:ext cx="7115175" cy="43973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kk-KZ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Қысқартылған сөздер тізімі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12192000" cy="6858000"/>
          </a:xfrm>
          <a:extLst/>
        </p:spPr>
        <p:txBody>
          <a:bodyPr>
            <a:normAutofit fontScale="25000" lnSpcReduction="20000"/>
          </a:bodyPr>
          <a:lstStyle/>
          <a:p>
            <a:pPr marL="0" indent="0" algn="just">
              <a:spcAft>
                <a:spcPts val="1000"/>
              </a:spcAft>
              <a:buNone/>
              <a:tabLst>
                <a:tab pos="3059113" algn="ctr"/>
                <a:tab pos="3582988" algn="l"/>
              </a:tabLst>
              <a:defRPr/>
            </a:pPr>
            <a:endParaRPr lang="x-none" altLang="x-none" sz="8000" dirty="0">
              <a:cs typeface="Times New Roman" panose="02020603050405020304" pitchFamily="18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IEEE – Institute of Electrical and Electronics Engineers</a:t>
            </a:r>
            <a:r>
              <a:rPr lang="kk-KZ" altLang="x-none" sz="7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электротехника және радиоэлектроника инженерлерінің институты.</a:t>
            </a:r>
            <a:endParaRPr lang="x-none" altLang="x-none" sz="7200" dirty="0">
              <a:cs typeface="Times New Roman" panose="02020603050405020304" pitchFamily="18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IMS – Internet Multi Service –</a:t>
            </a:r>
            <a:r>
              <a:rPr lang="kk-KZ" altLang="x-none" sz="7200" dirty="0">
                <a:latin typeface="Times New Roman" panose="02020603050405020304" pitchFamily="18" charset="0"/>
                <a:cs typeface="Calibri" panose="020F0502020204030204" pitchFamily="34" charset="0"/>
              </a:rPr>
              <a:t> мультиқызмет көрсету желісі.</a:t>
            </a:r>
            <a:endParaRPr lang="x-none" altLang="x-none" sz="7200" dirty="0">
              <a:cs typeface="Times New Roman" panose="02020603050405020304" pitchFamily="18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IOS – Internetwork Operation System</a:t>
            </a:r>
            <a:r>
              <a:rPr lang="kk-KZ" altLang="x-none" sz="7200" dirty="0">
                <a:latin typeface="Times New Roman" panose="02020603050405020304" pitchFamily="18" charset="0"/>
                <a:cs typeface="Calibri" panose="020F0502020204030204" pitchFamily="34" charset="0"/>
              </a:rPr>
              <a:t> – желілік жүйелік жүйе.</a:t>
            </a:r>
            <a:endParaRPr lang="en-US" altLang="x-none" sz="72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7200" b="1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ISO </a:t>
            </a: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– International Standards Organization</a:t>
            </a:r>
            <a:r>
              <a:rPr lang="kk-KZ" altLang="x-none" sz="7200" dirty="0">
                <a:latin typeface="Times New Roman" panose="02020603050405020304" pitchFamily="18" charset="0"/>
                <a:cs typeface="Calibri" panose="020F0502020204030204" pitchFamily="34" charset="0"/>
              </a:rPr>
              <a:t> – стандарттау бойынша халықаралық ұйым.</a:t>
            </a:r>
          </a:p>
          <a:p>
            <a:pPr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ITU – International Telecommunications Union</a:t>
            </a:r>
            <a:r>
              <a:rPr lang="kk-KZ" altLang="x-none" sz="7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халықаралық телекоммуникация бірлестігі.</a:t>
            </a:r>
            <a:endParaRPr lang="en-US" altLang="x-none" sz="7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 – Local Area Network</a:t>
            </a:r>
            <a:r>
              <a:rPr lang="kk-KZ" altLang="x-none" sz="7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локальдық желі.</a:t>
            </a:r>
            <a:endParaRPr lang="x-none" altLang="x-none" sz="7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Link-state Protocol</a:t>
            </a:r>
            <a:r>
              <a:rPr lang="kk-KZ" altLang="x-none" sz="7200" dirty="0">
                <a:latin typeface="Times New Roman" panose="02020603050405020304" pitchFamily="18" charset="0"/>
                <a:cs typeface="Calibri" panose="020F0502020204030204" pitchFamily="34" charset="0"/>
              </a:rPr>
              <a:t> – арна күйінің хаттамасы.</a:t>
            </a:r>
            <a:endParaRPr lang="x-none" altLang="x-none" sz="7200" dirty="0"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LLC – Logical Link Control</a:t>
            </a:r>
            <a:r>
              <a:rPr lang="kk-KZ" altLang="x-none" sz="7200" dirty="0">
                <a:latin typeface="Times New Roman" panose="02020603050405020304" pitchFamily="18" charset="0"/>
                <a:cs typeface="Calibri" panose="020F0502020204030204" pitchFamily="34" charset="0"/>
              </a:rPr>
              <a:t> – мәліметтерді логикалық таратуды басқару</a:t>
            </a:r>
            <a:r>
              <a:rPr lang="kk-KZ" altLang="x-none" sz="7200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Р2Р – </a:t>
            </a:r>
            <a:r>
              <a:rPr lang="en-US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eer-to-</a:t>
            </a:r>
            <a:r>
              <a:rPr lang="en-US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eer - </a:t>
            </a:r>
            <a:r>
              <a:rPr lang="kk-KZ" altLang="x-none" sz="7200" dirty="0">
                <a:latin typeface="Times New Roman" panose="02020603050405020304" pitchFamily="18" charset="0"/>
                <a:cs typeface="Calibri" panose="020F0502020204030204" pitchFamily="34" charset="0"/>
              </a:rPr>
              <a:t>тең-теңімен қол жеткізу немесе бір рангтық қатынау </a:t>
            </a:r>
          </a:p>
          <a:p>
            <a:pPr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Private IP addresses – жеке IP-адрестер</a:t>
            </a:r>
            <a:endParaRPr lang="x-none" altLang="x-none" sz="7200" b="1" dirty="0"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Public IP addresses</a:t>
            </a:r>
            <a:r>
              <a:rPr lang="kk-KZ" altLang="x-none" sz="7200" dirty="0">
                <a:latin typeface="Times New Roman" panose="02020603050405020304" pitchFamily="18" charset="0"/>
                <a:cs typeface="Calibri" panose="020F0502020204030204" pitchFamily="34" charset="0"/>
              </a:rPr>
              <a:t> – қоғамдық IP-адрестер</a:t>
            </a:r>
            <a:endParaRPr lang="x-none" altLang="x-none" sz="7200" dirty="0"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QoS – Quality of Service</a:t>
            </a:r>
            <a:r>
              <a:rPr lang="kk-KZ" altLang="x-none" sz="7200" dirty="0">
                <a:latin typeface="Times New Roman" panose="02020603050405020304" pitchFamily="18" charset="0"/>
                <a:cs typeface="Calibri" panose="020F0502020204030204" pitchFamily="34" charset="0"/>
              </a:rPr>
              <a:t> – қызмет көрсетудің сапасы</a:t>
            </a:r>
            <a:endParaRPr lang="x-none" altLang="x-none" sz="7200" dirty="0"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RIP – Routing Information Protocol</a:t>
            </a:r>
            <a:r>
              <a:rPr lang="kk-KZ" altLang="x-none" sz="7200" dirty="0">
                <a:latin typeface="Times New Roman" panose="02020603050405020304" pitchFamily="18" charset="0"/>
                <a:cs typeface="Calibri" panose="020F0502020204030204" pitchFamily="34" charset="0"/>
              </a:rPr>
              <a:t> – қашықтық векторының негізінде маршрутизация хаттамасы</a:t>
            </a:r>
            <a:endParaRPr lang="x-none" altLang="x-none" sz="7200" dirty="0"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7200" b="1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Sequence </a:t>
            </a:r>
            <a:r>
              <a:rPr lang="kk-KZ" altLang="x-none" sz="7200" b="1" dirty="0">
                <a:latin typeface="Times New Roman" panose="02020603050405020304" pitchFamily="18" charset="0"/>
                <a:cs typeface="Calibri" panose="020F0502020204030204" pitchFamily="34" charset="0"/>
              </a:rPr>
              <a:t>Number</a:t>
            </a:r>
            <a:r>
              <a:rPr lang="kk-KZ" altLang="x-none" sz="7200" dirty="0">
                <a:latin typeface="Times New Roman" panose="02020603050405020304" pitchFamily="18" charset="0"/>
                <a:cs typeface="Calibri" panose="020F0502020204030204" pitchFamily="34" charset="0"/>
              </a:rPr>
              <a:t> – кезектеме нөмірі.</a:t>
            </a:r>
            <a:endParaRPr lang="x-none" altLang="x-none" sz="7200" dirty="0"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endParaRPr lang="x-none" altLang="x-none" sz="62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endParaRPr lang="x-none" altLang="x-none" sz="1800" dirty="0">
              <a:highlight>
                <a:srgbClr val="FFFF00"/>
              </a:highlight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endParaRPr lang="x-none" altLang="x-none" sz="1800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Aft>
                <a:spcPts val="1000"/>
              </a:spcAft>
              <a:defRPr/>
            </a:pPr>
            <a:endParaRPr lang="x-none" altLang="x-none" sz="1800" dirty="0"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defRPr/>
            </a:pPr>
            <a:endParaRPr lang="ru-RU" altLang="x-none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11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>
            <a:stCxn id="29" idx="4"/>
            <a:endCxn id="36" idx="0"/>
          </p:cNvCxnSpPr>
          <p:nvPr/>
        </p:nvCxnSpPr>
        <p:spPr>
          <a:xfrm>
            <a:off x="6096001" y="2919046"/>
            <a:ext cx="0" cy="1632597"/>
          </a:xfrm>
          <a:prstGeom prst="line">
            <a:avLst/>
          </a:prstGeom>
          <a:ln w="19050">
            <a:solidFill>
              <a:schemeClr val="accent1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9" idx="0"/>
          </p:cNvCxnSpPr>
          <p:nvPr/>
        </p:nvCxnSpPr>
        <p:spPr>
          <a:xfrm flipH="1" flipV="1">
            <a:off x="6086226" y="2007374"/>
            <a:ext cx="9776" cy="574937"/>
          </a:xfrm>
          <a:prstGeom prst="line">
            <a:avLst/>
          </a:prstGeom>
          <a:ln w="19050">
            <a:solidFill>
              <a:schemeClr val="accent1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556725" y="1380174"/>
            <a:ext cx="5298012" cy="2623253"/>
            <a:chOff x="425669" y="2203667"/>
            <a:chExt cx="3973509" cy="811886"/>
          </a:xfrm>
        </p:grpSpPr>
        <p:sp>
          <p:nvSpPr>
            <p:cNvPr id="71" name="Rounded Rectangle 70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3" name="Isosceles Triangle 7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68675" y="2022753"/>
            <a:ext cx="4744061" cy="138499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 defTabSz="1219170">
              <a:spcBef>
                <a:spcPct val="20000"/>
              </a:spcBef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Title 117"/>
          <p:cNvSpPr>
            <a:spLocks noGrp="1"/>
          </p:cNvSpPr>
          <p:nvPr>
            <p:ph type="title"/>
          </p:nvPr>
        </p:nvSpPr>
        <p:spPr>
          <a:xfrm>
            <a:off x="2346577" y="403788"/>
            <a:ext cx="7518400" cy="471365"/>
          </a:xfrm>
        </p:spPr>
        <p:txBody>
          <a:bodyPr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моделінің физикалық деңгейі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27634" y="2582311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 flipH="1">
            <a:off x="6383044" y="3323079"/>
            <a:ext cx="5298012" cy="2667912"/>
            <a:chOff x="425669" y="2203667"/>
            <a:chExt cx="3973509" cy="811886"/>
          </a:xfrm>
        </p:grpSpPr>
        <p:sp>
          <p:nvSpPr>
            <p:cNvPr id="39" name="Rounded Rectangle 38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6865575" y="3795210"/>
            <a:ext cx="4659343" cy="196977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коаксиалды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кабель 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coaxial cable),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экрандалмаған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UTP – Unshielded Twisted Pair)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 экрандалған бұралған жұп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STP – Shielded Twisted Pair),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талшықты-оптикалық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кабель 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fiber optic),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сымсыз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радиоарналар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орта мен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технологиясының өзіндік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6086226" y="4888378"/>
            <a:ext cx="19551" cy="1969623"/>
          </a:xfrm>
          <a:prstGeom prst="line">
            <a:avLst/>
          </a:prstGeom>
          <a:ln w="19050">
            <a:solidFill>
              <a:schemeClr val="accent2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927634" y="4551643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23" name="Group 54"/>
          <p:cNvGrpSpPr/>
          <p:nvPr/>
        </p:nvGrpSpPr>
        <p:grpSpPr>
          <a:xfrm>
            <a:off x="5814447" y="1484076"/>
            <a:ext cx="543557" cy="543557"/>
            <a:chOff x="4300222" y="1131575"/>
            <a:chExt cx="543557" cy="543557"/>
          </a:xfrm>
          <a:solidFill>
            <a:schemeClr val="accent1"/>
          </a:solidFill>
        </p:grpSpPr>
        <p:sp>
          <p:nvSpPr>
            <p:cNvPr id="24" name="Flowchart: Off-page Connector 122"/>
            <p:cNvSpPr/>
            <p:nvPr/>
          </p:nvSpPr>
          <p:spPr>
            <a:xfrm>
              <a:off x="4300222" y="1131575"/>
              <a:ext cx="543557" cy="543557"/>
            </a:xfrm>
            <a:prstGeom prst="flowChartOffpage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5" name="Freeform 52"/>
            <p:cNvSpPr>
              <a:spLocks noEditPoints="1"/>
            </p:cNvSpPr>
            <p:nvPr/>
          </p:nvSpPr>
          <p:spPr bwMode="auto">
            <a:xfrm>
              <a:off x="4412721" y="1215881"/>
              <a:ext cx="325750" cy="325750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0" y="27"/>
                </a:cxn>
                <a:cxn ang="0">
                  <a:pos x="27" y="0"/>
                </a:cxn>
                <a:cxn ang="0">
                  <a:pos x="55" y="27"/>
                </a:cxn>
                <a:cxn ang="0">
                  <a:pos x="27" y="55"/>
                </a:cxn>
                <a:cxn ang="0">
                  <a:pos x="27" y="8"/>
                </a:cxn>
                <a:cxn ang="0">
                  <a:pos x="8" y="27"/>
                </a:cxn>
                <a:cxn ang="0">
                  <a:pos x="27" y="47"/>
                </a:cxn>
                <a:cxn ang="0">
                  <a:pos x="47" y="27"/>
                </a:cxn>
                <a:cxn ang="0">
                  <a:pos x="27" y="8"/>
                </a:cxn>
                <a:cxn ang="0">
                  <a:pos x="32" y="31"/>
                </a:cxn>
                <a:cxn ang="0">
                  <a:pos x="31" y="32"/>
                </a:cxn>
                <a:cxn ang="0">
                  <a:pos x="19" y="32"/>
                </a:cxn>
                <a:cxn ang="0">
                  <a:pos x="18" y="31"/>
                </a:cxn>
                <a:cxn ang="0">
                  <a:pos x="18" y="28"/>
                </a:cxn>
                <a:cxn ang="0">
                  <a:pos x="19" y="27"/>
                </a:cxn>
                <a:cxn ang="0">
                  <a:pos x="27" y="27"/>
                </a:cxn>
                <a:cxn ang="0">
                  <a:pos x="27" y="15"/>
                </a:cxn>
                <a:cxn ang="0">
                  <a:pos x="28" y="14"/>
                </a:cxn>
                <a:cxn ang="0">
                  <a:pos x="31" y="14"/>
                </a:cxn>
                <a:cxn ang="0">
                  <a:pos x="32" y="15"/>
                </a:cxn>
                <a:cxn ang="0">
                  <a:pos x="32" y="31"/>
                </a:cxn>
              </a:cxnLst>
              <a:rect l="0" t="0" r="r" b="b"/>
              <a:pathLst>
                <a:path w="55" h="55">
                  <a:moveTo>
                    <a:pt x="27" y="55"/>
                  </a:moveTo>
                  <a:cubicBezTo>
                    <a:pt x="12" y="55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5" y="12"/>
                    <a:pt x="55" y="27"/>
                  </a:cubicBezTo>
                  <a:cubicBezTo>
                    <a:pt x="55" y="42"/>
                    <a:pt x="42" y="55"/>
                    <a:pt x="27" y="55"/>
                  </a:cubicBezTo>
                  <a:close/>
                  <a:moveTo>
                    <a:pt x="27" y="8"/>
                  </a:moveTo>
                  <a:cubicBezTo>
                    <a:pt x="16" y="8"/>
                    <a:pt x="8" y="17"/>
                    <a:pt x="8" y="27"/>
                  </a:cubicBezTo>
                  <a:cubicBezTo>
                    <a:pt x="8" y="38"/>
                    <a:pt x="16" y="47"/>
                    <a:pt x="27" y="47"/>
                  </a:cubicBezTo>
                  <a:cubicBezTo>
                    <a:pt x="38" y="47"/>
                    <a:pt x="47" y="38"/>
                    <a:pt x="47" y="27"/>
                  </a:cubicBezTo>
                  <a:cubicBezTo>
                    <a:pt x="47" y="17"/>
                    <a:pt x="38" y="8"/>
                    <a:pt x="27" y="8"/>
                  </a:cubicBezTo>
                  <a:close/>
                  <a:moveTo>
                    <a:pt x="32" y="31"/>
                  </a:moveTo>
                  <a:cubicBezTo>
                    <a:pt x="32" y="31"/>
                    <a:pt x="31" y="32"/>
                    <a:pt x="31" y="32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19" y="32"/>
                    <a:pt x="18" y="31"/>
                    <a:pt x="18" y="31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9" y="27"/>
                    <a:pt x="19" y="27"/>
                  </a:cubicBezTo>
                  <a:cubicBezTo>
                    <a:pt x="27" y="27"/>
                    <a:pt x="27" y="27"/>
                    <a:pt x="27" y="27"/>
                  </a:cubicBezTo>
                  <a:cubicBezTo>
                    <a:pt x="27" y="15"/>
                    <a:pt x="27" y="15"/>
                    <a:pt x="27" y="15"/>
                  </a:cubicBezTo>
                  <a:cubicBezTo>
                    <a:pt x="27" y="14"/>
                    <a:pt x="28" y="14"/>
                    <a:pt x="28" y="14"/>
                  </a:cubicBezTo>
                  <a:cubicBezTo>
                    <a:pt x="31" y="14"/>
                    <a:pt x="31" y="14"/>
                    <a:pt x="31" y="14"/>
                  </a:cubicBezTo>
                  <a:cubicBezTo>
                    <a:pt x="31" y="14"/>
                    <a:pt x="32" y="14"/>
                    <a:pt x="32" y="15"/>
                  </a:cubicBezTo>
                  <a:lnTo>
                    <a:pt x="32" y="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255782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25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29" grpId="0" animBg="1"/>
      <p:bldP spid="44" grpId="0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="" xmlns:a16="http://schemas.microsoft.com/office/drawing/2014/main" id="{E7BE2BBB-DEFB-41D3-89E8-86C907B48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9713" y="492551"/>
            <a:ext cx="605422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449580" algn="just"/>
            <a:r>
              <a:rPr lang="kk-KZ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Кабельдің санаттары мен ағытпалары</a:t>
            </a:r>
            <a:endParaRPr lang="x-none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altLang="x-non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9DE9940D-9B45-4506-B22A-203EFA530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459248"/>
              </p:ext>
            </p:extLst>
          </p:nvPr>
        </p:nvGraphicFramePr>
        <p:xfrm>
          <a:off x="795867" y="1231215"/>
          <a:ext cx="11160333" cy="50418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1712">
                  <a:extLst>
                    <a:ext uri="{9D8B030D-6E8A-4147-A177-3AD203B41FA5}">
                      <a16:colId xmlns="" xmlns:a16="http://schemas.microsoft.com/office/drawing/2014/main" val="1696526996"/>
                    </a:ext>
                  </a:extLst>
                </a:gridCol>
                <a:gridCol w="2149044">
                  <a:extLst>
                    <a:ext uri="{9D8B030D-6E8A-4147-A177-3AD203B41FA5}">
                      <a16:colId xmlns="" xmlns:a16="http://schemas.microsoft.com/office/drawing/2014/main" val="1416349301"/>
                    </a:ext>
                  </a:extLst>
                </a:gridCol>
                <a:gridCol w="5909577">
                  <a:extLst>
                    <a:ext uri="{9D8B030D-6E8A-4147-A177-3AD203B41FA5}">
                      <a16:colId xmlns="" xmlns:a16="http://schemas.microsoft.com/office/drawing/2014/main" val="1479210894"/>
                    </a:ext>
                  </a:extLst>
                </a:gridCol>
              </a:tblGrid>
              <a:tr h="169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Кабельдің санаттары мен ағытпалары</a:t>
                      </a:r>
                      <a:endParaRPr lang="x-none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Жоғарғы жиелікті сигнал, МГц</a:t>
                      </a:r>
                      <a:endParaRPr lang="x-none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Типтік бағдарламалар</a:t>
                      </a:r>
                      <a:endParaRPr lang="x-none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99523761"/>
                  </a:ext>
                </a:extLst>
              </a:tr>
              <a:tr h="1116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санат</a:t>
                      </a:r>
                      <a:endParaRPr lang="x-none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x-none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Token Ring, Ethernet 10Base- T жергілікті желілері,дауыстық </a:t>
                      </a:r>
                      <a:r>
                        <a:rPr lang="kk-KZ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арналар және </a:t>
                      </a: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т.б</a:t>
                      </a:r>
                      <a:endParaRPr lang="x-none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531845444"/>
                  </a:ext>
                </a:extLst>
              </a:tr>
              <a:tr h="1116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санат</a:t>
                      </a:r>
                      <a:endParaRPr lang="x-none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x-none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Жергілікті желілердің </a:t>
                      </a:r>
                      <a:r>
                        <a:rPr lang="kk-KZ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тарату </a:t>
                      </a: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жылдамдығы 100 Мбит/с дейін</a:t>
                      </a:r>
                      <a:endParaRPr lang="x-none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16197210"/>
                  </a:ext>
                </a:extLst>
              </a:tr>
              <a:tr h="1116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7санат </a:t>
                      </a:r>
                      <a:endParaRPr lang="x-none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x-none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Жергілікті желілердің </a:t>
                      </a:r>
                      <a:r>
                        <a:rPr lang="kk-KZ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тарату </a:t>
                      </a: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жылдамдығы 1000 Мбит/с дейін</a:t>
                      </a:r>
                      <a:endParaRPr lang="x-none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57649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738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0" name="Straight Connector 129"/>
          <p:cNvCxnSpPr>
            <a:stCxn id="108" idx="4"/>
            <a:endCxn id="122" idx="0"/>
          </p:cNvCxnSpPr>
          <p:nvPr/>
        </p:nvCxnSpPr>
        <p:spPr>
          <a:xfrm flipH="1">
            <a:off x="6071677" y="2485610"/>
            <a:ext cx="24325" cy="2611190"/>
          </a:xfrm>
          <a:prstGeom prst="line">
            <a:avLst/>
          </a:prstGeom>
          <a:ln w="19050">
            <a:solidFill>
              <a:schemeClr val="accent5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9</a:t>
            </a:fld>
            <a:endParaRPr lang="en-US" dirty="0"/>
          </a:p>
        </p:txBody>
      </p:sp>
      <p:cxnSp>
        <p:nvCxnSpPr>
          <p:cNvPr id="93" name="Straight Connector 92"/>
          <p:cNvCxnSpPr>
            <a:stCxn id="108" idx="0"/>
          </p:cNvCxnSpPr>
          <p:nvPr/>
        </p:nvCxnSpPr>
        <p:spPr>
          <a:xfrm flipV="1">
            <a:off x="6096001" y="0"/>
            <a:ext cx="0" cy="2148875"/>
          </a:xfrm>
          <a:prstGeom prst="line">
            <a:avLst/>
          </a:prstGeom>
          <a:ln w="19050">
            <a:solidFill>
              <a:schemeClr val="accent4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93"/>
          <p:cNvGrpSpPr/>
          <p:nvPr/>
        </p:nvGrpSpPr>
        <p:grpSpPr>
          <a:xfrm>
            <a:off x="517346" y="740172"/>
            <a:ext cx="5298012" cy="2993374"/>
            <a:chOff x="425669" y="2203667"/>
            <a:chExt cx="3973509" cy="811886"/>
          </a:xfrm>
        </p:grpSpPr>
        <p:sp>
          <p:nvSpPr>
            <p:cNvPr id="103" name="Isosceles Triangle 10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717220" y="1141814"/>
            <a:ext cx="4447239" cy="221599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 defTabSz="1219170">
              <a:spcBef>
                <a:spcPct val="20000"/>
              </a:spcBef>
              <a:defRPr/>
            </a:pP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әдетте, қорғалмаған бұралған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UTP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жұбы негізінде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жасалады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UTP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кабелінде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 жұп бұралған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сымдар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 кабельді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компьютерлерге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 желілік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құрылғыларға қосу үшін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контактісі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RJ-45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коннекторы (коннектор)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түйінді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компьютерді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қайталағышқа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коммутаторға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кабель (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Straight-through Cable)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қолданылады.</a:t>
            </a:r>
            <a:endParaRPr lang="en-US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5927634" y="2148875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4" name="Group 111"/>
          <p:cNvGrpSpPr/>
          <p:nvPr/>
        </p:nvGrpSpPr>
        <p:grpSpPr>
          <a:xfrm flipH="1">
            <a:off x="6408412" y="4389287"/>
            <a:ext cx="5298012" cy="1751759"/>
            <a:chOff x="425669" y="2203667"/>
            <a:chExt cx="3973509" cy="811886"/>
          </a:xfrm>
        </p:grpSpPr>
        <p:sp>
          <p:nvSpPr>
            <p:cNvPr id="115" name="Isosceles Triangle 114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6962078" y="4764868"/>
            <a:ext cx="4341717" cy="110799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Коммутаторларды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switch)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концентраторларды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hub)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қосу үшін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кросс-кабель (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Crossover Cable)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1" name="Straight Connector 120"/>
          <p:cNvCxnSpPr>
            <a:stCxn id="122" idx="4"/>
          </p:cNvCxnSpPr>
          <p:nvPr/>
        </p:nvCxnSpPr>
        <p:spPr>
          <a:xfrm>
            <a:off x="6071677" y="5433535"/>
            <a:ext cx="14548" cy="1424465"/>
          </a:xfrm>
          <a:prstGeom prst="line">
            <a:avLst/>
          </a:prstGeom>
          <a:ln w="19050">
            <a:solidFill>
              <a:schemeClr val="accent6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Oval 121"/>
          <p:cNvSpPr/>
          <p:nvPr/>
        </p:nvSpPr>
        <p:spPr>
          <a:xfrm>
            <a:off x="5903309" y="5096800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39591" y="120861"/>
            <a:ext cx="20528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кабельдері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099375" y="3827727"/>
            <a:ext cx="3531249" cy="2982277"/>
            <a:chOff x="1087828" y="3723755"/>
            <a:chExt cx="3531249" cy="2982277"/>
          </a:xfrm>
        </p:grpSpPr>
        <p:pic>
          <p:nvPicPr>
            <p:cNvPr id="39" name="Рисунок 38" descr="Кроссовый кабель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828" y="3965351"/>
              <a:ext cx="3531249" cy="274068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Прямоугольник 4"/>
            <p:cNvSpPr/>
            <p:nvPr/>
          </p:nvSpPr>
          <p:spPr>
            <a:xfrm>
              <a:off x="2019867" y="3723755"/>
              <a:ext cx="1836943" cy="55657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k-KZ" dirty="0"/>
                <a:t>Кросстық кабель</a:t>
              </a:r>
            </a:p>
            <a:p>
              <a:pPr algn="ctr"/>
              <a:r>
                <a:rPr lang="en-US" dirty="0"/>
                <a:t>Crossover Cable</a:t>
              </a:r>
              <a:endParaRPr lang="ru-RU" dirty="0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7344167" y="419263"/>
            <a:ext cx="3577538" cy="3560506"/>
            <a:chOff x="7367779" y="386100"/>
            <a:chExt cx="3577538" cy="3560506"/>
          </a:xfrm>
        </p:grpSpPr>
        <p:pic>
          <p:nvPicPr>
            <p:cNvPr id="35" name="Рисунок 34" descr="Прямой кабель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7779" y="553011"/>
              <a:ext cx="3577538" cy="33935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Прямоугольник 7"/>
            <p:cNvSpPr/>
            <p:nvPr/>
          </p:nvSpPr>
          <p:spPr>
            <a:xfrm>
              <a:off x="7999149" y="386100"/>
              <a:ext cx="2314797" cy="688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dirty="0" smtClean="0">
                  <a:solidFill>
                    <a:schemeClr val="tx1"/>
                  </a:solidFill>
                </a:rPr>
                <a:t>Тікелей </a:t>
              </a:r>
              <a:r>
                <a:rPr lang="kk-KZ" dirty="0">
                  <a:solidFill>
                    <a:schemeClr val="tx1"/>
                  </a:solidFill>
                </a:rPr>
                <a:t>кабель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</a:rPr>
                <a:t>Straight-through Cable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7323274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18" grpId="0"/>
      <p:bldP spid="122" grpId="0" animBg="1"/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614</Words>
  <Application>Microsoft Office PowerPoint</Application>
  <PresentationFormat>Широкоэкранный</PresentationFormat>
  <Paragraphs>90</Paragraphs>
  <Slides>12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Microsoft YaHei</vt:lpstr>
      <vt:lpstr>SimSun</vt:lpstr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Әдебиеттер тізімі:</vt:lpstr>
      <vt:lpstr>Қысқартылған сөздер тізімі</vt:lpstr>
      <vt:lpstr>OSI моделінің физикалық деңгейі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OSI моделінің физикалық деңгейі</dc:title>
  <dc:creator>Жанарыс Айсин</dc:creator>
  <cp:lastModifiedBy>Асанали</cp:lastModifiedBy>
  <cp:revision>61</cp:revision>
  <dcterms:created xsi:type="dcterms:W3CDTF">2020-09-18T11:56:31Z</dcterms:created>
  <dcterms:modified xsi:type="dcterms:W3CDTF">2024-11-08T17:42:15Z</dcterms:modified>
</cp:coreProperties>
</file>