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6" r:id="rId6"/>
    <p:sldId id="260" r:id="rId7"/>
    <p:sldId id="261" r:id="rId8"/>
    <p:sldId id="262" r:id="rId9"/>
    <p:sldId id="263" r:id="rId10"/>
    <p:sldId id="264" r:id="rId11"/>
    <p:sldId id="265" r:id="rId12"/>
    <p:sldId id="267" r:id="rId13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14" d="100"/>
          <a:sy n="114" d="100"/>
        </p:scale>
        <p:origin x="63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75804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_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100" hasCustomPrompt="1"/>
          </p:nvPr>
        </p:nvSpPr>
        <p:spPr>
          <a:xfrm>
            <a:off x="457200" y="914400"/>
            <a:ext cx="7772400" cy="9144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>
              <a:buNone/>
              <a:defRPr lang="en-US" sz="3600" dirty="0">
                <a:solidFill>
                  <a:srgbClr val="000000"/>
                </a:solidFill>
              </a:defRPr>
            </a:lvl1pPr>
          </a:lstStyle>
          <a:p>
            <a:pPr marL="0" indent="0">
              <a:buNone/>
            </a:pPr>
            <a:endParaRPr lang="en-US" sz="3600" dirty="0"/>
          </a:p>
        </p:txBody>
      </p:sp>
      <p:sp>
        <p:nvSpPr>
          <p:cNvPr id="3" name="Text 0"/>
          <p:cNvSpPr/>
          <p:nvPr/>
        </p:nvSpPr>
        <p:spPr>
          <a:xfrm>
            <a:off x="457200" y="1828800"/>
            <a:ext cx="7772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240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100" hasCustomPrompt="1"/>
          </p:nvPr>
        </p:nvSpPr>
        <p:spPr>
          <a:xfrm>
            <a:off x="457200" y="457200"/>
            <a:ext cx="7772400" cy="9144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>
              <a:buNone/>
              <a:defRPr lang="en-US" sz="2400" dirty="0">
                <a:solidFill>
                  <a:srgbClr val="000000"/>
                </a:solidFill>
              </a:defRPr>
            </a:lvl1pPr>
          </a:lstStyle>
          <a:p>
            <a:pPr marL="0" indent="0">
              <a:buNone/>
            </a:pPr>
            <a:endParaRPr lang="en-US" sz="2400" dirty="0"/>
          </a:p>
        </p:txBody>
      </p:sp>
      <p:sp>
        <p:nvSpPr>
          <p:cNvPr id="3" name="Text 0"/>
          <p:cNvSpPr>
            <a:spLocks noGrp="1"/>
          </p:cNvSpPr>
          <p:nvPr>
            <p:ph type="body" idx="101" hasCustomPrompt="1"/>
          </p:nvPr>
        </p:nvSpPr>
        <p:spPr>
          <a:xfrm>
            <a:off x="457200" y="914400"/>
            <a:ext cx="7772400" cy="41148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>
              <a:buNone/>
              <a:defRPr lang="en-US" sz="1800" dirty="0">
                <a:solidFill>
                  <a:srgbClr val="000000"/>
                </a:solidFill>
              </a:defRPr>
            </a:lvl1pPr>
          </a:lstStyle>
          <a:p>
            <a:pPr marL="0" indent="0">
              <a:buNone/>
            </a:pPr>
            <a:endParaRPr lang="en-US" sz="180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457200" y="1828800"/>
            <a:ext cx="7772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2400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96447BB3-BD96-4561-B753-BD2E9F1E973A}"/>
              </a:ext>
            </a:extLst>
          </p:cNvPr>
          <p:cNvSpPr/>
          <p:nvPr/>
        </p:nvSpPr>
        <p:spPr>
          <a:xfrm>
            <a:off x="566256" y="386067"/>
            <a:ext cx="789823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 Дәріс. Мектептегі физика курсындағы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физикалық теориялар</a:t>
            </a:r>
            <a:endParaRPr lang="ru-RU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8BD26B8C-6249-419A-A252-10AC65E3C837}"/>
              </a:ext>
            </a:extLst>
          </p:cNvPr>
          <p:cNvSpPr/>
          <p:nvPr/>
        </p:nvSpPr>
        <p:spPr>
          <a:xfrm>
            <a:off x="566256" y="1751846"/>
            <a:ext cx="6983836" cy="21891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kk-KZ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Жоспар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kk-KZ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Мектептегі физика курсының құрылымы және физикалық теория.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kk-KZ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Физикалық теорияларды оқып-үйрену әдістемесі.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100" hasCustomPrompt="1"/>
          </p:nvPr>
        </p:nvSpPr>
        <p:spPr>
          <a:xfrm>
            <a:off x="457200" y="213919"/>
            <a:ext cx="7772400" cy="91440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</a:rPr>
              <a:t>Физикалық теорияларды оқыту әдістері</a:t>
            </a:r>
            <a:endParaRPr lang="en-US" sz="2400" dirty="0"/>
          </a:p>
        </p:txBody>
      </p:sp>
      <p:sp>
        <p:nvSpPr>
          <p:cNvPr id="3" name="Text 0"/>
          <p:cNvSpPr>
            <a:spLocks noGrp="1"/>
          </p:cNvSpPr>
          <p:nvPr>
            <p:ph type="body" idx="101" hasCustomPrompt="1"/>
          </p:nvPr>
        </p:nvSpPr>
        <p:spPr>
          <a:xfrm>
            <a:off x="457200" y="914400"/>
            <a:ext cx="7772400" cy="411480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pPr marL="342900" indent="-342900">
              <a:buSzPct val="10000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Түсіндірулерді эксперименттік фактілер мен бақылауларға негіздеу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Теориялық ойлау дағдыларын дамыту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Кезеңдерді ұстану: фактілер → модель → қорытындылар → эксперимент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Демонстрациялар мен оқушылардың эксперименттерін қолдану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Теорияларды нақты әлем құбылыстарын түсіндіру және мәселелерді шешу үшін қолдану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100" hasCustomPrompt="1"/>
          </p:nvPr>
        </p:nvSpPr>
        <p:spPr>
          <a:xfrm>
            <a:off x="515923" y="160439"/>
            <a:ext cx="7772400" cy="91440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</a:rPr>
              <a:t>Теорияға негізделген физика білімінің артықшылықтары</a:t>
            </a:r>
            <a:endParaRPr lang="en-US" sz="2400" dirty="0"/>
          </a:p>
        </p:txBody>
      </p:sp>
      <p:sp>
        <p:nvSpPr>
          <p:cNvPr id="3" name="Text 0"/>
          <p:cNvSpPr>
            <a:spLocks noGrp="1"/>
          </p:cNvSpPr>
          <p:nvPr>
            <p:ph type="body" idx="101" hasCustomPrompt="1"/>
          </p:nvPr>
        </p:nvSpPr>
        <p:spPr>
          <a:xfrm>
            <a:off x="457200" y="914400"/>
            <a:ext cx="7772400" cy="411480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pPr marL="342900" indent="-342900">
              <a:buSzPct val="10000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Оқушылардың теориялық ойлау қабілеттерін дамытады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Ғылыми дүниетанымды қалыптастырады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 жоғары деңгейдегі оқу мен практикалық қолдануға дайындайды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Оқушыларға әлемнің физикалық бейнесін түсінуге көмектеседі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Әртүрлі контекстерде мәселелерді шешу дағдыларын жетілдіреді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ACFC500-5202-4C91-9331-48F4DE272BA0}"/>
              </a:ext>
            </a:extLst>
          </p:cNvPr>
          <p:cNvSpPr/>
          <p:nvPr/>
        </p:nvSpPr>
        <p:spPr>
          <a:xfrm>
            <a:off x="469783" y="303597"/>
            <a:ext cx="8397380" cy="389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  <a:tabLst>
                <a:tab pos="540385" algn="l"/>
              </a:tabLst>
            </a:pPr>
            <a:r>
              <a:rPr lang="kk-KZ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Дәрісті бекіту сұрақтары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630555" algn="l"/>
                <a:tab pos="810260" algn="l"/>
              </a:tabLst>
            </a:pPr>
            <a:r>
              <a:rPr lang="kk-KZ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Мектептегі физика курсының құрылымы және физикалық теория бөлімдерін атаңыз.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630555" algn="l"/>
                <a:tab pos="810260" algn="l"/>
              </a:tabLst>
            </a:pPr>
            <a:r>
              <a:rPr lang="kk-KZ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Физикалық теорияларды оқып-үйрену әдістемесінің қандай түрлерін білісіз?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630555" algn="l"/>
                <a:tab pos="810260" algn="l"/>
              </a:tabLst>
            </a:pPr>
            <a:r>
              <a:rPr lang="kk-KZ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Жоғарғы сыныптағы физика курсы өанша бөлімнен тұрады?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630555" algn="l"/>
                <a:tab pos="810260" algn="l"/>
              </a:tabLst>
            </a:pPr>
            <a:r>
              <a:rPr lang="kk-KZ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"Молекулалық физика” бөлімінде қандай физикалық құбылыстар оқыталады? 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kk-KZ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"Электрдинамика" бөлімінде қандай физикалық құбылыстар оқыталады? 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kk-KZ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«Кванттық физика» бөлімінде қандай физикалық құбылыстар оқыталады? 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630555" algn="l"/>
                <a:tab pos="810260" algn="l"/>
              </a:tabLst>
            </a:pPr>
            <a:r>
              <a:rPr lang="kk-KZ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Сақталу заңдары физика курсының қандай бөлімдерінде қолданылады?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630555" algn="l"/>
                <a:tab pos="810260" algn="l"/>
              </a:tabLst>
            </a:pPr>
            <a:r>
              <a:rPr lang="kk-KZ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Негізгі мектеп оқушыларына теорияны меңгеруіне қойылатын талаптарды атаңыз. 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  <a:tabLst>
                <a:tab pos="630555" algn="l"/>
                <a:tab pos="810260" algn="l"/>
              </a:tabLst>
            </a:pPr>
            <a:r>
              <a:rPr lang="kk-KZ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0247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100" hasCustomPrompt="1"/>
          </p:nvPr>
        </p:nvSpPr>
        <p:spPr>
          <a:xfrm>
            <a:off x="302004" y="101717"/>
            <a:ext cx="7772400" cy="91440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pPr marL="0" indent="0">
              <a:buNone/>
            </a:pP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 физика курсының құрылымы</a:t>
            </a:r>
            <a:endParaRPr lang="en-US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0"/>
          <p:cNvSpPr>
            <a:spLocks noGrp="1"/>
          </p:cNvSpPr>
          <p:nvPr>
            <p:ph type="body" idx="101" hasCustomPrompt="1"/>
          </p:nvPr>
        </p:nvSpPr>
        <p:spPr>
          <a:xfrm>
            <a:off x="457200" y="914400"/>
            <a:ext cx="8384796" cy="411480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pPr marL="342900" indent="-342900">
              <a:buSzPct val="100000"/>
              <a:buChar char="•"/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Физика курсы негізгі принциптерге негізделген: құбылыстар, ұғымдар, заңдар және теориялар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Материалдар физикалық идеялар мен теориялар төңірегінде ұйымдастырылған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 бөлімдер: Механика, Молекулалық физика, Электрдинамика, Кванттық физика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Оқушылардың теориялық ойлау қабілеттерін дамытуға бағытталған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100" hasCustomPrompt="1"/>
          </p:nvPr>
        </p:nvSpPr>
        <p:spPr>
          <a:xfrm>
            <a:off x="457200" y="114300"/>
            <a:ext cx="7772400" cy="91440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Физикалық теорияның құрамдас бөліктері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0"/>
          <p:cNvSpPr>
            <a:spLocks noGrp="1"/>
          </p:cNvSpPr>
          <p:nvPr>
            <p:ph type="body" idx="101" hasCustomPrompt="1"/>
          </p:nvPr>
        </p:nvSpPr>
        <p:spPr>
          <a:xfrm>
            <a:off x="457200" y="914400"/>
            <a:ext cx="7772400" cy="411480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Негізі: Эксперименттік фактілер, идеалданған объектілер, физикалық ұғымдар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Ядросы: Заңдар, математикалық өрнектер, постулаттар, принциптер, іргелі тұрақтылар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Қорытындылар: Нақты физикалық объектілердің сипаттамалары, нақты мәселелерге қолдану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Мысал: Мектеп физикасындағы молекулалық-кинетикалық теорияның құрылымы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100" hasCustomPrompt="1"/>
          </p:nvPr>
        </p:nvSpPr>
        <p:spPr>
          <a:xfrm>
            <a:off x="457200" y="114300"/>
            <a:ext cx="7772400" cy="91440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 физикасындағы механика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0"/>
          <p:cNvSpPr>
            <a:spLocks noGrp="1"/>
          </p:cNvSpPr>
          <p:nvPr>
            <p:ph type="body" idx="101" hasCustomPrompt="1"/>
          </p:nvPr>
        </p:nvSpPr>
        <p:spPr>
          <a:xfrm>
            <a:off x="457200" y="914400"/>
            <a:ext cx="7772400" cy="411480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Механикалық қозғалыстың барлық процестері мен құбылыстарын қамтиды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Материалдық нүктелердің кинематикасы мен динамикасын қамтиды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Сақталу заңдары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Механикалық тербелістер мен толқындар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Механиканың негізгі мәселелерін шешуге ұйымдастырылған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9A1FBC9-C455-42A2-ACBF-C2F45F58A4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4727" y="55819"/>
            <a:ext cx="4939412" cy="5031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441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100" hasCustomPrompt="1"/>
          </p:nvPr>
        </p:nvSpPr>
        <p:spPr>
          <a:xfrm>
            <a:off x="457200" y="213919"/>
            <a:ext cx="7772400" cy="91440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</a:rPr>
              <a:t>Молекулалық физика және термодинамика</a:t>
            </a:r>
            <a:endParaRPr lang="en-US" sz="2400" dirty="0"/>
          </a:p>
        </p:txBody>
      </p:sp>
      <p:sp>
        <p:nvSpPr>
          <p:cNvPr id="3" name="Text 0"/>
          <p:cNvSpPr>
            <a:spLocks noGrp="1"/>
          </p:cNvSpPr>
          <p:nvPr>
            <p:ph type="body" idx="101" hasCustomPrompt="1"/>
          </p:nvPr>
        </p:nvSpPr>
        <p:spPr>
          <a:xfrm>
            <a:off x="566256" y="696286"/>
            <a:ext cx="7772400" cy="411480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pPr marL="342900" indent="-342900">
              <a:buSzPct val="10000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Материяның жылулық қозғалысын макро және микро деңгейде зерттейді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Молекулалық-кинетикалық теория мен термодинамиканы қамтиды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Газдар, сұйықтықтар және қатты заттардың қасиеттерін түсіндіреді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Жылу құбылыстары мен заттың агрегаттық күйлерінің өзгеруін талқылайды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Қысым, концентрация, орташа кинетикалық энергия сияқты ұғымдарды енгізеді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100" hasCustomPrompt="1"/>
          </p:nvPr>
        </p:nvSpPr>
        <p:spPr>
          <a:xfrm>
            <a:off x="515923" y="306198"/>
            <a:ext cx="7772400" cy="91440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 физикасындағы электрдинамика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0"/>
          <p:cNvSpPr>
            <a:spLocks noGrp="1"/>
          </p:cNvSpPr>
          <p:nvPr>
            <p:ph type="body" idx="101" hasCustomPrompt="1"/>
          </p:nvPr>
        </p:nvSpPr>
        <p:spPr>
          <a:xfrm>
            <a:off x="457200" y="914400"/>
            <a:ext cx="7772400" cy="411480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pPr marL="342900" indent="-342900">
              <a:buSzPct val="10000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Электромагниттік қозғалысқа қатысты барлық процестерді қамтиды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Статикалық, тұрақты және құйынды өрістерді қамтиды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Өткізгіштік, электромагниттік тербелістер мен толқындарды талқылайды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Арнайы салыстырмалылық теориясын енгізеді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Әртүрлі өріс түрлерін жүйелі түрде зерттеуге ұйымдастырылған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100" hasCustomPrompt="1"/>
          </p:nvPr>
        </p:nvSpPr>
        <p:spPr>
          <a:xfrm>
            <a:off x="457200" y="247475"/>
            <a:ext cx="7772400" cy="91440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 бағдарламасындағы кванттық физика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0"/>
          <p:cNvSpPr>
            <a:spLocks noGrp="1"/>
          </p:cNvSpPr>
          <p:nvPr>
            <p:ph type="body" idx="101" hasCustomPrompt="1"/>
          </p:nvPr>
        </p:nvSpPr>
        <p:spPr>
          <a:xfrm>
            <a:off x="457200" y="914400"/>
            <a:ext cx="7772400" cy="411480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pPr marL="342900" indent="-342900">
              <a:buSzPct val="10000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Энергияның шығарылуы мен жұтылуына қатысты құбылыстарға назар аударады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Фотоэлектрлік эффект, атом құрылымы, ядролық физиканы қамтиды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Элементар бөлшектер физикасын таныстырады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Классикалық физика ұғымдарына негізделеді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Әлемнің қазіргі заманғы физикалық бейнесін қалыптастыруға көмектеседі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100" hasCustomPrompt="1"/>
          </p:nvPr>
        </p:nvSpPr>
        <p:spPr>
          <a:xfrm>
            <a:off x="549479" y="230697"/>
            <a:ext cx="7772400" cy="91440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pPr marL="0" indent="0">
              <a:buNone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Физика курсы бойынша негізгі идеялар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0"/>
          <p:cNvSpPr>
            <a:spLocks noGrp="1"/>
          </p:cNvSpPr>
          <p:nvPr>
            <p:ph type="body" idx="101" hasCustomPrompt="1"/>
          </p:nvPr>
        </p:nvSpPr>
        <p:spPr>
          <a:xfrm>
            <a:off x="457200" y="1028700"/>
            <a:ext cx="7772400" cy="411480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pPr marL="342900" indent="-342900">
              <a:buSzPct val="10000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Материя құрылымы: Басынан бастап енгізіліп, барлық курс бойы дамытылады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Сақталу заңдары: Физиканың барлық бөлімдерінде қолданылады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Салыстырмалылық: Қозғалыс салыстырмалылығынан арнайы салыстырмалылық теориясына дейін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SzPct val="10000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 идеялар физика білімін шоғырландыруға және жүйелеуге көмектеседі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449</Words>
  <Application>Microsoft Office PowerPoint</Application>
  <PresentationFormat>Экран (16:9)</PresentationFormat>
  <Paragraphs>75</Paragraphs>
  <Slides>12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Office Theme</vt:lpstr>
      <vt:lpstr>Презентация PowerPoint</vt:lpstr>
      <vt:lpstr>Мектеп физика курсының құрылымы</vt:lpstr>
      <vt:lpstr>Физикалық теорияның құрамдас бөліктері</vt:lpstr>
      <vt:lpstr>Мектеп физикасындағы механика</vt:lpstr>
      <vt:lpstr>Презентация PowerPoint</vt:lpstr>
      <vt:lpstr>Молекулалық физика және термодинамика</vt:lpstr>
      <vt:lpstr>Мектеп физикасындағы электрдинамика</vt:lpstr>
      <vt:lpstr>Мектеп бағдарламасындағы кванттық физика</vt:lpstr>
      <vt:lpstr>Физика курсы бойынша негізгі идеялар</vt:lpstr>
      <vt:lpstr>Физикалық теорияларды оқыту әдістері</vt:lpstr>
      <vt:lpstr>Теорияға негізделген физика білімінің артықшылықтары</vt:lpstr>
      <vt:lpstr>Презентация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Мектеп физика курсындағы физикалық теориялар</dc:title>
  <dc:subject>PptxGenJS Presentation</dc:subject>
  <dc:creator>PptxGenJS</dc:creator>
  <cp:lastModifiedBy>Аралбаева Гульнара Мырзахановна</cp:lastModifiedBy>
  <cp:revision>3</cp:revision>
  <dcterms:created xsi:type="dcterms:W3CDTF">2024-10-31T18:10:34Z</dcterms:created>
  <dcterms:modified xsi:type="dcterms:W3CDTF">2024-10-31T18:16:38Z</dcterms:modified>
</cp:coreProperties>
</file>