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1" r:id="rId2"/>
    <p:sldId id="256" r:id="rId3"/>
    <p:sldId id="257" r:id="rId4"/>
    <p:sldId id="258" r:id="rId5"/>
    <p:sldId id="269" r:id="rId6"/>
    <p:sldId id="270" r:id="rId7"/>
    <p:sldId id="271" r:id="rId8"/>
    <p:sldId id="272" r:id="rId9"/>
    <p:sldId id="273" r:id="rId10"/>
    <p:sldId id="274"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6795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9731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38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20366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4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3331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78716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07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9914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4283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4551AA-7B3E-4579-8223-B75E9C2346BC}"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1791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E4551AA-7B3E-4579-8223-B75E9C2346BC}"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3310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4551AA-7B3E-4579-8223-B75E9C2346BC}"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0066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51AA-7B3E-4579-8223-B75E9C2346BC}"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752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E4551AA-7B3E-4579-8223-B75E9C2346BC}"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573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
        <p:nvSpPr>
          <p:cNvPr id="5" name="Date Placeholder 4"/>
          <p:cNvSpPr>
            <a:spLocks noGrp="1"/>
          </p:cNvSpPr>
          <p:nvPr>
            <p:ph type="dt" sz="half" idx="10"/>
          </p:nvPr>
        </p:nvSpPr>
        <p:spPr/>
        <p:txBody>
          <a:bodyPr/>
          <a:lstStyle/>
          <a:p>
            <a:fld id="{0E4551AA-7B3E-4579-8223-B75E9C2346BC}" type="datetimeFigureOut">
              <a:rPr lang="en-US" smtClean="0"/>
              <a:t>11/3/2022</a:t>
            </a:fld>
            <a:endParaRPr lang="en-US"/>
          </a:p>
        </p:txBody>
      </p:sp>
    </p:spTree>
    <p:extLst>
      <p:ext uri="{BB962C8B-B14F-4D97-AF65-F5344CB8AC3E}">
        <p14:creationId xmlns:p14="http://schemas.microsoft.com/office/powerpoint/2010/main" val="27044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551AA-7B3E-4579-8223-B75E9C2346BC}" type="datetimeFigureOut">
              <a:rPr lang="en-US" smtClean="0"/>
              <a:t>11/3/2022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72853-F01E-44A5-92BA-64A3CF469C21}" type="slidenum">
              <a:rPr lang="en-US" smtClean="0"/>
              <a:t>‹#›</a:t>
            </a:fld>
            <a:endParaRPr lang="en-US"/>
          </a:p>
        </p:txBody>
      </p:sp>
    </p:spTree>
    <p:extLst>
      <p:ext uri="{BB962C8B-B14F-4D97-AF65-F5344CB8AC3E}">
        <p14:creationId xmlns:p14="http://schemas.microsoft.com/office/powerpoint/2010/main" val="1019009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14236" y="773779"/>
            <a:ext cx="2889440" cy="1226970"/>
          </a:xfrm>
          <a:prstGeom prst="rect">
            <a:avLst/>
          </a:prstGeom>
        </p:spPr>
      </p:pic>
      <p:sp>
        <p:nvSpPr>
          <p:cNvPr id="3" name="Объект 2"/>
          <p:cNvSpPr>
            <a:spLocks noGrp="1"/>
          </p:cNvSpPr>
          <p:nvPr>
            <p:ph idx="1"/>
          </p:nvPr>
        </p:nvSpPr>
        <p:spPr>
          <a:xfrm>
            <a:off x="967480" y="2375031"/>
            <a:ext cx="8596668" cy="3880773"/>
          </a:xfrm>
        </p:spPr>
        <p:txBody>
          <a:bodyPr/>
          <a:lstStyle/>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Транспортно-энергетический факультет</a:t>
            </a:r>
          </a:p>
          <a:p>
            <a:pPr marL="0" indent="0" algn="ctr">
              <a:buNone/>
            </a:pPr>
            <a:r>
              <a:rPr lang="ru-RU" b="1" dirty="0">
                <a:latin typeface="Times New Roman" panose="02020603050405020304" pitchFamily="18" charset="0"/>
                <a:cs typeface="Times New Roman" panose="02020603050405020304" pitchFamily="18" charset="0"/>
              </a:rPr>
              <a:t>Кафедра «Организация перевозок, движения и эксплуатация транспорта»</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ru-RU" b="1" dirty="0" err="1">
                <a:latin typeface="Times New Roman" panose="02020603050405020304" pitchFamily="18" charset="0"/>
                <a:cs typeface="Times New Roman" panose="02020603050405020304" pitchFamily="18" charset="0"/>
              </a:rPr>
              <a:t>Бекенов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Тасыбек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Нусупбекович</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Профессор, доктор технических наук</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3224" y="404447"/>
            <a:ext cx="7551465"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НАО «Евразийский национальный университет им. Л.Н. Гумилева»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7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7836FBA-8E84-4A48-912D-2A6494FDB0F9}"/>
              </a:ext>
            </a:extLst>
          </p:cNvPr>
          <p:cNvPicPr>
            <a:picLocks noChangeAspect="1"/>
          </p:cNvPicPr>
          <p:nvPr/>
        </p:nvPicPr>
        <p:blipFill>
          <a:blip r:embed="rId2"/>
          <a:stretch>
            <a:fillRect/>
          </a:stretch>
        </p:blipFill>
        <p:spPr>
          <a:xfrm>
            <a:off x="377301" y="1709784"/>
            <a:ext cx="4567561" cy="2569253"/>
          </a:xfrm>
          <a:prstGeom prst="rect">
            <a:avLst/>
          </a:prstGeom>
        </p:spPr>
      </p:pic>
      <p:sp>
        <p:nvSpPr>
          <p:cNvPr id="6" name="TextBox 5">
            <a:extLst>
              <a:ext uri="{FF2B5EF4-FFF2-40B4-BE49-F238E27FC236}">
                <a16:creationId xmlns:a16="http://schemas.microsoft.com/office/drawing/2014/main" id="{BA6BFC0A-63FB-4383-86EC-846956E5CE59}"/>
              </a:ext>
            </a:extLst>
          </p:cNvPr>
          <p:cNvSpPr txBox="1"/>
          <p:nvPr/>
        </p:nvSpPr>
        <p:spPr>
          <a:xfrm>
            <a:off x="5220812" y="989288"/>
            <a:ext cx="4052656" cy="4524315"/>
          </a:xfrm>
          <a:prstGeom prst="rect">
            <a:avLst/>
          </a:prstGeom>
          <a:noFill/>
        </p:spPr>
        <p:txBody>
          <a:bodyPr wrap="square">
            <a:spAutoFit/>
          </a:bodyPr>
          <a:lstStyle/>
          <a:p>
            <a:r>
              <a:rPr lang="ru-RU" b="1" i="1" dirty="0">
                <a:latin typeface="Times New Roman" panose="02020603050405020304" pitchFamily="18" charset="0"/>
                <a:cs typeface="Times New Roman" panose="02020603050405020304" pitchFamily="18" charset="0"/>
              </a:rPr>
              <a:t>В мае 2003 года Президентом Казахстана Н. Назарбаевым была утверждена Стратегия индустриально-инновационного развития Казахстана на 2003-2015 годы (Стратегия). В Стратегии уделено внимание вступлению Казахстана в ВТО с целью создания благоприятных условий для устойчивого экономического роста за счет осуществления внешней торговли и коренной перестройки внутренних условий производства товаров и услуг в соответствии с правилами и нормами, принятыми в этой организации.</a:t>
            </a:r>
          </a:p>
        </p:txBody>
      </p:sp>
    </p:spTree>
    <p:extLst>
      <p:ext uri="{BB962C8B-B14F-4D97-AF65-F5344CB8AC3E}">
        <p14:creationId xmlns:p14="http://schemas.microsoft.com/office/powerpoint/2010/main" val="76088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4ABC-0827-48B9-9689-E6A0C28757F4}"/>
              </a:ext>
            </a:extLst>
          </p:cNvPr>
          <p:cNvSpPr>
            <a:spLocks noGrp="1"/>
          </p:cNvSpPr>
          <p:nvPr>
            <p:ph type="title"/>
          </p:nvPr>
        </p:nvSpPr>
        <p:spPr>
          <a:xfrm>
            <a:off x="883265" y="2902998"/>
            <a:ext cx="9246155" cy="2187853"/>
          </a:xfrm>
        </p:spPr>
        <p:txBody>
          <a:bodyPr>
            <a:normAutofit/>
          </a:bodyPr>
          <a:lstStyle/>
          <a:p>
            <a:r>
              <a:rPr lang="ru-RU" sz="4800" b="1" i="1" dirty="0">
                <a:effectLst>
                  <a:outerShdw blurRad="38100" dist="38100" dir="2700000" algn="tl">
                    <a:srgbClr val="000000">
                      <a:alpha val="43137"/>
                    </a:srgbClr>
                  </a:outerShdw>
                </a:effectLst>
                <a:latin typeface="Georgia Pro Semibold" panose="02040702050405020303" pitchFamily="18" charset="0"/>
              </a:rPr>
              <a:t>СПАСИБО ЗА ВНИМАНИЕ!</a:t>
            </a:r>
          </a:p>
        </p:txBody>
      </p:sp>
    </p:spTree>
    <p:extLst>
      <p:ext uri="{BB962C8B-B14F-4D97-AF65-F5344CB8AC3E}">
        <p14:creationId xmlns:p14="http://schemas.microsoft.com/office/powerpoint/2010/main" val="3767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164166" y="1903372"/>
            <a:ext cx="7883118" cy="2976360"/>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 дисциплине MND5307 </a:t>
            </a:r>
            <a:r>
              <a:rPr lang="ru-RU" sz="2400" b="1" i="1" dirty="0">
                <a:latin typeface="Times New Roman" panose="02020603050405020304" pitchFamily="18" charset="0"/>
                <a:cs typeface="Times New Roman" panose="02020603050405020304" pitchFamily="18" charset="0"/>
              </a:rPr>
              <a:t>«Методология научной деятельности»</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6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8270" y="1925516"/>
            <a:ext cx="6726115" cy="22596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Лекция № 6</a:t>
            </a:r>
          </a:p>
          <a:p>
            <a:pPr algn="ctr"/>
            <a:r>
              <a:rPr lang="ru-RU" sz="2400" b="1" i="1" dirty="0">
                <a:latin typeface="Times New Roman" panose="02020603050405020304" pitchFamily="18" charset="0"/>
                <a:cs typeface="Times New Roman" panose="02020603050405020304" pitchFamily="18" charset="0"/>
              </a:rPr>
              <a:t>Тема: Общая характеристика патентной системы в Республике Казахстан</a:t>
            </a:r>
          </a:p>
        </p:txBody>
      </p:sp>
    </p:spTree>
    <p:extLst>
      <p:ext uri="{BB962C8B-B14F-4D97-AF65-F5344CB8AC3E}">
        <p14:creationId xmlns:p14="http://schemas.microsoft.com/office/powerpoint/2010/main" val="1931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План:</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1 Введение</a:t>
            </a:r>
          </a:p>
          <a:p>
            <a:r>
              <a:rPr lang="ru-RU" dirty="0">
                <a:latin typeface="Times New Roman" panose="02020603050405020304" pitchFamily="18" charset="0"/>
                <a:cs typeface="Times New Roman" panose="02020603050405020304" pitchFamily="18" charset="0"/>
              </a:rPr>
              <a:t>2 Понятие интеллектуальной и промышленной собственности</a:t>
            </a:r>
          </a:p>
          <a:p>
            <a:r>
              <a:rPr lang="ru-RU" dirty="0">
                <a:latin typeface="Times New Roman" panose="02020603050405020304" pitchFamily="18" charset="0"/>
                <a:cs typeface="Times New Roman" panose="02020603050405020304" pitchFamily="18" charset="0"/>
              </a:rPr>
              <a:t>3 Система охраны интеллектуальной собственности и патентная система</a:t>
            </a:r>
          </a:p>
          <a:p>
            <a:r>
              <a:rPr lang="ru-RU" dirty="0">
                <a:latin typeface="Times New Roman" panose="02020603050405020304" pitchFamily="18" charset="0"/>
                <a:cs typeface="Times New Roman" panose="02020603050405020304" pitchFamily="18" charset="0"/>
              </a:rPr>
              <a:t>4 Список рекомендуемой литературы</a:t>
            </a:r>
          </a:p>
          <a:p>
            <a:endParaRPr lang="ru-RU"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431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3E308F0-FAE0-44F5-853D-AD04BAE85FEB}"/>
              </a:ext>
            </a:extLst>
          </p:cNvPr>
          <p:cNvPicPr>
            <a:picLocks noChangeAspect="1"/>
          </p:cNvPicPr>
          <p:nvPr/>
        </p:nvPicPr>
        <p:blipFill>
          <a:blip r:embed="rId2"/>
          <a:stretch>
            <a:fillRect/>
          </a:stretch>
        </p:blipFill>
        <p:spPr>
          <a:xfrm>
            <a:off x="631200" y="3348640"/>
            <a:ext cx="3271421" cy="3271421"/>
          </a:xfrm>
          <a:prstGeom prst="rect">
            <a:avLst/>
          </a:prstGeom>
        </p:spPr>
      </p:pic>
      <p:sp>
        <p:nvSpPr>
          <p:cNvPr id="6" name="Облачко с текстом: прямоугольное 5">
            <a:extLst>
              <a:ext uri="{FF2B5EF4-FFF2-40B4-BE49-F238E27FC236}">
                <a16:creationId xmlns:a16="http://schemas.microsoft.com/office/drawing/2014/main" id="{438FEDF6-41A1-4B5C-9091-3C3957ADCF9F}"/>
              </a:ext>
            </a:extLst>
          </p:cNvPr>
          <p:cNvSpPr/>
          <p:nvPr/>
        </p:nvSpPr>
        <p:spPr>
          <a:xfrm>
            <a:off x="2877141" y="236181"/>
            <a:ext cx="5663177" cy="3606092"/>
          </a:xfrm>
          <a:prstGeom prst="wedge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latin typeface="Times New Roman" panose="02020603050405020304" pitchFamily="18" charset="0"/>
                <a:cs typeface="Times New Roman" panose="02020603050405020304" pitchFamily="18" charset="0"/>
              </a:rPr>
              <a:t>В Казахстане, как и в ряде стран, бывшего СССР, совершенствование правовой охраны результатов  интеллектуальной  деятельности, гармонизация национального законодательства, создание и эффективное использование механизмов вовлечения интеллектуальной собственности в хозяйственный оборот должны заменить существенную ориентацию на доминирующее использование национальных природных ресурсов. Без этого невозможен устойчивый экономический рост-основа процветания государства.</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5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31B1E-B348-45E6-B3F9-0573EC06AB6B}"/>
              </a:ext>
            </a:extLst>
          </p:cNvPr>
          <p:cNvSpPr>
            <a:spLocks noGrp="1"/>
          </p:cNvSpPr>
          <p:nvPr>
            <p:ph type="title"/>
          </p:nvPr>
        </p:nvSpPr>
        <p:spPr>
          <a:xfrm>
            <a:off x="712845" y="258447"/>
            <a:ext cx="8596668" cy="1320800"/>
          </a:xfrm>
        </p:spPr>
        <p:txBody>
          <a:bodyPr>
            <a:normAutofit/>
          </a:bodyPr>
          <a:lstStyle/>
          <a:p>
            <a:r>
              <a:rPr lang="ru-RU" sz="1800" b="1" i="1" dirty="0">
                <a:latin typeface="Times New Roman" panose="02020603050405020304" pitchFamily="18" charset="0"/>
                <a:cs typeface="Times New Roman" panose="02020603050405020304" pitchFamily="18" charset="0"/>
              </a:rPr>
              <a:t>1. В соответствии с п. (</a:t>
            </a:r>
            <a:r>
              <a:rPr lang="ru-RU" sz="1800" b="1" i="1" dirty="0" err="1">
                <a:latin typeface="Times New Roman" panose="02020603050405020304" pitchFamily="18" charset="0"/>
                <a:cs typeface="Times New Roman" panose="02020603050405020304" pitchFamily="18" charset="0"/>
              </a:rPr>
              <a:t>viii</a:t>
            </a:r>
            <a:r>
              <a:rPr lang="ru-RU" sz="1800" b="1" i="1" dirty="0">
                <a:latin typeface="Times New Roman" panose="02020603050405020304" pitchFamily="18" charset="0"/>
                <a:cs typeface="Times New Roman" panose="02020603050405020304" pitchFamily="18" charset="0"/>
              </a:rPr>
              <a:t>) ст. 2 Конвенции, учреждающей Всемирную Организацию Интеллектуальной Собственности, «интеллектуальная собственность» включает права, относящиеся к:</a:t>
            </a:r>
          </a:p>
        </p:txBody>
      </p:sp>
      <p:sp>
        <p:nvSpPr>
          <p:cNvPr id="4" name="Прямоугольник: скругленные углы 3">
            <a:extLst>
              <a:ext uri="{FF2B5EF4-FFF2-40B4-BE49-F238E27FC236}">
                <a16:creationId xmlns:a16="http://schemas.microsoft.com/office/drawing/2014/main" id="{D7604B24-0841-41FF-9539-FAFCFCB7EAA8}"/>
              </a:ext>
            </a:extLst>
          </p:cNvPr>
          <p:cNvSpPr/>
          <p:nvPr/>
        </p:nvSpPr>
        <p:spPr>
          <a:xfrm>
            <a:off x="1029806" y="1622147"/>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литературным, художественным и научным произведениям</a:t>
            </a:r>
            <a:endParaRPr lang="ru-RU" sz="1600" b="1" i="1" dirty="0"/>
          </a:p>
        </p:txBody>
      </p:sp>
      <p:sp>
        <p:nvSpPr>
          <p:cNvPr id="5" name="Прямоугольник: скругленные углы 4">
            <a:extLst>
              <a:ext uri="{FF2B5EF4-FFF2-40B4-BE49-F238E27FC236}">
                <a16:creationId xmlns:a16="http://schemas.microsoft.com/office/drawing/2014/main" id="{D4F8D1FB-317D-4B7D-8D84-A6A28E5E7DCD}"/>
              </a:ext>
            </a:extLst>
          </p:cNvPr>
          <p:cNvSpPr/>
          <p:nvPr/>
        </p:nvSpPr>
        <p:spPr>
          <a:xfrm>
            <a:off x="1029806" y="2384157"/>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tabLst>
                <a:tab pos="114300" algn="l"/>
              </a:tabLst>
            </a:pPr>
            <a:r>
              <a:rPr lang="ru-RU" sz="1600" b="1" i="1" dirty="0">
                <a:effectLst/>
                <a:latin typeface="Times New Roman" panose="02020603050405020304" pitchFamily="18" charset="0"/>
                <a:ea typeface="Times New Roman" panose="02020603050405020304" pitchFamily="18" charset="0"/>
              </a:rPr>
              <a:t>исполнительской деятельности артистов, звукозаписи, радио- и телевизионным передачам,</a:t>
            </a:r>
          </a:p>
        </p:txBody>
      </p:sp>
      <p:sp>
        <p:nvSpPr>
          <p:cNvPr id="6" name="Прямоугольник: скругленные углы 5">
            <a:extLst>
              <a:ext uri="{FF2B5EF4-FFF2-40B4-BE49-F238E27FC236}">
                <a16:creationId xmlns:a16="http://schemas.microsoft.com/office/drawing/2014/main" id="{2C618415-3657-46C6-BC32-A5C8D34BD7AF}"/>
              </a:ext>
            </a:extLst>
          </p:cNvPr>
          <p:cNvSpPr/>
          <p:nvPr/>
        </p:nvSpPr>
        <p:spPr>
          <a:xfrm>
            <a:off x="1029806" y="3111372"/>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изобретениям во всех областях человеческой деятельности,</a:t>
            </a:r>
            <a:endParaRPr lang="ru-RU" sz="1600" b="1" i="1" dirty="0"/>
          </a:p>
        </p:txBody>
      </p:sp>
      <p:sp>
        <p:nvSpPr>
          <p:cNvPr id="7" name="Прямоугольник: скругленные углы 6">
            <a:extLst>
              <a:ext uri="{FF2B5EF4-FFF2-40B4-BE49-F238E27FC236}">
                <a16:creationId xmlns:a16="http://schemas.microsoft.com/office/drawing/2014/main" id="{7BE4EC79-3FE7-4D83-8530-E09618C444A4}"/>
              </a:ext>
            </a:extLst>
          </p:cNvPr>
          <p:cNvSpPr/>
          <p:nvPr/>
        </p:nvSpPr>
        <p:spPr>
          <a:xfrm>
            <a:off x="1000214" y="3795895"/>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научным открытиям</a:t>
            </a:r>
          </a:p>
        </p:txBody>
      </p:sp>
      <p:sp>
        <p:nvSpPr>
          <p:cNvPr id="8" name="Прямоугольник: скругленные углы 7">
            <a:extLst>
              <a:ext uri="{FF2B5EF4-FFF2-40B4-BE49-F238E27FC236}">
                <a16:creationId xmlns:a16="http://schemas.microsoft.com/office/drawing/2014/main" id="{D973692E-D640-46EB-8D3F-A65E1BBF33A0}"/>
              </a:ext>
            </a:extLst>
          </p:cNvPr>
          <p:cNvSpPr/>
          <p:nvPr/>
        </p:nvSpPr>
        <p:spPr>
          <a:xfrm>
            <a:off x="1000214" y="4557905"/>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промышленным образцам</a:t>
            </a:r>
          </a:p>
        </p:txBody>
      </p:sp>
      <p:sp>
        <p:nvSpPr>
          <p:cNvPr id="9" name="Прямоугольник: скругленные углы 8">
            <a:extLst>
              <a:ext uri="{FF2B5EF4-FFF2-40B4-BE49-F238E27FC236}">
                <a16:creationId xmlns:a16="http://schemas.microsoft.com/office/drawing/2014/main" id="{7B7BC57D-6C99-4621-934F-7AA8D4584AF2}"/>
              </a:ext>
            </a:extLst>
          </p:cNvPr>
          <p:cNvSpPr/>
          <p:nvPr/>
        </p:nvSpPr>
        <p:spPr>
          <a:xfrm>
            <a:off x="1000214" y="5211791"/>
            <a:ext cx="7226423" cy="5326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товарным знакам, знакам обслуживания, фирменным наименованиям и коммерческим обозначениям</a:t>
            </a:r>
          </a:p>
        </p:txBody>
      </p:sp>
      <p:sp>
        <p:nvSpPr>
          <p:cNvPr id="10" name="Прямоугольник: скругленные углы 9">
            <a:extLst>
              <a:ext uri="{FF2B5EF4-FFF2-40B4-BE49-F238E27FC236}">
                <a16:creationId xmlns:a16="http://schemas.microsoft.com/office/drawing/2014/main" id="{439C1F95-2D73-42F1-BF3B-907F855EA7FC}"/>
              </a:ext>
            </a:extLst>
          </p:cNvPr>
          <p:cNvSpPr/>
          <p:nvPr/>
        </p:nvSpPr>
        <p:spPr>
          <a:xfrm>
            <a:off x="1000213" y="5842787"/>
            <a:ext cx="7226423" cy="7024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i="1" dirty="0">
                <a:effectLst/>
                <a:latin typeface="Times New Roman" panose="02020603050405020304" pitchFamily="18" charset="0"/>
                <a:ea typeface="Times New Roman" panose="02020603050405020304" pitchFamily="18" charset="0"/>
              </a:rPr>
              <a:t>защите против недобросовестной конкуренции, а также все другие права относящиеся к интеллектуальной деятельности в производственной, научной, литературной и художественной областях.</a:t>
            </a:r>
          </a:p>
        </p:txBody>
      </p:sp>
      <p:sp>
        <p:nvSpPr>
          <p:cNvPr id="11" name="Двойные фигурные скобки 10">
            <a:extLst>
              <a:ext uri="{FF2B5EF4-FFF2-40B4-BE49-F238E27FC236}">
                <a16:creationId xmlns:a16="http://schemas.microsoft.com/office/drawing/2014/main" id="{1948ED82-CB04-4FE0-85F2-55E86B98393A}"/>
              </a:ext>
            </a:extLst>
          </p:cNvPr>
          <p:cNvSpPr/>
          <p:nvPr/>
        </p:nvSpPr>
        <p:spPr>
          <a:xfrm>
            <a:off x="88777" y="1411929"/>
            <a:ext cx="9286042" cy="51876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55095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BE62ED-82C1-4993-AF0C-E4F66B61EDC6}"/>
              </a:ext>
            </a:extLst>
          </p:cNvPr>
          <p:cNvSpPr>
            <a:spLocks noGrp="1"/>
          </p:cNvSpPr>
          <p:nvPr>
            <p:ph type="title"/>
          </p:nvPr>
        </p:nvSpPr>
        <p:spPr>
          <a:xfrm>
            <a:off x="277838" y="361025"/>
            <a:ext cx="6522456" cy="1320800"/>
          </a:xfrm>
        </p:spPr>
        <p:txBody>
          <a:bodyPr>
            <a:noAutofit/>
          </a:bodyPr>
          <a:lstStyle/>
          <a:p>
            <a:r>
              <a:rPr lang="ru-RU"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Изобретения, полезные модели, промышленные образцы в большинстве стран мира охраняются особыми документами — патентами. Термин «патент» производен от латинского «</a:t>
            </a:r>
            <a:r>
              <a:rPr lang="ru-RU" sz="18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patens</a:t>
            </a:r>
            <a:r>
              <a:rPr lang="ru-RU"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что переводится как «быть открытым, доступным взору публики». Документ, имеющий печать на лицевой стороне, назывался «открытая грамота» от латинского выражения «</a:t>
            </a:r>
            <a:r>
              <a:rPr lang="ru-RU" sz="18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literae</a:t>
            </a:r>
            <a:r>
              <a:rPr lang="ru-RU"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patentes</a:t>
            </a:r>
            <a:r>
              <a:rPr lang="ru-RU"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Содержание этого документа можно было прочесть, не повредив при этом самой печати. К слову, и патенты РК имеют печать на лицевой стороне, и содержание патента также можно прочитать, не повредив печати.</a:t>
            </a:r>
          </a:p>
        </p:txBody>
      </p:sp>
      <p:pic>
        <p:nvPicPr>
          <p:cNvPr id="4" name="Рисунок 3">
            <a:extLst>
              <a:ext uri="{FF2B5EF4-FFF2-40B4-BE49-F238E27FC236}">
                <a16:creationId xmlns:a16="http://schemas.microsoft.com/office/drawing/2014/main" id="{DA38AD6F-D7D2-4F68-89A7-53C666F27FD7}"/>
              </a:ext>
            </a:extLst>
          </p:cNvPr>
          <p:cNvPicPr>
            <a:picLocks noChangeAspect="1"/>
          </p:cNvPicPr>
          <p:nvPr/>
        </p:nvPicPr>
        <p:blipFill>
          <a:blip r:embed="rId2"/>
          <a:stretch>
            <a:fillRect/>
          </a:stretch>
        </p:blipFill>
        <p:spPr>
          <a:xfrm>
            <a:off x="3974238" y="3190043"/>
            <a:ext cx="4924149" cy="3077593"/>
          </a:xfrm>
          <a:prstGeom prst="rect">
            <a:avLst/>
          </a:prstGeom>
        </p:spPr>
      </p:pic>
    </p:spTree>
    <p:extLst>
      <p:ext uri="{BB962C8B-B14F-4D97-AF65-F5344CB8AC3E}">
        <p14:creationId xmlns:p14="http://schemas.microsoft.com/office/powerpoint/2010/main" val="394303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83248FA-1F06-4392-9BF5-DBBB0466520F}"/>
              </a:ext>
            </a:extLst>
          </p:cNvPr>
          <p:cNvSpPr>
            <a:spLocks noGrp="1"/>
          </p:cNvSpPr>
          <p:nvPr>
            <p:ph idx="1"/>
          </p:nvPr>
        </p:nvSpPr>
        <p:spPr>
          <a:xfrm>
            <a:off x="313350" y="385055"/>
            <a:ext cx="8596668" cy="3880773"/>
          </a:xfrm>
        </p:spPr>
        <p:txBody>
          <a:bodyPr/>
          <a:lstStyle/>
          <a:p>
            <a:r>
              <a:rPr lang="ru-RU" b="1" dirty="0">
                <a:latin typeface="Times New Roman" panose="02020603050405020304" pitchFamily="18" charset="0"/>
                <a:cs typeface="Times New Roman" panose="02020603050405020304" pitchFamily="18" charset="0"/>
              </a:rPr>
              <a:t>В законодательстве об объектах интеллектуальной, а значит и промышленной собственности широко используется выражение </a:t>
            </a:r>
            <a:r>
              <a:rPr lang="ru-RU" b="1" dirty="0">
                <a:solidFill>
                  <a:srgbClr val="FF0000"/>
                </a:solidFill>
                <a:latin typeface="Times New Roman" panose="02020603050405020304" pitchFamily="18" charset="0"/>
                <a:cs typeface="Times New Roman" panose="02020603050405020304" pitchFamily="18" charset="0"/>
              </a:rPr>
              <a:t>«охрана прав». Этим понятием охватываются все допущенные в праве формы, методы, способы обеспечения прав (в том числе нарушенных).</a:t>
            </a:r>
          </a:p>
        </p:txBody>
      </p:sp>
      <p:sp>
        <p:nvSpPr>
          <p:cNvPr id="4" name="Стрелка: изогнутая влево 3">
            <a:extLst>
              <a:ext uri="{FF2B5EF4-FFF2-40B4-BE49-F238E27FC236}">
                <a16:creationId xmlns:a16="http://schemas.microsoft.com/office/drawing/2014/main" id="{D435D8CB-F94D-4BFE-8FCD-3A2BFCD5606E}"/>
              </a:ext>
            </a:extLst>
          </p:cNvPr>
          <p:cNvSpPr/>
          <p:nvPr/>
        </p:nvSpPr>
        <p:spPr>
          <a:xfrm>
            <a:off x="8415953" y="789110"/>
            <a:ext cx="958788" cy="2328169"/>
          </a:xfrm>
          <a:prstGeom prst="curved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типовой процесс 4">
            <a:extLst>
              <a:ext uri="{FF2B5EF4-FFF2-40B4-BE49-F238E27FC236}">
                <a16:creationId xmlns:a16="http://schemas.microsoft.com/office/drawing/2014/main" id="{F64C1B57-6E20-402E-8A71-6E990936941A}"/>
              </a:ext>
            </a:extLst>
          </p:cNvPr>
          <p:cNvSpPr/>
          <p:nvPr/>
        </p:nvSpPr>
        <p:spPr>
          <a:xfrm>
            <a:off x="778073" y="1953195"/>
            <a:ext cx="7173157" cy="1758287"/>
          </a:xfrm>
          <a:prstGeom prst="flowChartPredefined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i="1" dirty="0">
                <a:latin typeface="Times New Roman" panose="02020603050405020304" pitchFamily="18" charset="0"/>
                <a:cs typeface="Times New Roman" panose="02020603050405020304" pitchFamily="18" charset="0"/>
              </a:rPr>
              <a:t>В систему охраны прав составной и главной ее частью входит подсистема мер защиты субъективных прав, вступающая в действие при их нарушении. Другими составными частями являются меры государственного принуждения и материального поощрения, а также средства восстановления нарушенного права и удовлетворения признаваемого законом интереса.</a:t>
            </a:r>
          </a:p>
        </p:txBody>
      </p:sp>
      <p:sp>
        <p:nvSpPr>
          <p:cNvPr id="7" name="TextBox 6">
            <a:extLst>
              <a:ext uri="{FF2B5EF4-FFF2-40B4-BE49-F238E27FC236}">
                <a16:creationId xmlns:a16="http://schemas.microsoft.com/office/drawing/2014/main" id="{E28EB6FF-200C-4D35-84E1-73EBD68EB117}"/>
              </a:ext>
            </a:extLst>
          </p:cNvPr>
          <p:cNvSpPr txBox="1"/>
          <p:nvPr/>
        </p:nvSpPr>
        <p:spPr>
          <a:xfrm>
            <a:off x="3130531" y="4079293"/>
            <a:ext cx="6098958" cy="1200329"/>
          </a:xfrm>
          <a:prstGeom prst="rect">
            <a:avLst/>
          </a:prstGeom>
          <a:noFill/>
        </p:spPr>
        <p:txBody>
          <a:bodyPr wrap="square">
            <a:spAutoFit/>
          </a:bodyPr>
          <a:lstStyle/>
          <a:p>
            <a:pPr algn="ctr"/>
            <a:r>
              <a:rPr lang="ru-RU" i="1" dirty="0">
                <a:latin typeface="Times New Roman" panose="02020603050405020304" pitchFamily="18" charset="0"/>
                <a:cs typeface="Times New Roman" panose="02020603050405020304" pitchFamily="18" charset="0"/>
              </a:rPr>
              <a:t>Таким образом, система охраны гражданских прав является самой широкой категорией, включающей в себя множество разных по направленности действия групп правовых средств.</a:t>
            </a:r>
          </a:p>
        </p:txBody>
      </p:sp>
      <p:pic>
        <p:nvPicPr>
          <p:cNvPr id="8" name="Рисунок 7">
            <a:extLst>
              <a:ext uri="{FF2B5EF4-FFF2-40B4-BE49-F238E27FC236}">
                <a16:creationId xmlns:a16="http://schemas.microsoft.com/office/drawing/2014/main" id="{E610E066-8705-4A94-B95E-0FD7AE8A27A9}"/>
              </a:ext>
            </a:extLst>
          </p:cNvPr>
          <p:cNvPicPr>
            <a:picLocks noChangeAspect="1"/>
          </p:cNvPicPr>
          <p:nvPr/>
        </p:nvPicPr>
        <p:blipFill>
          <a:blip r:embed="rId2"/>
          <a:stretch>
            <a:fillRect/>
          </a:stretch>
        </p:blipFill>
        <p:spPr>
          <a:xfrm>
            <a:off x="587084" y="4558687"/>
            <a:ext cx="2799420" cy="2099565"/>
          </a:xfrm>
          <a:prstGeom prst="rect">
            <a:avLst/>
          </a:prstGeom>
        </p:spPr>
      </p:pic>
    </p:spTree>
    <p:extLst>
      <p:ext uri="{BB962C8B-B14F-4D97-AF65-F5344CB8AC3E}">
        <p14:creationId xmlns:p14="http://schemas.microsoft.com/office/powerpoint/2010/main" val="365228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B401E-C9E8-4FFB-935D-36A7EF19CAC3}"/>
              </a:ext>
            </a:extLst>
          </p:cNvPr>
          <p:cNvSpPr>
            <a:spLocks noGrp="1"/>
          </p:cNvSpPr>
          <p:nvPr>
            <p:ph type="title"/>
          </p:nvPr>
        </p:nvSpPr>
        <p:spPr>
          <a:xfrm>
            <a:off x="1964596" y="3752295"/>
            <a:ext cx="5998674" cy="1320800"/>
          </a:xfrm>
        </p:spPr>
        <p:txBody>
          <a:bodyPr>
            <a:noAutofit/>
          </a:bodyPr>
          <a:lstStyle/>
          <a:p>
            <a:r>
              <a:rPr lang="ru-RU" sz="2000" b="1" i="1" dirty="0">
                <a:latin typeface="Times New Roman" panose="02020603050405020304" pitchFamily="18" charset="0"/>
                <a:cs typeface="Times New Roman" panose="02020603050405020304" pitchFamily="18" charset="0"/>
              </a:rPr>
              <a:t>Начиная с 1992 г. по сегодняшний день в Республике Казахстан уже сформирована основа системы правовой охраны интеллектуальной собственности в целом на основе совершенно новой подотрасли законодательства — права интеллектуальной собственности, в которой определены правовой режим наиболее значимых объектов творчества, субъектов отношений по их поводу и содержание таких отношений</a:t>
            </a:r>
          </a:p>
        </p:txBody>
      </p:sp>
      <p:pic>
        <p:nvPicPr>
          <p:cNvPr id="4" name="Рисунок 3">
            <a:extLst>
              <a:ext uri="{FF2B5EF4-FFF2-40B4-BE49-F238E27FC236}">
                <a16:creationId xmlns:a16="http://schemas.microsoft.com/office/drawing/2014/main" id="{0B4EAA00-B6C2-4C5C-952C-C673A82883ED}"/>
              </a:ext>
            </a:extLst>
          </p:cNvPr>
          <p:cNvPicPr>
            <a:picLocks noChangeAspect="1"/>
          </p:cNvPicPr>
          <p:nvPr/>
        </p:nvPicPr>
        <p:blipFill>
          <a:blip r:embed="rId2"/>
          <a:stretch>
            <a:fillRect/>
          </a:stretch>
        </p:blipFill>
        <p:spPr>
          <a:xfrm>
            <a:off x="0" y="0"/>
            <a:ext cx="5352911" cy="3564141"/>
          </a:xfrm>
          <a:prstGeom prst="rect">
            <a:avLst/>
          </a:prstGeom>
        </p:spPr>
      </p:pic>
    </p:spTree>
    <p:extLst>
      <p:ext uri="{BB962C8B-B14F-4D97-AF65-F5344CB8AC3E}">
        <p14:creationId xmlns:p14="http://schemas.microsoft.com/office/powerpoint/2010/main" val="352292754"/>
      </p:ext>
    </p:extLst>
  </p:cSld>
  <p:clrMapOvr>
    <a:masterClrMapping/>
  </p:clrMapOvr>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132</TotalTime>
  <Words>545</Words>
  <Application>Microsoft Office PowerPoint</Application>
  <PresentationFormat>Широкоэкранный</PresentationFormat>
  <Paragraphs>32</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Georgia Pro Semibold</vt:lpstr>
      <vt:lpstr>Times New Roman</vt:lpstr>
      <vt:lpstr>Trebuchet MS</vt:lpstr>
      <vt:lpstr>Wingdings 3</vt:lpstr>
      <vt:lpstr>Аспект</vt:lpstr>
      <vt:lpstr>Презентация PowerPoint</vt:lpstr>
      <vt:lpstr>Презентация PowerPoint</vt:lpstr>
      <vt:lpstr>Презентация PowerPoint</vt:lpstr>
      <vt:lpstr>План:</vt:lpstr>
      <vt:lpstr>Презентация PowerPoint</vt:lpstr>
      <vt:lpstr>1. В соответствии с п. (viii) ст. 2 Конвенции, учреждающей Всемирную Организацию Интеллектуальной Собственности, «интеллектуальная собственность» включает права, относящиеся к:</vt:lpstr>
      <vt:lpstr>Изобретения, полезные модели, промышленные образцы в большинстве стран мира охраняются особыми документами — патентами. Термин «патент» производен от латинского «patens», что переводится как «быть открытым, доступным взору публики». Документ, имеющий печать на лицевой стороне, назывался «открытая грамота» от латинского выражения «literae patentes». Содержание этого документа можно было прочесть, не повредив при этом самой печати. К слову, и патенты РК имеют печать на лицевой стороне, и содержание патента также можно прочитать, не повредив печати.</vt:lpstr>
      <vt:lpstr>Презентация PowerPoint</vt:lpstr>
      <vt:lpstr>Начиная с 1992 г. по сегодняшний день в Республике Казахстан уже сформирована основа системы правовой охраны интеллектуальной собственности в целом на основе совершенно новой подотрасли законодательства — права интеллектуальной собственности, в которой определены правовой режим наиболее значимых объектов творчества, субъектов отношений по их поводу и содержание таких отношений</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dcterms:created xsi:type="dcterms:W3CDTF">2022-11-03T08:56:28Z</dcterms:created>
  <dcterms:modified xsi:type="dcterms:W3CDTF">2022-11-03T17:30:58Z</dcterms:modified>
</cp:coreProperties>
</file>