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336" r:id="rId2"/>
    <p:sldId id="351" r:id="rId3"/>
    <p:sldId id="359" r:id="rId4"/>
    <p:sldId id="331" r:id="rId5"/>
    <p:sldId id="355" r:id="rId6"/>
    <p:sldId id="279" r:id="rId7"/>
    <p:sldId id="337" r:id="rId8"/>
    <p:sldId id="341" r:id="rId9"/>
    <p:sldId id="346" r:id="rId10"/>
    <p:sldId id="352" r:id="rId11"/>
    <p:sldId id="342" r:id="rId12"/>
    <p:sldId id="362" r:id="rId13"/>
    <p:sldId id="363" r:id="rId14"/>
    <p:sldId id="364" r:id="rId15"/>
    <p:sldId id="365" r:id="rId16"/>
    <p:sldId id="366" r:id="rId17"/>
    <p:sldId id="361" r:id="rId18"/>
    <p:sldId id="357" r:id="rId19"/>
  </p:sldIdLst>
  <p:sldSz cx="12192000" cy="6858000"/>
  <p:notesSz cx="6858000" cy="9144000"/>
  <p:defaultTextStyle>
    <a:defPPr>
      <a:defRPr lang="x-non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ai" initials="A" lastIdx="2" clrIdx="0">
    <p:extLst>
      <p:ext uri="{19B8F6BF-5375-455C-9EA6-DF929625EA0E}">
        <p15:presenceInfo xmlns:p15="http://schemas.microsoft.com/office/powerpoint/2012/main" userId="Arai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70" d="100"/>
          <a:sy n="70" d="100"/>
        </p:scale>
        <p:origin x="18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7C9863-9980-4BF0-9C36-F7E6B17A4490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63C662-9EA9-485F-85DB-E59F00D84452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368154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>
            <a:extLst>
              <a:ext uri="{FF2B5EF4-FFF2-40B4-BE49-F238E27FC236}">
                <a16:creationId xmlns:a16="http://schemas.microsoft.com/office/drawing/2014/main" xmlns="" id="{42479B79-FCAE-4270-9287-70991C034788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E6879134-EC30-4827-BA87-366A3EC2619C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1</a:t>
            </a:fld>
            <a:endParaRPr lang="ru-RU" altLang="x-none" sz="1400"/>
          </a:p>
        </p:txBody>
      </p:sp>
      <p:sp>
        <p:nvSpPr>
          <p:cNvPr id="4099" name="Text Box 1">
            <a:extLst>
              <a:ext uri="{FF2B5EF4-FFF2-40B4-BE49-F238E27FC236}">
                <a16:creationId xmlns:a16="http://schemas.microsoft.com/office/drawing/2014/main" xmlns="" id="{323DBEEC-C78F-4E0F-8C0C-3F8566A27A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93DBB878-4507-49DF-BB4E-8DE3331C0BD2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1</a:t>
            </a:fld>
            <a:endParaRPr lang="ru-RU" altLang="x-none" sz="1400"/>
          </a:p>
        </p:txBody>
      </p:sp>
      <p:sp>
        <p:nvSpPr>
          <p:cNvPr id="4100" name="Rectangle 2">
            <a:extLst>
              <a:ext uri="{FF2B5EF4-FFF2-40B4-BE49-F238E27FC236}">
                <a16:creationId xmlns:a16="http://schemas.microsoft.com/office/drawing/2014/main" xmlns="" id="{5FAC9D95-4821-4877-82EE-07B112EF5F1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3">
            <a:extLst>
              <a:ext uri="{FF2B5EF4-FFF2-40B4-BE49-F238E27FC236}">
                <a16:creationId xmlns:a16="http://schemas.microsoft.com/office/drawing/2014/main" xmlns="" id="{BCA160DE-B9EE-4AB3-9F3E-F84D21CAC1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219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16607276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xmlns="" id="{B66C3F1E-FC26-4927-B208-D033BEC30107}"/>
              </a:ext>
            </a:extLst>
          </p:cNvPr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723900" algn="l"/>
                <a:tab pos="1447800" algn="l"/>
                <a:tab pos="2171700" algn="l"/>
                <a:tab pos="2895600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SzPct val="45000"/>
              <a:buFont typeface="Wingdings" panose="05000000000000000000" pitchFamily="2" charset="2"/>
              <a:buNone/>
            </a:pPr>
            <a:fld id="{93634ADC-A5B6-43A3-82B2-7AD40A467DA6}" type="slidenum">
              <a:rPr lang="ru-RU" altLang="x-none" sz="1400" smtClean="0"/>
              <a:pPr>
                <a:spcBef>
                  <a:spcPct val="0"/>
                </a:spcBef>
                <a:buSzPct val="45000"/>
                <a:buFont typeface="Wingdings" panose="05000000000000000000" pitchFamily="2" charset="2"/>
                <a:buNone/>
              </a:pPr>
              <a:t>4</a:t>
            </a:fld>
            <a:endParaRPr lang="ru-RU" altLang="x-none" sz="1400"/>
          </a:p>
        </p:txBody>
      </p:sp>
      <p:sp>
        <p:nvSpPr>
          <p:cNvPr id="10243" name="Text Box 1">
            <a:extLst>
              <a:ext uri="{FF2B5EF4-FFF2-40B4-BE49-F238E27FC236}">
                <a16:creationId xmlns:a16="http://schemas.microsoft.com/office/drawing/2014/main" xmlns="" id="{70EB0011-9AB0-49AF-A1B3-CB4895E494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1438" y="8686800"/>
            <a:ext cx="2973387" cy="455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algn="r" eaLnBrk="1" hangingPunct="1">
              <a:lnSpc>
                <a:spcPct val="95000"/>
              </a:lnSpc>
              <a:spcBef>
                <a:spcPct val="0"/>
              </a:spcBef>
              <a:buClrTx/>
              <a:buFontTx/>
              <a:buNone/>
            </a:pPr>
            <a:fld id="{18E5C70B-9EDB-4987-9C37-D84A5A0216AD}" type="slidenum">
              <a:rPr lang="ru-RU" altLang="x-none" sz="1400"/>
              <a:pPr algn="r" eaLnBrk="1" hangingPunct="1">
                <a:lnSpc>
                  <a:spcPct val="95000"/>
                </a:lnSpc>
                <a:spcBef>
                  <a:spcPct val="0"/>
                </a:spcBef>
                <a:buClrTx/>
                <a:buFontTx/>
                <a:buNone/>
              </a:pPr>
              <a:t>4</a:t>
            </a:fld>
            <a:endParaRPr lang="ru-RU" altLang="x-none" sz="1400"/>
          </a:p>
        </p:txBody>
      </p:sp>
      <p:sp>
        <p:nvSpPr>
          <p:cNvPr id="10244" name="Rectangle 2">
            <a:extLst>
              <a:ext uri="{FF2B5EF4-FFF2-40B4-BE49-F238E27FC236}">
                <a16:creationId xmlns:a16="http://schemas.microsoft.com/office/drawing/2014/main" xmlns="" id="{71DE157D-A3C8-4F4B-9676-F07D467AE4B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xmlns="" id="{4D49071A-A238-47C3-94F0-7049234C9B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 altLang="x-none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17894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3396601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r>
              <a:rPr lang="en-US" dirty="0"/>
              <a:t>My First Template</a:t>
            </a:r>
          </a:p>
        </p:txBody>
      </p:sp>
    </p:spTree>
    <p:extLst>
      <p:ext uri="{BB962C8B-B14F-4D97-AF65-F5344CB8AC3E}">
        <p14:creationId xmlns:p14="http://schemas.microsoft.com/office/powerpoint/2010/main" val="221705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757A59-FD4A-457A-AD26-804168A47B8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2B9F9660-E92B-4945-9307-B743340B37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28D41F70-174C-4A4A-B2A7-1730E57BBD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9DBF1E9-5584-487D-BA75-7B02A384B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ACEA4BF-7D7D-4B7D-8F1A-0755DE74B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56741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ADE86C9-4E12-47B9-8888-F1300549C2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535BB2E-B393-4AC8-8910-D3F5A7CBE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0982DAC-74AA-48EF-99FC-BBF5E21C7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B5D6914-AF17-4036-9163-9E2850AEA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4D1D5A5-D47E-44B7-BCDE-968020AC1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2312231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0E3EA156-AFA3-45BE-9801-FC08F7EDBDE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B5F1C77-E437-4177-A0B4-85D8D9CA4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0C94E4-C3E1-480D-B8AC-01F53B37E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AE5FDB6-FE25-4C61-89FD-CCD90A186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8134B5A3-23E3-4A0F-B10D-480E2D985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776710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+ SubTitle+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5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grpSp>
        <p:nvGrpSpPr>
          <p:cNvPr id="3" name="Group 7"/>
          <p:cNvGrpSpPr/>
          <p:nvPr userDrawn="1"/>
        </p:nvGrpSpPr>
        <p:grpSpPr>
          <a:xfrm>
            <a:off x="0" y="6731802"/>
            <a:ext cx="12192000" cy="126199"/>
            <a:chOff x="0" y="2573904"/>
            <a:chExt cx="8767278" cy="44695"/>
          </a:xfrm>
        </p:grpSpPr>
        <p:grpSp>
          <p:nvGrpSpPr>
            <p:cNvPr id="4" name="Group 43"/>
            <p:cNvGrpSpPr/>
            <p:nvPr/>
          </p:nvGrpSpPr>
          <p:grpSpPr>
            <a:xfrm>
              <a:off x="0" y="2573904"/>
              <a:ext cx="3752335" cy="44695"/>
              <a:chOff x="0" y="2573904"/>
              <a:chExt cx="3752335" cy="44695"/>
            </a:xfrm>
          </p:grpSpPr>
          <p:sp>
            <p:nvSpPr>
              <p:cNvPr id="18" name="Rectangle 17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9" name="Rectangle 18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20" name="Rectangle 19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  <p:grpSp>
          <p:nvGrpSpPr>
            <p:cNvPr id="5" name="Group 44"/>
            <p:cNvGrpSpPr/>
            <p:nvPr/>
          </p:nvGrpSpPr>
          <p:grpSpPr>
            <a:xfrm>
              <a:off x="3752335" y="2573904"/>
              <a:ext cx="5014943" cy="44695"/>
              <a:chOff x="0" y="2573904"/>
              <a:chExt cx="5014943" cy="44695"/>
            </a:xfrm>
          </p:grpSpPr>
          <p:sp>
            <p:nvSpPr>
              <p:cNvPr id="12" name="Rectangle 11"/>
              <p:cNvSpPr/>
              <p:nvPr/>
            </p:nvSpPr>
            <p:spPr>
              <a:xfrm>
                <a:off x="0" y="2573904"/>
                <a:ext cx="1262608" cy="4469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3" name="Rectangle 12"/>
              <p:cNvSpPr/>
              <p:nvPr/>
            </p:nvSpPr>
            <p:spPr>
              <a:xfrm>
                <a:off x="1262608" y="2573904"/>
                <a:ext cx="1262608" cy="44695"/>
              </a:xfrm>
              <a:prstGeom prst="rect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489727" y="2573904"/>
                <a:ext cx="1262608" cy="44695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  <p:sp>
            <p:nvSpPr>
              <p:cNvPr id="16" name="Rectangle 15"/>
              <p:cNvSpPr/>
              <p:nvPr/>
            </p:nvSpPr>
            <p:spPr>
              <a:xfrm>
                <a:off x="3752335" y="2573904"/>
                <a:ext cx="1262608" cy="44695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 dirty="0"/>
              </a:p>
            </p:txBody>
          </p:sp>
        </p:grpSp>
      </p:grpSp>
      <p:sp>
        <p:nvSpPr>
          <p:cNvPr id="22" name="Flowchart: Off-page Connector 21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23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8385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Free Blank With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872965" y="356628"/>
            <a:ext cx="7518400" cy="471365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algn="l">
              <a:defRPr sz="3200" b="1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872965" y="825950"/>
            <a:ext cx="5486400" cy="267661"/>
          </a:xfrm>
          <a:prstGeom prst="rect">
            <a:avLst/>
          </a:prstGeom>
        </p:spPr>
        <p:txBody>
          <a:bodyPr wrap="none" lIns="0" tIns="0" rIns="0" bIns="0" anchor="ctr">
            <a:noAutofit/>
          </a:bodyPr>
          <a:lstStyle>
            <a:lvl1pPr marL="0" indent="0" algn="l">
              <a:buNone/>
              <a:defRPr sz="1867" b="1" baseline="0">
                <a:solidFill>
                  <a:schemeClr val="bg1">
                    <a:lumMod val="75000"/>
                  </a:schemeClr>
                </a:solidFill>
              </a:defRPr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 dirty="0"/>
              <a:t>SUBTEXT GOES HERE</a:t>
            </a:r>
          </a:p>
        </p:txBody>
      </p:sp>
      <p:sp>
        <p:nvSpPr>
          <p:cNvPr id="8" name="Flowchart: Off-page Connector 7"/>
          <p:cNvSpPr/>
          <p:nvPr userDrawn="1"/>
        </p:nvSpPr>
        <p:spPr>
          <a:xfrm rot="5400000">
            <a:off x="11731145" y="126200"/>
            <a:ext cx="384047" cy="537665"/>
          </a:xfrm>
          <a:prstGeom prst="flowChartOffpageConnector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1703082" y="203009"/>
            <a:ext cx="508001" cy="366183"/>
          </a:xfrm>
          <a:prstGeom prst="rect">
            <a:avLst/>
          </a:prstGeom>
        </p:spPr>
        <p:txBody>
          <a:bodyPr anchor="ctr"/>
          <a:lstStyle>
            <a:lvl1pPr algn="ctr">
              <a:defRPr sz="1200" b="1">
                <a:solidFill>
                  <a:schemeClr val="bg1"/>
                </a:solidFill>
              </a:defRPr>
            </a:lvl1pPr>
          </a:lstStyle>
          <a:p>
            <a:fld id="{C136B7D2-B98C-44FD-8D04-7EC62A56497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019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9FB25DF-79DD-4561-ACE3-62D26D5B4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68B36F3-C05C-492E-8CF0-B51898985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76D6657-23F9-44FC-8E76-A3264F1E3A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8321AD0A-05D0-4FAF-946D-85577BCCD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5FE87AF-12C5-45B6-8090-0E383D827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285906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0791949-D4E4-418B-BDF8-DA9D84417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B0A5C1D-1276-4449-AB00-69081A3BB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3147B2F-0126-47EF-A087-24862E9C54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E4151F-114B-43E3-B99E-EE2FA99C14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6759901-07DC-42A6-9ECB-DAAB431A3A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7379417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C54890-6D29-4463-B5EA-9ACDE7F54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D63EBD1-9A73-4CD3-81A9-40A6E542A1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8282F2B-6B52-4D9A-A6E5-285D80D4F7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7F8A982-8EFD-4317-BD2C-00AA2E3202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B0A529E-6574-4D2E-8145-D2441A213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F8725CD-2B48-46A9-BFFC-862812537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13036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CF8F113-AC65-48E5-84D3-B15AD01E68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32148EC0-0CAC-4276-9A31-696064AAD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4F0CE016-5F45-4789-A0CF-B125447104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58B5ACA3-5747-4189-A16A-E3A5942EDD8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FBD65788-1F50-46DD-9EE8-72292A35BC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B58FC52-4969-460F-ACB0-CEF936DE5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D50524A1-52CC-4443-8AD6-F98905581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F3C3CE96-929C-4C2E-98B1-16A98BF22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95487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B2976C9-04F7-4C5E-A41D-6229FB455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B54172AF-B3A5-4D67-A8F9-FF3C48C059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D46070FC-EF34-44E2-94C1-2C22705D1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5DD57E19-2051-4EB4-A5C1-6C04FABDE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47084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4F044C05-7217-4D76-9552-9A28F863C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38580339-B75D-4EA8-BCB0-4887F70358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0F5C9982-2042-4DA2-A43D-C66201E3C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2826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9113F39-EE64-4670-8084-D4CC8F867A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70B2658-73CD-43E0-A7C8-4A446ADA55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CAC9922-8D25-4DEC-8904-A7439A6348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B5A9F5A-26C2-498F-809B-2D6D6DAC8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FBE9E09-C379-4819-90BC-5613DE8FEC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D8A576E-5A42-4357-836A-A617F6B6A2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15896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577040D-24E3-4336-94B4-CB39EB78E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275617F0-045B-4A22-8AEC-44F2A362759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2631A7E9-905A-4172-A2BD-834E09F411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2A66792D-8830-44BA-88F7-CF9D891BA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41739B8-4108-4A5A-B05E-DFB7F50754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CF128C56-159F-46E1-B23F-22CF954EF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541380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2C03B66-BBCA-4C90-8157-06870345A7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x-none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62138FEB-A994-4A36-A11E-F02FDDE8D1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x-none"/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B6AF1294-A34F-41B4-B364-BDE809D2B7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C4A435-0FB3-4E91-A8AB-5465EF7967D9}" type="datetimeFigureOut">
              <a:rPr lang="x-none" smtClean="0"/>
              <a:t>09.11.2024</a:t>
            </a:fld>
            <a:endParaRPr lang="x-none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F50EE64-0ECE-44FA-9169-B481B48F9A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7459D8C-0646-42E9-806C-B50E8489A2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C19B49-4CF9-4242-96A7-9814C85EBD0B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75830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113D4A9-593E-4AE6-ACD4-40C9910F91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605" y="0"/>
            <a:ext cx="12121375" cy="5685904"/>
          </a:xfrm>
          <a:prstGeom prst="rect">
            <a:avLst/>
          </a:prstGeom>
        </p:spPr>
      </p:pic>
      <p:sp>
        <p:nvSpPr>
          <p:cNvPr id="13314" name="Text Box 1">
            <a:extLst>
              <a:ext uri="{FF2B5EF4-FFF2-40B4-BE49-F238E27FC236}">
                <a16:creationId xmlns:a16="http://schemas.microsoft.com/office/drawing/2014/main" xmlns="" id="{7997B975-6786-4D10-A313-07790EBE32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301082" y="6624915"/>
            <a:ext cx="12191999" cy="13604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 anchor="b"/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kk-KZ" sz="4000" b="1" dirty="0">
              <a:latin typeface="Times New Roman" panose="02020603050405020304" pitchFamily="18" charset="0"/>
              <a:ea typeface="Microsoft YaHei" charset="-122"/>
              <a:cs typeface="Times New Roman" panose="02020603050405020304" pitchFamily="18" charset="0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8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US" sz="28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2BE2A37-E900-4B60-A5F4-63DC8907B741}"/>
              </a:ext>
            </a:extLst>
          </p:cNvPr>
          <p:cNvSpPr txBox="1"/>
          <p:nvPr/>
        </p:nvSpPr>
        <p:spPr>
          <a:xfrm>
            <a:off x="1758175" y="3949926"/>
            <a:ext cx="983733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ea typeface="Microsoft YaHei" charset="-122"/>
              </a:rPr>
              <a:t>«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Компьютерлік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телекоммуникациялық</a:t>
            </a:r>
            <a:r>
              <a:rPr lang="ru-RU" alt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жүйелер</a:t>
            </a:r>
            <a:r>
              <a:rPr lang="kk-KZ" sz="3200" b="1" dirty="0" smtClean="0">
                <a:latin typeface="Times New Roman" panose="02020603050405020304" pitchFamily="18" charset="0"/>
                <a:ea typeface="Microsoft YaHei" charset="-122"/>
                <a:cs typeface="Times New Roman" panose="02020603050405020304" pitchFamily="18" charset="0"/>
              </a:rPr>
              <a:t>»</a:t>
            </a:r>
            <a:endParaRPr lang="kk-KZ" sz="3200" b="1" dirty="0">
              <a:latin typeface="Times New Roman" panose="02020603050405020304" pitchFamily="18" charset="0"/>
              <a:ea typeface="Microsoft YaHei" charset="-122"/>
              <a:cs typeface="Times New Roman" panose="02020603050405020304" pitchFamily="18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6C8520C-19C7-4CF8-A8FA-6973AB1669F5}"/>
              </a:ext>
            </a:extLst>
          </p:cNvPr>
          <p:cNvSpPr txBox="1"/>
          <p:nvPr/>
        </p:nvSpPr>
        <p:spPr>
          <a:xfrm>
            <a:off x="6096000" y="5644480"/>
            <a:ext cx="5980770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1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>қауымдастырылған профессор Толегенова А.С.</a:t>
            </a:r>
          </a:p>
          <a:p>
            <a:pPr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  <a:t/>
            </a:r>
            <a:b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Microsoft YaHei" charset="-122"/>
              </a:rPr>
            </a:br>
            <a:endParaRPr lang="ru-RU" sz="2800" b="1" dirty="0">
              <a:solidFill>
                <a:srgbClr val="000000"/>
              </a:solidFill>
              <a:latin typeface="Times New Roman" pitchFamily="18" charset="0"/>
              <a:ea typeface="Microsoft YaHei" charset="-122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4B3A620C-394E-4E17-A057-F52205644AC3}"/>
              </a:ext>
            </a:extLst>
          </p:cNvPr>
          <p:cNvSpPr txBox="1"/>
          <p:nvPr/>
        </p:nvSpPr>
        <p:spPr>
          <a:xfrm>
            <a:off x="1031151" y="868341"/>
            <a:ext cx="11379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Ethernet мәліметтерін тасымалдау желісіндегі маршруттауыштар</a:t>
            </a:r>
            <a:endParaRPr lang="x-none" sz="28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0015" y="1626933"/>
            <a:ext cx="9287704" cy="2900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6443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58D11DB-6499-4E44-86BF-20BAD2327A68}"/>
              </a:ext>
            </a:extLst>
          </p:cNvPr>
          <p:cNvSpPr txBox="1"/>
          <p:nvPr/>
        </p:nvSpPr>
        <p:spPr>
          <a:xfrm>
            <a:off x="944880" y="923749"/>
            <a:ext cx="10190480" cy="1020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kk-KZ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Кадрдың негізгі жолдары</a:t>
            </a:r>
            <a:endParaRPr lang="x-none" sz="32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Aft>
                <a:spcPts val="1000"/>
              </a:spcAft>
              <a:tabLst>
                <a:tab pos="1786255" algn="l"/>
              </a:tabLst>
            </a:pPr>
            <a:endParaRPr lang="x-none" sz="1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10295539-2B77-4A8E-A8FF-5553FCAA0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7231908"/>
              </p:ext>
            </p:extLst>
          </p:nvPr>
        </p:nvGraphicFramePr>
        <p:xfrm>
          <a:off x="838201" y="2062976"/>
          <a:ext cx="11004395" cy="378026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52017">
                  <a:extLst>
                    <a:ext uri="{9D8B030D-6E8A-4147-A177-3AD203B41FA5}">
                      <a16:colId xmlns:a16="http://schemas.microsoft.com/office/drawing/2014/main" xmlns="" val="3260573864"/>
                    </a:ext>
                  </a:extLst>
                </a:gridCol>
                <a:gridCol w="1599995">
                  <a:extLst>
                    <a:ext uri="{9D8B030D-6E8A-4147-A177-3AD203B41FA5}">
                      <a16:colId xmlns:a16="http://schemas.microsoft.com/office/drawing/2014/main" xmlns="" val="997155255"/>
                    </a:ext>
                  </a:extLst>
                </a:gridCol>
                <a:gridCol w="2869967">
                  <a:extLst>
                    <a:ext uri="{9D8B030D-6E8A-4147-A177-3AD203B41FA5}">
                      <a16:colId xmlns:a16="http://schemas.microsoft.com/office/drawing/2014/main" xmlns="" val="942038972"/>
                    </a:ext>
                  </a:extLst>
                </a:gridCol>
                <a:gridCol w="1206414">
                  <a:extLst>
                    <a:ext uri="{9D8B030D-6E8A-4147-A177-3AD203B41FA5}">
                      <a16:colId xmlns:a16="http://schemas.microsoft.com/office/drawing/2014/main" xmlns="" val="3178285614"/>
                    </a:ext>
                  </a:extLst>
                </a:gridCol>
                <a:gridCol w="1686779">
                  <a:extLst>
                    <a:ext uri="{9D8B030D-6E8A-4147-A177-3AD203B41FA5}">
                      <a16:colId xmlns:a16="http://schemas.microsoft.com/office/drawing/2014/main" xmlns="" val="2413814997"/>
                    </a:ext>
                  </a:extLst>
                </a:gridCol>
                <a:gridCol w="1689223">
                  <a:extLst>
                    <a:ext uri="{9D8B030D-6E8A-4147-A177-3AD203B41FA5}">
                      <a16:colId xmlns:a16="http://schemas.microsoft.com/office/drawing/2014/main" xmlns="" val="3535051587"/>
                    </a:ext>
                  </a:extLst>
                </a:gridCol>
              </a:tblGrid>
              <a:tr h="1496754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Кадырдың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тақырыпшасы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Дестесің тақырыпшасы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x-non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Деректер жолағы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Соңғы (трейлер)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97195140"/>
                  </a:ext>
                </a:extLst>
              </a:tr>
              <a:tr h="228350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 - адресі белгіленуі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МАС- адрес ағыны</a:t>
                      </a:r>
                      <a:endParaRPr lang="x-none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белгіленнуі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IP</a:t>
                      </a:r>
                      <a:r>
                        <a:rPr lang="ru-RU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адрес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ағыны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Деректер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Бақылау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соммасы</a:t>
                      </a:r>
                      <a:endParaRPr lang="x-none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269635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10269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 flipV="1">
            <a:off x="6086226" y="1351722"/>
            <a:ext cx="0" cy="481093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4026F8D-CE91-4EEF-BE7E-9DE5A566A0DC}"/>
              </a:ext>
            </a:extLst>
          </p:cNvPr>
          <p:cNvSpPr txBox="1"/>
          <p:nvPr/>
        </p:nvSpPr>
        <p:spPr>
          <a:xfrm>
            <a:off x="2007410" y="386100"/>
            <a:ext cx="81576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Құрылғылардың және хаттамалардың өзара әрекеттесуі</a:t>
            </a:r>
            <a:endParaRPr lang="x-none" sz="24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451" y="1234730"/>
            <a:ext cx="10115550" cy="460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254057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3572FFCE-8AAB-44A8-B509-93F455145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7309" y="731783"/>
            <a:ext cx="7518400" cy="471365"/>
          </a:xfrm>
        </p:spPr>
        <p:txBody>
          <a:bodyPr/>
          <a:lstStyle/>
          <a:p>
            <a:pPr indent="450215" algn="just">
              <a:lnSpc>
                <a:spcPct val="115000"/>
              </a:lnSpc>
              <a:spcAft>
                <a:spcPts val="1000"/>
              </a:spcAft>
            </a:pP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А маршрутының </a:t>
            </a:r>
            <a:r>
              <a:rPr lang="en-US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APR 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кестесі</a:t>
            </a:r>
            <a:endParaRPr lang="x-none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65BA7FC6-4569-479D-9510-D34E1821526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857" t="62257" r="38571" b="22496"/>
          <a:stretch>
            <a:fillRect/>
          </a:stretch>
        </p:blipFill>
        <p:spPr bwMode="auto">
          <a:xfrm>
            <a:off x="1783921" y="1476145"/>
            <a:ext cx="9325176" cy="32681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254770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C15F14-D182-4DED-8A68-CE5A30DAE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267" y="457200"/>
            <a:ext cx="7518400" cy="744279"/>
          </a:xfrm>
        </p:spPr>
        <p:txBody>
          <a:bodyPr/>
          <a:lstStyle/>
          <a:p>
            <a:r>
              <a:rPr lang="kk-KZ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ipconfig/all командасының орындалу нәтижес</a:t>
            </a:r>
            <a:r>
              <a:rPr lang="kk-KZ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r>
              <a:rPr lang="x-non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x-none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x-none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B19A917-48E9-456E-B22B-48078B8EB468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822" t="28905" r="25536" b="23450"/>
          <a:stretch>
            <a:fillRect/>
          </a:stretch>
        </p:blipFill>
        <p:spPr bwMode="auto">
          <a:xfrm>
            <a:off x="-192505" y="829338"/>
            <a:ext cx="12609093" cy="602866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641602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35562248-89D8-4245-9BD7-56ED0A9E7FFE}"/>
              </a:ext>
            </a:extLst>
          </p:cNvPr>
          <p:cNvSpPr txBox="1"/>
          <p:nvPr/>
        </p:nvSpPr>
        <p:spPr>
          <a:xfrm>
            <a:off x="4697451" y="523436"/>
            <a:ext cx="609414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ARP кестесі</a:t>
            </a:r>
            <a:endParaRPr lang="x-none" sz="3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sz="2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7A321E28-CD7E-41E1-BD6E-5323DE69C08D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43" t="48917" r="25179" b="26942"/>
          <a:stretch>
            <a:fillRect/>
          </a:stretch>
        </p:blipFill>
        <p:spPr bwMode="auto">
          <a:xfrm>
            <a:off x="607238" y="1031267"/>
            <a:ext cx="11584762" cy="46969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322519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4BBF4AD-6027-408B-97CE-97CFB8EE823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333161" y="0"/>
            <a:ext cx="9525677" cy="1297315"/>
          </a:xfrm>
        </p:spPr>
        <p:txBody>
          <a:bodyPr/>
          <a:lstStyle/>
          <a:p>
            <a:pPr algn="ctr"/>
            <a:r>
              <a:rPr lang="kk-KZ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ARP кестесіндегі өзгерістер</a:t>
            </a:r>
            <a:endParaRPr lang="x-none" sz="2800" dirty="0">
              <a:solidFill>
                <a:schemeClr val="tx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8AD6F43-8020-483C-83E7-B0378B1E6E62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36211" r="25714" b="43777"/>
          <a:stretch>
            <a:fillRect/>
          </a:stretch>
        </p:blipFill>
        <p:spPr bwMode="auto">
          <a:xfrm>
            <a:off x="588334" y="780480"/>
            <a:ext cx="11015330" cy="43166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270365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78815" algn="just">
              <a:spcAft>
                <a:spcPts val="0"/>
              </a:spcAft>
              <a:tabLst>
                <a:tab pos="540385" algn="l"/>
              </a:tabLst>
            </a:pPr>
            <a:r>
              <a:rPr lang="kk-K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Қорытынды сұрақтар: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 </a:t>
            </a: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құрылғылар  LAN бөлінген құрамды желіге қосады?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Маршрутизаторларда интерфейстердің қандай түрлері бар?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DTE, DCE атауы нені білдіреді?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CSU/DSU құрылғылары не үшін қызмет атқарады?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Маршрутизаторлар әр түрлі технөлогиялардың жергілікті желілерін қоса ала ма</a:t>
            </a:r>
            <a:r>
              <a:rPr lang="kk-K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Тағайындау хат алушыға ең тиімді жолының бағасы болып не табылады?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 хаттама таныс желілік мекенжай бойынша МАС-мекенжайды табуға мүмкіндік береді</a:t>
            </a:r>
            <a:r>
              <a:rPr lang="kk-KZ" sz="2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endParaRPr lang="en-US" sz="200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endParaRPr lang="en-US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722313" algn="just">
              <a:tabLst>
                <a:tab pos="540385" algn="l"/>
                <a:tab pos="630555" algn="l"/>
              </a:tabLst>
            </a:pPr>
            <a:r>
              <a:rPr lang="kk-KZ" sz="20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Жаттығулар:</a:t>
            </a:r>
            <a:endParaRPr lang="ru-RU" sz="2000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Қандай сызықты қолданғанда конфигурациялық файл жасалады  және ол қайда сақтала алады?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kk-KZ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FastEthernet интерфейсы арқылы дәйекті қосылған, төрт маршрутизатордан тұратын құрамды желінің сұлбасын салыңыз, интерфейстерді белгілеңіз. Қандай интерфейстердің МАС-мекенжайлары олардың әр маршрутизатордан өткен сайын жіберілетін кадырлардың көзінің және тағайындаудың мекенжайлары қолданылады?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tabLst>
                <a:tab pos="540385" algn="l"/>
                <a:tab pos="630555" algn="l"/>
              </a:tabLst>
            </a:pPr>
            <a:endParaRPr lang="ru-RU" sz="24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endParaRPr lang="ru-RU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5622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24579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4.11.16</a:t>
            </a:r>
            <a:endParaRPr lang="ru-RU"/>
          </a:p>
        </p:txBody>
      </p:sp>
      <p:pic>
        <p:nvPicPr>
          <p:cNvPr id="24581" name="Picture 6" descr="http://im0-tub-kz.yandex.net/i?id=ab881d34502c937819175f169155ddf9-16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688048" y="5194575"/>
            <a:ext cx="7751353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</a:t>
            </a:r>
            <a:r>
              <a:rPr lang="x-none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x-none" sz="5400" dirty="0" err="1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рақмет</a:t>
            </a:r>
            <a:r>
              <a:rPr lang="en-US" sz="5400" dirty="0">
                <a:ln w="0">
                  <a:solidFill>
                    <a:srgbClr val="0033CC"/>
                  </a:solidFill>
                </a:ln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</a:t>
            </a:r>
            <a:endParaRPr lang="x-none" sz="5400" dirty="0">
              <a:ln w="0">
                <a:solidFill>
                  <a:srgbClr val="0033CC"/>
                </a:solidFill>
              </a:ln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50081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DA919A-237C-487A-80AB-8FB559C147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4179" y="2526631"/>
            <a:ext cx="9649326" cy="1530445"/>
          </a:xfrm>
        </p:spPr>
        <p:txBody>
          <a:bodyPr/>
          <a:lstStyle/>
          <a:p>
            <a:pPr algn="just">
              <a:lnSpc>
                <a:spcPct val="115000"/>
              </a:lnSpc>
              <a:spcAft>
                <a:spcPts val="1000"/>
              </a:spcAft>
              <a:tabLst>
                <a:tab pos="450215" algn="l"/>
                <a:tab pos="2073275" algn="l"/>
              </a:tabLst>
            </a:pPr>
            <a:r>
              <a:rPr lang="kk-KZ" sz="28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</a:t>
            </a:r>
            <a:r>
              <a:rPr lang="kk-KZ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Дәріс </a:t>
            </a:r>
            <a:r>
              <a:rPr lang="kk-KZ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тақырыбы: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Маршрутизация принципі.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ARP 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хаттамасы. Маршрутизация кестесі.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x-none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27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lide Number Placeholder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653281" y="569192"/>
            <a:ext cx="11049801" cy="3600986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 мазмұны: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Дестелік </a:t>
            </a:r>
            <a:r>
              <a:rPr lang="kk-K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желінің негізгі құрылғылары мен әдістері, маршрутизаторлардың негізгі элементтері, маршруттау 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принциптері түсіндіріледі.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Дәрістің мақсаты:</a:t>
            </a:r>
            <a:r>
              <a:rPr lang="kk-KZ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Желі аралық өзара әрекет құралдарын және принциптерін үйрену.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256729271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>
            <a:extLst>
              <a:ext uri="{FF2B5EF4-FFF2-40B4-BE49-F238E27FC236}">
                <a16:creationId xmlns:a16="http://schemas.microsoft.com/office/drawing/2014/main" xmlns="" id="{EA9B11D5-A63B-4EF8-B8A7-EF265B170E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09812" y="253472"/>
            <a:ext cx="7572375" cy="428625"/>
          </a:xfrm>
        </p:spPr>
        <p:txBody>
          <a:bodyPr rtlCol="0">
            <a:normAutofit fontScale="90000"/>
          </a:bodyPr>
          <a:lstStyle/>
          <a:p>
            <a:pPr algn="l">
              <a:defRPr/>
            </a:pPr>
            <a:r>
              <a:rPr lang="kk-KZ" sz="32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Әдебиеттер тізімі:</a:t>
            </a:r>
            <a:endParaRPr lang="ru-RU" sz="32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D24CE38-DA49-4947-8DA5-1805DBE53B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" y="829733"/>
            <a:ext cx="12073467" cy="6180667"/>
          </a:xfrm>
        </p:spPr>
        <p:txBody>
          <a:bodyPr>
            <a:normAutofit lnSpcReduction="10000"/>
          </a:bodyPr>
          <a:lstStyle/>
          <a:p>
            <a:pPr marL="271463" indent="-184150" algn="just" defTabSz="271463">
              <a:lnSpc>
                <a:spcPct val="80000"/>
              </a:lnSpc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dirty="0">
                <a:latin typeface="Times New Roman" panose="02020603050405020304" pitchFamily="18" charset="0"/>
                <a:ea typeface="SimSun" panose="02010600030101010101" pitchFamily="2" charset="-122"/>
              </a:rPr>
              <a:t>А.С Толегенова, Д.Б Кенебаева, Н.Т Айтжанова. Дестелік және гибритті коммутация желісі: пәнінен оқу құралы. – Астана: С.Сейфуллин атындағы Қазақ агротехникалық университетінің баспасы, 2017.-268б. </a:t>
            </a:r>
            <a:endParaRPr lang="x-none" alt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Б.Қ. Құдайбергенова. Дестелік және гибридті коммутациялар желісі пәнінен оқу әдістемелік кешені (қазақ тілінде)</a:t>
            </a:r>
            <a:r>
              <a:rPr lang="kk-KZ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dirty="0">
                <a:latin typeface="Times New Roman" panose="02020603050405020304" pitchFamily="18" charset="0"/>
                <a:cs typeface="Calibri" panose="020F0502020204030204" pitchFamily="34" charset="0"/>
              </a:rPr>
              <a:t>баспа</a:t>
            </a:r>
            <a:r>
              <a:rPr lang="kk-KZ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kk-KZ" altLang="x-none" dirty="0">
                <a:latin typeface="Times New Roman" panose="02020603050405020304" pitchFamily="18" charset="0"/>
                <a:cs typeface="Calibri" panose="020F0502020204030204" pitchFamily="34" charset="0"/>
              </a:rPr>
              <a:t>С.Сейфуллин атындағы ҚазАТУ баспаханасынан басып шығарылды, 2016ж.</a:t>
            </a:r>
            <a:r>
              <a:rPr lang="kk-KZ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x-none" altLang="x-none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dirty="0">
                <a:latin typeface="Times New Roman" panose="02020603050405020304" pitchFamily="18" charset="0"/>
                <a:cs typeface="Calibri" panose="020F0502020204030204" pitchFamily="34" charset="0"/>
              </a:rPr>
              <a:t>Инфокоммуникациялық жүйелерді жобалау және пайдалану пәнінен оқу-әдістемелік кешені. (қазақ тілінде). С.Сейфуллин атындағы ҚазАТУ баспаханасынан басып шығарылды, 2016ж.</a:t>
            </a:r>
            <a:r>
              <a:rPr lang="kk-KZ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kk-KZ" altLang="x-none" dirty="0">
                <a:latin typeface="Times New Roman" panose="02020603050405020304" pitchFamily="18" charset="0"/>
                <a:cs typeface="Calibri" panose="020F0502020204030204" pitchFamily="34" charset="0"/>
              </a:rPr>
              <a:t>А.С. Толегенова, Д.Б. Кенебаева, Н.Т. АйтжановаА.С. Толегенова, Д.Б. Кенебаева, Н.Т. Айтжанова.</a:t>
            </a:r>
            <a:endParaRPr lang="x-none" altLang="x-none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kk-KZ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А.Д.Мухамеджанова., Ю.М.Гармашова. Абоненттік қатынаудың мультиқызметтік желілері. 2 бөлім. 050719 – Радиотехника, электроника және телекоммуникация мамандығы бойынша дайындалатын барлық оқу түрінің студенттеріне арналған дәрістер жинағы. - Алматы: АЭБУ, 2013.</a:t>
            </a:r>
            <a:endParaRPr lang="x-none" alt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buFont typeface="Calibri" panose="020F0502020204030204" pitchFamily="34" charset="0"/>
              <a:buAutoNum type="arabicPeriod"/>
              <a:tabLst>
                <a:tab pos="87313" algn="l"/>
              </a:tabLst>
              <a:defRPr/>
            </a:pP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Гармашова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Ю.М.,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Калиева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С.А.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Чежимбаева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К.С.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Абоненттік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қатынаудың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мультисервистік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желілері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5В071900 – Радиотехника, электроника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телекоммуникациялар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мамандығының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бөлімінің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студенттері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зертханалық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жұмыстарды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орындауға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әдістемелік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x-none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нұскау</a:t>
            </a:r>
            <a:r>
              <a:rPr lang="ru-RU" altLang="x-non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Алматы: АЭБУ, 2012.</a:t>
            </a:r>
            <a:endParaRPr lang="x-none" altLang="x-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buFont typeface="Times New Roman" panose="02020603050405020304" pitchFamily="18" charset="0"/>
              <a:buAutoNum type="arabicParenR"/>
              <a:tabLst>
                <a:tab pos="87313" algn="l"/>
              </a:tabLst>
              <a:defRPr/>
            </a:pPr>
            <a:endParaRPr lang="ru-RU" altLang="x-none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1800" dirty="0">
              <a:latin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kk-KZ" altLang="x-none" sz="1300" dirty="0">
              <a:solidFill>
                <a:srgbClr val="898989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1463" indent="-184150" algn="just" defTabSz="271463">
              <a:lnSpc>
                <a:spcPct val="80000"/>
              </a:lnSpc>
              <a:tabLst>
                <a:tab pos="87313" algn="l"/>
              </a:tabLst>
              <a:defRPr/>
            </a:pPr>
            <a:endParaRPr lang="ru-RU" altLang="x-none" sz="800" dirty="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558782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79C77D-3C65-455A-9451-D2A13C1A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683" y="110588"/>
            <a:ext cx="7115175" cy="439738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kk-KZ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Қысқартылған сөздер </a:t>
            </a:r>
            <a:r>
              <a:rPr lang="kk-KZ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тізімі:</a:t>
            </a:r>
            <a:endParaRPr lang="ru-RU" sz="20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>
            <a:extLst>
              <a:ext uri="{FF2B5EF4-FFF2-40B4-BE49-F238E27FC236}">
                <a16:creationId xmlns="" xmlns:a16="http://schemas.microsoft.com/office/drawing/2014/main" id="{7F05DA80-A2FD-4175-9E72-B57C974DD1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10589"/>
            <a:ext cx="12192000" cy="638254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spcAft>
                <a:spcPts val="1000"/>
              </a:spcAft>
              <a:buNone/>
              <a:defRPr/>
            </a:pPr>
            <a:endParaRPr lang="x-none" altLang="x-none" sz="72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ТЕСҚ </a:t>
            </a:r>
            <a:r>
              <a:rPr lang="en-US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ru-RU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Тұрақты </a:t>
            </a:r>
            <a:r>
              <a:rPr lang="ru-RU" sz="72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еске</a:t>
            </a: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сақтау</a:t>
            </a: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құрылғысы</a:t>
            </a:r>
            <a:r>
              <a:rPr lang="ru-RU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– ПЗУ - </a:t>
            </a: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Постоянное запоминающее </a:t>
            </a:r>
            <a:r>
              <a:rPr lang="ru-RU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устройство;</a:t>
            </a:r>
            <a:endParaRPr lang="ru-RU" sz="72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ROM —  </a:t>
            </a:r>
            <a:r>
              <a:rPr lang="en-US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R</a:t>
            </a:r>
            <a:r>
              <a:rPr lang="ru-RU" sz="7200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ead-only</a:t>
            </a:r>
            <a:r>
              <a:rPr lang="ru-RU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memory</a:t>
            </a:r>
            <a:r>
              <a:rPr lang="en-US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- </a:t>
            </a: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Тұрақты </a:t>
            </a:r>
            <a:r>
              <a:rPr lang="ru-RU" sz="72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еске</a:t>
            </a: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сақтау</a:t>
            </a: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sz="7200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құрылғысы</a:t>
            </a:r>
            <a:r>
              <a:rPr lang="ru-RU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en-US" sz="7200" b="1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ҚБТЕСҚ</a:t>
            </a:r>
            <a:r>
              <a:rPr lang="en-US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 - </a:t>
            </a:r>
            <a:r>
              <a:rPr lang="kk-KZ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Қайтадан </a:t>
            </a:r>
            <a:r>
              <a:rPr lang="kk-KZ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бағдарланатын тұрақты еске сақтау құрылғы </a:t>
            </a:r>
            <a:r>
              <a:rPr lang="en-US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– </a:t>
            </a:r>
            <a:r>
              <a:rPr lang="kk-KZ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ППЗУ - </a:t>
            </a:r>
            <a:r>
              <a:rPr lang="ru-RU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Перепрограммируемым </a:t>
            </a:r>
            <a:r>
              <a:rPr lang="ru-RU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запоминающим </a:t>
            </a:r>
            <a:r>
              <a:rPr lang="ru-RU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устройством;</a:t>
            </a:r>
            <a:endParaRPr lang="en-US" sz="72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ARP 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Address Resolution Protocol –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адрестер рұқсатнама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хаттамасы;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Bandwidth –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өткізу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жолағы;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EIGRP 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Enhanced Interior Gateway Routing Protocol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–ішкі маршрутизацияның кеңейтілген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хаттамасы;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Ethernet 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– арналық деңейдің желілік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технологиясы;</a:t>
            </a:r>
            <a:endParaRPr lang="en-US" altLang="x-none" sz="72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r>
              <a:rPr lang="kk-KZ" altLang="x-none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FTP 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File Transfer Protocol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файлдарды тарату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хаттамасы;</a:t>
            </a:r>
            <a:endParaRPr lang="en-US" altLang="x-none" sz="720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FR – Frame Relay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кадрды трансляциялау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желісі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;</a:t>
            </a:r>
            <a:endParaRPr lang="en-US" altLang="x-none" sz="7200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IEEE – Institute of Electrical and Electronics Engineers</a:t>
            </a:r>
            <a:r>
              <a:rPr lang="kk-KZ" altLang="x-none" sz="7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электротехника және радиоэлектроника инженерлерінің </a:t>
            </a:r>
            <a:r>
              <a:rPr lang="kk-KZ" altLang="x-none" sz="72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институты;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OS </a:t>
            </a: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– Internetwork Operation System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желілік жүйелік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жүйе;</a:t>
            </a:r>
            <a:endParaRPr lang="en-US" altLang="x-none" sz="7200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IP – Internet Protocol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(желілік хаттама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);</a:t>
            </a:r>
            <a:endParaRPr lang="x-none" altLang="x-none" sz="7200" dirty="0">
              <a:cs typeface="Times New Roman" panose="02020603050405020304" pitchFamily="18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r>
              <a:rPr lang="kk-KZ" altLang="x-none" sz="7200" b="1" dirty="0">
                <a:latin typeface="Times New Roman" panose="02020603050405020304" pitchFamily="18" charset="0"/>
                <a:cs typeface="Calibri" panose="020F0502020204030204" pitchFamily="34" charset="0"/>
              </a:rPr>
              <a:t>IPv4, IPv6</a:t>
            </a:r>
            <a:r>
              <a:rPr lang="kk-KZ" altLang="x-none" sz="7200" dirty="0">
                <a:latin typeface="Times New Roman" panose="02020603050405020304" pitchFamily="18" charset="0"/>
                <a:cs typeface="Calibri" panose="020F0502020204030204" pitchFamily="34" charset="0"/>
              </a:rPr>
              <a:t> – желілік интернет хаттамасы 4,6 </a:t>
            </a:r>
            <a:r>
              <a:rPr lang="kk-KZ" altLang="x-none" sz="720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нұсқалы.</a:t>
            </a:r>
            <a:endParaRPr lang="en-US" altLang="x-none" sz="7200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marL="174625" indent="-174625" algn="just">
              <a:spcAft>
                <a:spcPts val="1000"/>
              </a:spcAft>
              <a:defRPr/>
            </a:pPr>
            <a:endParaRPr lang="x-none" altLang="x-none" sz="6000" dirty="0">
              <a:cs typeface="Times New Roman" panose="02020603050405020304" pitchFamily="18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endParaRPr lang="x-none" altLang="x-none" sz="5600" dirty="0">
              <a:cs typeface="Times New Roman" panose="02020603050405020304" pitchFamily="18" charset="0"/>
            </a:endParaRPr>
          </a:p>
          <a:p>
            <a:pPr marL="0" indent="177800" algn="just">
              <a:spcAft>
                <a:spcPts val="1000"/>
              </a:spcAft>
              <a:tabLst>
                <a:tab pos="3059113" algn="ctr"/>
                <a:tab pos="3582988" algn="l"/>
              </a:tabLs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highlight>
                <a:srgbClr val="FFFF00"/>
              </a:highlight>
              <a:cs typeface="Times New Roman" panose="02020603050405020304" pitchFamily="18" charset="0"/>
            </a:endParaRPr>
          </a:p>
          <a:p>
            <a:pPr marL="0" indent="0" algn="just"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 algn="just">
              <a:lnSpc>
                <a:spcPct val="80000"/>
              </a:lnSpc>
              <a:spcAft>
                <a:spcPts val="1000"/>
              </a:spcAft>
              <a:defRPr/>
            </a:pPr>
            <a:endParaRPr lang="x-none" altLang="x-none" sz="1800" dirty="0">
              <a:cs typeface="Times New Roman" panose="02020603050405020304" pitchFamily="18" charset="0"/>
            </a:endParaRPr>
          </a:p>
          <a:p>
            <a:pPr marL="0" indent="0">
              <a:lnSpc>
                <a:spcPct val="80000"/>
              </a:lnSpc>
              <a:defRPr/>
            </a:pPr>
            <a:endParaRPr lang="ru-RU" altLang="x-none" sz="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8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7" name="Straight Connector 26"/>
          <p:cNvCxnSpPr/>
          <p:nvPr/>
        </p:nvCxnSpPr>
        <p:spPr>
          <a:xfrm flipV="1">
            <a:off x="6086226" y="1351722"/>
            <a:ext cx="0" cy="481093"/>
          </a:xfrm>
          <a:prstGeom prst="line">
            <a:avLst/>
          </a:prstGeom>
          <a:ln w="19050">
            <a:solidFill>
              <a:schemeClr val="accent4">
                <a:lumMod val="60000"/>
                <a:lumOff val="40000"/>
              </a:schemeClr>
            </a:solidFill>
            <a:prstDash val="sysDot"/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5" name="Slide Number Placeholder 12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6B7D2-B98C-44FD-8D04-7EC62A564975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4026F8D-CE91-4EEF-BE7E-9DE5A566A0DC}"/>
              </a:ext>
            </a:extLst>
          </p:cNvPr>
          <p:cNvSpPr txBox="1"/>
          <p:nvPr/>
        </p:nvSpPr>
        <p:spPr>
          <a:xfrm>
            <a:off x="2898526" y="767864"/>
            <a:ext cx="63754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</a:t>
            </a:r>
            <a:r>
              <a:rPr lang="kk-KZ" sz="28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Желімен таратылған құрылғы</a:t>
            </a:r>
            <a:endParaRPr lang="x-none" sz="2800" b="1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46EBB0E2-F1DC-47C3-B610-F653122B23D7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9219" y="1472998"/>
            <a:ext cx="10303727" cy="270732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50949082"/>
      </p:ext>
    </p:extLst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572FFCE-8AAB-44A8-B509-93F455145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4400" y="692026"/>
            <a:ext cx="7518400" cy="471365"/>
          </a:xfrm>
        </p:spPr>
        <p:txBody>
          <a:bodyPr/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540385" algn="l"/>
              </a:tabLst>
            </a:pPr>
            <a:r>
              <a:rPr lang="kk-KZ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Маршрутизатордың тізбектеліп қосылуы</a:t>
            </a:r>
            <a:endParaRPr lang="x-none" sz="24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A4603AC0-3F62-48A4-9B7E-71A718FAB8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3" t="49551" r="34286" b="37106"/>
          <a:stretch>
            <a:fillRect/>
          </a:stretch>
        </p:blipFill>
        <p:spPr bwMode="auto">
          <a:xfrm>
            <a:off x="2184400" y="1163391"/>
            <a:ext cx="7638585" cy="22722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215026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69C76A78-0253-4F65-8904-C9B43843399D}"/>
              </a:ext>
            </a:extLst>
          </p:cNvPr>
          <p:cNvSpPr txBox="1"/>
          <p:nvPr/>
        </p:nvSpPr>
        <p:spPr>
          <a:xfrm>
            <a:off x="2221880" y="1058695"/>
            <a:ext cx="866171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Жадының элементтері және маршрутизатор бағдарламасы</a:t>
            </a:r>
            <a:endParaRPr lang="x-none" sz="24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1880" y="1750115"/>
            <a:ext cx="8524875" cy="3543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873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334A493-2367-4CFD-9BB8-0223739456AC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92" t="26682" r="28929" b="41554"/>
          <a:stretch>
            <a:fillRect/>
          </a:stretch>
        </p:blipFill>
        <p:spPr bwMode="auto">
          <a:xfrm>
            <a:off x="2692089" y="985101"/>
            <a:ext cx="8099502" cy="434897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5562248-89D8-4245-9BD7-56ED0A9E7FFE}"/>
              </a:ext>
            </a:extLst>
          </p:cNvPr>
          <p:cNvSpPr txBox="1"/>
          <p:nvPr/>
        </p:nvSpPr>
        <p:spPr>
          <a:xfrm>
            <a:off x="4697451" y="523436"/>
            <a:ext cx="6094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Десте жолдарының айқындауы</a:t>
            </a:r>
            <a:endParaRPr lang="x-none" sz="2400" b="1" dirty="0"/>
          </a:p>
        </p:txBody>
      </p:sp>
    </p:spTree>
    <p:extLst>
      <p:ext uri="{BB962C8B-B14F-4D97-AF65-F5344CB8AC3E}">
        <p14:creationId xmlns:p14="http://schemas.microsoft.com/office/powerpoint/2010/main" val="107181519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568</TotalTime>
  <Words>322</Words>
  <Application>Microsoft Office PowerPoint</Application>
  <PresentationFormat>Широкоэкранный</PresentationFormat>
  <Paragraphs>97</Paragraphs>
  <Slides>18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Microsoft YaHei</vt:lpstr>
      <vt:lpstr>SimSun</vt:lpstr>
      <vt:lpstr>Arial</vt:lpstr>
      <vt:lpstr>Calibri</vt:lpstr>
      <vt:lpstr>Calibri Light</vt:lpstr>
      <vt:lpstr>Times New Roman</vt:lpstr>
      <vt:lpstr>Wingdings</vt:lpstr>
      <vt:lpstr>Тема Office</vt:lpstr>
      <vt:lpstr>Презентация PowerPoint</vt:lpstr>
      <vt:lpstr>                  Дәріс тақырыбы: Маршрутизация принципі.                    ARP хаттамасы. Маршрутизация кестесі.  </vt:lpstr>
      <vt:lpstr>Презентация PowerPoint</vt:lpstr>
      <vt:lpstr>Әдебиеттер тізімі:</vt:lpstr>
      <vt:lpstr>Қысқартылған сөздер тізімі:</vt:lpstr>
      <vt:lpstr>Презентация PowerPoint</vt:lpstr>
      <vt:lpstr>Маршрутизатордың тізбектеліп қосылуы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 маршрутының APR кестесі</vt:lpstr>
      <vt:lpstr>ipconfig/all командасының орындалу нәтижесі 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Arai</dc:creator>
  <cp:lastModifiedBy>Асанали</cp:lastModifiedBy>
  <cp:revision>43</cp:revision>
  <dcterms:created xsi:type="dcterms:W3CDTF">2023-09-13T09:31:36Z</dcterms:created>
  <dcterms:modified xsi:type="dcterms:W3CDTF">2024-11-09T06:08:31Z</dcterms:modified>
</cp:coreProperties>
</file>