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6" r:id="rId2"/>
    <p:sldId id="351" r:id="rId3"/>
    <p:sldId id="359" r:id="rId4"/>
    <p:sldId id="331" r:id="rId5"/>
    <p:sldId id="355" r:id="rId6"/>
    <p:sldId id="279" r:id="rId7"/>
    <p:sldId id="337" r:id="rId8"/>
    <p:sldId id="341" r:id="rId9"/>
    <p:sldId id="346" r:id="rId10"/>
    <p:sldId id="352" r:id="rId11"/>
    <p:sldId id="342" r:id="rId12"/>
    <p:sldId id="362" r:id="rId13"/>
    <p:sldId id="363" r:id="rId14"/>
    <p:sldId id="364" r:id="rId15"/>
    <p:sldId id="365" r:id="rId16"/>
    <p:sldId id="366" r:id="rId17"/>
    <p:sldId id="361" r:id="rId18"/>
    <p:sldId id="357" r:id="rId1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ai" initials="A" lastIdx="2" clrIdx="0">
    <p:extLst>
      <p:ext uri="{19B8F6BF-5375-455C-9EA6-DF929625EA0E}">
        <p15:presenceInfo xmlns:p15="http://schemas.microsoft.com/office/powerpoint/2012/main" userId="Ar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9863-9980-4BF0-9C36-F7E6B17A4490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3C662-9EA9-485F-85DB-E59F00D8445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681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42479B79-FCAE-4270-9287-70991C0347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6879134-EC30-4827-BA87-366A3EC2619C}" type="slidenum">
              <a:rPr lang="ru-RU" altLang="x-none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ru-RU" altLang="x-none" sz="1400"/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xmlns="" id="{323DBEEC-C78F-4E0F-8C0C-3F8566A27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93DBB878-4507-49DF-BB4E-8DE3331C0BD2}" type="slidenum">
              <a:rPr lang="ru-RU" altLang="x-none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x-none" sz="140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xmlns="" id="{5FAC9D95-4821-4877-82EE-07B112EF5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xmlns="" id="{BCA160DE-B9EE-4AB3-9F3E-F84D21CAC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x-non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1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66072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B66C3F1E-FC26-4927-B208-D033BEC301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3634ADC-A5B6-43A3-82B2-7AD40A467DA6}" type="slidenum">
              <a:rPr lang="ru-RU" altLang="x-none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ru-RU" altLang="x-none" sz="1400"/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xmlns="" id="{70EB0011-9AB0-49AF-A1B3-CB4895E4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18E5C70B-9EDB-4987-9C37-D84A5A0216AD}" type="slidenum">
              <a:rPr lang="ru-RU" altLang="x-none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x-none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xmlns="" id="{71DE157D-A3C8-4F4B-9676-F07D467AE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xmlns="" id="{4D49071A-A238-47C3-94F0-7049234C9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x-non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8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39660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21705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57A59-FD4A-457A-AD26-804168A47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B9F9660-E92B-4945-9307-B743340B3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D41F70-174C-4A4A-B2A7-1730E57B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DBF1E9-5584-487D-BA75-7B02A384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CEA4BF-7D7D-4B7D-8F1A-0755DE74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674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E86C9-4E12-47B9-8888-F1300549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535BB2E-B393-4AC8-8910-D3F5A7CBE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982DAC-74AA-48EF-99FC-BBF5E21C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5D6914-AF17-4036-9163-9E2850AE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D1D5A5-D47E-44B7-BCDE-968020AC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122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E3EA156-AFA3-45BE-9801-FC08F7EDB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5F1C77-E437-4177-A0B4-85D8D9CA4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0C94E4-C3E1-480D-B8AC-01F53B37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E5FDB6-FE25-4C61-89FD-CCD90A18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34B5A3-23E3-4A0F-B10D-480E2D98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671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9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FB25DF-79DD-4561-ACE3-62D26D5B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8B36F3-C05C-492E-8CF0-B51898985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6D6657-23F9-44FC-8E76-A3264F1E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21AD0A-05D0-4FAF-946D-85577BC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FE87AF-12C5-45B6-8090-0E383D82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859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791949-D4E4-418B-BDF8-DA9D8441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0A5C1D-1276-4449-AB00-69081A3BB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147B2F-0126-47EF-A087-24862E9C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E4151F-114B-43E3-B99E-EE2FA99C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759901-07DC-42A6-9ECB-DAAB431A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794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54890-6D29-4463-B5EA-9ACDE7F5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63EBD1-9A73-4CD3-81A9-40A6E542A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8282F2B-6B52-4D9A-A6E5-285D80D4F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F8A982-8EFD-4317-BD2C-00AA2E32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0A529E-6574-4D2E-8145-D2441A21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8725CD-2B48-46A9-BFFC-86281253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303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F8F113-AC65-48E5-84D3-B15AD01E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148EC0-0CAC-4276-9A31-696064AAD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0CE016-5F45-4789-A0CF-B12544710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8B5ACA3-5747-4189-A16A-E3A5942ED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BD65788-1F50-46DD-9EE8-72292A35B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B58FC52-4969-460F-ACB0-CEF936DE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50524A1-52CC-4443-8AD6-F9890558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3C3CE96-929C-4C2E-98B1-16A98B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548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976C9-04F7-4C5E-A41D-6229FB45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54172AF-B3A5-4D67-A8F9-FF3C48C0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46070FC-EF34-44E2-94C1-2C22705D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DD57E19-2051-4EB4-A5C1-6C04FABD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708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044C05-7217-4D76-9552-9A28F863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8580339-B75D-4EA8-BCB0-4887F703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F5C9982-2042-4DA2-A43D-C66201E3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82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113F39-EE64-4670-8084-D4CC8F86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0B2658-73CD-43E0-A7C8-4A446ADA5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AC9922-8D25-4DEC-8904-A7439A634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5A9F5A-26C2-498F-809B-2D6D6DAC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BE9E09-C379-4819-90BC-5613DE8F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8A576E-5A42-4357-836A-A617F6B6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15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77040D-24E3-4336-94B4-CB39EB78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75617F0-045B-4A22-8AEC-44F2A3627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31A7E9-905A-4172-A2BD-834E09F41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66792D-8830-44BA-88F7-CF9D891B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1739B8-4108-4A5A-B05E-DFB7F507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128C56-159F-46E1-B23F-22CF954E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138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C03B66-BBCA-4C90-8157-06870345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138FEB-A994-4A36-A11E-F02FDDE8D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AF1294-A34F-41B4-B364-BDE809D2B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4A435-0FB3-4E91-A8AB-5465EF7967D9}" type="datetimeFigureOut">
              <a:rPr lang="x-none" smtClean="0"/>
              <a:t>09.11.2024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50EE64-0ECE-44FA-9169-B481B48F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459D8C-0646-42E9-806C-B50E8489A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9B49-4CF9-4242-96A7-9814C85EBD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58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13D4A9-593E-4AE6-ACD4-40C9910F9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5" y="0"/>
            <a:ext cx="12121375" cy="5685904"/>
          </a:xfrm>
          <a:prstGeom prst="rect">
            <a:avLst/>
          </a:prstGeom>
        </p:spPr>
      </p:pic>
      <p:sp>
        <p:nvSpPr>
          <p:cNvPr id="13314" name="Text Box 1">
            <a:extLst>
              <a:ext uri="{FF2B5EF4-FFF2-40B4-BE49-F238E27FC236}">
                <a16:creationId xmlns:a16="http://schemas.microsoft.com/office/drawing/2014/main" xmlns="" id="{7997B975-6786-4D10-A313-07790EBE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082" y="6624915"/>
            <a:ext cx="12191999" cy="136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kk-KZ" sz="40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ea typeface="Microsoft YaHei" charset="-122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ea typeface="Microsoft YaHei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BE2A37-E900-4B60-A5F4-63DC8907B741}"/>
              </a:ext>
            </a:extLst>
          </p:cNvPr>
          <p:cNvSpPr txBox="1"/>
          <p:nvPr/>
        </p:nvSpPr>
        <p:spPr>
          <a:xfrm>
            <a:off x="1758175" y="3949926"/>
            <a:ext cx="9837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icrosoft YaHei" charset="-122"/>
              </a:rPr>
              <a:t>«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телекоммуникациялық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</a:t>
            </a:r>
            <a:r>
              <a:rPr lang="kk-KZ" sz="3200" b="1" dirty="0" smtClean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»</a:t>
            </a:r>
            <a:endParaRPr lang="kk-KZ" sz="32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C8520C-19C7-4CF8-A8FA-6973AB1669F5}"/>
              </a:ext>
            </a:extLst>
          </p:cNvPr>
          <p:cNvSpPr txBox="1"/>
          <p:nvPr/>
        </p:nvSpPr>
        <p:spPr>
          <a:xfrm>
            <a:off x="6096000" y="5644480"/>
            <a:ext cx="598077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kk-KZ" sz="1800" b="1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</a:rPr>
              <a:t>қауымдастырылған профессор Толегенова А.С.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</a:rPr>
            </a:br>
            <a:endParaRPr lang="ru-RU" sz="2800" b="1" dirty="0">
              <a:solidFill>
                <a:srgbClr val="000000"/>
              </a:solidFill>
              <a:latin typeface="Times New Roman" pitchFamily="18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3A620C-394E-4E17-A057-F52205644AC3}"/>
              </a:ext>
            </a:extLst>
          </p:cNvPr>
          <p:cNvSpPr txBox="1"/>
          <p:nvPr/>
        </p:nvSpPr>
        <p:spPr>
          <a:xfrm>
            <a:off x="1031151" y="868341"/>
            <a:ext cx="1137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Ethernet мәліметтерін тасымалдау желісіндегі маршруттауыштар</a:t>
            </a:r>
            <a:endParaRPr lang="x-none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15" y="1626933"/>
            <a:ext cx="9287704" cy="29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4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8D11DB-6499-4E44-86BF-20BAD2327A68}"/>
              </a:ext>
            </a:extLst>
          </p:cNvPr>
          <p:cNvSpPr txBox="1"/>
          <p:nvPr/>
        </p:nvSpPr>
        <p:spPr>
          <a:xfrm>
            <a:off x="944880" y="923749"/>
            <a:ext cx="10190480" cy="102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Кадрдың негізгі жолдары</a:t>
            </a:r>
            <a:endParaRPr lang="x-none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1786255" algn="l"/>
              </a:tabLst>
            </a:pP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0295539-2B77-4A8E-A8FF-5553FCAA0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31908"/>
              </p:ext>
            </p:extLst>
          </p:nvPr>
        </p:nvGraphicFramePr>
        <p:xfrm>
          <a:off x="838201" y="2062976"/>
          <a:ext cx="11004395" cy="3780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017">
                  <a:extLst>
                    <a:ext uri="{9D8B030D-6E8A-4147-A177-3AD203B41FA5}">
                      <a16:colId xmlns:a16="http://schemas.microsoft.com/office/drawing/2014/main" xmlns="" val="3260573864"/>
                    </a:ext>
                  </a:extLst>
                </a:gridCol>
                <a:gridCol w="1599995">
                  <a:extLst>
                    <a:ext uri="{9D8B030D-6E8A-4147-A177-3AD203B41FA5}">
                      <a16:colId xmlns:a16="http://schemas.microsoft.com/office/drawing/2014/main" xmlns="" val="997155255"/>
                    </a:ext>
                  </a:extLst>
                </a:gridCol>
                <a:gridCol w="2869967">
                  <a:extLst>
                    <a:ext uri="{9D8B030D-6E8A-4147-A177-3AD203B41FA5}">
                      <a16:colId xmlns:a16="http://schemas.microsoft.com/office/drawing/2014/main" xmlns="" val="942038972"/>
                    </a:ext>
                  </a:extLst>
                </a:gridCol>
                <a:gridCol w="1206414">
                  <a:extLst>
                    <a:ext uri="{9D8B030D-6E8A-4147-A177-3AD203B41FA5}">
                      <a16:colId xmlns:a16="http://schemas.microsoft.com/office/drawing/2014/main" xmlns="" val="3178285614"/>
                    </a:ext>
                  </a:extLst>
                </a:gridCol>
                <a:gridCol w="1686779">
                  <a:extLst>
                    <a:ext uri="{9D8B030D-6E8A-4147-A177-3AD203B41FA5}">
                      <a16:colId xmlns:a16="http://schemas.microsoft.com/office/drawing/2014/main" xmlns="" val="2413814997"/>
                    </a:ext>
                  </a:extLst>
                </a:gridCol>
                <a:gridCol w="1689223">
                  <a:extLst>
                    <a:ext uri="{9D8B030D-6E8A-4147-A177-3AD203B41FA5}">
                      <a16:colId xmlns:a16="http://schemas.microsoft.com/office/drawing/2014/main" xmlns="" val="3535051587"/>
                    </a:ext>
                  </a:extLst>
                </a:gridCol>
              </a:tblGrid>
              <a:tr h="14967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Кадырдың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тақырыпшасы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Дестесің тақырыпшасы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Деректер жолағы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Соңғы (трейлер)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97195140"/>
                  </a:ext>
                </a:extLst>
              </a:tr>
              <a:tr h="2283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 - адресі белгіленуі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МАС- адрес ағыны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белгіленнуі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ағыны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Деректер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Бақылау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соммасы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9635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02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flipV="1">
            <a:off x="6086226" y="1351722"/>
            <a:ext cx="0" cy="481093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026F8D-CE91-4EEF-BE7E-9DE5A566A0DC}"/>
              </a:ext>
            </a:extLst>
          </p:cNvPr>
          <p:cNvSpPr txBox="1"/>
          <p:nvPr/>
        </p:nvSpPr>
        <p:spPr>
          <a:xfrm>
            <a:off x="2007410" y="386100"/>
            <a:ext cx="8157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Құрылғылардың және хаттамалардың өзара әрекеттесуі</a:t>
            </a:r>
            <a:endParaRPr lang="x-none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51" y="1234730"/>
            <a:ext cx="101155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5405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72FFCE-8AAB-44A8-B509-93F45514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309" y="731783"/>
            <a:ext cx="7518400" cy="471365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маршрутының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 </a:t>
            </a:r>
            <a:r>
              <a:rPr lang="kk-K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кестесі</a:t>
            </a:r>
            <a:endParaRPr lang="x-non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5BA7FC6-4569-479D-9510-D34E182152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62257" r="38571" b="22496"/>
          <a:stretch>
            <a:fillRect/>
          </a:stretch>
        </p:blipFill>
        <p:spPr bwMode="auto">
          <a:xfrm>
            <a:off x="1783921" y="1476145"/>
            <a:ext cx="9325176" cy="3268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47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C15F14-D182-4DED-8A68-CE5A30DA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267" y="457200"/>
            <a:ext cx="7518400" cy="744279"/>
          </a:xfrm>
        </p:spPr>
        <p:txBody>
          <a:bodyPr/>
          <a:lstStyle/>
          <a:p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ipconfig/all командасының орындалу нәтижес</a:t>
            </a:r>
            <a:r>
              <a:rPr lang="kk-K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x-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19A917-48E9-456E-B22B-48078B8EB4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2" t="28905" r="25536" b="23450"/>
          <a:stretch>
            <a:fillRect/>
          </a:stretch>
        </p:blipFill>
        <p:spPr bwMode="auto">
          <a:xfrm>
            <a:off x="-192505" y="829338"/>
            <a:ext cx="12609093" cy="6028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16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562248-89D8-4245-9BD7-56ED0A9E7FFE}"/>
              </a:ext>
            </a:extLst>
          </p:cNvPr>
          <p:cNvSpPr txBox="1"/>
          <p:nvPr/>
        </p:nvSpPr>
        <p:spPr>
          <a:xfrm>
            <a:off x="4697451" y="523436"/>
            <a:ext cx="60941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ARP кестесі</a:t>
            </a:r>
            <a:endParaRPr lang="x-none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A321E28-CD7E-41E1-BD6E-5323DE69C0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3" t="48917" r="25179" b="26942"/>
          <a:stretch>
            <a:fillRect/>
          </a:stretch>
        </p:blipFill>
        <p:spPr bwMode="auto">
          <a:xfrm>
            <a:off x="607238" y="1031267"/>
            <a:ext cx="11584762" cy="4696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25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4BBF4AD-6027-408B-97CE-97CFB8EE8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3161" y="0"/>
            <a:ext cx="9525677" cy="1297315"/>
          </a:xfrm>
        </p:spPr>
        <p:txBody>
          <a:bodyPr/>
          <a:lstStyle/>
          <a:p>
            <a:pPr algn="ctr"/>
            <a:r>
              <a:rPr lang="kk-KZ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ARP кестесіндегі өзгерістер</a:t>
            </a:r>
            <a:endParaRPr lang="x-none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8AD6F43-8020-483C-83E7-B0378B1E6E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211" r="25714" b="43777"/>
          <a:stretch>
            <a:fillRect/>
          </a:stretch>
        </p:blipFill>
        <p:spPr bwMode="auto">
          <a:xfrm>
            <a:off x="588334" y="780480"/>
            <a:ext cx="11015330" cy="4316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03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algn="just">
              <a:spcAft>
                <a:spcPts val="0"/>
              </a:spcAft>
              <a:tabLst>
                <a:tab pos="540385" algn="l"/>
              </a:tabLst>
            </a:pP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Қорытынды сұрақтар: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құрылғылар  LAN бөлінген құрамды желіге қосады?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Маршрутизаторларда интерфейстердің қандай түрлері бар?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DTE, DCE атауы нені білдіреді?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CSU/DSU құрылғылары не үшін қызмет атқарады?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Маршрутизаторлар әр түрлі технөлогиялардың жергілікті желілерін қоса ала ма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Тағайындау хат алушыға ең тиімді жолының бағасы болып не табылады?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 хаттама таныс желілік мекенжай бойынша МАС-мекенжайды табуға мүмкіндік береді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22313" algn="just">
              <a:tabLst>
                <a:tab pos="540385" algn="l"/>
                <a:tab pos="630555" algn="l"/>
              </a:tabLst>
            </a:pP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Жаттығулар: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 сызықты қолданғанда конфигурациялық файл жасалады  және ол қайда сақтала алады?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FastEthernet интерфейсы арқылы дәйекті қосылған, төрт маршрутизатордан тұратын құрамды желінің сұлбасын салыңыз, интерфейстерді белгілеңіз. Қандай интерфейстердің МАС-мекенжайлары олардың әр маршрутизатордан өткен сайын жіберілетін кадырлардың көзінің және тағайындаудың мекенжайлары қолданылады?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540385" algn="l"/>
                <a:tab pos="630555" algn="l"/>
              </a:tabLs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540385" algn="l"/>
                <a:tab pos="630555" algn="l"/>
              </a:tabLs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2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4.11.16</a:t>
            </a:r>
            <a:endParaRPr lang="ru-RU"/>
          </a:p>
        </p:txBody>
      </p:sp>
      <p:pic>
        <p:nvPicPr>
          <p:cNvPr id="24581" name="Picture 6" descr="http://im0-tub-kz.yandex.net/i?id=ab881d34502c937819175f169155ddf9-1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88048" y="5194575"/>
            <a:ext cx="77513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x-none" sz="5400" dirty="0" err="1">
                <a:ln w="0">
                  <a:solidFill>
                    <a:srgbClr val="0033CC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x-none" sz="5400" dirty="0">
                <a:ln w="0">
                  <a:solidFill>
                    <a:srgbClr val="0033CC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5400" dirty="0" err="1">
                <a:ln w="0">
                  <a:solidFill>
                    <a:srgbClr val="0033CC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рақмет</a:t>
            </a:r>
            <a:r>
              <a:rPr lang="en-US" sz="5400" dirty="0">
                <a:ln w="0">
                  <a:solidFill>
                    <a:srgbClr val="0033CC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lang="x-none" sz="5400" dirty="0">
              <a:ln w="0">
                <a:solidFill>
                  <a:srgbClr val="0033CC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0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DA919A-237C-487A-80AB-8FB559C1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79" y="2526631"/>
            <a:ext cx="9649326" cy="1530445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2073275" algn="l"/>
              </a:tabLst>
            </a:pP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Дәріс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тақырыбы: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 принципі.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ARP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хаттамасы. Маршрутизация кестесі.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53281" y="569192"/>
            <a:ext cx="11049801" cy="36009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 мазмұны: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Дестелік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желінің негізгі құрылғылары мен әдістері, маршрутизаторлардың негізгі элементтері, маршруттау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 түсіндіріледі.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Дәрістің мақсаты: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Желі аралық өзара әрекет құралдарын және принциптерін үйрену.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5672927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EA9B11D5-A63B-4EF8-B8A7-EF265B170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812" y="253472"/>
            <a:ext cx="7572375" cy="428625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kk-K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Әдебиеттер тізімі: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24CE38-DA49-4947-8DA5-1805DBE5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829733"/>
            <a:ext cx="12073467" cy="6180667"/>
          </a:xfrm>
        </p:spPr>
        <p:txBody>
          <a:bodyPr>
            <a:normAutofit lnSpcReduction="10000"/>
          </a:bodyPr>
          <a:lstStyle/>
          <a:p>
            <a:pPr marL="271463" indent="-184150" algn="just" defTabSz="271463">
              <a:lnSpc>
                <a:spcPct val="80000"/>
              </a:lnSpc>
              <a:buFont typeface="Calibri" panose="020F0502020204030204" pitchFamily="34" charset="0"/>
              <a:buAutoNum type="arabicPeriod"/>
              <a:tabLst>
                <a:tab pos="87313" algn="l"/>
              </a:tabLst>
              <a:defRPr/>
            </a:pPr>
            <a:r>
              <a:rPr lang="kk-KZ" altLang="x-none" dirty="0">
                <a:latin typeface="Times New Roman" panose="02020603050405020304" pitchFamily="18" charset="0"/>
                <a:ea typeface="SimSun" panose="02010600030101010101" pitchFamily="2" charset="-122"/>
              </a:rPr>
              <a:t>А.С Толегенова, Д.Б Кенебаева, Н.Т Айтжанова. Дестелік және гибритті коммутация желісі: пәнінен оқу құралы. – Астана: С.Сейфуллин атындағы Қазақ агротехникалық университетінің баспасы, 2017.-268б. </a:t>
            </a:r>
            <a:endParaRPr lang="x-none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184150" algn="just" defTabSz="271463">
              <a:buFont typeface="Calibri" panose="020F0502020204030204" pitchFamily="34" charset="0"/>
              <a:buAutoNum type="arabicPeriod"/>
              <a:tabLst>
                <a:tab pos="87313" algn="l"/>
              </a:tabLst>
              <a:defRPr/>
            </a:pPr>
            <a:r>
              <a:rPr lang="kk-KZ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А.С. Толегенова, Б.Қ. Құдайбергенова. Дестелік және гибридті коммутациялар желісі пәнінен оқу әдістемелік кешені (қазақ тілінде)</a:t>
            </a:r>
            <a:r>
              <a:rPr lang="kk-KZ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баспа</a:t>
            </a:r>
            <a:r>
              <a:rPr lang="kk-KZ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С.Сейфуллин атындағы ҚазАТУ баспаханасынан басып шығарылды, 2016ж.</a:t>
            </a:r>
            <a:r>
              <a:rPr lang="kk-KZ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x-none" altLang="x-none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71463" indent="-184150" algn="just" defTabSz="271463">
              <a:buFont typeface="Calibri" panose="020F0502020204030204" pitchFamily="34" charset="0"/>
              <a:buAutoNum type="arabicPeriod"/>
              <a:tabLst>
                <a:tab pos="87313" algn="l"/>
              </a:tabLst>
              <a:defRPr/>
            </a:pPr>
            <a:r>
              <a:rPr lang="kk-KZ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Инфокоммуникациялық жүйелерді жобалау және пайдалану пәнінен оқу-әдістемелік кешені. (қазақ тілінде). С.Сейфуллин атындағы ҚазАТУ баспаханасынан басып шығарылды, 2016ж.</a:t>
            </a:r>
            <a:r>
              <a:rPr lang="kk-KZ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kk-KZ" altLang="x-none" dirty="0">
                <a:latin typeface="Times New Roman" panose="02020603050405020304" pitchFamily="18" charset="0"/>
                <a:cs typeface="Calibri" panose="020F0502020204030204" pitchFamily="34" charset="0"/>
              </a:rPr>
              <a:t>А.С. Толегенова, Д.Б. Кенебаева, Н.Т. АйтжановаА.С. Толегенова, Д.Б. Кенебаева, Н.Т. Айтжанова.</a:t>
            </a:r>
            <a:endParaRPr lang="x-none" altLang="x-none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71463" indent="-184150" algn="just" defTabSz="271463">
              <a:buFont typeface="Calibri" panose="020F0502020204030204" pitchFamily="34" charset="0"/>
              <a:buAutoNum type="arabicPeriod"/>
              <a:tabLst>
                <a:tab pos="87313" algn="l"/>
              </a:tabLst>
              <a:defRPr/>
            </a:pPr>
            <a:r>
              <a:rPr lang="kk-KZ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А.Д.Мухамеджанова., Ю.М.Гармашова. Абоненттік қатынаудың мультиқызметтік желілері. 2 бөлім. 050719 – Радиотехника, электроника және телекоммуникация мамандығы бойынша дайындалатын барлық оқу түрінің студенттеріне арналған дәрістер жинағы. - Алматы: АЭБУ, 2013.</a:t>
            </a:r>
            <a:endParaRPr lang="x-none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184150" algn="just" defTabSz="271463">
              <a:buFont typeface="Calibri" panose="020F0502020204030204" pitchFamily="34" charset="0"/>
              <a:buAutoNum type="arabicPeriod"/>
              <a:tabLst>
                <a:tab pos="87313" algn="l"/>
              </a:tabLst>
              <a:defRPr/>
            </a:pP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Гармашова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Ю.М.,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Калиева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С.А.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Чежимбаева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К.С.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Абоненттік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қатынаудың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мультисервистік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5В071900 – Радиотехника, электроника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телекоммуникациялар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мамандығының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жұмыстарды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нұскау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Алматы: АЭБУ, 2012.</a:t>
            </a:r>
            <a:endParaRPr lang="x-none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184150" algn="just" defTabSz="271463">
              <a:lnSpc>
                <a:spcPct val="80000"/>
              </a:lnSpc>
              <a:buFont typeface="Times New Roman" panose="02020603050405020304" pitchFamily="18" charset="0"/>
              <a:buAutoNum type="arabicParenR"/>
              <a:tabLst>
                <a:tab pos="87313" algn="l"/>
              </a:tabLst>
              <a:defRPr/>
            </a:pPr>
            <a:endParaRPr lang="ru-RU" alt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184150" algn="just" defTabSz="271463">
              <a:lnSpc>
                <a:spcPct val="80000"/>
              </a:lnSpc>
              <a:tabLst>
                <a:tab pos="87313" algn="l"/>
              </a:tabLst>
              <a:defRPr/>
            </a:pPr>
            <a:endParaRPr lang="ru-RU" altLang="x-none" sz="1800" dirty="0">
              <a:latin typeface="Times New Roman" panose="02020603050405020304" pitchFamily="18" charset="0"/>
            </a:endParaRPr>
          </a:p>
          <a:p>
            <a:pPr marL="271463" indent="-184150" algn="just" defTabSz="271463">
              <a:lnSpc>
                <a:spcPct val="80000"/>
              </a:lnSpc>
              <a:tabLst>
                <a:tab pos="87313" algn="l"/>
              </a:tabLst>
              <a:defRPr/>
            </a:pPr>
            <a:endParaRPr lang="kk-KZ" altLang="x-none" sz="13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184150" algn="just" defTabSz="271463">
              <a:lnSpc>
                <a:spcPct val="80000"/>
              </a:lnSpc>
              <a:tabLst>
                <a:tab pos="87313" algn="l"/>
              </a:tabLst>
              <a:defRPr/>
            </a:pPr>
            <a:endParaRPr lang="kk-KZ" altLang="x-none" sz="13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184150" algn="just" defTabSz="271463">
              <a:lnSpc>
                <a:spcPct val="80000"/>
              </a:lnSpc>
              <a:tabLst>
                <a:tab pos="87313" algn="l"/>
              </a:tabLst>
              <a:defRPr/>
            </a:pPr>
            <a:endParaRPr lang="ru-RU" altLang="x-none" sz="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87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79C77D-3C65-455A-9451-D2A13C1A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83" y="110588"/>
            <a:ext cx="7115175" cy="4397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Қысқартылған сөздер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тізімі: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7F05DA80-A2FD-4175-9E72-B57C974D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589"/>
            <a:ext cx="12192000" cy="638254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Aft>
                <a:spcPts val="1000"/>
              </a:spcAft>
              <a:buNone/>
              <a:defRPr/>
            </a:pPr>
            <a:endParaRPr lang="x-none" altLang="x-none" sz="7200" dirty="0"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defRPr/>
            </a:pPr>
            <a:r>
              <a:rPr lang="ru-RU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ТЕСҚ </a:t>
            </a:r>
            <a:r>
              <a:rPr lang="en-US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Тұрақты </a:t>
            </a:r>
            <a:r>
              <a:rPr lang="ru-RU" sz="72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еске</a:t>
            </a:r>
            <a:r>
              <a:rPr lang="ru-RU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72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сақтау</a:t>
            </a:r>
            <a:r>
              <a:rPr lang="ru-RU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7200" b="1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құрылғысы</a:t>
            </a:r>
            <a:r>
              <a:rPr lang="ru-RU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– ПЗУ - </a:t>
            </a:r>
            <a:r>
              <a:rPr lang="ru-RU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Постоянное запоминающее </a:t>
            </a:r>
            <a:r>
              <a:rPr lang="ru-RU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устройство;</a:t>
            </a:r>
            <a:endParaRPr lang="ru-RU" sz="72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1000"/>
              </a:spcAft>
              <a:defRPr/>
            </a:pPr>
            <a:r>
              <a:rPr lang="ru-RU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ROM —  </a:t>
            </a:r>
            <a:r>
              <a:rPr lang="en-US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ru-RU" sz="7200" b="1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ead-only</a:t>
            </a:r>
            <a:r>
              <a:rPr lang="ru-RU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7200" b="1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memory</a:t>
            </a:r>
            <a:r>
              <a:rPr lang="en-US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Тұрақты </a:t>
            </a:r>
            <a:r>
              <a:rPr lang="ru-RU" sz="72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еске</a:t>
            </a:r>
            <a:r>
              <a:rPr lang="ru-RU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72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сақтау</a:t>
            </a:r>
            <a:r>
              <a:rPr lang="ru-RU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7200" b="1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құрылғысы</a:t>
            </a:r>
            <a:r>
              <a:rPr lang="ru-RU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n-US" sz="7200" b="1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1000"/>
              </a:spcAft>
              <a:defRPr/>
            </a:pPr>
            <a:r>
              <a:rPr lang="kk-KZ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ҚБТЕСҚ</a:t>
            </a:r>
            <a:r>
              <a:rPr lang="en-US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kk-KZ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Қайтадан </a:t>
            </a:r>
            <a:r>
              <a:rPr lang="kk-KZ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бағдарланатын тұрақты еске сақтау құрылғы </a:t>
            </a:r>
            <a:r>
              <a:rPr lang="en-US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kk-KZ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ППЗУ - </a:t>
            </a:r>
            <a:r>
              <a:rPr lang="ru-RU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Перепрограммируемым </a:t>
            </a:r>
            <a:r>
              <a:rPr lang="ru-RU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запоминающим </a:t>
            </a:r>
            <a:r>
              <a:rPr lang="ru-RU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устройством;</a:t>
            </a:r>
            <a:endParaRPr lang="en-US" sz="72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1000"/>
              </a:spcAft>
              <a:defRPr/>
            </a:pPr>
            <a:r>
              <a:rPr lang="kk-KZ" altLang="x-none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ARP </a:t>
            </a:r>
            <a:r>
              <a:rPr lang="kk-KZ" altLang="x-none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– Address Resolution Protocol –</a:t>
            </a:r>
            <a:r>
              <a:rPr lang="kk-KZ" altLang="x-none" sz="7200" dirty="0">
                <a:latin typeface="Times New Roman" panose="02020603050405020304" pitchFamily="18" charset="0"/>
                <a:cs typeface="Calibri" panose="020F0502020204030204" pitchFamily="34" charset="0"/>
              </a:rPr>
              <a:t> адрестер рұқсатнама </a:t>
            </a:r>
            <a:r>
              <a:rPr lang="kk-KZ" altLang="x-none" sz="72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хаттамасы;</a:t>
            </a:r>
            <a:endParaRPr lang="x-none" altLang="x-none" sz="7200" dirty="0"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defRPr/>
            </a:pPr>
            <a:r>
              <a:rPr lang="kk-KZ" altLang="x-none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Bandwidth –</a:t>
            </a:r>
            <a:r>
              <a:rPr lang="kk-KZ" altLang="x-none" sz="7200" dirty="0">
                <a:latin typeface="Times New Roman" panose="02020603050405020304" pitchFamily="18" charset="0"/>
                <a:cs typeface="Calibri" panose="020F0502020204030204" pitchFamily="34" charset="0"/>
              </a:rPr>
              <a:t> өткізу </a:t>
            </a:r>
            <a:r>
              <a:rPr lang="kk-KZ" altLang="x-none" sz="72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жолағы;</a:t>
            </a:r>
            <a:endParaRPr lang="x-none" altLang="x-none" sz="7200" dirty="0"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defRPr/>
            </a:pPr>
            <a:r>
              <a:rPr lang="kk-KZ" altLang="x-none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EIGRP </a:t>
            </a:r>
            <a:r>
              <a:rPr lang="kk-KZ" altLang="x-none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– Enhanced Interior Gateway Routing Protocol</a:t>
            </a:r>
            <a:r>
              <a:rPr lang="kk-KZ" altLang="x-none" sz="7200" dirty="0">
                <a:latin typeface="Times New Roman" panose="02020603050405020304" pitchFamily="18" charset="0"/>
                <a:cs typeface="Calibri" panose="020F0502020204030204" pitchFamily="34" charset="0"/>
              </a:rPr>
              <a:t> –ішкі маршрутизацияның кеңейтілген </a:t>
            </a:r>
            <a:r>
              <a:rPr lang="kk-KZ" altLang="x-none" sz="72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хаттамасы;</a:t>
            </a:r>
            <a:endParaRPr lang="x-none" altLang="x-none" sz="7200" dirty="0"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defRPr/>
            </a:pPr>
            <a:r>
              <a:rPr lang="kk-KZ" altLang="x-none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Ethernet </a:t>
            </a:r>
            <a:r>
              <a:rPr lang="kk-KZ" altLang="x-none" sz="7200" dirty="0">
                <a:latin typeface="Times New Roman" panose="02020603050405020304" pitchFamily="18" charset="0"/>
                <a:cs typeface="Calibri" panose="020F0502020204030204" pitchFamily="34" charset="0"/>
              </a:rPr>
              <a:t>– арналық деңейдің желілік </a:t>
            </a:r>
            <a:r>
              <a:rPr lang="kk-KZ" altLang="x-none" sz="72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технологиясы;</a:t>
            </a:r>
            <a:endParaRPr lang="en-US" altLang="x-none" sz="72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1000"/>
              </a:spcAft>
              <a:defRPr/>
            </a:pPr>
            <a:r>
              <a:rPr lang="kk-KZ" altLang="x-none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FTP </a:t>
            </a:r>
            <a:r>
              <a:rPr lang="kk-KZ" altLang="x-none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– File Transfer Protocol</a:t>
            </a:r>
            <a:r>
              <a:rPr lang="kk-KZ" altLang="x-none" sz="7200" dirty="0">
                <a:latin typeface="Times New Roman" panose="02020603050405020304" pitchFamily="18" charset="0"/>
                <a:cs typeface="Calibri" panose="020F0502020204030204" pitchFamily="34" charset="0"/>
              </a:rPr>
              <a:t> – файлдарды тарату </a:t>
            </a:r>
            <a:r>
              <a:rPr lang="kk-KZ" altLang="x-none" sz="72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хаттамасы;</a:t>
            </a:r>
            <a:endParaRPr lang="en-US" altLang="x-none" sz="7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177800" algn="just">
              <a:spcAft>
                <a:spcPts val="1000"/>
              </a:spcAft>
              <a:tabLst>
                <a:tab pos="3059113" algn="ctr"/>
                <a:tab pos="3582988" algn="l"/>
              </a:tabLst>
              <a:defRPr/>
            </a:pPr>
            <a:r>
              <a:rPr lang="kk-KZ" altLang="x-none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FR – Frame Relay</a:t>
            </a:r>
            <a:r>
              <a:rPr lang="kk-KZ" altLang="x-none" sz="7200" dirty="0">
                <a:latin typeface="Times New Roman" panose="02020603050405020304" pitchFamily="18" charset="0"/>
                <a:cs typeface="Calibri" panose="020F0502020204030204" pitchFamily="34" charset="0"/>
              </a:rPr>
              <a:t> – кадрды трансляциялау </a:t>
            </a:r>
            <a:r>
              <a:rPr lang="kk-KZ" altLang="x-none" sz="72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желісі</a:t>
            </a:r>
            <a:r>
              <a:rPr lang="kk-KZ" altLang="x-none" sz="7200" dirty="0">
                <a:latin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n-US" altLang="x-none" sz="7200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74625" indent="-174625" algn="just">
              <a:spcAft>
                <a:spcPts val="1000"/>
              </a:spcAft>
              <a:defRPr/>
            </a:pPr>
            <a:r>
              <a:rPr lang="kk-KZ" altLang="x-none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IEEE – Institute of Electrical and Electronics Engineers</a:t>
            </a:r>
            <a:r>
              <a:rPr lang="kk-KZ" altLang="x-none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электротехника және радиоэлектроника инженерлерінің </a:t>
            </a:r>
            <a:r>
              <a:rPr lang="kk-KZ" altLang="x-none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институты;</a:t>
            </a:r>
            <a:endParaRPr lang="x-none" altLang="x-none" sz="7200" dirty="0">
              <a:cs typeface="Times New Roman" panose="02020603050405020304" pitchFamily="18" charset="0"/>
            </a:endParaRPr>
          </a:p>
          <a:p>
            <a:pPr marL="174625" indent="-174625" algn="just">
              <a:spcAft>
                <a:spcPts val="1000"/>
              </a:spcAft>
              <a:defRPr/>
            </a:pPr>
            <a:r>
              <a:rPr lang="kk-KZ" altLang="x-none" sz="72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OS </a:t>
            </a:r>
            <a:r>
              <a:rPr lang="kk-KZ" altLang="x-none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– Internetwork Operation System</a:t>
            </a:r>
            <a:r>
              <a:rPr lang="kk-KZ" altLang="x-none" sz="7200" dirty="0">
                <a:latin typeface="Times New Roman" panose="02020603050405020304" pitchFamily="18" charset="0"/>
                <a:cs typeface="Calibri" panose="020F0502020204030204" pitchFamily="34" charset="0"/>
              </a:rPr>
              <a:t> – желілік жүйелік </a:t>
            </a:r>
            <a:r>
              <a:rPr lang="kk-KZ" altLang="x-none" sz="72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жүйе;</a:t>
            </a:r>
            <a:endParaRPr lang="en-US" altLang="x-none" sz="7200" b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74625" indent="-174625" algn="just">
              <a:spcAft>
                <a:spcPts val="1000"/>
              </a:spcAft>
              <a:defRPr/>
            </a:pPr>
            <a:r>
              <a:rPr lang="kk-KZ" altLang="x-none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IP – Internet Protocol</a:t>
            </a:r>
            <a:r>
              <a:rPr lang="kk-KZ" altLang="x-none" sz="7200" dirty="0">
                <a:latin typeface="Times New Roman" panose="02020603050405020304" pitchFamily="18" charset="0"/>
                <a:cs typeface="Calibri" panose="020F0502020204030204" pitchFamily="34" charset="0"/>
              </a:rPr>
              <a:t> (желілік хаттама</a:t>
            </a:r>
            <a:r>
              <a:rPr lang="kk-KZ" altLang="x-none" sz="72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);</a:t>
            </a:r>
            <a:endParaRPr lang="x-none" altLang="x-none" sz="7200" dirty="0">
              <a:cs typeface="Times New Roman" panose="02020603050405020304" pitchFamily="18" charset="0"/>
            </a:endParaRPr>
          </a:p>
          <a:p>
            <a:pPr marL="174625" indent="-174625" algn="just">
              <a:spcAft>
                <a:spcPts val="1000"/>
              </a:spcAft>
              <a:defRPr/>
            </a:pPr>
            <a:r>
              <a:rPr lang="kk-KZ" altLang="x-none" sz="7200" b="1" dirty="0">
                <a:latin typeface="Times New Roman" panose="02020603050405020304" pitchFamily="18" charset="0"/>
                <a:cs typeface="Calibri" panose="020F0502020204030204" pitchFamily="34" charset="0"/>
              </a:rPr>
              <a:t>IPv4, IPv6</a:t>
            </a:r>
            <a:r>
              <a:rPr lang="kk-KZ" altLang="x-none" sz="7200" dirty="0">
                <a:latin typeface="Times New Roman" panose="02020603050405020304" pitchFamily="18" charset="0"/>
                <a:cs typeface="Calibri" panose="020F0502020204030204" pitchFamily="34" charset="0"/>
              </a:rPr>
              <a:t> – желілік интернет хаттамасы 4,6 </a:t>
            </a:r>
            <a:r>
              <a:rPr lang="kk-KZ" altLang="x-none" sz="72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нұсқалы.</a:t>
            </a:r>
            <a:endParaRPr lang="en-US" altLang="x-none" sz="7200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174625" indent="-174625" algn="just">
              <a:spcAft>
                <a:spcPts val="1000"/>
              </a:spcAft>
              <a:defRPr/>
            </a:pPr>
            <a:endParaRPr lang="x-none" altLang="x-none" sz="6000" dirty="0">
              <a:cs typeface="Times New Roman" panose="02020603050405020304" pitchFamily="18" charset="0"/>
            </a:endParaRPr>
          </a:p>
          <a:p>
            <a:pPr marL="0" indent="177800" algn="just">
              <a:spcAft>
                <a:spcPts val="1000"/>
              </a:spcAft>
              <a:tabLst>
                <a:tab pos="3059113" algn="ctr"/>
                <a:tab pos="3582988" algn="l"/>
              </a:tabLst>
              <a:defRPr/>
            </a:pPr>
            <a:endParaRPr lang="x-none" altLang="x-none" sz="5600" dirty="0">
              <a:cs typeface="Times New Roman" panose="02020603050405020304" pitchFamily="18" charset="0"/>
            </a:endParaRPr>
          </a:p>
          <a:p>
            <a:pPr marL="0" indent="177800" algn="just">
              <a:spcAft>
                <a:spcPts val="1000"/>
              </a:spcAft>
              <a:tabLst>
                <a:tab pos="3059113" algn="ctr"/>
                <a:tab pos="3582988" algn="l"/>
              </a:tabLst>
              <a:defRPr/>
            </a:pPr>
            <a:endParaRPr lang="x-none" altLang="x-none" sz="1800" dirty="0"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defRPr/>
            </a:pPr>
            <a:endParaRPr lang="x-none" altLang="x-none" sz="18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defRPr/>
            </a:pPr>
            <a:endParaRPr lang="x-none" altLang="x-none" sz="18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spcAft>
                <a:spcPts val="1000"/>
              </a:spcAft>
              <a:defRPr/>
            </a:pPr>
            <a:endParaRPr lang="x-none" altLang="x-none" sz="1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defRPr/>
            </a:pPr>
            <a:endParaRPr lang="ru-RU" altLang="x-none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flipV="1">
            <a:off x="6086226" y="1351722"/>
            <a:ext cx="0" cy="481093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026F8D-CE91-4EEF-BE7E-9DE5A566A0DC}"/>
              </a:ext>
            </a:extLst>
          </p:cNvPr>
          <p:cNvSpPr txBox="1"/>
          <p:nvPr/>
        </p:nvSpPr>
        <p:spPr>
          <a:xfrm>
            <a:off x="2898526" y="767864"/>
            <a:ext cx="637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kk-K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Желімен таратылған құрылғы</a:t>
            </a:r>
            <a:endParaRPr lang="x-none" sz="2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EBB0E2-F1DC-47C3-B610-F653122B23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19" y="1472998"/>
            <a:ext cx="10303727" cy="2707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94908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2FFCE-8AAB-44A8-B509-93F45514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0" y="692026"/>
            <a:ext cx="7518400" cy="471365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kk-KZ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Маршрутизатордың тізбектеліп қосылуы</a:t>
            </a:r>
            <a:endParaRPr lang="x-none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603AC0-3F62-48A4-9B7E-71A718FAB8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49551" r="34286" b="37106"/>
          <a:stretch>
            <a:fillRect/>
          </a:stretch>
        </p:blipFill>
        <p:spPr bwMode="auto">
          <a:xfrm>
            <a:off x="2184400" y="1163391"/>
            <a:ext cx="7638585" cy="2272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50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C76A78-0253-4F65-8904-C9B43843399D}"/>
              </a:ext>
            </a:extLst>
          </p:cNvPr>
          <p:cNvSpPr txBox="1"/>
          <p:nvPr/>
        </p:nvSpPr>
        <p:spPr>
          <a:xfrm>
            <a:off x="2221880" y="1058695"/>
            <a:ext cx="8661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Жадының элементтері және маршрутизатор бағдарламасы</a:t>
            </a:r>
            <a:endParaRPr lang="x-none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880" y="1750115"/>
            <a:ext cx="85248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7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334A493-2367-4CFD-9BB8-0223739456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26682" r="28929" b="41554"/>
          <a:stretch>
            <a:fillRect/>
          </a:stretch>
        </p:blipFill>
        <p:spPr bwMode="auto">
          <a:xfrm>
            <a:off x="2692089" y="985101"/>
            <a:ext cx="8099502" cy="43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562248-89D8-4245-9BD7-56ED0A9E7FFE}"/>
              </a:ext>
            </a:extLst>
          </p:cNvPr>
          <p:cNvSpPr txBox="1"/>
          <p:nvPr/>
        </p:nvSpPr>
        <p:spPr>
          <a:xfrm>
            <a:off x="4697451" y="523436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Десте жолдарының айқындауы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val="1071815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322</Words>
  <Application>Microsoft Office PowerPoint</Application>
  <PresentationFormat>Широкоэкранный</PresentationFormat>
  <Paragraphs>97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Microsoft YaHei</vt:lpstr>
      <vt:lpstr>SimSun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                 Дәріс тақырыбы: Маршрутизация принципі.                    ARP хаттамасы. Маршрутизация кестесі.  </vt:lpstr>
      <vt:lpstr>Презентация PowerPoint</vt:lpstr>
      <vt:lpstr>Әдебиеттер тізімі:</vt:lpstr>
      <vt:lpstr>Қысқартылған сөздер тізімі:</vt:lpstr>
      <vt:lpstr>Презентация PowerPoint</vt:lpstr>
      <vt:lpstr>Маршрутизатордың тізбектеліп қосылуы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маршрутының APR кестесі</vt:lpstr>
      <vt:lpstr>ipconfig/all командасының орындалу нәтижесі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Arai</dc:creator>
  <cp:lastModifiedBy>Асанали</cp:lastModifiedBy>
  <cp:revision>43</cp:revision>
  <dcterms:created xsi:type="dcterms:W3CDTF">2023-09-13T09:31:36Z</dcterms:created>
  <dcterms:modified xsi:type="dcterms:W3CDTF">2024-11-09T06:08:31Z</dcterms:modified>
</cp:coreProperties>
</file>