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sldIdLst>
    <p:sldId id="256" r:id="rId5"/>
    <p:sldId id="258" r:id="rId6"/>
    <p:sldId id="275" r:id="rId7"/>
    <p:sldId id="278" r:id="rId8"/>
    <p:sldId id="281" r:id="rId9"/>
    <p:sldId id="279" r:id="rId10"/>
    <p:sldId id="280" r:id="rId11"/>
    <p:sldId id="282" r:id="rId12"/>
    <p:sldId id="283" r:id="rId13"/>
    <p:sldId id="284" r:id="rId14"/>
    <p:sldId id="276" r:id="rId15"/>
    <p:sldId id="259" r:id="rId16"/>
    <p:sldId id="277"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lazira Akymbek" initials="GA" lastIdx="1" clrIdx="0">
    <p:extLst>
      <p:ext uri="{19B8F6BF-5375-455C-9EA6-DF929625EA0E}">
        <p15:presenceInfo xmlns:p15="http://schemas.microsoft.com/office/powerpoint/2012/main" xmlns="" userId="381da62acd8dda7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snapToGrid="0">
      <p:cViewPr varScale="1">
        <p:scale>
          <a:sx n="65" d="100"/>
          <a:sy n="65" d="100"/>
        </p:scale>
        <p:origin x="-83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xmlns="" id="{9B0F7D69-D93C-4C38-A23D-76E000D691CD}"/>
              </a:ext>
            </a:extLst>
          </p:cNvPr>
          <p:cNvSpPr/>
          <p:nvPr/>
        </p:nvSpPr>
        <p:spPr>
          <a:xfrm>
            <a:off x="0" y="0"/>
            <a:ext cx="3496422" cy="6858000"/>
          </a:xfrm>
          <a:custGeom>
            <a:avLst/>
            <a:gdLst>
              <a:gd name="connsiteX0" fmla="*/ 0 w 3496422"/>
              <a:gd name="connsiteY0" fmla="*/ 0 h 6858000"/>
              <a:gd name="connsiteX1" fmla="*/ 1873399 w 3496422"/>
              <a:gd name="connsiteY1" fmla="*/ 0 h 6858000"/>
              <a:gd name="connsiteX2" fmla="*/ 1895523 w 3496422"/>
              <a:gd name="connsiteY2" fmla="*/ 14997 h 6858000"/>
              <a:gd name="connsiteX3" fmla="*/ 3496422 w 3496422"/>
              <a:gd name="connsiteY3" fmla="*/ 3621656 h 6858000"/>
              <a:gd name="connsiteX4" fmla="*/ 1622072 w 3496422"/>
              <a:gd name="connsiteY4" fmla="*/ 6374814 h 6858000"/>
              <a:gd name="connsiteX5" fmla="*/ 1105424 w 3496422"/>
              <a:gd name="connsiteY5" fmla="*/ 6780599 h 6858000"/>
              <a:gd name="connsiteX6" fmla="*/ 993668 w 3496422"/>
              <a:gd name="connsiteY6" fmla="*/ 6858000 h 6858000"/>
              <a:gd name="connsiteX7" fmla="*/ 0 w 349642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4654295" y="1346268"/>
            <a:ext cx="7060135" cy="3285207"/>
          </a:xfrm>
        </p:spPr>
        <p:txBody>
          <a:bodyPr anchor="b">
            <a:noAutofit/>
          </a:bodyPr>
          <a:lstStyle>
            <a:lvl1pPr algn="l">
              <a:lnSpc>
                <a:spcPct val="120000"/>
              </a:lnSpc>
              <a:defRPr sz="540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662312" y="4631475"/>
            <a:ext cx="7052117" cy="1150200"/>
          </a:xfrm>
        </p:spPr>
        <p:txBody>
          <a:bodyPr lIns="109728" tIns="109728" rIns="109728" bIns="91440" anchor="t">
            <a:normAutofit/>
          </a:bodyPr>
          <a:lstStyle>
            <a:lvl1pPr marL="0" indent="0" algn="l">
              <a:lnSpc>
                <a:spcPct val="130000"/>
              </a:lnSpc>
              <a:buNone/>
              <a:defRPr sz="2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9">
            <a:extLst>
              <a:ext uri="{FF2B5EF4-FFF2-40B4-BE49-F238E27FC236}">
                <a16:creationId xmlns:a16="http://schemas.microsoft.com/office/drawing/2014/main" xmlns="" id="{123E5C65-E22A-4865-9449-10140D62B655}"/>
              </a:ext>
            </a:extLst>
          </p:cNvPr>
          <p:cNvSpPr>
            <a:spLocks noGrp="1"/>
          </p:cNvSpPr>
          <p:nvPr>
            <p:ph type="dt" sz="half" idx="10"/>
          </p:nvPr>
        </p:nvSpPr>
        <p:spPr>
          <a:xfrm>
            <a:off x="4654295" y="617415"/>
            <a:ext cx="7123723" cy="457200"/>
          </a:xfrm>
        </p:spPr>
        <p:txBody>
          <a:bodyPr/>
          <a:lstStyle>
            <a:lvl1pPr algn="l">
              <a:defRPr/>
            </a:lvl1pPr>
          </a:lstStyle>
          <a:p>
            <a:fld id="{12241623-A064-4BED-B073-BA4D61433402}" type="datetime1">
              <a:rPr lang="en-US" smtClean="0"/>
              <a:pPr/>
              <a:t>9/29/2024</a:t>
            </a:fld>
            <a:endParaRPr lang="en-US" dirty="0"/>
          </a:p>
        </p:txBody>
      </p:sp>
      <p:sp>
        <p:nvSpPr>
          <p:cNvPr id="24" name="Footer Placeholder 23">
            <a:extLst>
              <a:ext uri="{FF2B5EF4-FFF2-40B4-BE49-F238E27FC236}">
                <a16:creationId xmlns:a16="http://schemas.microsoft.com/office/drawing/2014/main" xmlns="" id="{EF9C3DE0-E7F5-4B4D-B5AF-CDE724CE79A3}"/>
              </a:ext>
            </a:extLst>
          </p:cNvPr>
          <p:cNvSpPr>
            <a:spLocks noGrp="1"/>
          </p:cNvSpPr>
          <p:nvPr>
            <p:ph type="ftr" sz="quarter" idx="11"/>
          </p:nvPr>
        </p:nvSpPr>
        <p:spPr>
          <a:xfrm>
            <a:off x="4654295" y="6170490"/>
            <a:ext cx="5588349" cy="457200"/>
          </a:xfrm>
        </p:spPr>
        <p:txBody>
          <a:bodyPr/>
          <a:lstStyle/>
          <a:p>
            <a:endParaRPr lang="en-US" dirty="0"/>
          </a:p>
        </p:txBody>
      </p:sp>
      <p:sp>
        <p:nvSpPr>
          <p:cNvPr id="25" name="Slide Number Placeholder 24">
            <a:extLst>
              <a:ext uri="{FF2B5EF4-FFF2-40B4-BE49-F238E27FC236}">
                <a16:creationId xmlns:a16="http://schemas.microsoft.com/office/drawing/2014/main" xmlns="" id="{48C1E146-840A-4217-B63E-62E5CF8909C2}"/>
              </a:ext>
            </a:extLst>
          </p:cNvPr>
          <p:cNvSpPr>
            <a:spLocks noGrp="1"/>
          </p:cNvSpPr>
          <p:nvPr>
            <p:ph type="sldNum" sz="quarter" idx="12"/>
          </p:nvPr>
        </p:nvSpPr>
        <p:spPr>
          <a:xfrm>
            <a:off x="10515600" y="6170490"/>
            <a:ext cx="1198829" cy="457200"/>
          </a:xfrm>
        </p:spPr>
        <p:txBody>
          <a:bodyPr/>
          <a:lstStyle>
            <a:lvl1pPr algn="r">
              <a:defRPr/>
            </a:lvl1pPr>
          </a:lstStyle>
          <a:p>
            <a:fld id="{FAEF9944-A4F6-4C59-AEBD-678D6480B8EA}" type="slidenum">
              <a:rPr lang="en-US" smtClean="0"/>
              <a:pPr/>
              <a:t>‹#›</a:t>
            </a:fld>
            <a:endParaRPr lang="en-US" dirty="0"/>
          </a:p>
        </p:txBody>
      </p:sp>
      <p:sp>
        <p:nvSpPr>
          <p:cNvPr id="4" name="Freeform: Shape 3">
            <a:extLst>
              <a:ext uri="{FF2B5EF4-FFF2-40B4-BE49-F238E27FC236}">
                <a16:creationId xmlns:a16="http://schemas.microsoft.com/office/drawing/2014/main" xmlns="" id="{8CD419D4-EA9D-42D9-BF62-B07F0B7B672B}"/>
              </a:ext>
            </a:extLst>
          </p:cNvPr>
          <p:cNvSpPr/>
          <p:nvPr/>
        </p:nvSpPr>
        <p:spPr>
          <a:xfrm>
            <a:off x="1375409"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 name="Freeform: Shape 4">
            <a:extLst>
              <a:ext uri="{FF2B5EF4-FFF2-40B4-BE49-F238E27FC236}">
                <a16:creationId xmlns:a16="http://schemas.microsoft.com/office/drawing/2014/main" xmlns="" id="{1C6FEC9B-9608-4181-A9E5-A1B80E72021C}"/>
              </a:ext>
            </a:extLst>
          </p:cNvPr>
          <p:cNvSpPr/>
          <p:nvPr/>
        </p:nvSpPr>
        <p:spPr>
          <a:xfrm>
            <a:off x="1155402"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 name="Freeform: Shape 5">
            <a:extLst>
              <a:ext uri="{FF2B5EF4-FFF2-40B4-BE49-F238E27FC236}">
                <a16:creationId xmlns:a16="http://schemas.microsoft.com/office/drawing/2014/main" xmlns="" id="{AB1564ED-F26F-451D-97D6-A6EC3E83FD55}"/>
              </a:ext>
            </a:extLst>
          </p:cNvPr>
          <p:cNvSpPr/>
          <p:nvPr/>
        </p:nvSpPr>
        <p:spPr>
          <a:xfrm>
            <a:off x="924161" y="0"/>
            <a:ext cx="2261351"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xmlns="" val="1125564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6397E4A-EB6A-4FA6-AA4F-69EA0C70FDC9}"/>
              </a:ext>
            </a:extLst>
          </p:cNvPr>
          <p:cNvSpPr>
            <a:spLocks noGrp="1"/>
          </p:cNvSpPr>
          <p:nvPr>
            <p:ph type="dt" sz="half" idx="10"/>
          </p:nvPr>
        </p:nvSpPr>
        <p:spPr/>
        <p:txBody>
          <a:bodyPr/>
          <a:lstStyle/>
          <a:p>
            <a:fld id="{6F86ED0C-1DA7-41F0-94CF-6218B1FEDFF1}" type="datetime1">
              <a:rPr lang="en-US" smtClean="0"/>
              <a:pPr/>
              <a:t>9/29/2024</a:t>
            </a:fld>
            <a:endParaRPr lang="en-US" dirty="0"/>
          </a:p>
        </p:txBody>
      </p:sp>
      <p:sp>
        <p:nvSpPr>
          <p:cNvPr id="8" name="Footer Placeholder 7">
            <a:extLst>
              <a:ext uri="{FF2B5EF4-FFF2-40B4-BE49-F238E27FC236}">
                <a16:creationId xmlns:a16="http://schemas.microsoft.com/office/drawing/2014/main" xmlns="" id="{051A2F5D-7AC4-4F91-965A-7B6A45D6F4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D26E8B86-CDB8-482F-9D9F-1BFDA3638B3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3486857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EECF02AB-6034-4B88-BC5A-7C17CB0EF809}" type="datetime1">
              <a:rPr lang="en-US" smtClean="0"/>
              <a:pPr/>
              <a:t>9/29/2024</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a:extLst>
              <a:ext uri="{FF2B5EF4-FFF2-40B4-BE49-F238E27FC236}">
                <a16:creationId xmlns:a16="http://schemas.microsoft.com/office/drawing/2014/main" xmlns=""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891345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6923EF53-7767-4C94-BEF6-D452927945DA}"/>
              </a:ext>
            </a:extLst>
          </p:cNvPr>
          <p:cNvSpPr>
            <a:spLocks noGrp="1"/>
          </p:cNvSpPr>
          <p:nvPr>
            <p:ph type="dt" sz="half" idx="10"/>
          </p:nvPr>
        </p:nvSpPr>
        <p:spPr/>
        <p:txBody>
          <a:bodyPr/>
          <a:lstStyle/>
          <a:p>
            <a:fld id="{22F3E5F3-28EE-488F-BD53-B744C06C3DEC}" type="datetime1">
              <a:rPr lang="en-US" smtClean="0"/>
              <a:pPr/>
              <a:t>9/29/2024</a:t>
            </a:fld>
            <a:endParaRPr lang="en-US" dirty="0"/>
          </a:p>
        </p:txBody>
      </p:sp>
      <p:sp>
        <p:nvSpPr>
          <p:cNvPr id="11" name="Footer Placeholder 10">
            <a:extLst>
              <a:ext uri="{FF2B5EF4-FFF2-40B4-BE49-F238E27FC236}">
                <a16:creationId xmlns:a16="http://schemas.microsoft.com/office/drawing/2014/main" xmlns="" id="{ACF12700-F905-4CFA-970C-C81E05A64D5B}"/>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DA1B1EE2-BCA3-432B-A32D-B04C7F1DD93F}"/>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3906315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B84A89F5-6982-40AE-8108-88B93E85C8FF}"/>
              </a:ext>
            </a:extLst>
          </p:cNvPr>
          <p:cNvGrpSpPr/>
          <p:nvPr/>
        </p:nvGrpSpPr>
        <p:grpSpPr>
          <a:xfrm>
            <a:off x="3124577" y="0"/>
            <a:ext cx="4389519" cy="2916937"/>
            <a:chOff x="3124577" y="0"/>
            <a:chExt cx="4389519" cy="2916937"/>
          </a:xfrm>
        </p:grpSpPr>
        <p:sp>
          <p:nvSpPr>
            <p:cNvPr id="49" name="Freeform: Shape 48">
              <a:extLst>
                <a:ext uri="{FF2B5EF4-FFF2-40B4-BE49-F238E27FC236}">
                  <a16:creationId xmlns:a16="http://schemas.microsoft.com/office/drawing/2014/main" xmlns="" id="{B80BED93-E30B-4492-A268-84C33CA4F067}"/>
                </a:ext>
              </a:extLst>
            </p:cNvPr>
            <p:cNvSpPr/>
            <p:nvPr/>
          </p:nvSpPr>
          <p:spPr>
            <a:xfrm>
              <a:off x="3320637" y="0"/>
              <a:ext cx="4013331" cy="2742133"/>
            </a:xfrm>
            <a:custGeom>
              <a:avLst/>
              <a:gdLst>
                <a:gd name="connsiteX0" fmla="*/ 294151 w 4013331"/>
                <a:gd name="connsiteY0" fmla="*/ 0 h 2742133"/>
                <a:gd name="connsiteX1" fmla="*/ 3844057 w 4013331"/>
                <a:gd name="connsiteY1" fmla="*/ 0 h 2742133"/>
                <a:gd name="connsiteX2" fmla="*/ 3892490 w 4013331"/>
                <a:gd name="connsiteY2" fmla="*/ 131440 h 2742133"/>
                <a:gd name="connsiteX3" fmla="*/ 4013331 w 4013331"/>
                <a:gd name="connsiteY3" fmla="*/ 941251 h 2742133"/>
                <a:gd name="connsiteX4" fmla="*/ 3804827 w 4013331"/>
                <a:gd name="connsiteY4" fmla="*/ 1540292 h 2742133"/>
                <a:gd name="connsiteX5" fmla="*/ 3187498 w 4013331"/>
                <a:gd name="connsiteY5" fmla="*/ 2098087 h 2742133"/>
                <a:gd name="connsiteX6" fmla="*/ 3051769 w 4013331"/>
                <a:gd name="connsiteY6" fmla="*/ 2204787 h 2742133"/>
                <a:gd name="connsiteX7" fmla="*/ 1936476 w 4013331"/>
                <a:gd name="connsiteY7" fmla="*/ 2742133 h 2742133"/>
                <a:gd name="connsiteX8" fmla="*/ 467303 w 4013331"/>
                <a:gd name="connsiteY8" fmla="*/ 1868695 h 2742133"/>
                <a:gd name="connsiteX9" fmla="*/ 310732 w 4013331"/>
                <a:gd name="connsiteY9" fmla="*/ 1645244 h 2742133"/>
                <a:gd name="connsiteX10" fmla="*/ 0 w 4013331"/>
                <a:gd name="connsiteY10" fmla="*/ 941251 h 2742133"/>
                <a:gd name="connsiteX11" fmla="*/ 187749 w 4013331"/>
                <a:gd name="connsiteY11" fmla="*/ 183076 h 2742133"/>
                <a:gd name="connsiteX12" fmla="*/ 288888 w 4013331"/>
                <a:gd name="connsiteY12" fmla="*/ 7329 h 274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13331" h="2742133">
                  <a:moveTo>
                    <a:pt x="294151" y="0"/>
                  </a:moveTo>
                  <a:lnTo>
                    <a:pt x="3844057" y="0"/>
                  </a:lnTo>
                  <a:lnTo>
                    <a:pt x="3892490" y="131440"/>
                  </a:lnTo>
                  <a:cubicBezTo>
                    <a:pt x="3971777" y="378867"/>
                    <a:pt x="4013331" y="652783"/>
                    <a:pt x="4013331" y="941251"/>
                  </a:cubicBezTo>
                  <a:cubicBezTo>
                    <a:pt x="4013331" y="1171430"/>
                    <a:pt x="3948997" y="1356167"/>
                    <a:pt x="3804827" y="1540292"/>
                  </a:cubicBezTo>
                  <a:cubicBezTo>
                    <a:pt x="3654026" y="1732895"/>
                    <a:pt x="3427436" y="1910292"/>
                    <a:pt x="3187498" y="2098087"/>
                  </a:cubicBezTo>
                  <a:cubicBezTo>
                    <a:pt x="3143231" y="2132693"/>
                    <a:pt x="3097499" y="2168522"/>
                    <a:pt x="3051769" y="2204787"/>
                  </a:cubicBezTo>
                  <a:cubicBezTo>
                    <a:pt x="2642425" y="2529345"/>
                    <a:pt x="2343664" y="2742133"/>
                    <a:pt x="1936476" y="2742133"/>
                  </a:cubicBezTo>
                  <a:cubicBezTo>
                    <a:pt x="1316045" y="2742133"/>
                    <a:pt x="876647" y="2480932"/>
                    <a:pt x="467303" y="1868695"/>
                  </a:cubicBezTo>
                  <a:cubicBezTo>
                    <a:pt x="413736" y="1788559"/>
                    <a:pt x="361372" y="1715679"/>
                    <a:pt x="310732" y="1645244"/>
                  </a:cubicBezTo>
                  <a:cubicBezTo>
                    <a:pt x="100850" y="1353195"/>
                    <a:pt x="0" y="1201315"/>
                    <a:pt x="0" y="941251"/>
                  </a:cubicBezTo>
                  <a:cubicBezTo>
                    <a:pt x="0" y="683021"/>
                    <a:pt x="63214" y="427935"/>
                    <a:pt x="187749" y="183076"/>
                  </a:cubicBezTo>
                  <a:cubicBezTo>
                    <a:pt x="218215" y="123194"/>
                    <a:pt x="251953" y="64578"/>
                    <a:pt x="288888" y="7329"/>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0" name="Freeform: Shape 49">
              <a:extLst>
                <a:ext uri="{FF2B5EF4-FFF2-40B4-BE49-F238E27FC236}">
                  <a16:creationId xmlns:a16="http://schemas.microsoft.com/office/drawing/2014/main" xmlns="" id="{965F60C1-CD8B-4326-9B24-3D197CF382A6}"/>
                </a:ext>
              </a:extLst>
            </p:cNvPr>
            <p:cNvSpPr/>
            <p:nvPr/>
          </p:nvSpPr>
          <p:spPr>
            <a:xfrm>
              <a:off x="3566319" y="0"/>
              <a:ext cx="3401415" cy="2440484"/>
            </a:xfrm>
            <a:custGeom>
              <a:avLst/>
              <a:gdLst>
                <a:gd name="connsiteX0" fmla="*/ 332917 w 3401415"/>
                <a:gd name="connsiteY0" fmla="*/ 0 h 2440484"/>
                <a:gd name="connsiteX1" fmla="*/ 3207137 w 3401415"/>
                <a:gd name="connsiteY1" fmla="*/ 0 h 2440484"/>
                <a:gd name="connsiteX2" fmla="*/ 3242654 w 3401415"/>
                <a:gd name="connsiteY2" fmla="*/ 74937 h 2440484"/>
                <a:gd name="connsiteX3" fmla="*/ 3401415 w 3401415"/>
                <a:gd name="connsiteY3" fmla="*/ 914184 h 2440484"/>
                <a:gd name="connsiteX4" fmla="*/ 3224702 w 3401415"/>
                <a:gd name="connsiteY4" fmla="*/ 1421888 h 2440484"/>
                <a:gd name="connsiteX5" fmla="*/ 2701498 w 3401415"/>
                <a:gd name="connsiteY5" fmla="*/ 1894635 h 2440484"/>
                <a:gd name="connsiteX6" fmla="*/ 2586463 w 3401415"/>
                <a:gd name="connsiteY6" fmla="*/ 1985068 h 2440484"/>
                <a:gd name="connsiteX7" fmla="*/ 1641219 w 3401415"/>
                <a:gd name="connsiteY7" fmla="*/ 2440484 h 2440484"/>
                <a:gd name="connsiteX8" fmla="*/ 396053 w 3401415"/>
                <a:gd name="connsiteY8" fmla="*/ 1700219 h 2440484"/>
                <a:gd name="connsiteX9" fmla="*/ 263354 w 3401415"/>
                <a:gd name="connsiteY9" fmla="*/ 1510839 h 2440484"/>
                <a:gd name="connsiteX10" fmla="*/ 0 w 3401415"/>
                <a:gd name="connsiteY10" fmla="*/ 914184 h 2440484"/>
                <a:gd name="connsiteX11" fmla="*/ 159122 w 3401415"/>
                <a:gd name="connsiteY11" fmla="*/ 271610 h 2440484"/>
                <a:gd name="connsiteX12" fmla="*/ 244841 w 3401415"/>
                <a:gd name="connsiteY12" fmla="*/ 122658 h 2440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01415" h="2440484">
                  <a:moveTo>
                    <a:pt x="332917" y="0"/>
                  </a:moveTo>
                  <a:lnTo>
                    <a:pt x="3207137" y="0"/>
                  </a:lnTo>
                  <a:lnTo>
                    <a:pt x="3242654" y="74937"/>
                  </a:lnTo>
                  <a:cubicBezTo>
                    <a:pt x="3346386" y="322243"/>
                    <a:pt x="3401415" y="608579"/>
                    <a:pt x="3401415" y="914184"/>
                  </a:cubicBezTo>
                  <a:cubicBezTo>
                    <a:pt x="3401415" y="1109268"/>
                    <a:pt x="3346890" y="1265837"/>
                    <a:pt x="3224702" y="1421888"/>
                  </a:cubicBezTo>
                  <a:cubicBezTo>
                    <a:pt x="3096894" y="1585125"/>
                    <a:pt x="2904852" y="1735475"/>
                    <a:pt x="2701498" y="1894635"/>
                  </a:cubicBezTo>
                  <a:cubicBezTo>
                    <a:pt x="2663980" y="1923966"/>
                    <a:pt x="2625221" y="1954332"/>
                    <a:pt x="2586463" y="1985068"/>
                  </a:cubicBezTo>
                  <a:cubicBezTo>
                    <a:pt x="2239532" y="2260140"/>
                    <a:pt x="1986324" y="2440484"/>
                    <a:pt x="1641219" y="2440484"/>
                  </a:cubicBezTo>
                  <a:cubicBezTo>
                    <a:pt x="1115386" y="2440484"/>
                    <a:pt x="742984" y="2219109"/>
                    <a:pt x="396053" y="1700219"/>
                  </a:cubicBezTo>
                  <a:cubicBezTo>
                    <a:pt x="350653" y="1632303"/>
                    <a:pt x="306273" y="1570535"/>
                    <a:pt x="263354" y="1510839"/>
                  </a:cubicBezTo>
                  <a:cubicBezTo>
                    <a:pt x="85473" y="1263318"/>
                    <a:pt x="0" y="1134597"/>
                    <a:pt x="0" y="914184"/>
                  </a:cubicBezTo>
                  <a:cubicBezTo>
                    <a:pt x="0" y="695327"/>
                    <a:pt x="53576" y="479135"/>
                    <a:pt x="159122" y="271610"/>
                  </a:cubicBezTo>
                  <a:cubicBezTo>
                    <a:pt x="184943" y="220858"/>
                    <a:pt x="213538" y="171179"/>
                    <a:pt x="244841" y="122658"/>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1" name="Freeform: Shape 50">
              <a:extLst>
                <a:ext uri="{FF2B5EF4-FFF2-40B4-BE49-F238E27FC236}">
                  <a16:creationId xmlns:a16="http://schemas.microsoft.com/office/drawing/2014/main" xmlns="" id="{69511D06-104E-440E-8049-4CDCE4B87E96}"/>
                </a:ext>
              </a:extLst>
            </p:cNvPr>
            <p:cNvSpPr/>
            <p:nvPr/>
          </p:nvSpPr>
          <p:spPr>
            <a:xfrm>
              <a:off x="3232490" y="0"/>
              <a:ext cx="4164597" cy="2817185"/>
            </a:xfrm>
            <a:custGeom>
              <a:avLst/>
              <a:gdLst>
                <a:gd name="connsiteX0" fmla="*/ 237339 w 4130517"/>
                <a:gd name="connsiteY0" fmla="*/ 0 h 2806419"/>
                <a:gd name="connsiteX1" fmla="*/ 3997489 w 4130517"/>
                <a:gd name="connsiteY1" fmla="*/ 0 h 2806419"/>
                <a:gd name="connsiteX2" fmla="*/ 4006148 w 4130517"/>
                <a:gd name="connsiteY2" fmla="*/ 24333 h 2806419"/>
                <a:gd name="connsiteX3" fmla="*/ 4130517 w 4130517"/>
                <a:gd name="connsiteY3" fmla="*/ 887307 h 2806419"/>
                <a:gd name="connsiteX4" fmla="*/ 3915925 w 4130517"/>
                <a:gd name="connsiteY4" fmla="*/ 1525677 h 2806419"/>
                <a:gd name="connsiteX5" fmla="*/ 3280571 w 4130517"/>
                <a:gd name="connsiteY5" fmla="*/ 2120090 h 2806419"/>
                <a:gd name="connsiteX6" fmla="*/ 3140878 w 4130517"/>
                <a:gd name="connsiteY6" fmla="*/ 2233796 h 2806419"/>
                <a:gd name="connsiteX7" fmla="*/ 1993019 w 4130517"/>
                <a:gd name="connsiteY7" fmla="*/ 2806419 h 2806419"/>
                <a:gd name="connsiteX8" fmla="*/ 480948 w 4130517"/>
                <a:gd name="connsiteY8" fmla="*/ 1875638 h 2806419"/>
                <a:gd name="connsiteX9" fmla="*/ 319805 w 4130517"/>
                <a:gd name="connsiteY9" fmla="*/ 1637519 h 2806419"/>
                <a:gd name="connsiteX10" fmla="*/ 0 w 4130517"/>
                <a:gd name="connsiteY10" fmla="*/ 887307 h 2806419"/>
                <a:gd name="connsiteX11" fmla="*/ 193231 w 4130517"/>
                <a:gd name="connsiteY11" fmla="*/ 79360 h 2806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30517" h="2806419">
                  <a:moveTo>
                    <a:pt x="237339" y="0"/>
                  </a:moveTo>
                  <a:lnTo>
                    <a:pt x="3997489" y="0"/>
                  </a:lnTo>
                  <a:lnTo>
                    <a:pt x="4006148" y="24333"/>
                  </a:lnTo>
                  <a:cubicBezTo>
                    <a:pt x="4087750" y="288004"/>
                    <a:pt x="4130517" y="579903"/>
                    <a:pt x="4130517" y="887307"/>
                  </a:cubicBezTo>
                  <a:cubicBezTo>
                    <a:pt x="4130517" y="1132599"/>
                    <a:pt x="4064304" y="1329464"/>
                    <a:pt x="3915925" y="1525677"/>
                  </a:cubicBezTo>
                  <a:cubicBezTo>
                    <a:pt x="3760721" y="1730924"/>
                    <a:pt x="3527514" y="1919967"/>
                    <a:pt x="3280571" y="2120090"/>
                  </a:cubicBezTo>
                  <a:cubicBezTo>
                    <a:pt x="3235011" y="2156968"/>
                    <a:pt x="3187944" y="2195151"/>
                    <a:pt x="3140878" y="2233796"/>
                  </a:cubicBezTo>
                  <a:cubicBezTo>
                    <a:pt x="2719582" y="2579662"/>
                    <a:pt x="2412097" y="2806419"/>
                    <a:pt x="1993019" y="2806419"/>
                  </a:cubicBezTo>
                  <a:cubicBezTo>
                    <a:pt x="1354472" y="2806419"/>
                    <a:pt x="902244" y="2528070"/>
                    <a:pt x="480948" y="1875638"/>
                  </a:cubicBezTo>
                  <a:cubicBezTo>
                    <a:pt x="425816" y="1790244"/>
                    <a:pt x="371924" y="1712578"/>
                    <a:pt x="319805" y="1637519"/>
                  </a:cubicBezTo>
                  <a:cubicBezTo>
                    <a:pt x="103795" y="1326296"/>
                    <a:pt x="0" y="1164446"/>
                    <a:pt x="0" y="887307"/>
                  </a:cubicBezTo>
                  <a:cubicBezTo>
                    <a:pt x="0" y="612125"/>
                    <a:pt x="65060" y="340293"/>
                    <a:pt x="193231" y="7936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2" name="Freeform: Shape 51">
              <a:extLst>
                <a:ext uri="{FF2B5EF4-FFF2-40B4-BE49-F238E27FC236}">
                  <a16:creationId xmlns:a16="http://schemas.microsoft.com/office/drawing/2014/main" xmlns="" id="{164F6B39-7B0A-4839-9F52-1FFA2044F248}"/>
                </a:ext>
              </a:extLst>
            </p:cNvPr>
            <p:cNvSpPr/>
            <p:nvPr/>
          </p:nvSpPr>
          <p:spPr>
            <a:xfrm>
              <a:off x="3124577" y="0"/>
              <a:ext cx="4389519" cy="2916937"/>
            </a:xfrm>
            <a:custGeom>
              <a:avLst/>
              <a:gdLst>
                <a:gd name="connsiteX0" fmla="*/ 208215 w 4389519"/>
                <a:gd name="connsiteY0" fmla="*/ 0 h 2916937"/>
                <a:gd name="connsiteX1" fmla="*/ 4284014 w 4389519"/>
                <a:gd name="connsiteY1" fmla="*/ 0 h 2916937"/>
                <a:gd name="connsiteX2" fmla="*/ 4335794 w 4389519"/>
                <a:gd name="connsiteY2" fmla="*/ 207911 h 2916937"/>
                <a:gd name="connsiteX3" fmla="*/ 4376420 w 4389519"/>
                <a:gd name="connsiteY3" fmla="*/ 1078865 h 2916937"/>
                <a:gd name="connsiteX4" fmla="*/ 4090147 w 4389519"/>
                <a:gd name="connsiteY4" fmla="*/ 1734728 h 2916937"/>
                <a:gd name="connsiteX5" fmla="*/ 3362552 w 4389519"/>
                <a:gd name="connsiteY5" fmla="*/ 2305097 h 2916937"/>
                <a:gd name="connsiteX6" fmla="*/ 3204152 w 4389519"/>
                <a:gd name="connsiteY6" fmla="*/ 2412521 h 2916937"/>
                <a:gd name="connsiteX7" fmla="*/ 1936072 w 4389519"/>
                <a:gd name="connsiteY7" fmla="*/ 2912360 h 2916937"/>
                <a:gd name="connsiteX8" fmla="*/ 421690 w 4389519"/>
                <a:gd name="connsiteY8" fmla="*/ 1787063 h 2916937"/>
                <a:gd name="connsiteX9" fmla="*/ 273167 w 4389519"/>
                <a:gd name="connsiteY9" fmla="*/ 1520080 h 2916937"/>
                <a:gd name="connsiteX10" fmla="*/ 4118 w 4389519"/>
                <a:gd name="connsiteY10" fmla="*/ 696338 h 2916937"/>
                <a:gd name="connsiteX11" fmla="*/ 175984 w 4389519"/>
                <a:gd name="connsiteY11" fmla="*/ 60381 h 2916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89519" h="2916937">
                  <a:moveTo>
                    <a:pt x="208215" y="0"/>
                  </a:moveTo>
                  <a:lnTo>
                    <a:pt x="4284014" y="0"/>
                  </a:lnTo>
                  <a:lnTo>
                    <a:pt x="4335794" y="207911"/>
                  </a:lnTo>
                  <a:cubicBezTo>
                    <a:pt x="4388748" y="479686"/>
                    <a:pt x="4403109" y="773803"/>
                    <a:pt x="4376420" y="1078865"/>
                  </a:cubicBezTo>
                  <a:cubicBezTo>
                    <a:pt x="4353703" y="1338514"/>
                    <a:pt x="4265383" y="1540772"/>
                    <a:pt x="4090147" y="1734728"/>
                  </a:cubicBezTo>
                  <a:cubicBezTo>
                    <a:pt x="3906850" y="1937616"/>
                    <a:pt x="3642485" y="2116128"/>
                    <a:pt x="3362552" y="2305097"/>
                  </a:cubicBezTo>
                  <a:cubicBezTo>
                    <a:pt x="3310910" y="2339914"/>
                    <a:pt x="3257553" y="2375972"/>
                    <a:pt x="3204152" y="2412521"/>
                  </a:cubicBezTo>
                  <a:cubicBezTo>
                    <a:pt x="2726165" y="2739616"/>
                    <a:pt x="2379682" y="2951171"/>
                    <a:pt x="1936072" y="2912360"/>
                  </a:cubicBezTo>
                  <a:cubicBezTo>
                    <a:pt x="1260148" y="2853224"/>
                    <a:pt x="807225" y="2516700"/>
                    <a:pt x="421690" y="1787063"/>
                  </a:cubicBezTo>
                  <a:cubicBezTo>
                    <a:pt x="371240" y="1691563"/>
                    <a:pt x="321385" y="1604361"/>
                    <a:pt x="273167" y="1520080"/>
                  </a:cubicBezTo>
                  <a:cubicBezTo>
                    <a:pt x="73334" y="1170636"/>
                    <a:pt x="-21548" y="989700"/>
                    <a:pt x="4118" y="696338"/>
                  </a:cubicBezTo>
                  <a:cubicBezTo>
                    <a:pt x="23232" y="477870"/>
                    <a:pt x="80908" y="264786"/>
                    <a:pt x="175984" y="60381"/>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grpSp>
      <p:grpSp>
        <p:nvGrpSpPr>
          <p:cNvPr id="8" name="Group 7">
            <a:extLst>
              <a:ext uri="{FF2B5EF4-FFF2-40B4-BE49-F238E27FC236}">
                <a16:creationId xmlns:a16="http://schemas.microsoft.com/office/drawing/2014/main" xmlns="" id="{03099122-D80B-4389-A1CF-52C635217F4B}"/>
              </a:ext>
            </a:extLst>
          </p:cNvPr>
          <p:cNvGrpSpPr/>
          <p:nvPr/>
        </p:nvGrpSpPr>
        <p:grpSpPr>
          <a:xfrm>
            <a:off x="8122942" y="0"/>
            <a:ext cx="4069058" cy="3547008"/>
            <a:chOff x="8122942" y="0"/>
            <a:chExt cx="4069058" cy="3547008"/>
          </a:xfrm>
        </p:grpSpPr>
        <p:sp>
          <p:nvSpPr>
            <p:cNvPr id="54" name="Freeform: Shape 53">
              <a:extLst>
                <a:ext uri="{FF2B5EF4-FFF2-40B4-BE49-F238E27FC236}">
                  <a16:creationId xmlns:a16="http://schemas.microsoft.com/office/drawing/2014/main" xmlns="" id="{CA535D59-CDAA-4AA9-84AC-A6142E857FE2}"/>
                </a:ext>
              </a:extLst>
            </p:cNvPr>
            <p:cNvSpPr/>
            <p:nvPr/>
          </p:nvSpPr>
          <p:spPr>
            <a:xfrm>
              <a:off x="8122942" y="0"/>
              <a:ext cx="4069058" cy="3547008"/>
            </a:xfrm>
            <a:custGeom>
              <a:avLst/>
              <a:gdLst>
                <a:gd name="connsiteX0" fmla="*/ 305212 w 4069058"/>
                <a:gd name="connsiteY0" fmla="*/ 0 h 3547008"/>
                <a:gd name="connsiteX1" fmla="*/ 4069058 w 4069058"/>
                <a:gd name="connsiteY1" fmla="*/ 0 h 3547008"/>
                <a:gd name="connsiteX2" fmla="*/ 4069058 w 4069058"/>
                <a:gd name="connsiteY2" fmla="*/ 2865785 h 3547008"/>
                <a:gd name="connsiteX3" fmla="*/ 3996814 w 4069058"/>
                <a:gd name="connsiteY3" fmla="*/ 2947457 h 3547008"/>
                <a:gd name="connsiteX4" fmla="*/ 2732780 w 4069058"/>
                <a:gd name="connsiteY4" fmla="*/ 3541640 h 3547008"/>
                <a:gd name="connsiteX5" fmla="*/ 1317550 w 4069058"/>
                <a:gd name="connsiteY5" fmla="*/ 3015110 h 3547008"/>
                <a:gd name="connsiteX6" fmla="*/ 1140977 w 4069058"/>
                <a:gd name="connsiteY6" fmla="*/ 2901419 h 3547008"/>
                <a:gd name="connsiteX7" fmla="*/ 330269 w 4069058"/>
                <a:gd name="connsiteY7" fmla="*/ 2297252 h 3547008"/>
                <a:gd name="connsiteX8" fmla="*/ 13299 w 4069058"/>
                <a:gd name="connsiteY8" fmla="*/ 1599966 h 3547008"/>
                <a:gd name="connsiteX9" fmla="*/ 217457 w 4069058"/>
                <a:gd name="connsiteY9" fmla="*/ 178659 h 3547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69058" h="3547008">
                  <a:moveTo>
                    <a:pt x="305212" y="0"/>
                  </a:moveTo>
                  <a:lnTo>
                    <a:pt x="4069058" y="0"/>
                  </a:lnTo>
                  <a:lnTo>
                    <a:pt x="4069058" y="2865785"/>
                  </a:lnTo>
                  <a:lnTo>
                    <a:pt x="3996814" y="2947457"/>
                  </a:lnTo>
                  <a:cubicBezTo>
                    <a:pt x="3654887" y="3311545"/>
                    <a:pt x="3252443" y="3496175"/>
                    <a:pt x="2732780" y="3541640"/>
                  </a:cubicBezTo>
                  <a:cubicBezTo>
                    <a:pt x="2236701" y="3585041"/>
                    <a:pt x="1850359" y="3361306"/>
                    <a:pt x="1317550" y="3015110"/>
                  </a:cubicBezTo>
                  <a:cubicBezTo>
                    <a:pt x="1258026" y="2976425"/>
                    <a:pt x="1198546" y="2938265"/>
                    <a:pt x="1140977" y="2901419"/>
                  </a:cubicBezTo>
                  <a:cubicBezTo>
                    <a:pt x="828927" y="2701433"/>
                    <a:pt x="534230" y="2512513"/>
                    <a:pt x="330269" y="2297252"/>
                  </a:cubicBezTo>
                  <a:cubicBezTo>
                    <a:pt x="135278" y="2091465"/>
                    <a:pt x="37487" y="1876435"/>
                    <a:pt x="13299" y="1599966"/>
                  </a:cubicBezTo>
                  <a:cubicBezTo>
                    <a:pt x="-32170" y="1080250"/>
                    <a:pt x="39709" y="589889"/>
                    <a:pt x="217457" y="17865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5" name="Freeform: Shape 54">
              <a:extLst>
                <a:ext uri="{FF2B5EF4-FFF2-40B4-BE49-F238E27FC236}">
                  <a16:creationId xmlns:a16="http://schemas.microsoft.com/office/drawing/2014/main" xmlns="" id="{CD6948CC-6D51-4092-887C-B0664DC102C7}"/>
                </a:ext>
              </a:extLst>
            </p:cNvPr>
            <p:cNvSpPr/>
            <p:nvPr/>
          </p:nvSpPr>
          <p:spPr>
            <a:xfrm flipH="1">
              <a:off x="8319994" y="0"/>
              <a:ext cx="3872006" cy="3321595"/>
            </a:xfrm>
            <a:custGeom>
              <a:avLst/>
              <a:gdLst>
                <a:gd name="connsiteX0" fmla="*/ 3466434 w 3872006"/>
                <a:gd name="connsiteY0" fmla="*/ 0 h 3321595"/>
                <a:gd name="connsiteX1" fmla="*/ 65800 w 3872006"/>
                <a:gd name="connsiteY1" fmla="*/ 0 h 3321595"/>
                <a:gd name="connsiteX2" fmla="*/ 0 w 3872006"/>
                <a:gd name="connsiteY2" fmla="*/ 59511 h 3321595"/>
                <a:gd name="connsiteX3" fmla="*/ 0 w 3872006"/>
                <a:gd name="connsiteY3" fmla="*/ 2518435 h 3321595"/>
                <a:gd name="connsiteX4" fmla="*/ 80122 w 3872006"/>
                <a:gd name="connsiteY4" fmla="*/ 2618704 h 3321595"/>
                <a:gd name="connsiteX5" fmla="*/ 1549501 w 3872006"/>
                <a:gd name="connsiteY5" fmla="*/ 3321595 h 3321595"/>
                <a:gd name="connsiteX6" fmla="*/ 2796711 w 3872006"/>
                <a:gd name="connsiteY6" fmla="*/ 2749441 h 3321595"/>
                <a:gd name="connsiteX7" fmla="*/ 2948494 w 3872006"/>
                <a:gd name="connsiteY7" fmla="*/ 2635829 h 3321595"/>
                <a:gd name="connsiteX8" fmla="*/ 3638840 w 3872006"/>
                <a:gd name="connsiteY8" fmla="*/ 2041901 h 3321595"/>
                <a:gd name="connsiteX9" fmla="*/ 3872006 w 3872006"/>
                <a:gd name="connsiteY9" fmla="*/ 1404055 h 3321595"/>
                <a:gd name="connsiteX10" fmla="*/ 3467973 w 3872006"/>
                <a:gd name="connsiteY10" fmla="*/ 1974 h 332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72006" h="3321595">
                  <a:moveTo>
                    <a:pt x="3466434" y="0"/>
                  </a:moveTo>
                  <a:lnTo>
                    <a:pt x="65800" y="0"/>
                  </a:lnTo>
                  <a:lnTo>
                    <a:pt x="0" y="59511"/>
                  </a:lnTo>
                  <a:lnTo>
                    <a:pt x="0" y="2518435"/>
                  </a:lnTo>
                  <a:lnTo>
                    <a:pt x="80122" y="2618704"/>
                  </a:lnTo>
                  <a:cubicBezTo>
                    <a:pt x="490323" y="3108658"/>
                    <a:pt x="942414" y="3321595"/>
                    <a:pt x="1549501" y="3321595"/>
                  </a:cubicBezTo>
                  <a:cubicBezTo>
                    <a:pt x="2004852" y="3321595"/>
                    <a:pt x="2338950" y="3095023"/>
                    <a:pt x="2796711" y="2749441"/>
                  </a:cubicBezTo>
                  <a:cubicBezTo>
                    <a:pt x="2847850" y="2710827"/>
                    <a:pt x="2898991" y="2672676"/>
                    <a:pt x="2948494" y="2635829"/>
                  </a:cubicBezTo>
                  <a:cubicBezTo>
                    <a:pt x="3216812" y="2435869"/>
                    <a:pt x="3470203" y="2246981"/>
                    <a:pt x="3638840" y="2041901"/>
                  </a:cubicBezTo>
                  <a:cubicBezTo>
                    <a:pt x="3800062" y="1845849"/>
                    <a:pt x="3872006" y="1649145"/>
                    <a:pt x="3872006" y="1404055"/>
                  </a:cubicBezTo>
                  <a:cubicBezTo>
                    <a:pt x="3872006" y="866538"/>
                    <a:pt x="3729694" y="376466"/>
                    <a:pt x="3467973" y="1974"/>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xmlns="" id="{F5F9FD94-99CC-42AD-8E66-CF99E8FD5A94}"/>
                </a:ext>
              </a:extLst>
            </p:cNvPr>
            <p:cNvSpPr/>
            <p:nvPr/>
          </p:nvSpPr>
          <p:spPr>
            <a:xfrm flipH="1">
              <a:off x="8729240" y="9274"/>
              <a:ext cx="3462454" cy="3010961"/>
            </a:xfrm>
            <a:custGeom>
              <a:avLst/>
              <a:gdLst>
                <a:gd name="connsiteX0" fmla="*/ 2953507 w 3462454"/>
                <a:gd name="connsiteY0" fmla="*/ 0 h 3010961"/>
                <a:gd name="connsiteX1" fmla="*/ 477652 w 3462454"/>
                <a:gd name="connsiteY1" fmla="*/ 0 h 3010961"/>
                <a:gd name="connsiteX2" fmla="*/ 327396 w 3462454"/>
                <a:gd name="connsiteY2" fmla="*/ 113681 h 3010961"/>
                <a:gd name="connsiteX3" fmla="*/ 46554 w 3462454"/>
                <a:gd name="connsiteY3" fmla="*/ 391785 h 3010961"/>
                <a:gd name="connsiteX4" fmla="*/ 0 w 3462454"/>
                <a:gd name="connsiteY4" fmla="*/ 453516 h 3010961"/>
                <a:gd name="connsiteX5" fmla="*/ 0 w 3462454"/>
                <a:gd name="connsiteY5" fmla="*/ 2083461 h 3010961"/>
                <a:gd name="connsiteX6" fmla="*/ 26382 w 3462454"/>
                <a:gd name="connsiteY6" fmla="*/ 2118637 h 3010961"/>
                <a:gd name="connsiteX7" fmla="*/ 101620 w 3462454"/>
                <a:gd name="connsiteY7" fmla="*/ 2222744 h 3010961"/>
                <a:gd name="connsiteX8" fmla="*/ 1494064 w 3462454"/>
                <a:gd name="connsiteY8" fmla="*/ 3010961 h 3010961"/>
                <a:gd name="connsiteX9" fmla="*/ 2551110 w 3462454"/>
                <a:gd name="connsiteY9" fmla="*/ 2526044 h 3010961"/>
                <a:gd name="connsiteX10" fmla="*/ 2679751 w 3462454"/>
                <a:gd name="connsiteY10" fmla="*/ 2429754 h 3010961"/>
                <a:gd name="connsiteX11" fmla="*/ 3264840 w 3462454"/>
                <a:gd name="connsiteY11" fmla="*/ 1926383 h 3010961"/>
                <a:gd name="connsiteX12" fmla="*/ 3462454 w 3462454"/>
                <a:gd name="connsiteY12" fmla="*/ 1385790 h 3010961"/>
                <a:gd name="connsiteX13" fmla="*/ 3018820 w 3462454"/>
                <a:gd name="connsiteY13" fmla="*/ 67626 h 301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62454" h="3010961">
                  <a:moveTo>
                    <a:pt x="2953507" y="0"/>
                  </a:moveTo>
                  <a:lnTo>
                    <a:pt x="477652" y="0"/>
                  </a:lnTo>
                  <a:lnTo>
                    <a:pt x="327396" y="113681"/>
                  </a:lnTo>
                  <a:cubicBezTo>
                    <a:pt x="222344" y="200626"/>
                    <a:pt x="128536" y="293564"/>
                    <a:pt x="46554" y="391785"/>
                  </a:cubicBezTo>
                  <a:lnTo>
                    <a:pt x="0" y="453516"/>
                  </a:lnTo>
                  <a:lnTo>
                    <a:pt x="0" y="2083461"/>
                  </a:lnTo>
                  <a:lnTo>
                    <a:pt x="26382" y="2118637"/>
                  </a:lnTo>
                  <a:cubicBezTo>
                    <a:pt x="51135" y="2152065"/>
                    <a:pt x="76235" y="2186586"/>
                    <a:pt x="101620" y="2222744"/>
                  </a:cubicBezTo>
                  <a:cubicBezTo>
                    <a:pt x="489585" y="2775245"/>
                    <a:pt x="906035" y="3010961"/>
                    <a:pt x="1494064" y="3010961"/>
                  </a:cubicBezTo>
                  <a:cubicBezTo>
                    <a:pt x="1879987" y="3010961"/>
                    <a:pt x="2163144" y="2818935"/>
                    <a:pt x="2551110" y="2526044"/>
                  </a:cubicBezTo>
                  <a:cubicBezTo>
                    <a:pt x="2594452" y="2493317"/>
                    <a:pt x="2637795" y="2460984"/>
                    <a:pt x="2679751" y="2429754"/>
                  </a:cubicBezTo>
                  <a:cubicBezTo>
                    <a:pt x="2907158" y="2260282"/>
                    <a:pt x="3121914" y="2100194"/>
                    <a:pt x="3264840" y="1926383"/>
                  </a:cubicBezTo>
                  <a:cubicBezTo>
                    <a:pt x="3401480" y="1760224"/>
                    <a:pt x="3462454" y="1593511"/>
                    <a:pt x="3462454" y="1385790"/>
                  </a:cubicBezTo>
                  <a:cubicBezTo>
                    <a:pt x="3462454" y="865148"/>
                    <a:pt x="3304918" y="397028"/>
                    <a:pt x="3018820" y="67626"/>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Freeform: Shape 56">
              <a:extLst>
                <a:ext uri="{FF2B5EF4-FFF2-40B4-BE49-F238E27FC236}">
                  <a16:creationId xmlns:a16="http://schemas.microsoft.com/office/drawing/2014/main" xmlns="" id="{F47D3E70-A759-410D-B5DB-855218E138C3}"/>
                </a:ext>
              </a:extLst>
            </p:cNvPr>
            <p:cNvSpPr/>
            <p:nvPr/>
          </p:nvSpPr>
          <p:spPr>
            <a:xfrm flipH="1">
              <a:off x="8243247" y="9274"/>
              <a:ext cx="3948447" cy="3411460"/>
            </a:xfrm>
            <a:custGeom>
              <a:avLst/>
              <a:gdLst>
                <a:gd name="connsiteX0" fmla="*/ 3564894 w 3904481"/>
                <a:gd name="connsiteY0" fmla="*/ 0 h 3411460"/>
                <a:gd name="connsiteX1" fmla="*/ 0 w 3904481"/>
                <a:gd name="connsiteY1" fmla="*/ 0 h 3411460"/>
                <a:gd name="connsiteX2" fmla="*/ 0 w 3904481"/>
                <a:gd name="connsiteY2" fmla="*/ 2659993 h 3411460"/>
                <a:gd name="connsiteX3" fmla="*/ 1876 w 3904481"/>
                <a:gd name="connsiteY3" fmla="*/ 2662425 h 3411460"/>
                <a:gd name="connsiteX4" fmla="*/ 1514161 w 3904481"/>
                <a:gd name="connsiteY4" fmla="*/ 3411460 h 3411460"/>
                <a:gd name="connsiteX5" fmla="*/ 2797788 w 3904481"/>
                <a:gd name="connsiteY5" fmla="*/ 2801744 h 3411460"/>
                <a:gd name="connsiteX6" fmla="*/ 2954004 w 3904481"/>
                <a:gd name="connsiteY6" fmla="*/ 2680673 h 3411460"/>
                <a:gd name="connsiteX7" fmla="*/ 3664508 w 3904481"/>
                <a:gd name="connsiteY7" fmla="*/ 2047754 h 3411460"/>
                <a:gd name="connsiteX8" fmla="*/ 3904481 w 3904481"/>
                <a:gd name="connsiteY8" fmla="*/ 1368033 h 3411460"/>
                <a:gd name="connsiteX9" fmla="*/ 3596499 w 3904481"/>
                <a:gd name="connsiteY9" fmla="*/ 52268 h 3411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4481" h="3411460">
                  <a:moveTo>
                    <a:pt x="3564894" y="0"/>
                  </a:moveTo>
                  <a:lnTo>
                    <a:pt x="0" y="0"/>
                  </a:lnTo>
                  <a:lnTo>
                    <a:pt x="0" y="2659993"/>
                  </a:lnTo>
                  <a:lnTo>
                    <a:pt x="1876" y="2662425"/>
                  </a:lnTo>
                  <a:cubicBezTo>
                    <a:pt x="424055" y="3184544"/>
                    <a:pt x="889346" y="3411460"/>
                    <a:pt x="1514161" y="3411460"/>
                  </a:cubicBezTo>
                  <a:cubicBezTo>
                    <a:pt x="1982808" y="3411460"/>
                    <a:pt x="2326661" y="3170014"/>
                    <a:pt x="2797788" y="2801744"/>
                  </a:cubicBezTo>
                  <a:cubicBezTo>
                    <a:pt x="2850420" y="2760595"/>
                    <a:pt x="2903054" y="2719940"/>
                    <a:pt x="2954004" y="2680673"/>
                  </a:cubicBezTo>
                  <a:cubicBezTo>
                    <a:pt x="3230156" y="2467586"/>
                    <a:pt x="3490946" y="2266297"/>
                    <a:pt x="3664508" y="2047754"/>
                  </a:cubicBezTo>
                  <a:cubicBezTo>
                    <a:pt x="3830437" y="1838832"/>
                    <a:pt x="3904481" y="1629214"/>
                    <a:pt x="3904481" y="1368033"/>
                  </a:cubicBezTo>
                  <a:cubicBezTo>
                    <a:pt x="3904481" y="877057"/>
                    <a:pt x="3796872" y="423228"/>
                    <a:pt x="3596499" y="52268"/>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9" name="Group 8">
            <a:extLst>
              <a:ext uri="{FF2B5EF4-FFF2-40B4-BE49-F238E27FC236}">
                <a16:creationId xmlns:a16="http://schemas.microsoft.com/office/drawing/2014/main" xmlns="" id="{90302A25-2D4F-4AD5-B0E9-C12184C3599E}"/>
              </a:ext>
            </a:extLst>
          </p:cNvPr>
          <p:cNvGrpSpPr/>
          <p:nvPr/>
        </p:nvGrpSpPr>
        <p:grpSpPr>
          <a:xfrm>
            <a:off x="-1" y="1355238"/>
            <a:ext cx="4381339" cy="5510713"/>
            <a:chOff x="0" y="1347287"/>
            <a:chExt cx="4259808" cy="5510713"/>
          </a:xfrm>
        </p:grpSpPr>
        <p:sp>
          <p:nvSpPr>
            <p:cNvPr id="59" name="Freeform: Shape 58">
              <a:extLst>
                <a:ext uri="{FF2B5EF4-FFF2-40B4-BE49-F238E27FC236}">
                  <a16:creationId xmlns:a16="http://schemas.microsoft.com/office/drawing/2014/main" xmlns="" id="{E227AF03-773A-4B1E-8FED-67198038E60D}"/>
                </a:ext>
              </a:extLst>
            </p:cNvPr>
            <p:cNvSpPr/>
            <p:nvPr/>
          </p:nvSpPr>
          <p:spPr>
            <a:xfrm>
              <a:off x="0" y="1676545"/>
              <a:ext cx="4174269" cy="5181455"/>
            </a:xfrm>
            <a:custGeom>
              <a:avLst/>
              <a:gdLst>
                <a:gd name="connsiteX0" fmla="*/ 1155130 w 4174269"/>
                <a:gd name="connsiteY0" fmla="*/ 990 h 5181455"/>
                <a:gd name="connsiteX1" fmla="*/ 2396955 w 4174269"/>
                <a:gd name="connsiteY1" fmla="*/ 367328 h 5181455"/>
                <a:gd name="connsiteX2" fmla="*/ 3827960 w 4174269"/>
                <a:gd name="connsiteY2" fmla="*/ 4749328 h 5181455"/>
                <a:gd name="connsiteX3" fmla="*/ 3561502 w 4174269"/>
                <a:gd name="connsiteY3" fmla="*/ 5090948 h 5181455"/>
                <a:gd name="connsiteX4" fmla="*/ 3452726 w 4174269"/>
                <a:gd name="connsiteY4" fmla="*/ 5181455 h 5181455"/>
                <a:gd name="connsiteX5" fmla="*/ 0 w 4174269"/>
                <a:gd name="connsiteY5" fmla="*/ 5181455 h 5181455"/>
                <a:gd name="connsiteX6" fmla="*/ 0 w 4174269"/>
                <a:gd name="connsiteY6" fmla="*/ 251605 h 5181455"/>
                <a:gd name="connsiteX7" fmla="*/ 157396 w 4174269"/>
                <a:gd name="connsiteY7" fmla="*/ 182600 h 5181455"/>
                <a:gd name="connsiteX8" fmla="*/ 1155130 w 4174269"/>
                <a:gd name="connsiteY8" fmla="*/ 990 h 518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4269" h="5181455">
                  <a:moveTo>
                    <a:pt x="1155130" y="990"/>
                  </a:moveTo>
                  <a:cubicBezTo>
                    <a:pt x="1564667" y="12730"/>
                    <a:pt x="1984593" y="129250"/>
                    <a:pt x="2396955" y="367328"/>
                  </a:cubicBezTo>
                  <a:cubicBezTo>
                    <a:pt x="3871760" y="1218807"/>
                    <a:pt x="4678347" y="3276416"/>
                    <a:pt x="3827960" y="4749328"/>
                  </a:cubicBezTo>
                  <a:cubicBezTo>
                    <a:pt x="3748235" y="4887417"/>
                    <a:pt x="3658928" y="4998272"/>
                    <a:pt x="3561502" y="5090948"/>
                  </a:cubicBezTo>
                  <a:lnTo>
                    <a:pt x="3452726" y="5181455"/>
                  </a:lnTo>
                  <a:lnTo>
                    <a:pt x="0" y="5181455"/>
                  </a:lnTo>
                  <a:lnTo>
                    <a:pt x="0" y="251605"/>
                  </a:lnTo>
                  <a:lnTo>
                    <a:pt x="157396" y="182600"/>
                  </a:lnTo>
                  <a:cubicBezTo>
                    <a:pt x="475610" y="54980"/>
                    <a:pt x="811718" y="-8854"/>
                    <a:pt x="1155130" y="99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0" name="Freeform: Shape 59">
              <a:extLst>
                <a:ext uri="{FF2B5EF4-FFF2-40B4-BE49-F238E27FC236}">
                  <a16:creationId xmlns:a16="http://schemas.microsoft.com/office/drawing/2014/main" xmlns="" id="{D6FE8FAD-8A4A-49E1-AFAF-A074482295A9}"/>
                </a:ext>
              </a:extLst>
            </p:cNvPr>
            <p:cNvSpPr/>
            <p:nvPr/>
          </p:nvSpPr>
          <p:spPr>
            <a:xfrm>
              <a:off x="0" y="1347287"/>
              <a:ext cx="4259808" cy="5510713"/>
            </a:xfrm>
            <a:custGeom>
              <a:avLst/>
              <a:gdLst>
                <a:gd name="connsiteX0" fmla="*/ 948905 w 4259808"/>
                <a:gd name="connsiteY0" fmla="*/ 1556 h 5510713"/>
                <a:gd name="connsiteX1" fmla="*/ 2304106 w 4259808"/>
                <a:gd name="connsiteY1" fmla="*/ 405867 h 5510713"/>
                <a:gd name="connsiteX2" fmla="*/ 3890982 w 4259808"/>
                <a:gd name="connsiteY2" fmla="*/ 5156588 h 5510713"/>
                <a:gd name="connsiteX3" fmla="*/ 3680329 w 4259808"/>
                <a:gd name="connsiteY3" fmla="*/ 5445948 h 5510713"/>
                <a:gd name="connsiteX4" fmla="*/ 3616504 w 4259808"/>
                <a:gd name="connsiteY4" fmla="*/ 5510713 h 5510713"/>
                <a:gd name="connsiteX5" fmla="*/ 0 w 4259808"/>
                <a:gd name="connsiteY5" fmla="*/ 5510713 h 5510713"/>
                <a:gd name="connsiteX6" fmla="*/ 0 w 4259808"/>
                <a:gd name="connsiteY6" fmla="*/ 144797 h 5510713"/>
                <a:gd name="connsiteX7" fmla="*/ 164164 w 4259808"/>
                <a:gd name="connsiteY7" fmla="*/ 92266 h 5510713"/>
                <a:gd name="connsiteX8" fmla="*/ 948905 w 4259808"/>
                <a:gd name="connsiteY8" fmla="*/ 1556 h 551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59808" h="5510713">
                  <a:moveTo>
                    <a:pt x="948905" y="1556"/>
                  </a:moveTo>
                  <a:cubicBezTo>
                    <a:pt x="1395136" y="16867"/>
                    <a:pt x="1853354" y="145625"/>
                    <a:pt x="2304106" y="405867"/>
                  </a:cubicBezTo>
                  <a:cubicBezTo>
                    <a:pt x="3916211" y="1336616"/>
                    <a:pt x="4808028" y="3568218"/>
                    <a:pt x="3890982" y="5156588"/>
                  </a:cubicBezTo>
                  <a:cubicBezTo>
                    <a:pt x="3826502" y="5268272"/>
                    <a:pt x="3756052" y="5363347"/>
                    <a:pt x="3680329" y="5445948"/>
                  </a:cubicBezTo>
                  <a:lnTo>
                    <a:pt x="3616504" y="5510713"/>
                  </a:lnTo>
                  <a:lnTo>
                    <a:pt x="0" y="5510713"/>
                  </a:lnTo>
                  <a:lnTo>
                    <a:pt x="0" y="144797"/>
                  </a:lnTo>
                  <a:lnTo>
                    <a:pt x="164164" y="92266"/>
                  </a:lnTo>
                  <a:cubicBezTo>
                    <a:pt x="418657" y="23914"/>
                    <a:pt x="681631" y="-7614"/>
                    <a:pt x="948905" y="1556"/>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1" name="Freeform: Shape 60">
              <a:extLst>
                <a:ext uri="{FF2B5EF4-FFF2-40B4-BE49-F238E27FC236}">
                  <a16:creationId xmlns:a16="http://schemas.microsoft.com/office/drawing/2014/main" xmlns="" id="{0A7C4DFB-FDFD-4F28-8B00-287EB75C79EB}"/>
                </a:ext>
              </a:extLst>
            </p:cNvPr>
            <p:cNvSpPr/>
            <p:nvPr/>
          </p:nvSpPr>
          <p:spPr>
            <a:xfrm>
              <a:off x="0" y="1592806"/>
              <a:ext cx="4029221" cy="5265194"/>
            </a:xfrm>
            <a:custGeom>
              <a:avLst/>
              <a:gdLst>
                <a:gd name="connsiteX0" fmla="*/ 812878 w 4029221"/>
                <a:gd name="connsiteY0" fmla="*/ 840 h 5265194"/>
                <a:gd name="connsiteX1" fmla="*/ 960980 w 4029221"/>
                <a:gd name="connsiteY1" fmla="*/ 1442 h 5265194"/>
                <a:gd name="connsiteX2" fmla="*/ 2216856 w 4029221"/>
                <a:gd name="connsiteY2" fmla="*/ 376120 h 5265194"/>
                <a:gd name="connsiteX3" fmla="*/ 3687427 w 4029221"/>
                <a:gd name="connsiteY3" fmla="*/ 4778650 h 5265194"/>
                <a:gd name="connsiteX4" fmla="*/ 3267677 w 4029221"/>
                <a:gd name="connsiteY4" fmla="*/ 5245601 h 5265194"/>
                <a:gd name="connsiteX5" fmla="*/ 3237167 w 4029221"/>
                <a:gd name="connsiteY5" fmla="*/ 5265194 h 5265194"/>
                <a:gd name="connsiteX6" fmla="*/ 0 w 4029221"/>
                <a:gd name="connsiteY6" fmla="*/ 5265194 h 5265194"/>
                <a:gd name="connsiteX7" fmla="*/ 0 w 4029221"/>
                <a:gd name="connsiteY7" fmla="*/ 162790 h 5265194"/>
                <a:gd name="connsiteX8" fmla="*/ 58408 w 4029221"/>
                <a:gd name="connsiteY8" fmla="*/ 139352 h 5265194"/>
                <a:gd name="connsiteX9" fmla="*/ 812878 w 4029221"/>
                <a:gd name="connsiteY9" fmla="*/ 840 h 526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29221" h="5265194">
                  <a:moveTo>
                    <a:pt x="812878" y="840"/>
                  </a:moveTo>
                  <a:cubicBezTo>
                    <a:pt x="862065" y="-449"/>
                    <a:pt x="911443" y="-258"/>
                    <a:pt x="960980" y="1442"/>
                  </a:cubicBezTo>
                  <a:cubicBezTo>
                    <a:pt x="1374507" y="15631"/>
                    <a:pt x="1799140" y="134952"/>
                    <a:pt x="2216856" y="376120"/>
                  </a:cubicBezTo>
                  <a:cubicBezTo>
                    <a:pt x="3710806" y="1238652"/>
                    <a:pt x="4537261" y="3306696"/>
                    <a:pt x="3687427" y="4778650"/>
                  </a:cubicBezTo>
                  <a:cubicBezTo>
                    <a:pt x="3567917" y="4985647"/>
                    <a:pt x="3426282" y="5131074"/>
                    <a:pt x="3267677" y="5245601"/>
                  </a:cubicBezTo>
                  <a:lnTo>
                    <a:pt x="3237167" y="5265194"/>
                  </a:lnTo>
                  <a:lnTo>
                    <a:pt x="0" y="5265194"/>
                  </a:lnTo>
                  <a:lnTo>
                    <a:pt x="0" y="162790"/>
                  </a:lnTo>
                  <a:lnTo>
                    <a:pt x="58408" y="139352"/>
                  </a:lnTo>
                  <a:cubicBezTo>
                    <a:pt x="301661" y="55163"/>
                    <a:pt x="554646" y="7607"/>
                    <a:pt x="812878" y="840"/>
                  </a:cubicBezTo>
                  <a:close/>
                </a:path>
              </a:pathLst>
            </a:custGeom>
            <a:no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2" name="Freeform: Shape 61">
              <a:extLst>
                <a:ext uri="{FF2B5EF4-FFF2-40B4-BE49-F238E27FC236}">
                  <a16:creationId xmlns:a16="http://schemas.microsoft.com/office/drawing/2014/main" xmlns="" id="{B6E867DF-0B62-429A-A554-CBE585048439}"/>
                </a:ext>
              </a:extLst>
            </p:cNvPr>
            <p:cNvSpPr/>
            <p:nvPr/>
          </p:nvSpPr>
          <p:spPr>
            <a:xfrm>
              <a:off x="0" y="2147333"/>
              <a:ext cx="3702048" cy="4710667"/>
            </a:xfrm>
            <a:custGeom>
              <a:avLst/>
              <a:gdLst>
                <a:gd name="connsiteX0" fmla="*/ 1057511 w 3702048"/>
                <a:gd name="connsiteY0" fmla="*/ 1243 h 4710667"/>
                <a:gd name="connsiteX1" fmla="*/ 2139959 w 3702048"/>
                <a:gd name="connsiteY1" fmla="*/ 324180 h 4710667"/>
                <a:gd name="connsiteX2" fmla="*/ 3407455 w 3702048"/>
                <a:gd name="connsiteY2" fmla="*/ 4118750 h 4710667"/>
                <a:gd name="connsiteX3" fmla="*/ 2754080 w 3702048"/>
                <a:gd name="connsiteY3" fmla="*/ 4690965 h 4710667"/>
                <a:gd name="connsiteX4" fmla="*/ 2711405 w 3702048"/>
                <a:gd name="connsiteY4" fmla="*/ 4710667 h 4710667"/>
                <a:gd name="connsiteX5" fmla="*/ 0 w 3702048"/>
                <a:gd name="connsiteY5" fmla="*/ 4710667 h 4710667"/>
                <a:gd name="connsiteX6" fmla="*/ 0 w 3702048"/>
                <a:gd name="connsiteY6" fmla="*/ 239601 h 4710667"/>
                <a:gd name="connsiteX7" fmla="*/ 72857 w 3702048"/>
                <a:gd name="connsiteY7" fmla="*/ 203063 h 4710667"/>
                <a:gd name="connsiteX8" fmla="*/ 1057511 w 3702048"/>
                <a:gd name="connsiteY8" fmla="*/ 1243 h 4710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2048" h="4710667">
                  <a:moveTo>
                    <a:pt x="1057511" y="1243"/>
                  </a:moveTo>
                  <a:cubicBezTo>
                    <a:pt x="1413932" y="13473"/>
                    <a:pt x="1779927" y="116316"/>
                    <a:pt x="2139959" y="324180"/>
                  </a:cubicBezTo>
                  <a:cubicBezTo>
                    <a:pt x="3427605" y="1067603"/>
                    <a:pt x="4139931" y="2850064"/>
                    <a:pt x="3407455" y="4118750"/>
                  </a:cubicBezTo>
                  <a:cubicBezTo>
                    <a:pt x="3235777" y="4416105"/>
                    <a:pt x="3011128" y="4566048"/>
                    <a:pt x="2754080" y="4690965"/>
                  </a:cubicBezTo>
                  <a:lnTo>
                    <a:pt x="2711405" y="4710667"/>
                  </a:lnTo>
                  <a:lnTo>
                    <a:pt x="0" y="4710667"/>
                  </a:lnTo>
                  <a:lnTo>
                    <a:pt x="0" y="239601"/>
                  </a:lnTo>
                  <a:lnTo>
                    <a:pt x="72857" y="203063"/>
                  </a:lnTo>
                  <a:cubicBezTo>
                    <a:pt x="383165" y="61024"/>
                    <a:pt x="715942" y="-10476"/>
                    <a:pt x="1057511" y="1243"/>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sp>
        <p:nvSpPr>
          <p:cNvPr id="2" name="Title 1"/>
          <p:cNvSpPr>
            <a:spLocks noGrp="1"/>
          </p:cNvSpPr>
          <p:nvPr>
            <p:ph type="title"/>
          </p:nvPr>
        </p:nvSpPr>
        <p:spPr>
          <a:xfrm>
            <a:off x="4654296" y="3420734"/>
            <a:ext cx="6665976" cy="2129674"/>
          </a:xfrm>
        </p:spPr>
        <p:txBody>
          <a:bodyPr anchor="b">
            <a:noAutofit/>
          </a:bodyPr>
          <a:lstStyle>
            <a:lvl1pPr algn="l">
              <a:lnSpc>
                <a:spcPct val="110000"/>
              </a:lnSpc>
              <a:defRPr sz="4800" cap="none" baseline="0">
                <a:solidFill>
                  <a:schemeClr val="tx1">
                    <a:lumMod val="75000"/>
                    <a:lumOff val="25000"/>
                  </a:schemeClr>
                </a:solidFill>
              </a:defRPr>
            </a:lvl1pPr>
          </a:lstStyle>
          <a:p>
            <a:r>
              <a:rPr lang="en-US"/>
              <a:t>Click to edit Master title style</a:t>
            </a:r>
            <a:endParaRPr lang="en-US" dirty="0"/>
          </a:p>
        </p:txBody>
      </p:sp>
      <p:sp>
        <p:nvSpPr>
          <p:cNvPr id="23" name="Footer Placeholder 22">
            <a:extLst>
              <a:ext uri="{FF2B5EF4-FFF2-40B4-BE49-F238E27FC236}">
                <a16:creationId xmlns:a16="http://schemas.microsoft.com/office/drawing/2014/main" xmlns="" id="{E197B67B-BA44-4D2A-B31D-35A89323C4B1}"/>
              </a:ext>
            </a:extLst>
          </p:cNvPr>
          <p:cNvSpPr>
            <a:spLocks noGrp="1"/>
          </p:cNvSpPr>
          <p:nvPr>
            <p:ph type="ftr" sz="quarter" idx="11"/>
          </p:nvPr>
        </p:nvSpPr>
        <p:spPr>
          <a:xfrm>
            <a:off x="4654296" y="6170490"/>
            <a:ext cx="5713314" cy="457200"/>
          </a:xfrm>
        </p:spPr>
        <p:txBody>
          <a:bodyPr/>
          <a:lstStyle/>
          <a:p>
            <a:endParaRPr lang="en-US" dirty="0"/>
          </a:p>
        </p:txBody>
      </p:sp>
      <p:sp>
        <p:nvSpPr>
          <p:cNvPr id="27" name="Slide Number Placeholder 26">
            <a:extLst>
              <a:ext uri="{FF2B5EF4-FFF2-40B4-BE49-F238E27FC236}">
                <a16:creationId xmlns:a16="http://schemas.microsoft.com/office/drawing/2014/main" xmlns="" id="{1D718595-24D3-4517-A62E-C1F493407AA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3" name="Text Placeholder 2"/>
          <p:cNvSpPr>
            <a:spLocks noGrp="1"/>
          </p:cNvSpPr>
          <p:nvPr>
            <p:ph type="body" idx="1"/>
          </p:nvPr>
        </p:nvSpPr>
        <p:spPr>
          <a:xfrm>
            <a:off x="4654295" y="5550408"/>
            <a:ext cx="6665975" cy="512064"/>
          </a:xfrm>
        </p:spPr>
        <p:txBody>
          <a:bodyPr>
            <a:normAutofit/>
          </a:bodyPr>
          <a:lstStyle>
            <a:lvl1pPr marL="0" indent="0" algn="l">
              <a:lnSpc>
                <a:spcPct val="130000"/>
              </a:lnSpc>
              <a:spcBef>
                <a:spcPts val="0"/>
              </a:spcBef>
              <a:buNone/>
              <a:defRPr sz="200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Date Placeholder 17">
            <a:extLst>
              <a:ext uri="{FF2B5EF4-FFF2-40B4-BE49-F238E27FC236}">
                <a16:creationId xmlns:a16="http://schemas.microsoft.com/office/drawing/2014/main" xmlns="" id="{3C6217BB-A228-414D-92D9-E1D1EFEB8BE6}"/>
              </a:ext>
            </a:extLst>
          </p:cNvPr>
          <p:cNvSpPr>
            <a:spLocks noGrp="1"/>
          </p:cNvSpPr>
          <p:nvPr>
            <p:ph type="dt" sz="half" idx="10"/>
          </p:nvPr>
        </p:nvSpPr>
        <p:spPr>
          <a:xfrm>
            <a:off x="640080" y="6170491"/>
            <a:ext cx="2840083" cy="457200"/>
          </a:xfrm>
        </p:spPr>
        <p:txBody>
          <a:bodyPr/>
          <a:lstStyle>
            <a:lvl1pPr algn="l">
              <a:defRPr/>
            </a:lvl1pPr>
          </a:lstStyle>
          <a:p>
            <a:fld id="{E72EB70D-CD01-44DA-83B3-8FEB3383D307}" type="datetime1">
              <a:rPr lang="en-US" smtClean="0"/>
              <a:pPr/>
              <a:t>9/29/2024</a:t>
            </a:fld>
            <a:endParaRPr lang="en-US" dirty="0"/>
          </a:p>
        </p:txBody>
      </p:sp>
    </p:spTree>
    <p:extLst>
      <p:ext uri="{BB962C8B-B14F-4D97-AF65-F5344CB8AC3E}">
        <p14:creationId xmlns:p14="http://schemas.microsoft.com/office/powerpoint/2010/main" xmlns="" val="1567474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2024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3029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xmlns="" id="{7C1D6427-F07F-4D50-B151-455100AF70FF}"/>
              </a:ext>
            </a:extLst>
          </p:cNvPr>
          <p:cNvSpPr>
            <a:spLocks noGrp="1"/>
          </p:cNvSpPr>
          <p:nvPr>
            <p:ph type="dt" sz="half" idx="10"/>
          </p:nvPr>
        </p:nvSpPr>
        <p:spPr/>
        <p:txBody>
          <a:bodyPr/>
          <a:lstStyle/>
          <a:p>
            <a:fld id="{D0158CFD-9357-46BE-A189-D637A67C8730}" type="datetime1">
              <a:rPr lang="en-US" smtClean="0"/>
              <a:pPr/>
              <a:t>9/29/2024</a:t>
            </a:fld>
            <a:endParaRPr lang="en-US" dirty="0"/>
          </a:p>
        </p:txBody>
      </p:sp>
      <p:sp>
        <p:nvSpPr>
          <p:cNvPr id="9" name="Footer Placeholder 8">
            <a:extLst>
              <a:ext uri="{FF2B5EF4-FFF2-40B4-BE49-F238E27FC236}">
                <a16:creationId xmlns:a16="http://schemas.microsoft.com/office/drawing/2014/main" xmlns="" id="{479EFBB2-C5E0-4D57-AB1D-3AA907ECFD7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7AE6B7E1-F60B-4D08-9052-423D6FBFAD6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810065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920241" y="2456408"/>
            <a:ext cx="4160520"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2024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30290" y="2456408"/>
            <a:ext cx="416052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6530290"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3771BF97-4D2A-43A4-8CDC-2250017EB045}"/>
              </a:ext>
            </a:extLst>
          </p:cNvPr>
          <p:cNvSpPr>
            <a:spLocks noGrp="1"/>
          </p:cNvSpPr>
          <p:nvPr>
            <p:ph type="dt" sz="half" idx="10"/>
          </p:nvPr>
        </p:nvSpPr>
        <p:spPr/>
        <p:txBody>
          <a:bodyPr/>
          <a:lstStyle/>
          <a:p>
            <a:fld id="{7B4742EE-B331-4632-BD10-A82FED6B6FC0}" type="datetime1">
              <a:rPr lang="en-US" smtClean="0"/>
              <a:pPr/>
              <a:t>9/29/2024</a:t>
            </a:fld>
            <a:endParaRPr lang="en-US" dirty="0"/>
          </a:p>
        </p:txBody>
      </p:sp>
      <p:sp>
        <p:nvSpPr>
          <p:cNvPr id="11" name="Footer Placeholder 10">
            <a:extLst>
              <a:ext uri="{FF2B5EF4-FFF2-40B4-BE49-F238E27FC236}">
                <a16:creationId xmlns:a16="http://schemas.microsoft.com/office/drawing/2014/main" xmlns="" id="{6020661A-DA07-4679-9226-945B5DD2480C}"/>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EEFCE38B-E087-4988-BC3A-FE3B55E70D7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itle 12">
            <a:extLst>
              <a:ext uri="{FF2B5EF4-FFF2-40B4-BE49-F238E27FC236}">
                <a16:creationId xmlns:a16="http://schemas.microsoft.com/office/drawing/2014/main" xmlns="" id="{D3BC439C-E995-4E1F-8DE9-75C32785E00F}"/>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xmlns="" val="2066277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xmlns="" id="{CF30096C-3491-4EF2-ABB2-D57F3F4B5BD5}"/>
              </a:ext>
            </a:extLst>
          </p:cNvPr>
          <p:cNvSpPr>
            <a:spLocks noGrp="1"/>
          </p:cNvSpPr>
          <p:nvPr>
            <p:ph type="dt" sz="half" idx="10"/>
          </p:nvPr>
        </p:nvSpPr>
        <p:spPr/>
        <p:txBody>
          <a:bodyPr/>
          <a:lstStyle/>
          <a:p>
            <a:fld id="{451BA835-D13F-49F4-8F11-5D576AC65FAD}" type="datetime1">
              <a:rPr lang="en-US" smtClean="0"/>
              <a:pPr/>
              <a:t>9/29/2024</a:t>
            </a:fld>
            <a:endParaRPr lang="en-US" dirty="0"/>
          </a:p>
        </p:txBody>
      </p:sp>
      <p:sp>
        <p:nvSpPr>
          <p:cNvPr id="7" name="Footer Placeholder 6">
            <a:extLst>
              <a:ext uri="{FF2B5EF4-FFF2-40B4-BE49-F238E27FC236}">
                <a16:creationId xmlns:a16="http://schemas.microsoft.com/office/drawing/2014/main" xmlns="" id="{79DA3A85-7147-4F32-944A-B079AF5147E2}"/>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xmlns="" id="{EEDDF50D-95C0-4DA2-BBC6-41774FAC140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158065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xmlns="" id="{209BEFCA-6D6F-4F26-823F-C86CA694B830}"/>
              </a:ext>
            </a:extLst>
          </p:cNvPr>
          <p:cNvSpPr>
            <a:spLocks noGrp="1"/>
          </p:cNvSpPr>
          <p:nvPr>
            <p:ph type="dt" sz="half" idx="10"/>
          </p:nvPr>
        </p:nvSpPr>
        <p:spPr/>
        <p:txBody>
          <a:bodyPr/>
          <a:lstStyle/>
          <a:p>
            <a:fld id="{ADBD1799-ACB5-4CB2-86A2-5C574F1C8706}" type="datetime1">
              <a:rPr lang="en-US" smtClean="0"/>
              <a:pPr/>
              <a:t>9/29/2024</a:t>
            </a:fld>
            <a:endParaRPr lang="en-US" dirty="0"/>
          </a:p>
        </p:txBody>
      </p:sp>
      <p:sp>
        <p:nvSpPr>
          <p:cNvPr id="6" name="Footer Placeholder 5">
            <a:extLst>
              <a:ext uri="{FF2B5EF4-FFF2-40B4-BE49-F238E27FC236}">
                <a16:creationId xmlns:a16="http://schemas.microsoft.com/office/drawing/2014/main" xmlns="" id="{BC2EE2C9-E87D-4495-9EDA-6BC0EDC2709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4E5557A9-903F-4B36-8B06-D9EADF230508}"/>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06448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76488" y="640080"/>
            <a:ext cx="3227715" cy="2551751"/>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1280160" y="640080"/>
            <a:ext cx="6949440" cy="545591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xmlns="" id="{BB904BE8-2080-4FFA-9239-A8929E28FAD9}"/>
              </a:ext>
            </a:extLst>
          </p:cNvPr>
          <p:cNvSpPr>
            <a:spLocks noGrp="1"/>
          </p:cNvSpPr>
          <p:nvPr>
            <p:ph type="dt" sz="half" idx="10"/>
          </p:nvPr>
        </p:nvSpPr>
        <p:spPr>
          <a:xfrm>
            <a:off x="8476488" y="6170491"/>
            <a:ext cx="2214322" cy="457200"/>
          </a:xfrm>
        </p:spPr>
        <p:txBody>
          <a:bodyPr/>
          <a:lstStyle/>
          <a:p>
            <a:fld id="{ED5DD0D6-7A82-473E-879B-C6ECD6CCCFEC}" type="datetime1">
              <a:rPr lang="en-US" smtClean="0"/>
              <a:pPr/>
              <a:t>9/29/2024</a:t>
            </a:fld>
            <a:endParaRPr lang="en-US" dirty="0"/>
          </a:p>
        </p:txBody>
      </p:sp>
      <p:sp>
        <p:nvSpPr>
          <p:cNvPr id="9" name="Footer Placeholder 8">
            <a:extLst>
              <a:ext uri="{FF2B5EF4-FFF2-40B4-BE49-F238E27FC236}">
                <a16:creationId xmlns:a16="http://schemas.microsoft.com/office/drawing/2014/main" xmlns="" id="{ED5580C6-5CD7-4CDD-977D-0533C84F2F45}"/>
              </a:ext>
            </a:extLst>
          </p:cNvPr>
          <p:cNvSpPr>
            <a:spLocks noGrp="1"/>
          </p:cNvSpPr>
          <p:nvPr>
            <p:ph type="ftr" sz="quarter" idx="11"/>
          </p:nvPr>
        </p:nvSpPr>
        <p:spPr>
          <a:xfrm>
            <a:off x="1280160" y="6170490"/>
            <a:ext cx="6949440" cy="457200"/>
          </a:xfrm>
        </p:spPr>
        <p:txBody>
          <a:bodyPr/>
          <a:lstStyle/>
          <a:p>
            <a:endParaRPr lang="en-US" dirty="0"/>
          </a:p>
        </p:txBody>
      </p:sp>
      <p:sp>
        <p:nvSpPr>
          <p:cNvPr id="10" name="Slide Number Placeholder 9">
            <a:extLst>
              <a:ext uri="{FF2B5EF4-FFF2-40B4-BE49-F238E27FC236}">
                <a16:creationId xmlns:a16="http://schemas.microsoft.com/office/drawing/2014/main" xmlns="" id="{518D0320-9B66-443F-8E28-8BCF07E082BD}"/>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93960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0" y="0"/>
            <a:ext cx="8102651"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Date Placeholder 10">
            <a:extLst>
              <a:ext uri="{FF2B5EF4-FFF2-40B4-BE49-F238E27FC236}">
                <a16:creationId xmlns:a16="http://schemas.microsoft.com/office/drawing/2014/main" xmlns="" id="{41C2A9DB-B176-4069-8734-5B4ED352BA2B}"/>
              </a:ext>
            </a:extLst>
          </p:cNvPr>
          <p:cNvSpPr>
            <a:spLocks noGrp="1"/>
          </p:cNvSpPr>
          <p:nvPr>
            <p:ph type="dt" sz="half" idx="10"/>
          </p:nvPr>
        </p:nvSpPr>
        <p:spPr>
          <a:xfrm>
            <a:off x="8476488" y="6170491"/>
            <a:ext cx="2214322" cy="457200"/>
          </a:xfrm>
        </p:spPr>
        <p:txBody>
          <a:bodyPr/>
          <a:lstStyle/>
          <a:p>
            <a:fld id="{D4605E03-BC17-41A7-854C-DFAB672737DC}" type="datetime1">
              <a:rPr lang="en-US" smtClean="0"/>
              <a:pPr/>
              <a:t>9/29/2024</a:t>
            </a:fld>
            <a:endParaRPr lang="en-US" dirty="0"/>
          </a:p>
        </p:txBody>
      </p:sp>
      <p:sp>
        <p:nvSpPr>
          <p:cNvPr id="12" name="Footer Placeholder 11">
            <a:extLst>
              <a:ext uri="{FF2B5EF4-FFF2-40B4-BE49-F238E27FC236}">
                <a16:creationId xmlns:a16="http://schemas.microsoft.com/office/drawing/2014/main" xmlns="" id="{430F9A2F-C2C4-4E1C-B4B3-07ED84F28CE8}"/>
              </a:ext>
            </a:extLst>
          </p:cNvPr>
          <p:cNvSpPr>
            <a:spLocks noGrp="1"/>
          </p:cNvSpPr>
          <p:nvPr>
            <p:ph type="ftr" sz="quarter" idx="11"/>
          </p:nvPr>
        </p:nvSpPr>
        <p:spPr>
          <a:xfrm>
            <a:off x="1280160" y="6170490"/>
            <a:ext cx="6464410" cy="457200"/>
          </a:xfrm>
        </p:spPr>
        <p:txBody>
          <a:bodyPr/>
          <a:lstStyle>
            <a:lvl1pPr>
              <a:defRPr b="1">
                <a:solidFill>
                  <a:srgbClr val="FFFFFF"/>
                </a:solidFill>
                <a:effectLst>
                  <a:outerShdw blurRad="50800" dist="38100" dir="2700000" algn="tl" rotWithShape="0">
                    <a:prstClr val="black">
                      <a:alpha val="43000"/>
                    </a:prstClr>
                  </a:outerShdw>
                </a:effectLst>
              </a:defRPr>
            </a:lvl1pPr>
          </a:lstStyle>
          <a:p>
            <a:endParaRPr lang="en-US" dirty="0"/>
          </a:p>
        </p:txBody>
      </p:sp>
      <p:sp>
        <p:nvSpPr>
          <p:cNvPr id="13" name="Slide Number Placeholder 12">
            <a:extLst>
              <a:ext uri="{FF2B5EF4-FFF2-40B4-BE49-F238E27FC236}">
                <a16:creationId xmlns:a16="http://schemas.microsoft.com/office/drawing/2014/main" xmlns="" id="{F9BFA0A0-2117-4A10-9DAA-080C21559CF3}"/>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587971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442220"/>
            <a:ext cx="8770571" cy="1345269"/>
          </a:xfrm>
          <a:prstGeom prst="rect">
            <a:avLst/>
          </a:prstGeom>
        </p:spPr>
        <p:txBody>
          <a:bodyPr vert="horz" lIns="109728" tIns="109728" rIns="109728" bIns="9144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920240" y="2312276"/>
            <a:ext cx="8770571" cy="3651504"/>
          </a:xfrm>
          <a:prstGeom prst="rect">
            <a:avLst/>
          </a:prstGeom>
        </p:spPr>
        <p:txBody>
          <a:bodyPr vert="horz" lIns="109728" tIns="109728" rIns="109728" bIns="9144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50727" y="6170491"/>
            <a:ext cx="2840083" cy="457200"/>
          </a:xfrm>
          <a:prstGeom prst="rect">
            <a:avLst/>
          </a:prstGeom>
        </p:spPr>
        <p:txBody>
          <a:bodyPr vert="horz" lIns="109728" tIns="109728" rIns="109728" bIns="91440" rtlCol="0" anchor="ctr"/>
          <a:lstStyle>
            <a:lvl1pPr algn="r">
              <a:defRPr sz="1100" spc="150" baseline="0">
                <a:solidFill>
                  <a:schemeClr val="tx1">
                    <a:lumMod val="75000"/>
                    <a:lumOff val="25000"/>
                  </a:schemeClr>
                </a:solidFill>
                <a:latin typeface="+mj-lt"/>
              </a:defRPr>
            </a:lvl1pPr>
          </a:lstStyle>
          <a:p>
            <a:fld id="{C4408324-A84C-4A45-93B6-78D079CCE772}" type="datetime1">
              <a:rPr lang="en-US" smtClean="0"/>
              <a:pPr/>
              <a:t>9/29/2024</a:t>
            </a:fld>
            <a:endParaRPr lang="en-US" dirty="0"/>
          </a:p>
        </p:txBody>
      </p:sp>
      <p:sp>
        <p:nvSpPr>
          <p:cNvPr id="5" name="Footer Placeholder 4"/>
          <p:cNvSpPr>
            <a:spLocks noGrp="1"/>
          </p:cNvSpPr>
          <p:nvPr>
            <p:ph type="ftr" sz="quarter" idx="3"/>
          </p:nvPr>
        </p:nvSpPr>
        <p:spPr>
          <a:xfrm>
            <a:off x="1920240" y="6170490"/>
            <a:ext cx="5667375" cy="457200"/>
          </a:xfrm>
          <a:prstGeom prst="rect">
            <a:avLst/>
          </a:prstGeom>
        </p:spPr>
        <p:txBody>
          <a:bodyPr vert="horz" lIns="109728" tIns="109728" rIns="109728" bIns="91440" rtlCol="0" anchor="ctr"/>
          <a:lstStyle>
            <a:lvl1pPr algn="l">
              <a:defRPr sz="11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853744" y="6170490"/>
            <a:ext cx="1188720" cy="457200"/>
          </a:xfrm>
          <a:prstGeom prst="rect">
            <a:avLst/>
          </a:prstGeom>
        </p:spPr>
        <p:txBody>
          <a:bodyPr vert="horz" lIns="109728" tIns="109728" rIns="109728" bIns="91440" rtlCol="0" anchor="b"/>
          <a:lstStyle>
            <a:lvl1pPr algn="r">
              <a:defRPr sz="1600" b="1" baseline="0">
                <a:solidFill>
                  <a:schemeClr val="tx1">
                    <a:lumMod val="75000"/>
                    <a:lumOff val="25000"/>
                  </a:schemeClr>
                </a:solidFill>
                <a:latin typeface="+mj-lt"/>
              </a:defRPr>
            </a:lvl1pPr>
          </a:lstStyle>
          <a:p>
            <a:pPr algn="l"/>
            <a:fld id="{FAEF9944-A4F6-4C59-AEBD-678D6480B8EA}" type="slidenum">
              <a:rPr lang="en-US" smtClean="0"/>
              <a:pPr algn="l"/>
              <a:t>‹#›</a:t>
            </a:fld>
            <a:endParaRPr lang="en-US" dirty="0"/>
          </a:p>
        </p:txBody>
      </p:sp>
      <p:cxnSp>
        <p:nvCxnSpPr>
          <p:cNvPr id="9" name="Straight Connector 8">
            <a:extLst>
              <a:ext uri="{FF2B5EF4-FFF2-40B4-BE49-F238E27FC236}">
                <a16:creationId xmlns:a16="http://schemas.microsoft.com/office/drawing/2014/main" xmlns="" id="{430127AE-B29E-4FDF-99D2-A2F1E7003F74}"/>
              </a:ext>
            </a:extLst>
          </p:cNvPr>
          <p:cNvCxnSpPr/>
          <p:nvPr/>
        </p:nvCxnSpPr>
        <p:spPr>
          <a:xfrm>
            <a:off x="1920240" y="2176009"/>
            <a:ext cx="8770571"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23795255"/>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37" r:id="rId6"/>
    <p:sldLayoutId id="2147483733" r:id="rId7"/>
    <p:sldLayoutId id="2147483734" r:id="rId8"/>
    <p:sldLayoutId id="2147483735" r:id="rId9"/>
    <p:sldLayoutId id="2147483736" r:id="rId10"/>
    <p:sldLayoutId id="2147483738" r:id="rId11"/>
  </p:sldLayoutIdLst>
  <p:hf sldNum="0" hdr="0" ftr="0" dt="0"/>
  <p:txStyles>
    <p:title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0"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0DBF1ABE-8590-450D-BB49-BDDCCF3EE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4" name="Picture 3">
            <a:extLst>
              <a:ext uri="{FF2B5EF4-FFF2-40B4-BE49-F238E27FC236}">
                <a16:creationId xmlns:a16="http://schemas.microsoft.com/office/drawing/2014/main" xmlns="" id="{8A50E011-6D55-4A68-B283-7CDCF556B7CF}"/>
              </a:ext>
            </a:extLst>
          </p:cNvPr>
          <p:cNvPicPr>
            <a:picLocks noChangeAspect="1"/>
          </p:cNvPicPr>
          <p:nvPr/>
        </p:nvPicPr>
        <p:blipFill rotWithShape="1">
          <a:blip r:embed="rId2" cstate="print"/>
          <a:srcRect t="5447" r="-1" b="6982"/>
          <a:stretch/>
        </p:blipFill>
        <p:spPr>
          <a:xfrm>
            <a:off x="-34893" y="10"/>
            <a:ext cx="12188952" cy="6857990"/>
          </a:xfrm>
          <a:prstGeom prst="rect">
            <a:avLst/>
          </a:prstGeom>
        </p:spPr>
        <p:style>
          <a:lnRef idx="0">
            <a:schemeClr val="accent5"/>
          </a:lnRef>
          <a:fillRef idx="3">
            <a:schemeClr val="accent5"/>
          </a:fillRef>
          <a:effectRef idx="3">
            <a:schemeClr val="accent5"/>
          </a:effectRef>
          <a:fontRef idx="minor">
            <a:schemeClr val="lt1"/>
          </a:fontRef>
        </p:style>
      </p:pic>
      <p:sp>
        <p:nvSpPr>
          <p:cNvPr id="11" name="Freeform: Shape 10">
            <a:extLst>
              <a:ext uri="{FF2B5EF4-FFF2-40B4-BE49-F238E27FC236}">
                <a16:creationId xmlns:a16="http://schemas.microsoft.com/office/drawing/2014/main" xmlns="" id="{391F8D69-709A-4575-A393-B4C26481AF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xmlns="" id="{C87A50C4-1191-461A-9E09-C8057F2AF0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xmlns="" id="{BC87DA9F-8DB2-4D48-8716-A928FBB8A5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xmlns="" id="{195EA065-AC5D-431D-927E-87FF058848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xmlns="" id="{46934B3C-D73F-4CD0-95B1-0244D662D1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 name="Подзаголовок 2">
            <a:extLst>
              <a:ext uri="{FF2B5EF4-FFF2-40B4-BE49-F238E27FC236}">
                <a16:creationId xmlns:a16="http://schemas.microsoft.com/office/drawing/2014/main" xmlns="" id="{E53B413E-8200-45B1-BA14-828A3A607EC1}"/>
              </a:ext>
            </a:extLst>
          </p:cNvPr>
          <p:cNvSpPr>
            <a:spLocks noGrp="1"/>
          </p:cNvSpPr>
          <p:nvPr>
            <p:ph type="subTitle" idx="1"/>
          </p:nvPr>
        </p:nvSpPr>
        <p:spPr>
          <a:xfrm>
            <a:off x="2619375" y="4706911"/>
            <a:ext cx="6953250" cy="1244184"/>
          </a:xfrm>
        </p:spPr>
        <p:txBody>
          <a:bodyPr anchor="t">
            <a:normAutofit fontScale="70000" lnSpcReduction="20000"/>
          </a:bodyPr>
          <a:lstStyle/>
          <a:p>
            <a:pPr algn="ctr">
              <a:lnSpc>
                <a:spcPct val="120000"/>
              </a:lnSpc>
            </a:pPr>
            <a:r>
              <a:rPr lang="kk-KZ" sz="2900" b="1" dirty="0" smtClean="0">
                <a:solidFill>
                  <a:schemeClr val="accent6">
                    <a:lumMod val="50000"/>
                  </a:schemeClr>
                </a:solidFill>
                <a:latin typeface="Times New Roman" pitchFamily="18" charset="0"/>
                <a:ea typeface="Times New Roman" panose="02020603050405020304" pitchFamily="18" charset="0"/>
                <a:cs typeface="Times New Roman" pitchFamily="18" charset="0"/>
              </a:rPr>
              <a:t>Психодиагностика пәні</a:t>
            </a:r>
            <a:r>
              <a:rPr lang="kk-KZ" sz="2900" b="1" dirty="0" smtClean="0">
                <a:solidFill>
                  <a:schemeClr val="accent6">
                    <a:lumMod val="50000"/>
                  </a:schemeClr>
                </a:solidFill>
                <a:latin typeface="Times New Roman" pitchFamily="18" charset="0"/>
                <a:cs typeface="Times New Roman" pitchFamily="18" charset="0"/>
              </a:rPr>
              <a:t>.</a:t>
            </a:r>
          </a:p>
          <a:p>
            <a:pPr algn="ctr">
              <a:lnSpc>
                <a:spcPct val="120000"/>
              </a:lnSpc>
            </a:pPr>
            <a:r>
              <a:rPr lang="kk-KZ" sz="2900" b="1" dirty="0" smtClean="0">
                <a:solidFill>
                  <a:schemeClr val="accent6">
                    <a:lumMod val="50000"/>
                  </a:schemeClr>
                </a:solidFill>
                <a:latin typeface="Times New Roman" pitchFamily="18" charset="0"/>
                <a:cs typeface="Times New Roman" pitchFamily="18" charset="0"/>
              </a:rPr>
              <a:t>Пән оқытушысы, психология ғылымдарының кандидаты Байжуманова Б.Ш. </a:t>
            </a:r>
          </a:p>
          <a:p>
            <a:pPr algn="ctr">
              <a:lnSpc>
                <a:spcPct val="120000"/>
              </a:lnSpc>
            </a:pPr>
            <a:endParaRPr lang="en-US" sz="2000" b="1" dirty="0"/>
          </a:p>
        </p:txBody>
      </p:sp>
      <p:sp>
        <p:nvSpPr>
          <p:cNvPr id="6" name="Заголовок 5">
            <a:extLst>
              <a:ext uri="{FF2B5EF4-FFF2-40B4-BE49-F238E27FC236}">
                <a16:creationId xmlns:a16="http://schemas.microsoft.com/office/drawing/2014/main" xmlns="" id="{7539DB9D-FD14-4785-8201-741A49A67221}"/>
              </a:ext>
            </a:extLst>
          </p:cNvPr>
          <p:cNvSpPr>
            <a:spLocks noGrp="1"/>
          </p:cNvSpPr>
          <p:nvPr>
            <p:ph type="ctrTitle"/>
          </p:nvPr>
        </p:nvSpPr>
        <p:spPr>
          <a:xfrm>
            <a:off x="2604385" y="254834"/>
            <a:ext cx="9095056" cy="1873770"/>
          </a:xfrm>
        </p:spPr>
        <p:txBody>
          <a:bodyPr/>
          <a:lstStyle/>
          <a:p>
            <a:pPr algn="ctr"/>
            <a:r>
              <a:rPr lang="kk-KZ" sz="3200" b="1" dirty="0" smtClean="0">
                <a:effectLst/>
                <a:latin typeface="Times New Roman" panose="02020603050405020304" pitchFamily="18" charset="0"/>
                <a:ea typeface="Times New Roman" panose="02020603050405020304" pitchFamily="18" charset="0"/>
              </a:rPr>
              <a:t>№8 дәріс</a:t>
            </a:r>
            <a:br>
              <a:rPr lang="kk-KZ" sz="3200" b="1" dirty="0" smtClean="0">
                <a:effectLst/>
                <a:latin typeface="Times New Roman" panose="02020603050405020304" pitchFamily="18" charset="0"/>
                <a:ea typeface="Times New Roman" panose="02020603050405020304" pitchFamily="18" charset="0"/>
              </a:rPr>
            </a:br>
            <a:r>
              <a:rPr lang="kk-KZ" sz="3600" dirty="0" smtClean="0"/>
              <a:t>Валидтілік</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21016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marL="457200" indent="-457200"/>
            <a:r>
              <a:rPr lang="kk-KZ" dirty="0" smtClean="0"/>
              <a:t>Эмпирикалық  </a:t>
            </a:r>
            <a:r>
              <a:rPr lang="kk-KZ" dirty="0" smtClean="0"/>
              <a:t>валидтіліктің  </a:t>
            </a:r>
            <a:r>
              <a:rPr lang="kk-KZ" dirty="0" smtClean="0"/>
              <a:t>әдістері </a:t>
            </a:r>
            <a:endParaRPr lang="kk-KZ" dirty="0" smtClean="0"/>
          </a:p>
        </p:txBody>
      </p:sp>
      <p:sp>
        <p:nvSpPr>
          <p:cNvPr id="3" name="Содержимое 2"/>
          <p:cNvSpPr>
            <a:spLocks noGrp="1"/>
          </p:cNvSpPr>
          <p:nvPr>
            <p:ph idx="1"/>
          </p:nvPr>
        </p:nvSpPr>
        <p:spPr>
          <a:xfrm>
            <a:off x="1165124" y="2312276"/>
            <a:ext cx="9525688" cy="3651504"/>
          </a:xfrm>
        </p:spPr>
        <p:txBody>
          <a:bodyPr>
            <a:normAutofit fontScale="85000" lnSpcReduction="10000"/>
          </a:bodyPr>
          <a:lstStyle/>
          <a:p>
            <a:r>
              <a:rPr lang="kk-KZ" b="1" dirty="0" smtClean="0">
                <a:solidFill>
                  <a:schemeClr val="tx1"/>
                </a:solidFill>
              </a:rPr>
              <a:t>Инкременталды валидтілік</a:t>
            </a:r>
            <a:r>
              <a:rPr lang="kk-KZ" dirty="0" smtClean="0">
                <a:solidFill>
                  <a:schemeClr val="tx1"/>
                </a:solidFill>
              </a:rPr>
              <a:t> – бұл туынды валидтілік, яғни эмпирикалық валидтіліктің негізінде анықталады. Бұл валидтілік тестті қолдану арқылы таңдалған қызметкерлердің әрекеттерінің нәтижелігі қаншалықты жоғары болатындығын көрсетеді. Басқаша айтқанда тесттің болжамдық валидттілігінің өсуін көрсетеді. Инкременталды валидтілік  3 факторға тәуелді: таңдау коэфициенті (қабылданатын адамдар саны), тесттің валидтілігі,  базис нормасын (тестті қолданбай алынған адамдардың ішінен табысты жұмыс істеп жүрген адамдар саны). Тесттің валидтілігі </a:t>
            </a:r>
            <a:r>
              <a:rPr lang="kk-KZ" dirty="0" smtClean="0">
                <a:solidFill>
                  <a:schemeClr val="tx1"/>
                </a:solidFill>
              </a:rPr>
              <a:t>неғұрлым </a:t>
            </a:r>
            <a:r>
              <a:rPr lang="kk-KZ" dirty="0" smtClean="0">
                <a:solidFill>
                  <a:schemeClr val="tx1"/>
                </a:solidFill>
              </a:rPr>
              <a:t>жоғары, ал таңдау коэфициенті неғұрлым төмен болса инкременталды валидтілік жоғары болады. Осылайша тесті қолдану арқылы болашақта табысты жұмыс істейтін адамдардың санын анықтауға болады. Ол үшін бізге Тейлор-Рассел кестесі көмектеседі.   </a:t>
            </a:r>
            <a:endParaRPr lang="ru-RU" dirty="0" smtClean="0">
              <a:solidFill>
                <a:schemeClr val="tx1"/>
              </a:solidFill>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3898" y="442220"/>
            <a:ext cx="9746914" cy="1345269"/>
          </a:xfrm>
        </p:spPr>
        <p:txBody>
          <a:bodyPr>
            <a:noAutofit/>
          </a:bodyPr>
          <a:lstStyle/>
          <a:p>
            <a:pPr lvl="0" algn="ctr" defTabSz="457200">
              <a:lnSpc>
                <a:spcPct val="100000"/>
              </a:lnSpc>
              <a:defRPr/>
            </a:pPr>
            <a:r>
              <a:rPr lang="kk-KZ" sz="4000" dirty="0" smtClean="0">
                <a:solidFill>
                  <a:schemeClr val="tx1"/>
                </a:solidFill>
                <a:latin typeface="Times New Roman" pitchFamily="18" charset="0"/>
                <a:cs typeface="Times New Roman" pitchFamily="18" charset="0"/>
              </a:rPr>
              <a:t>Валидттілік және дұрыстылық, жарамдылық</a:t>
            </a:r>
            <a:endParaRPr lang="en-US" sz="4000" b="0" spc="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7500" lnSpcReduction="20000"/>
          </a:bodyPr>
          <a:lstStyle/>
          <a:p>
            <a:r>
              <a:rPr lang="kk-KZ" dirty="0" smtClean="0"/>
              <a:t>Тесттің валидтілігі зерттелінуші топтардың (топшалардың) ерекшеліктеріне (немесе модераторлардың) тәуелді екендігі </a:t>
            </a:r>
            <a:r>
              <a:rPr lang="kk-KZ" dirty="0" smtClean="0"/>
              <a:t>белгілі</a:t>
            </a:r>
            <a:r>
              <a:rPr lang="kk-KZ" dirty="0" smtClean="0"/>
              <a:t>. Модераторлар рөлін көп жағдайда жыныс, жас, білім </a:t>
            </a:r>
            <a:r>
              <a:rPr lang="kk-KZ" dirty="0" smtClean="0"/>
              <a:t>деңгейі</a:t>
            </a:r>
            <a:r>
              <a:rPr lang="kk-KZ" dirty="0" smtClean="0"/>
              <a:t>, қызығушылықтар, түрткілер тәрізді көрсеткіштер атқарады. Клиникалық психодиагностикада мұндай модераторлар </a:t>
            </a:r>
            <a:r>
              <a:rPr lang="kk-KZ" dirty="0" smtClean="0"/>
              <a:t>жасалынбаған</a:t>
            </a:r>
            <a:r>
              <a:rPr lang="kk-KZ" dirty="0" smtClean="0"/>
              <a:t>, олардың әсері тек ерекше жағдайларда ғана есепке алы-нады. Мысалы, кейбір психикалық ауруларда қолданылатын ұзақ уақыт бойғы психофармокологиялық әсерлер ауру тұлғасын </a:t>
            </a:r>
            <a:r>
              <a:rPr lang="kk-KZ" dirty="0" smtClean="0"/>
              <a:t>зерттеудегі </a:t>
            </a:r>
            <a:r>
              <a:rPr lang="kk-KZ" dirty="0" smtClean="0"/>
              <a:t>тесттің валидтілігін әжептәуір төмендетуі мүмкін. </a:t>
            </a:r>
            <a:endParaRPr lang="ru-RU" dirty="0" smtClean="0"/>
          </a:p>
          <a:p>
            <a:r>
              <a:rPr lang="kk-KZ" dirty="0" smtClean="0"/>
              <a:t>Әдістемелерді таңдау кезінде тұлғалық ерекшеліктерді кеңінен қамтитындарын басшылыққа алу қажет. Диагностикалық шешім мен болжамның дәлдігі осыған тәуелді. Л.Кронбах пен Г.Глесер бастапқыда тұлға туралы жалпылама түсінік алуға мүмкіндік беретін толық стандартталмаған әдістемелерді (</a:t>
            </a:r>
            <a:r>
              <a:rPr lang="kk-KZ" dirty="0" smtClean="0"/>
              <a:t>мысалы</a:t>
            </a:r>
            <a:r>
              <a:rPr lang="kk-KZ" dirty="0" smtClean="0"/>
              <a:t>, жобалау әдістемелері) қолданудан тұратын </a:t>
            </a:r>
            <a:r>
              <a:rPr lang="kk-KZ" b="1" i="1" dirty="0" smtClean="0"/>
              <a:t>сатылы </a:t>
            </a:r>
            <a:r>
              <a:rPr lang="kk-KZ" b="1" i="1" dirty="0" smtClean="0"/>
              <a:t>стратегияны</a:t>
            </a:r>
            <a:r>
              <a:rPr lang="kk-KZ" dirty="0" smtClean="0"/>
              <a:t> </a:t>
            </a:r>
            <a:r>
              <a:rPr lang="kk-KZ" dirty="0" smtClean="0"/>
              <a:t>ұсынады.     </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593B4D24-F4A8-4141-A20A-E0575D1996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5" name="Рисунок 4" descr="Изображение выглядит как звезда, легкий&#10;&#10;Автоматически созданное описание">
            <a:extLst>
              <a:ext uri="{FF2B5EF4-FFF2-40B4-BE49-F238E27FC236}">
                <a16:creationId xmlns:a16="http://schemas.microsoft.com/office/drawing/2014/main" xmlns="" id="{FCE54BF6-7861-48A2-BA36-A508B00573D0}"/>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r="-1" b="24730"/>
          <a:stretch/>
        </p:blipFill>
        <p:spPr>
          <a:xfrm>
            <a:off x="1524" y="10"/>
            <a:ext cx="12188952" cy="6857990"/>
          </a:xfrm>
          <a:prstGeom prst="rect">
            <a:avLst/>
          </a:prstGeom>
        </p:spPr>
      </p:pic>
      <p:sp>
        <p:nvSpPr>
          <p:cNvPr id="12" name="Freeform: Shape 11">
            <a:extLst>
              <a:ext uri="{FF2B5EF4-FFF2-40B4-BE49-F238E27FC236}">
                <a16:creationId xmlns:a16="http://schemas.microsoft.com/office/drawing/2014/main" xmlns="" id="{55A741C2-AB82-4BF5-9324-5D0B56A3D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3167675" y="-3167677"/>
            <a:ext cx="5856341" cy="12191695"/>
          </a:xfrm>
          <a:custGeom>
            <a:avLst/>
            <a:gdLst>
              <a:gd name="connsiteX0" fmla="*/ 0 w 5856341"/>
              <a:gd name="connsiteY0" fmla="*/ 12191695 h 12191695"/>
              <a:gd name="connsiteX1" fmla="*/ 0 w 5856341"/>
              <a:gd name="connsiteY1" fmla="*/ 0 h 12191695"/>
              <a:gd name="connsiteX2" fmla="*/ 243849 w 5856341"/>
              <a:gd name="connsiteY2" fmla="*/ 0 h 12191695"/>
              <a:gd name="connsiteX3" fmla="*/ 505121 w 5856341"/>
              <a:gd name="connsiteY3" fmla="*/ 0 h 12191695"/>
              <a:gd name="connsiteX4" fmla="*/ 723207 w 5856341"/>
              <a:gd name="connsiteY4" fmla="*/ 0 h 12191695"/>
              <a:gd name="connsiteX5" fmla="*/ 755828 w 5856341"/>
              <a:gd name="connsiteY5" fmla="*/ 0 h 12191695"/>
              <a:gd name="connsiteX6" fmla="*/ 1411868 w 5856341"/>
              <a:gd name="connsiteY6" fmla="*/ 0 h 12191695"/>
              <a:gd name="connsiteX7" fmla="*/ 1421034 w 5856341"/>
              <a:gd name="connsiteY7" fmla="*/ 0 h 12191695"/>
              <a:gd name="connsiteX8" fmla="*/ 1515206 w 5856341"/>
              <a:gd name="connsiteY8" fmla="*/ 0 h 12191695"/>
              <a:gd name="connsiteX9" fmla="*/ 2636151 w 5856341"/>
              <a:gd name="connsiteY9" fmla="*/ 0 h 12191695"/>
              <a:gd name="connsiteX10" fmla="*/ 4637890 w 5856341"/>
              <a:gd name="connsiteY10" fmla="*/ 0 h 12191695"/>
              <a:gd name="connsiteX11" fmla="*/ 4654499 w 5856341"/>
              <a:gd name="connsiteY11" fmla="*/ 26661 h 12191695"/>
              <a:gd name="connsiteX12" fmla="*/ 5856341 w 5856341"/>
              <a:gd name="connsiteY12" fmla="*/ 6438338 h 12191695"/>
              <a:gd name="connsiteX13" fmla="*/ 4449211 w 5856341"/>
              <a:gd name="connsiteY13" fmla="*/ 11332719 h 12191695"/>
              <a:gd name="connsiteX14" fmla="*/ 4061349 w 5856341"/>
              <a:gd name="connsiteY14" fmla="*/ 12054097 h 12191695"/>
              <a:gd name="connsiteX15" fmla="*/ 3977450 w 5856341"/>
              <a:gd name="connsiteY15" fmla="*/ 12191695 h 12191695"/>
              <a:gd name="connsiteX16" fmla="*/ 2636151 w 5856341"/>
              <a:gd name="connsiteY16" fmla="*/ 12191695 h 12191695"/>
              <a:gd name="connsiteX17" fmla="*/ 1421034 w 5856341"/>
              <a:gd name="connsiteY17" fmla="*/ 12191695 h 12191695"/>
              <a:gd name="connsiteX18" fmla="*/ 1411868 w 5856341"/>
              <a:gd name="connsiteY18" fmla="*/ 12191695 h 12191695"/>
              <a:gd name="connsiteX19" fmla="*/ 1283685 w 5856341"/>
              <a:gd name="connsiteY19" fmla="*/ 12191695 h 12191695"/>
              <a:gd name="connsiteX20" fmla="*/ 755828 w 5856341"/>
              <a:gd name="connsiteY20" fmla="*/ 12191695 h 12191695"/>
              <a:gd name="connsiteX21" fmla="*/ 723207 w 5856341"/>
              <a:gd name="connsiteY21" fmla="*/ 12191695 h 12191695"/>
              <a:gd name="connsiteX22" fmla="*/ 505121 w 5856341"/>
              <a:gd name="connsiteY22" fmla="*/ 12191695 h 12191695"/>
              <a:gd name="connsiteX23" fmla="*/ 243849 w 5856341"/>
              <a:gd name="connsiteY23" fmla="*/ 12191695 h 1219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856341" h="12191695">
                <a:moveTo>
                  <a:pt x="0" y="12191695"/>
                </a:moveTo>
                <a:lnTo>
                  <a:pt x="0" y="0"/>
                </a:lnTo>
                <a:lnTo>
                  <a:pt x="243849" y="0"/>
                </a:lnTo>
                <a:lnTo>
                  <a:pt x="505121" y="0"/>
                </a:lnTo>
                <a:lnTo>
                  <a:pt x="723207" y="0"/>
                </a:lnTo>
                <a:lnTo>
                  <a:pt x="755828" y="0"/>
                </a:lnTo>
                <a:lnTo>
                  <a:pt x="1411868" y="0"/>
                </a:lnTo>
                <a:lnTo>
                  <a:pt x="1421034" y="0"/>
                </a:lnTo>
                <a:lnTo>
                  <a:pt x="1515206" y="0"/>
                </a:lnTo>
                <a:lnTo>
                  <a:pt x="2636151" y="0"/>
                </a:lnTo>
                <a:lnTo>
                  <a:pt x="4637890" y="0"/>
                </a:lnTo>
                <a:lnTo>
                  <a:pt x="4654499" y="26661"/>
                </a:lnTo>
                <a:cubicBezTo>
                  <a:pt x="5425621" y="1341551"/>
                  <a:pt x="5856341" y="3721137"/>
                  <a:pt x="5856341" y="6438338"/>
                </a:cubicBezTo>
                <a:cubicBezTo>
                  <a:pt x="5856341" y="8833790"/>
                  <a:pt x="5159120" y="9960353"/>
                  <a:pt x="4449211" y="11332719"/>
                </a:cubicBezTo>
                <a:cubicBezTo>
                  <a:pt x="4319934" y="11582638"/>
                  <a:pt x="4191839" y="11827452"/>
                  <a:pt x="4061349" y="12054097"/>
                </a:cubicBezTo>
                <a:lnTo>
                  <a:pt x="3977450" y="12191695"/>
                </a:lnTo>
                <a:lnTo>
                  <a:pt x="2636151" y="12191695"/>
                </a:lnTo>
                <a:lnTo>
                  <a:pt x="1421034" y="12191695"/>
                </a:lnTo>
                <a:lnTo>
                  <a:pt x="1411868" y="12191695"/>
                </a:lnTo>
                <a:lnTo>
                  <a:pt x="1283685" y="12191695"/>
                </a:lnTo>
                <a:lnTo>
                  <a:pt x="755828" y="12191695"/>
                </a:lnTo>
                <a:lnTo>
                  <a:pt x="723207" y="12191695"/>
                </a:lnTo>
                <a:lnTo>
                  <a:pt x="505121" y="12191695"/>
                </a:lnTo>
                <a:lnTo>
                  <a:pt x="243849" y="12191695"/>
                </a:ln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xmlns="" id="{638BEFBA-7426-4131-B796-BB3989E1EA9E}"/>
              </a:ext>
            </a:extLst>
          </p:cNvPr>
          <p:cNvSpPr>
            <a:spLocks noGrp="1"/>
          </p:cNvSpPr>
          <p:nvPr>
            <p:ph type="title"/>
          </p:nvPr>
        </p:nvSpPr>
        <p:spPr>
          <a:xfrm>
            <a:off x="1920875" y="0"/>
            <a:ext cx="8391967" cy="899190"/>
          </a:xfrm>
        </p:spPr>
        <p:txBody>
          <a:bodyPr anchor="b">
            <a:normAutofit fontScale="90000"/>
          </a:bodyPr>
          <a:lstStyle/>
          <a:p>
            <a:pPr algn="ctr">
              <a:lnSpc>
                <a:spcPct val="120000"/>
              </a:lnSpc>
            </a:pPr>
            <a:r>
              <a:rPr lang="ru-RU" sz="1000" b="1" dirty="0">
                <a:effectLst/>
                <a:latin typeface="Times New Roman" panose="02020603050405020304" pitchFamily="18" charset="0"/>
                <a:ea typeface="Times New Roman" panose="02020603050405020304" pitchFamily="18" charset="0"/>
              </a:rPr>
              <a:t/>
            </a:r>
            <a:br>
              <a:rPr lang="ru-RU" sz="1000" b="1" dirty="0">
                <a:effectLst/>
                <a:latin typeface="Times New Roman" panose="02020603050405020304" pitchFamily="18" charset="0"/>
                <a:ea typeface="Times New Roman" panose="02020603050405020304" pitchFamily="18" charset="0"/>
              </a:rPr>
            </a:br>
            <a:r>
              <a:rPr lang="ru-RU" sz="1000" b="1" dirty="0">
                <a:effectLst/>
                <a:latin typeface="Times New Roman" panose="02020603050405020304" pitchFamily="18" charset="0"/>
                <a:ea typeface="Times New Roman" panose="02020603050405020304" pitchFamily="18" charset="0"/>
              </a:rPr>
              <a:t/>
            </a:r>
            <a:br>
              <a:rPr lang="ru-RU" sz="1000" b="1" dirty="0">
                <a:effectLst/>
                <a:latin typeface="Times New Roman" panose="02020603050405020304" pitchFamily="18" charset="0"/>
                <a:ea typeface="Times New Roman" panose="02020603050405020304" pitchFamily="18" charset="0"/>
              </a:rPr>
            </a:br>
            <a:r>
              <a:rPr lang="ru-RU" sz="1000" b="1" dirty="0">
                <a:effectLst/>
                <a:latin typeface="Times New Roman" panose="02020603050405020304" pitchFamily="18" charset="0"/>
                <a:ea typeface="Times New Roman" panose="02020603050405020304" pitchFamily="18" charset="0"/>
              </a:rPr>
              <a:t/>
            </a:r>
            <a:br>
              <a:rPr lang="ru-RU" sz="1000" b="1" dirty="0">
                <a:effectLst/>
                <a:latin typeface="Times New Roman" panose="02020603050405020304" pitchFamily="18" charset="0"/>
                <a:ea typeface="Times New Roman" panose="02020603050405020304" pitchFamily="18" charset="0"/>
              </a:rPr>
            </a:br>
            <a:r>
              <a:rPr lang="ru-RU" sz="1000" b="1" dirty="0">
                <a:effectLst/>
                <a:latin typeface="Times New Roman" panose="02020603050405020304" pitchFamily="18" charset="0"/>
                <a:ea typeface="Times New Roman" panose="02020603050405020304" pitchFamily="18" charset="0"/>
              </a:rPr>
              <a:t/>
            </a:r>
            <a:br>
              <a:rPr lang="ru-RU" sz="1000" b="1" dirty="0">
                <a:effectLst/>
                <a:latin typeface="Times New Roman" panose="02020603050405020304" pitchFamily="18" charset="0"/>
                <a:ea typeface="Times New Roman" panose="02020603050405020304" pitchFamily="18" charset="0"/>
              </a:rPr>
            </a:br>
            <a:r>
              <a:rPr lang="kk-KZ" sz="2800" dirty="0" smtClean="0"/>
              <a:t> Валидтіліктің </a:t>
            </a:r>
            <a:r>
              <a:rPr lang="kk-KZ" sz="2800" dirty="0" smtClean="0"/>
              <a:t>сенімділікке тәуелділігі </a:t>
            </a:r>
            <a:endParaRPr lang="en-US" sz="2800" dirty="0"/>
          </a:p>
        </p:txBody>
      </p:sp>
      <p:sp>
        <p:nvSpPr>
          <p:cNvPr id="14" name="Freeform: Shape 13">
            <a:extLst>
              <a:ext uri="{FF2B5EF4-FFF2-40B4-BE49-F238E27FC236}">
                <a16:creationId xmlns:a16="http://schemas.microsoft.com/office/drawing/2014/main" xmlns="" id="{DCD46807-BF17-4E5D-90A8-A062604C00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146277" y="-874927"/>
            <a:ext cx="1899138" cy="12191695"/>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6" name="Freeform: Shape 15">
            <a:extLst>
              <a:ext uri="{FF2B5EF4-FFF2-40B4-BE49-F238E27FC236}">
                <a16:creationId xmlns:a16="http://schemas.microsoft.com/office/drawing/2014/main" xmlns="" id="{823926DB-76C8-474A-B5FB-F43C59E33F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143758" y="-1037574"/>
            <a:ext cx="1904176" cy="12191695"/>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 name="Объект 2">
            <a:extLst>
              <a:ext uri="{FF2B5EF4-FFF2-40B4-BE49-F238E27FC236}">
                <a16:creationId xmlns:a16="http://schemas.microsoft.com/office/drawing/2014/main" xmlns="" id="{E3AB63FA-328F-4A0D-80C0-60331FCC0E82}"/>
              </a:ext>
            </a:extLst>
          </p:cNvPr>
          <p:cNvSpPr>
            <a:spLocks noGrp="1"/>
          </p:cNvSpPr>
          <p:nvPr>
            <p:ph idx="1"/>
          </p:nvPr>
        </p:nvSpPr>
        <p:spPr>
          <a:xfrm>
            <a:off x="471948" y="1076633"/>
            <a:ext cx="11503742" cy="3834581"/>
          </a:xfrm>
        </p:spPr>
        <p:txBody>
          <a:bodyPr>
            <a:noAutofit/>
          </a:bodyPr>
          <a:lstStyle/>
          <a:p>
            <a:pPr>
              <a:lnSpc>
                <a:spcPct val="100000"/>
              </a:lnSpc>
              <a:spcBef>
                <a:spcPts val="0"/>
              </a:spcBef>
            </a:pPr>
            <a:r>
              <a:rPr lang="kk-KZ" sz="2400" dirty="0" smtClean="0">
                <a:latin typeface="Times New Roman" pitchFamily="18" charset="0"/>
                <a:cs typeface="Times New Roman" pitchFamily="18" charset="0"/>
              </a:rPr>
              <a:t>Валидтілік және сенімділік – байланысты ұғымдар. Олардың байланысын мынадай мысалдан көре аламыз. </a:t>
            </a:r>
            <a:r>
              <a:rPr lang="ru-RU" sz="2400" dirty="0" err="1" smtClean="0">
                <a:latin typeface="Times New Roman" pitchFamily="18" charset="0"/>
                <a:cs typeface="Times New Roman" pitchFamily="18" charset="0"/>
              </a:rPr>
              <a:t>Мысалы</a:t>
            </a:r>
            <a:r>
              <a:rPr lang="ru-RU" sz="2400" dirty="0" smtClean="0">
                <a:latin typeface="Times New Roman" pitchFamily="18" charset="0"/>
                <a:cs typeface="Times New Roman" pitchFamily="18" charset="0"/>
              </a:rPr>
              <a:t> А </a:t>
            </a:r>
            <a:r>
              <a:rPr lang="ru-RU" sz="2400" dirty="0" err="1" smtClean="0">
                <a:latin typeface="Times New Roman" pitchFamily="18" charset="0"/>
                <a:cs typeface="Times New Roman" pitchFamily="18" charset="0"/>
              </a:rPr>
              <a:t>және </a:t>
            </a:r>
            <a:r>
              <a:rPr lang="ru-RU" sz="2400" dirty="0" smtClean="0">
                <a:latin typeface="Times New Roman" pitchFamily="18" charset="0"/>
                <a:cs typeface="Times New Roman" pitchFamily="18" charset="0"/>
              </a:rPr>
              <a:t>В </a:t>
            </a:r>
            <a:r>
              <a:rPr lang="ru-RU" sz="2400" dirty="0" err="1" smtClean="0">
                <a:latin typeface="Times New Roman" pitchFamily="18" charset="0"/>
                <a:cs typeface="Times New Roman" pitchFamily="18" charset="0"/>
              </a:rPr>
              <a:t>атты</a:t>
            </a:r>
            <a:r>
              <a:rPr lang="ru-RU" sz="2400" dirty="0" smtClean="0">
                <a:latin typeface="Times New Roman" pitchFamily="18" charset="0"/>
                <a:cs typeface="Times New Roman" pitchFamily="18" charset="0"/>
              </a:rPr>
              <a:t> екі  </a:t>
            </a:r>
            <a:r>
              <a:rPr lang="ru-RU" sz="2400" dirty="0" err="1" smtClean="0">
                <a:latin typeface="Times New Roman" pitchFamily="18" charset="0"/>
                <a:cs typeface="Times New Roman" pitchFamily="18" charset="0"/>
              </a:rPr>
              <a:t>атқыш </a:t>
            </a:r>
            <a:r>
              <a:rPr lang="ru-RU" sz="2400" dirty="0" smtClean="0">
                <a:latin typeface="Times New Roman" pitchFamily="18" charset="0"/>
                <a:cs typeface="Times New Roman" pitchFamily="18" charset="0"/>
              </a:rPr>
              <a:t>бар </a:t>
            </a:r>
            <a:r>
              <a:rPr lang="ru-RU" sz="2400" dirty="0" err="1" smtClean="0">
                <a:latin typeface="Times New Roman" pitchFamily="18" charset="0"/>
                <a:cs typeface="Times New Roman" pitchFamily="18" charset="0"/>
              </a:rPr>
              <a:t>дейік</a:t>
            </a:r>
            <a:r>
              <a:rPr lang="ru-RU" sz="2400" dirty="0" smtClean="0">
                <a:latin typeface="Times New Roman" pitchFamily="18" charset="0"/>
                <a:cs typeface="Times New Roman" pitchFamily="18" charset="0"/>
              </a:rPr>
              <a:t>. А </a:t>
            </a:r>
            <a:r>
              <a:rPr lang="ru-RU" sz="2400" dirty="0" err="1" smtClean="0">
                <a:latin typeface="Times New Roman" pitchFamily="18" charset="0"/>
                <a:cs typeface="Times New Roman" pitchFamily="18" charset="0"/>
              </a:rPr>
              <a:t>атқышы </a:t>
            </a:r>
            <a:r>
              <a:rPr lang="ru-RU" sz="2400" dirty="0" smtClean="0">
                <a:latin typeface="Times New Roman" pitchFamily="18" charset="0"/>
                <a:cs typeface="Times New Roman" pitchFamily="18" charset="0"/>
              </a:rPr>
              <a:t>100-ден 90 </a:t>
            </a:r>
            <a:r>
              <a:rPr lang="ru-RU" sz="2400" dirty="0" err="1" smtClean="0">
                <a:latin typeface="Times New Roman" pitchFamily="18" charset="0"/>
                <a:cs typeface="Times New Roman" pitchFamily="18" charset="0"/>
              </a:rPr>
              <a:t>ұпай</a:t>
            </a:r>
            <a:r>
              <a:rPr lang="ru-RU" sz="2400" dirty="0" smtClean="0">
                <a:latin typeface="Times New Roman" pitchFamily="18" charset="0"/>
                <a:cs typeface="Times New Roman" pitchFamily="18" charset="0"/>
              </a:rPr>
              <a:t>, ал В </a:t>
            </a:r>
            <a:r>
              <a:rPr lang="ru-RU" sz="2400" dirty="0" err="1" smtClean="0">
                <a:latin typeface="Times New Roman" pitchFamily="18" charset="0"/>
                <a:cs typeface="Times New Roman" pitchFamily="18" charset="0"/>
              </a:rPr>
              <a:t>атқышы </a:t>
            </a:r>
            <a:r>
              <a:rPr lang="ru-RU" sz="2400" dirty="0" smtClean="0">
                <a:latin typeface="Times New Roman" pitchFamily="18" charset="0"/>
                <a:cs typeface="Times New Roman" pitchFamily="18" charset="0"/>
              </a:rPr>
              <a:t>100-ден тек 70 </a:t>
            </a:r>
            <a:r>
              <a:rPr lang="ru-RU" sz="2400" dirty="0" err="1" smtClean="0">
                <a:latin typeface="Times New Roman" pitchFamily="18" charset="0"/>
                <a:cs typeface="Times New Roman" pitchFamily="18" charset="0"/>
              </a:rPr>
              <a:t>ұпай жинады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Яғни </a:t>
            </a:r>
            <a:r>
              <a:rPr lang="ru-RU" sz="2400" dirty="0" smtClean="0">
                <a:latin typeface="Times New Roman" pitchFamily="18" charset="0"/>
                <a:cs typeface="Times New Roman" pitchFamily="18" charset="0"/>
              </a:rPr>
              <a:t>А </a:t>
            </a:r>
            <a:r>
              <a:rPr lang="ru-RU" sz="2400" dirty="0" err="1" smtClean="0">
                <a:latin typeface="Times New Roman" pitchFamily="18" charset="0"/>
                <a:cs typeface="Times New Roman" pitchFamily="18" charset="0"/>
              </a:rPr>
              <a:t>атқыштың сенімділігі</a:t>
            </a:r>
            <a:r>
              <a:rPr lang="ru-RU" sz="2400" dirty="0" smtClean="0">
                <a:latin typeface="Times New Roman" pitchFamily="18" charset="0"/>
                <a:cs typeface="Times New Roman" pitchFamily="18" charset="0"/>
              </a:rPr>
              <a:t> 0,90, ал В </a:t>
            </a:r>
            <a:r>
              <a:rPr lang="ru-RU" sz="2400" dirty="0" err="1" smtClean="0">
                <a:latin typeface="Times New Roman" pitchFamily="18" charset="0"/>
                <a:cs typeface="Times New Roman" pitchFamily="18" charset="0"/>
              </a:rPr>
              <a:t>атқышының сенімділігі</a:t>
            </a:r>
            <a:r>
              <a:rPr lang="ru-RU" sz="2400" dirty="0" smtClean="0">
                <a:latin typeface="Times New Roman" pitchFamily="18" charset="0"/>
                <a:cs typeface="Times New Roman" pitchFamily="18" charset="0"/>
              </a:rPr>
              <a:t> 0,70. </a:t>
            </a:r>
            <a:r>
              <a:rPr lang="ru-RU" sz="2400" dirty="0" err="1" smtClean="0">
                <a:latin typeface="Times New Roman" pitchFamily="18" charset="0"/>
                <a:cs typeface="Times New Roman" pitchFamily="18" charset="0"/>
              </a:rPr>
              <a:t>Алайда</a:t>
            </a:r>
            <a:r>
              <a:rPr lang="ru-RU" sz="2400" dirty="0" smtClean="0">
                <a:latin typeface="Times New Roman" pitchFamily="18" charset="0"/>
                <a:cs typeface="Times New Roman" pitchFamily="18" charset="0"/>
              </a:rPr>
              <a:t> А </a:t>
            </a:r>
            <a:r>
              <a:rPr lang="ru-RU" sz="2400" dirty="0" err="1" smtClean="0">
                <a:latin typeface="Times New Roman" pitchFamily="18" charset="0"/>
                <a:cs typeface="Times New Roman" pitchFamily="18" charset="0"/>
              </a:rPr>
              <a:t>атқышы  әрдайым бөтен көздемеге атады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сондықтан оның ұпайлары жарыстарда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саналмайды</a:t>
            </a:r>
            <a:r>
              <a:rPr lang="ru-RU" sz="2400" dirty="0" smtClean="0">
                <a:latin typeface="Times New Roman" pitchFamily="18" charset="0"/>
                <a:cs typeface="Times New Roman" pitchFamily="18" charset="0"/>
              </a:rPr>
              <a:t>. Ал </a:t>
            </a:r>
            <a:r>
              <a:rPr lang="ru-RU" sz="2400" dirty="0" err="1" smtClean="0">
                <a:latin typeface="Times New Roman" pitchFamily="18" charset="0"/>
                <a:cs typeface="Times New Roman" pitchFamily="18" charset="0"/>
              </a:rPr>
              <a:t>екінші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атқыш көздемені дұрыс таңдайды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Сондықтан </a:t>
            </a:r>
            <a:r>
              <a:rPr lang="ru-RU" sz="2400" dirty="0" smtClean="0">
                <a:latin typeface="Times New Roman" pitchFamily="18" charset="0"/>
                <a:cs typeface="Times New Roman" pitchFamily="18" charset="0"/>
              </a:rPr>
              <a:t>А </a:t>
            </a:r>
            <a:r>
              <a:rPr lang="ru-RU" sz="2400" dirty="0" err="1" smtClean="0">
                <a:latin typeface="Times New Roman" pitchFamily="18" charset="0"/>
                <a:cs typeface="Times New Roman" pitchFamily="18" charset="0"/>
              </a:rPr>
              <a:t>атқышының валидтігі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нөлге тең</a:t>
            </a:r>
            <a:r>
              <a:rPr lang="ru-RU" sz="2400" dirty="0" smtClean="0">
                <a:latin typeface="Times New Roman" pitchFamily="18" charset="0"/>
                <a:cs typeface="Times New Roman" pitchFamily="18" charset="0"/>
              </a:rPr>
              <a:t>, ал В </a:t>
            </a:r>
            <a:r>
              <a:rPr lang="ru-RU" sz="2400" dirty="0" err="1" smtClean="0">
                <a:latin typeface="Times New Roman" pitchFamily="18" charset="0"/>
                <a:cs typeface="Times New Roman" pitchFamily="18" charset="0"/>
              </a:rPr>
              <a:t>атқышыныңкі </a:t>
            </a:r>
            <a:r>
              <a:rPr lang="ru-RU" sz="2400" dirty="0" smtClean="0">
                <a:latin typeface="Times New Roman" pitchFamily="18" charset="0"/>
                <a:cs typeface="Times New Roman" pitchFamily="18" charset="0"/>
              </a:rPr>
              <a:t>0,70, </a:t>
            </a:r>
            <a:r>
              <a:rPr lang="ru-RU" sz="2400" dirty="0" err="1" smtClean="0">
                <a:latin typeface="Times New Roman" pitchFamily="18" charset="0"/>
                <a:cs typeface="Times New Roman" pitchFamily="18" charset="0"/>
              </a:rPr>
              <a:t>яғни мөлшері сенімділікке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тең.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Егер</a:t>
            </a:r>
            <a:r>
              <a:rPr lang="ru-RU" sz="2400" dirty="0" smtClean="0">
                <a:latin typeface="Times New Roman" pitchFamily="18" charset="0"/>
                <a:cs typeface="Times New Roman" pitchFamily="18" charset="0"/>
              </a:rPr>
              <a:t> А </a:t>
            </a:r>
            <a:r>
              <a:rPr lang="ru-RU" sz="2400" dirty="0" err="1" smtClean="0">
                <a:latin typeface="Times New Roman" pitchFamily="18" charset="0"/>
                <a:cs typeface="Times New Roman" pitchFamily="18" charset="0"/>
              </a:rPr>
              <a:t>атқышы көздемені дүұрыс таңдаса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оның валидтігі</a:t>
            </a:r>
            <a:r>
              <a:rPr lang="ru-RU" sz="2400" dirty="0" smtClean="0">
                <a:latin typeface="Times New Roman" pitchFamily="18" charset="0"/>
                <a:cs typeface="Times New Roman" pitchFamily="18" charset="0"/>
              </a:rPr>
              <a:t> мен </a:t>
            </a:r>
            <a:r>
              <a:rPr lang="ru-RU" sz="2400" dirty="0" err="1" smtClean="0">
                <a:latin typeface="Times New Roman" pitchFamily="18" charset="0"/>
                <a:cs typeface="Times New Roman" pitchFamily="18" charset="0"/>
              </a:rPr>
              <a:t>сенімділігі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тең </a:t>
            </a:r>
            <a:r>
              <a:rPr lang="ru-RU" sz="2400" dirty="0" smtClean="0">
                <a:latin typeface="Times New Roman" pitchFamily="18" charset="0"/>
                <a:cs typeface="Times New Roman" pitchFamily="18" charset="0"/>
              </a:rPr>
              <a:t>болады. Ал </a:t>
            </a:r>
            <a:r>
              <a:rPr lang="ru-RU" sz="2400" dirty="0" err="1" smtClean="0">
                <a:latin typeface="Times New Roman" pitchFamily="18" charset="0"/>
                <a:cs typeface="Times New Roman" pitchFamily="18" charset="0"/>
              </a:rPr>
              <a:t>кейде</a:t>
            </a:r>
            <a:r>
              <a:rPr lang="ru-RU" sz="2400" dirty="0" smtClean="0">
                <a:latin typeface="Times New Roman" pitchFamily="18" charset="0"/>
                <a:cs typeface="Times New Roman" pitchFamily="18" charset="0"/>
              </a:rPr>
              <a:t> ол </a:t>
            </a:r>
            <a:r>
              <a:rPr lang="ru-RU" sz="2400" dirty="0" err="1" smtClean="0">
                <a:latin typeface="Times New Roman" pitchFamily="18" charset="0"/>
                <a:cs typeface="Times New Roman" pitchFamily="18" charset="0"/>
              </a:rPr>
              <a:t>көздемені шатыстырып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алса</a:t>
            </a:r>
            <a:r>
              <a:rPr lang="ru-RU" sz="2400" dirty="0" smtClean="0">
                <a:latin typeface="Times New Roman" pitchFamily="18" charset="0"/>
                <a:cs typeface="Times New Roman" pitchFamily="18" charset="0"/>
              </a:rPr>
              <a:t>, тек </a:t>
            </a:r>
            <a:r>
              <a:rPr lang="ru-RU" sz="2400" dirty="0" err="1" smtClean="0">
                <a:latin typeface="Times New Roman" pitchFamily="18" charset="0"/>
                <a:cs typeface="Times New Roman" pitchFamily="18" charset="0"/>
              </a:rPr>
              <a:t>дұрыс таңдағаны есептеліп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валидтігі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сенімділігінен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төмен </a:t>
            </a:r>
            <a:r>
              <a:rPr lang="ru-RU" sz="2400" dirty="0" smtClean="0">
                <a:latin typeface="Times New Roman" pitchFamily="18" charset="0"/>
                <a:cs typeface="Times New Roman" pitchFamily="18" charset="0"/>
              </a:rPr>
              <a:t>болады.  </a:t>
            </a:r>
            <a:r>
              <a:rPr lang="ru-RU" sz="2400" dirty="0" err="1" smtClean="0">
                <a:latin typeface="Times New Roman" pitchFamily="18" charset="0"/>
                <a:cs typeface="Times New Roman" pitchFamily="18" charset="0"/>
              </a:rPr>
              <a:t>Біздің мысалымызда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сенімділік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аналогы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атқыштың дәл көздеп атуы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валидтігі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атқыштың көздемені дұрыс таңдауы </a:t>
            </a:r>
            <a:r>
              <a:rPr lang="ru-RU" sz="2400" dirty="0" smtClean="0">
                <a:latin typeface="Times New Roman" pitchFamily="18" charset="0"/>
                <a:cs typeface="Times New Roman" pitchFamily="18" charset="0"/>
              </a:rPr>
              <a:t>болады</a:t>
            </a:r>
            <a:r>
              <a:rPr lang="ru-RU" sz="2400"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3019640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8426" y="0"/>
            <a:ext cx="10515601" cy="6740307"/>
          </a:xfrm>
          <a:prstGeom prst="rect">
            <a:avLst/>
          </a:prstGeom>
          <a:noFill/>
        </p:spPr>
        <p:txBody>
          <a:bodyPr wrap="square" rtlCol="0">
            <a:spAutoFit/>
          </a:bodyPr>
          <a:lstStyle/>
          <a:p>
            <a:pPr algn="ctr"/>
            <a:r>
              <a:rPr lang="kk-KZ" sz="3200" b="1" dirty="0" smtClean="0">
                <a:latin typeface="Times New Roman" pitchFamily="18" charset="0"/>
                <a:cs typeface="Times New Roman" pitchFamily="18" charset="0"/>
              </a:rPr>
              <a:t>Ұсынылатын әдебиеттер тізімі</a:t>
            </a:r>
          </a:p>
          <a:p>
            <a:r>
              <a:rPr lang="kk-KZ" sz="1600" dirty="0" smtClean="0">
                <a:latin typeface="Times New Roman" pitchFamily="18" charset="0"/>
                <a:cs typeface="Times New Roman" pitchFamily="18" charset="0"/>
              </a:rPr>
              <a:t>1. </a:t>
            </a:r>
            <a:r>
              <a:rPr lang="ru-RU" sz="1600" dirty="0" smtClean="0">
                <a:latin typeface="Times New Roman" pitchFamily="18" charset="0"/>
                <a:cs typeface="Times New Roman" pitchFamily="18" charset="0"/>
              </a:rPr>
              <a:t>Б.Ш. </a:t>
            </a:r>
            <a:r>
              <a:rPr lang="ru-RU" sz="1600" dirty="0" err="1" smtClean="0">
                <a:latin typeface="Times New Roman" pitchFamily="18" charset="0"/>
                <a:cs typeface="Times New Roman" pitchFamily="18" charset="0"/>
              </a:rPr>
              <a:t>Байжуманова</a:t>
            </a:r>
            <a:r>
              <a:rPr lang="ru-RU" sz="1600" dirty="0" smtClean="0">
                <a:latin typeface="Times New Roman" pitchFamily="18" charset="0"/>
                <a:cs typeface="Times New Roman" pitchFamily="18" charset="0"/>
              </a:rPr>
              <a:t>, А.Ж. </a:t>
            </a:r>
            <a:r>
              <a:rPr lang="ru-RU" sz="1600" dirty="0" err="1" smtClean="0">
                <a:latin typeface="Times New Roman" pitchFamily="18" charset="0"/>
                <a:cs typeface="Times New Roman" pitchFamily="18" charset="0"/>
              </a:rPr>
              <a:t>Кунанбаева</a:t>
            </a:r>
            <a:r>
              <a:rPr lang="ru-RU" sz="1600" dirty="0" smtClean="0">
                <a:latin typeface="Times New Roman" pitchFamily="18" charset="0"/>
                <a:cs typeface="Times New Roman" pitchFamily="18" charset="0"/>
              </a:rPr>
              <a:t>, Ә.М. </a:t>
            </a:r>
            <a:r>
              <a:rPr lang="ru-RU" sz="1600" dirty="0" err="1" smtClean="0">
                <a:latin typeface="Times New Roman" pitchFamily="18" charset="0"/>
                <a:cs typeface="Times New Roman" pitchFamily="18" charset="0"/>
              </a:rPr>
              <a:t>Умирзакова</a:t>
            </a:r>
            <a:r>
              <a:rPr lang="ru-RU" sz="1600" dirty="0" smtClean="0">
                <a:latin typeface="Times New Roman" pitchFamily="18" charset="0"/>
                <a:cs typeface="Times New Roman" pitchFamily="18" charset="0"/>
              </a:rPr>
              <a:t>. Психодиагностика. </a:t>
            </a:r>
            <a:r>
              <a:rPr lang="ru-RU" sz="1600" dirty="0" err="1" smtClean="0">
                <a:latin typeface="Times New Roman" pitchFamily="18" charset="0"/>
                <a:cs typeface="Times New Roman" pitchFamily="18" charset="0"/>
              </a:rPr>
              <a:t>Оқу-әдістемелік құрал.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Алматы</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ADAL KITAP» </a:t>
            </a:r>
            <a:r>
              <a:rPr lang="ru-RU" sz="1600" dirty="0" err="1" smtClean="0">
                <a:latin typeface="Times New Roman" pitchFamily="18" charset="0"/>
                <a:cs typeface="Times New Roman" pitchFamily="18" charset="0"/>
              </a:rPr>
              <a:t>баспасы</a:t>
            </a:r>
            <a:r>
              <a:rPr lang="ru-RU" sz="1600" dirty="0" smtClean="0">
                <a:latin typeface="Times New Roman" pitchFamily="18" charset="0"/>
                <a:cs typeface="Times New Roman" pitchFamily="18" charset="0"/>
              </a:rPr>
              <a:t>. 2024, - 417 б. </a:t>
            </a:r>
          </a:p>
          <a:p>
            <a:r>
              <a:rPr lang="ru-RU" sz="1600" dirty="0" smtClean="0">
                <a:latin typeface="Times New Roman" pitchFamily="18" charset="0"/>
                <a:cs typeface="Times New Roman" pitchFamily="18" charset="0"/>
              </a:rPr>
              <a:t>2. </a:t>
            </a:r>
            <a:r>
              <a:rPr lang="ru-RU" sz="1600" dirty="0" err="1" smtClean="0">
                <a:latin typeface="Times New Roman" pitchFamily="18" charset="0"/>
                <a:cs typeface="Times New Roman" pitchFamily="18" charset="0"/>
              </a:rPr>
              <a:t>Яньшин</a:t>
            </a:r>
            <a:r>
              <a:rPr lang="ru-RU" sz="1600" dirty="0" smtClean="0">
                <a:latin typeface="Times New Roman" pitchFamily="18" charset="0"/>
                <a:cs typeface="Times New Roman" pitchFamily="18" charset="0"/>
              </a:rPr>
              <a:t>,</a:t>
            </a:r>
            <a:r>
              <a:rPr lang="ru-RU" sz="1600" i="1" dirty="0" smtClean="0">
                <a:latin typeface="Times New Roman" pitchFamily="18" charset="0"/>
                <a:cs typeface="Times New Roman" pitchFamily="18" charset="0"/>
              </a:rPr>
              <a:t> П. В. </a:t>
            </a:r>
            <a:r>
              <a:rPr lang="ru-RU" sz="1600" dirty="0" smtClean="0">
                <a:latin typeface="Times New Roman" pitchFamily="18" charset="0"/>
                <a:cs typeface="Times New Roman" pitchFamily="18" charset="0"/>
              </a:rPr>
              <a:t> Клиническая психодиагностика личности: учебное пособие для вузов / П. В. </a:t>
            </a:r>
            <a:r>
              <a:rPr lang="ru-RU" sz="1600" dirty="0" err="1" smtClean="0">
                <a:latin typeface="Times New Roman" pitchFamily="18" charset="0"/>
                <a:cs typeface="Times New Roman" pitchFamily="18" charset="0"/>
              </a:rPr>
              <a:t>Яньшин</a:t>
            </a:r>
            <a:r>
              <a:rPr lang="ru-RU" sz="1600" dirty="0" smtClean="0">
                <a:latin typeface="Times New Roman" pitchFamily="18" charset="0"/>
                <a:cs typeface="Times New Roman" pitchFamily="18" charset="0"/>
              </a:rPr>
              <a:t>. — 3-е изд., </a:t>
            </a:r>
            <a:r>
              <a:rPr lang="ru-RU" sz="1600" dirty="0" err="1" smtClean="0">
                <a:latin typeface="Times New Roman" pitchFamily="18" charset="0"/>
                <a:cs typeface="Times New Roman" pitchFamily="18" charset="0"/>
              </a:rPr>
              <a:t>перераб</a:t>
            </a:r>
            <a:r>
              <a:rPr lang="ru-RU" sz="1600" dirty="0" smtClean="0">
                <a:latin typeface="Times New Roman" pitchFamily="18" charset="0"/>
                <a:cs typeface="Times New Roman" pitchFamily="18" charset="0"/>
              </a:rPr>
              <a:t>. и доп. — Москва: Издательство </a:t>
            </a:r>
            <a:r>
              <a:rPr lang="ru-RU" sz="1600" dirty="0" err="1" smtClean="0">
                <a:latin typeface="Times New Roman" pitchFamily="18" charset="0"/>
                <a:cs typeface="Times New Roman" pitchFamily="18" charset="0"/>
              </a:rPr>
              <a:t>Юрайт</a:t>
            </a:r>
            <a:r>
              <a:rPr lang="ru-RU" sz="1600" dirty="0" smtClean="0">
                <a:latin typeface="Times New Roman" pitchFamily="18" charset="0"/>
                <a:cs typeface="Times New Roman" pitchFamily="18" charset="0"/>
              </a:rPr>
              <a:t>, 2020. — 327 с. </a:t>
            </a:r>
          </a:p>
          <a:p>
            <a:pPr lvl="0" fontAlgn="base"/>
            <a:r>
              <a:rPr lang="ru-RU" sz="1600" dirty="0" smtClean="0">
                <a:latin typeface="Times New Roman" pitchFamily="18" charset="0"/>
                <a:cs typeface="Times New Roman" pitchFamily="18" charset="0"/>
              </a:rPr>
              <a:t>3. </a:t>
            </a:r>
            <a:r>
              <a:rPr lang="ru-RU" sz="1600" dirty="0" err="1" smtClean="0">
                <a:latin typeface="Times New Roman" pitchFamily="18" charset="0"/>
                <a:cs typeface="Times New Roman" pitchFamily="18" charset="0"/>
              </a:rPr>
              <a:t>Рамендик</a:t>
            </a:r>
            <a:r>
              <a:rPr lang="ru-RU" sz="1600" dirty="0" smtClean="0">
                <a:latin typeface="Times New Roman" pitchFamily="18" charset="0"/>
                <a:cs typeface="Times New Roman" pitchFamily="18" charset="0"/>
              </a:rPr>
              <a:t>,</a:t>
            </a:r>
            <a:r>
              <a:rPr lang="ru-RU" sz="1600" i="1" dirty="0" smtClean="0">
                <a:latin typeface="Times New Roman" pitchFamily="18" charset="0"/>
                <a:cs typeface="Times New Roman" pitchFamily="18" charset="0"/>
              </a:rPr>
              <a:t> Д. М. </a:t>
            </a:r>
            <a:r>
              <a:rPr lang="ru-RU" sz="1600" dirty="0" smtClean="0">
                <a:latin typeface="Times New Roman" pitchFamily="18" charset="0"/>
                <a:cs typeface="Times New Roman" pitchFamily="18" charset="0"/>
              </a:rPr>
              <a:t> Практикум по психодиагностике: учебное пособие для вузов / Д. М. </a:t>
            </a:r>
            <a:r>
              <a:rPr lang="ru-RU" sz="1600" dirty="0" err="1" smtClean="0">
                <a:latin typeface="Times New Roman" pitchFamily="18" charset="0"/>
                <a:cs typeface="Times New Roman" pitchFamily="18" charset="0"/>
              </a:rPr>
              <a:t>Рамендик</a:t>
            </a:r>
            <a:r>
              <a:rPr lang="ru-RU" sz="1600" dirty="0" smtClean="0">
                <a:latin typeface="Times New Roman" pitchFamily="18" charset="0"/>
                <a:cs typeface="Times New Roman" pitchFamily="18" charset="0"/>
              </a:rPr>
              <a:t>, М. Г. </a:t>
            </a:r>
            <a:r>
              <a:rPr lang="ru-RU" sz="1600" dirty="0" err="1" smtClean="0">
                <a:latin typeface="Times New Roman" pitchFamily="18" charset="0"/>
                <a:cs typeface="Times New Roman" pitchFamily="18" charset="0"/>
              </a:rPr>
              <a:t>Рамендик</a:t>
            </a:r>
            <a:r>
              <a:rPr lang="ru-RU" sz="1600" dirty="0" smtClean="0">
                <a:latin typeface="Times New Roman" pitchFamily="18" charset="0"/>
                <a:cs typeface="Times New Roman" pitchFamily="18" charset="0"/>
              </a:rPr>
              <a:t>. — 2-е изд., </a:t>
            </a:r>
            <a:r>
              <a:rPr lang="ru-RU" sz="1600" dirty="0" err="1" smtClean="0">
                <a:latin typeface="Times New Roman" pitchFamily="18" charset="0"/>
                <a:cs typeface="Times New Roman" pitchFamily="18" charset="0"/>
              </a:rPr>
              <a:t>испр</a:t>
            </a:r>
            <a:r>
              <a:rPr lang="ru-RU" sz="1600" dirty="0" smtClean="0">
                <a:latin typeface="Times New Roman" pitchFamily="18" charset="0"/>
                <a:cs typeface="Times New Roman" pitchFamily="18" charset="0"/>
              </a:rPr>
              <a:t>. и доп. — Москва: Издательство </a:t>
            </a:r>
            <a:r>
              <a:rPr lang="ru-RU" sz="1600" dirty="0" err="1" smtClean="0">
                <a:latin typeface="Times New Roman" pitchFamily="18" charset="0"/>
                <a:cs typeface="Times New Roman" pitchFamily="18" charset="0"/>
              </a:rPr>
              <a:t>Юрайт</a:t>
            </a:r>
            <a:r>
              <a:rPr lang="ru-RU" sz="1600" dirty="0" smtClean="0">
                <a:latin typeface="Times New Roman" pitchFamily="18" charset="0"/>
                <a:cs typeface="Times New Roman" pitchFamily="18" charset="0"/>
              </a:rPr>
              <a:t>, 2020. — 139 с. </a:t>
            </a:r>
            <a:r>
              <a:rPr lang="kk-KZ"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(Высшее образование). — ISBN 978-5-534-07265-5.</a:t>
            </a:r>
          </a:p>
          <a:p>
            <a:pPr lvl="0" fontAlgn="base"/>
            <a:r>
              <a:rPr lang="ru-RU" sz="1600" dirty="0" smtClean="0">
                <a:latin typeface="Times New Roman" pitchFamily="18" charset="0"/>
                <a:cs typeface="Times New Roman" pitchFamily="18" charset="0"/>
              </a:rPr>
              <a:t>4. Психодиагностика. Теория и практика в 2 ч. Часть 1: учебник для вузов / М. К. Акимова [и др.] ; под редакцией М. К. Акимовой, М. К. Акимовой. — 4-е изд., </a:t>
            </a:r>
            <a:r>
              <a:rPr lang="ru-RU" sz="1600" dirty="0" err="1" smtClean="0">
                <a:latin typeface="Times New Roman" pitchFamily="18" charset="0"/>
                <a:cs typeface="Times New Roman" pitchFamily="18" charset="0"/>
              </a:rPr>
              <a:t>перераб</a:t>
            </a:r>
            <a:r>
              <a:rPr lang="ru-RU" sz="1600" dirty="0" smtClean="0">
                <a:latin typeface="Times New Roman" pitchFamily="18" charset="0"/>
                <a:cs typeface="Times New Roman" pitchFamily="18" charset="0"/>
              </a:rPr>
              <a:t>. и доп. — Москва: Издательство </a:t>
            </a:r>
            <a:r>
              <a:rPr lang="ru-RU" sz="1600" dirty="0" err="1" smtClean="0">
                <a:latin typeface="Times New Roman" pitchFamily="18" charset="0"/>
                <a:cs typeface="Times New Roman" pitchFamily="18" charset="0"/>
              </a:rPr>
              <a:t>Юрайт</a:t>
            </a:r>
            <a:r>
              <a:rPr lang="ru-RU" sz="1600" dirty="0" smtClean="0">
                <a:latin typeface="Times New Roman" pitchFamily="18" charset="0"/>
                <a:cs typeface="Times New Roman" pitchFamily="18" charset="0"/>
              </a:rPr>
              <a:t>, 2020. — 301 с. — (Высшее образование). — ISBN 978-5-9916-9948-8. — Текст: электронный // ЭБС </a:t>
            </a:r>
            <a:r>
              <a:rPr lang="ru-RU" sz="1600" dirty="0" err="1" smtClean="0">
                <a:latin typeface="Times New Roman" pitchFamily="18" charset="0"/>
                <a:cs typeface="Times New Roman" pitchFamily="18" charset="0"/>
              </a:rPr>
              <a:t>Юрайт</a:t>
            </a:r>
            <a:r>
              <a:rPr lang="ru-RU" sz="1600" dirty="0" smtClean="0">
                <a:latin typeface="Times New Roman" pitchFamily="18" charset="0"/>
                <a:cs typeface="Times New Roman" pitchFamily="18" charset="0"/>
              </a:rPr>
              <a:t> [сайт]. — URL: </a:t>
            </a:r>
          </a:p>
          <a:p>
            <a:pPr lvl="0" fontAlgn="base"/>
            <a:r>
              <a:rPr lang="ru-RU" sz="1600" dirty="0" smtClean="0">
                <a:latin typeface="Times New Roman" pitchFamily="18" charset="0"/>
                <a:cs typeface="Times New Roman" pitchFamily="18" charset="0"/>
              </a:rPr>
              <a:t>5. Психодиагностика: учебник и практикум для вузов / А. Н. Кошелева [и др.]; под редакцией А. Н. Кошелевой, В. В. Хороших. — Москва : Издательство </a:t>
            </a:r>
            <a:r>
              <a:rPr lang="ru-RU" sz="1600" dirty="0" err="1" smtClean="0">
                <a:latin typeface="Times New Roman" pitchFamily="18" charset="0"/>
                <a:cs typeface="Times New Roman" pitchFamily="18" charset="0"/>
              </a:rPr>
              <a:t>Юрайт</a:t>
            </a:r>
            <a:r>
              <a:rPr lang="ru-RU" sz="1600" dirty="0" smtClean="0">
                <a:latin typeface="Times New Roman" pitchFamily="18" charset="0"/>
                <a:cs typeface="Times New Roman" pitchFamily="18" charset="0"/>
              </a:rPr>
              <a:t>, 2020. — 373 с. — (Высшее образование). — ISBN 978-5-534-00775-6</a:t>
            </a:r>
          </a:p>
          <a:p>
            <a:pPr lvl="0" fontAlgn="base"/>
            <a:r>
              <a:rPr lang="ru-RU" sz="1600" dirty="0" smtClean="0">
                <a:latin typeface="Times New Roman" pitchFamily="18" charset="0"/>
                <a:cs typeface="Times New Roman" pitchFamily="18" charset="0"/>
              </a:rPr>
              <a:t>6. Ишанов, П. З. Основы психолого-педагогической диагностики : учеб. пособие / П. З. Ишанов ; </a:t>
            </a:r>
            <a:r>
              <a:rPr lang="ru-RU" sz="1600" dirty="0" err="1" smtClean="0">
                <a:latin typeface="Times New Roman" pitchFamily="18" charset="0"/>
                <a:cs typeface="Times New Roman" pitchFamily="18" charset="0"/>
              </a:rPr>
              <a:t>М-во</a:t>
            </a:r>
            <a:r>
              <a:rPr lang="ru-RU" sz="1600" dirty="0" smtClean="0">
                <a:latin typeface="Times New Roman" pitchFamily="18" charset="0"/>
                <a:cs typeface="Times New Roman" pitchFamily="18" charset="0"/>
              </a:rPr>
              <a:t> образования и науки РК. - 3-е изд. - Караганда : </a:t>
            </a:r>
            <a:r>
              <a:rPr lang="ru-RU" sz="1600" dirty="0" err="1" smtClean="0">
                <a:latin typeface="Times New Roman" pitchFamily="18" charset="0"/>
                <a:cs typeface="Times New Roman" pitchFamily="18" charset="0"/>
              </a:rPr>
              <a:t>Ақнұр</a:t>
            </a:r>
            <a:r>
              <a:rPr lang="ru-RU" sz="1600" dirty="0" smtClean="0">
                <a:latin typeface="Times New Roman" pitchFamily="18" charset="0"/>
                <a:cs typeface="Times New Roman" pitchFamily="18" charset="0"/>
              </a:rPr>
              <a:t>, 2019. - 136 с. - URL: http://elib.kaznu.kz/order-book. - 500 (тираж) экз. - ISBN 978-601-7938-48-2 </a:t>
            </a:r>
          </a:p>
          <a:p>
            <a:pPr lvl="0" fontAlgn="base"/>
            <a:r>
              <a:rPr lang="kk-KZ" sz="1600" dirty="0" smtClean="0">
                <a:latin typeface="Times New Roman" pitchFamily="18" charset="0"/>
                <a:cs typeface="Times New Roman" pitchFamily="18" charset="0"/>
              </a:rPr>
              <a:t>7. </a:t>
            </a:r>
            <a:r>
              <a:rPr lang="ru-RU" sz="1600" dirty="0" err="1" smtClean="0">
                <a:latin typeface="Times New Roman" pitchFamily="18" charset="0"/>
                <a:cs typeface="Times New Roman" pitchFamily="18" charset="0"/>
              </a:rPr>
              <a:t>Жұбаназарова, </a:t>
            </a:r>
            <a:r>
              <a:rPr lang="ru-RU" sz="1600" dirty="0" smtClean="0">
                <a:latin typeface="Times New Roman" pitchFamily="18" charset="0"/>
                <a:cs typeface="Times New Roman" pitchFamily="18" charset="0"/>
              </a:rPr>
              <a:t>Н. С. Психодиагностика </a:t>
            </a:r>
            <a:r>
              <a:rPr lang="ru-RU" sz="1600" dirty="0" err="1" smtClean="0">
                <a:latin typeface="Times New Roman" pitchFamily="18" charset="0"/>
                <a:cs typeface="Times New Roman" pitchFamily="18" charset="0"/>
              </a:rPr>
              <a:t>негіздері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оқу құралы </a:t>
            </a:r>
            <a:r>
              <a:rPr lang="ru-RU" sz="1600" dirty="0" smtClean="0">
                <a:latin typeface="Times New Roman" pitchFamily="18" charset="0"/>
                <a:cs typeface="Times New Roman" pitchFamily="18" charset="0"/>
              </a:rPr>
              <a:t>/ Н. С. </a:t>
            </a:r>
            <a:r>
              <a:rPr lang="ru-RU" sz="1600" dirty="0" err="1" smtClean="0">
                <a:latin typeface="Times New Roman" pitchFamily="18" charset="0"/>
                <a:cs typeface="Times New Roman" pitchFamily="18" charset="0"/>
              </a:rPr>
              <a:t>Жұбаназарова, </a:t>
            </a:r>
            <a:r>
              <a:rPr lang="ru-RU" sz="1600" dirty="0" smtClean="0">
                <a:latin typeface="Times New Roman" pitchFamily="18" charset="0"/>
                <a:cs typeface="Times New Roman" pitchFamily="18" charset="0"/>
              </a:rPr>
              <a:t>З. Б. </a:t>
            </a:r>
            <a:r>
              <a:rPr lang="ru-RU" sz="1600" dirty="0" err="1" smtClean="0">
                <a:latin typeface="Times New Roman" pitchFamily="18" charset="0"/>
                <a:cs typeface="Times New Roman" pitchFamily="18" charset="0"/>
              </a:rPr>
              <a:t>Мадалиева</a:t>
            </a:r>
            <a:r>
              <a:rPr lang="ru-RU" sz="1600" dirty="0" smtClean="0">
                <a:latin typeface="Times New Roman" pitchFamily="18" charset="0"/>
                <a:cs typeface="Times New Roman" pitchFamily="18" charset="0"/>
              </a:rPr>
              <a:t>, Н. Қ. </a:t>
            </a:r>
            <a:r>
              <a:rPr lang="ru-RU" sz="1600" dirty="0" err="1" smtClean="0">
                <a:latin typeface="Times New Roman" pitchFamily="18" charset="0"/>
                <a:cs typeface="Times New Roman" pitchFamily="18" charset="0"/>
              </a:rPr>
              <a:t>Тоқсанбаева </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Әл-Фараби атын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ҚазҰУ.</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Алматы</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Қазақ ун-ті</a:t>
            </a:r>
            <a:r>
              <a:rPr lang="ru-RU" sz="1600" dirty="0" smtClean="0">
                <a:latin typeface="Times New Roman" pitchFamily="18" charset="0"/>
                <a:cs typeface="Times New Roman" pitchFamily="18" charset="0"/>
              </a:rPr>
              <a:t>, 2020. - 253, [1] б. - </a:t>
            </a:r>
            <a:r>
              <a:rPr lang="en-US" sz="1600" dirty="0" smtClean="0">
                <a:latin typeface="Times New Roman" pitchFamily="18" charset="0"/>
                <a:cs typeface="Times New Roman" pitchFamily="18" charset="0"/>
              </a:rPr>
              <a:t>URL: http://elib.kaznu.kz/book/16569. - </a:t>
            </a:r>
            <a:r>
              <a:rPr lang="ru-RU" sz="1600" dirty="0" err="1" smtClean="0">
                <a:latin typeface="Times New Roman" pitchFamily="18" charset="0"/>
                <a:cs typeface="Times New Roman" pitchFamily="18" charset="0"/>
              </a:rPr>
              <a:t>Библиогр</a:t>
            </a:r>
            <a:r>
              <a:rPr lang="ru-RU" sz="1600" dirty="0" smtClean="0">
                <a:latin typeface="Times New Roman" pitchFamily="18" charset="0"/>
                <a:cs typeface="Times New Roman" pitchFamily="18" charset="0"/>
              </a:rPr>
              <a:t>.: 243-251 б. - </a:t>
            </a:r>
            <a:r>
              <a:rPr lang="en-US" sz="1600" dirty="0" smtClean="0">
                <a:latin typeface="Times New Roman" pitchFamily="18" charset="0"/>
                <a:cs typeface="Times New Roman" pitchFamily="18" charset="0"/>
              </a:rPr>
              <a:t>ISBN 978-604-04-4713-4</a:t>
            </a:r>
            <a:endParaRPr lang="kk-KZ" sz="1600" dirty="0" smtClean="0">
              <a:latin typeface="Times New Roman" pitchFamily="18" charset="0"/>
              <a:cs typeface="Times New Roman" pitchFamily="18" charset="0"/>
            </a:endParaRPr>
          </a:p>
          <a:p>
            <a:pPr lvl="0" fontAlgn="base"/>
            <a:r>
              <a:rPr lang="kk-KZ" sz="1600" dirty="0" smtClean="0">
                <a:latin typeface="Times New Roman" pitchFamily="18" charset="0"/>
                <a:cs typeface="Times New Roman" pitchFamily="18" charset="0"/>
              </a:rPr>
              <a:t>8. </a:t>
            </a:r>
            <a:r>
              <a:rPr lang="ru-RU" sz="1600" dirty="0" smtClean="0">
                <a:latin typeface="Times New Roman" pitchFamily="18" charset="0"/>
                <a:cs typeface="Times New Roman" pitchFamily="18" charset="0"/>
              </a:rPr>
              <a:t>Практикум по психодиагностике : практикум / </a:t>
            </a:r>
            <a:r>
              <a:rPr lang="ru-RU" sz="1600" dirty="0" err="1" smtClean="0">
                <a:latin typeface="Times New Roman" pitchFamily="18" charset="0"/>
                <a:cs typeface="Times New Roman" pitchFamily="18" charset="0"/>
              </a:rPr>
              <a:t>КазНУ</a:t>
            </a:r>
            <a:r>
              <a:rPr lang="ru-RU" sz="1600" dirty="0" smtClean="0">
                <a:latin typeface="Times New Roman" pitchFamily="18" charset="0"/>
                <a:cs typeface="Times New Roman" pitchFamily="18" charset="0"/>
              </a:rPr>
              <a:t> им. </a:t>
            </a:r>
            <a:r>
              <a:rPr lang="ru-RU" sz="1600" dirty="0" err="1" smtClean="0">
                <a:latin typeface="Times New Roman" pitchFamily="18" charset="0"/>
                <a:cs typeface="Times New Roman" pitchFamily="18" charset="0"/>
              </a:rPr>
              <a:t>аль-Фараби</a:t>
            </a:r>
            <a:r>
              <a:rPr lang="ru-RU" sz="1600" dirty="0" smtClean="0">
                <a:latin typeface="Times New Roman" pitchFamily="18" charset="0"/>
                <a:cs typeface="Times New Roman" pitchFamily="18" charset="0"/>
              </a:rPr>
              <a:t> ; [авт.-сост.: А. И. Гарбер, Д. В. Иванов, С. К. </a:t>
            </a:r>
            <a:r>
              <a:rPr lang="ru-RU" sz="1600" dirty="0" err="1" smtClean="0">
                <a:latin typeface="Times New Roman" pitchFamily="18" charset="0"/>
                <a:cs typeface="Times New Roman" pitchFamily="18" charset="0"/>
              </a:rPr>
              <a:t>Бердибаева</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Алматы</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Қазақ ун-ті</a:t>
            </a:r>
            <a:r>
              <a:rPr lang="ru-RU" sz="1600" dirty="0" smtClean="0">
                <a:latin typeface="Times New Roman" pitchFamily="18" charset="0"/>
                <a:cs typeface="Times New Roman" pitchFamily="18" charset="0"/>
              </a:rPr>
              <a:t>, 2019. - 364 с. - URL: http://elib.kaznu.kz/order-book. - </a:t>
            </a:r>
            <a:r>
              <a:rPr lang="ru-RU" sz="1600" dirty="0" err="1" smtClean="0">
                <a:latin typeface="Times New Roman" pitchFamily="18" charset="0"/>
                <a:cs typeface="Times New Roman" pitchFamily="18" charset="0"/>
              </a:rPr>
              <a:t>Библиогр</a:t>
            </a:r>
            <a:r>
              <a:rPr lang="ru-RU" sz="1600" dirty="0" smtClean="0">
                <a:latin typeface="Times New Roman" pitchFamily="18" charset="0"/>
                <a:cs typeface="Times New Roman" pitchFamily="18" charset="0"/>
              </a:rPr>
              <a:t>.: с. 359-360. - 100 (тираж) экз. - ISBN 978-601-04-3727-2 </a:t>
            </a:r>
          </a:p>
          <a:p>
            <a:pPr lvl="0" fontAlgn="base"/>
            <a:r>
              <a:rPr lang="kk-KZ" sz="1600" dirty="0" smtClean="0">
                <a:latin typeface="Times New Roman" pitchFamily="18" charset="0"/>
                <a:cs typeface="Times New Roman" pitchFamily="18" charset="0"/>
              </a:rPr>
              <a:t>9. </a:t>
            </a:r>
            <a:r>
              <a:rPr lang="ru-RU" sz="1600" dirty="0" smtClean="0">
                <a:latin typeface="Times New Roman" pitchFamily="18" charset="0"/>
                <a:cs typeface="Times New Roman" pitchFamily="18" charset="0"/>
              </a:rPr>
              <a:t>Непомнящая, Н.И. Психодиагностика личности: теория и практика : учеб. пособие для вузов / Н. И. Непомнящая. - М. : ВЛАДОС, 2003. - 188, [4] с. - (Учеб. пособие для вузов). - URL: http://elib.kaznu.kz/order-book. - ISBN 5-691-00479-4 </a:t>
            </a:r>
            <a:endParaRPr lang="ru-RU" sz="1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Семей, НАЗАРЛАРЫҢЫЗҒА РАХМЕТ! - ppt download">
            <a:extLst>
              <a:ext uri="{FF2B5EF4-FFF2-40B4-BE49-F238E27FC236}">
                <a16:creationId xmlns:a16="http://schemas.microsoft.com/office/drawing/2014/main" xmlns="" id="{2A04209E-8B81-42DD-B1D4-0AFACE2521AE}"/>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9510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xmlns="" id="{0DBF1ABE-8590-450D-BB49-BDDCCF3EE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5" name="Рисунок 4">
            <a:extLst>
              <a:ext uri="{FF2B5EF4-FFF2-40B4-BE49-F238E27FC236}">
                <a16:creationId xmlns:a16="http://schemas.microsoft.com/office/drawing/2014/main" xmlns="" id="{3F927838-1EC1-4FF7-901E-1A72863AD9C3}"/>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9294" r="19013" b="1"/>
          <a:stretch/>
        </p:blipFill>
        <p:spPr>
          <a:xfrm>
            <a:off x="4487333" y="10"/>
            <a:ext cx="7704667" cy="6877868"/>
          </a:xfrm>
          <a:custGeom>
            <a:avLst/>
            <a:gdLst/>
            <a:ahLst/>
            <a:cxnLst/>
            <a:rect l="l" t="t" r="r" b="b"/>
            <a:pathLst>
              <a:path w="7704667" h="6877878">
                <a:moveTo>
                  <a:pt x="0" y="0"/>
                </a:moveTo>
                <a:lnTo>
                  <a:pt x="7704667" y="0"/>
                </a:lnTo>
                <a:lnTo>
                  <a:pt x="7704667" y="6877878"/>
                </a:lnTo>
                <a:lnTo>
                  <a:pt x="0" y="6877878"/>
                </a:lnTo>
                <a:lnTo>
                  <a:pt x="0" y="6867939"/>
                </a:lnTo>
                <a:lnTo>
                  <a:pt x="146217" y="6867939"/>
                </a:lnTo>
                <a:lnTo>
                  <a:pt x="252811" y="6795007"/>
                </a:lnTo>
                <a:cubicBezTo>
                  <a:pt x="428996" y="6667346"/>
                  <a:pt x="601946" y="6529451"/>
                  <a:pt x="776494" y="6388681"/>
                </a:cubicBezTo>
                <a:cubicBezTo>
                  <a:pt x="1734992" y="5615677"/>
                  <a:pt x="2676361" y="4981124"/>
                  <a:pt x="2676361" y="3631852"/>
                </a:cubicBezTo>
                <a:cubicBezTo>
                  <a:pt x="2676361" y="2101350"/>
                  <a:pt x="2094814" y="761014"/>
                  <a:pt x="1053668" y="20384"/>
                </a:cubicBezTo>
                <a:lnTo>
                  <a:pt x="1038069" y="9939"/>
                </a:lnTo>
                <a:lnTo>
                  <a:pt x="0" y="9939"/>
                </a:lnTo>
                <a:close/>
              </a:path>
            </a:pathLst>
          </a:custGeom>
        </p:spPr>
      </p:pic>
      <p:sp>
        <p:nvSpPr>
          <p:cNvPr id="27" name="Freeform: Shape 26">
            <a:extLst>
              <a:ext uri="{FF2B5EF4-FFF2-40B4-BE49-F238E27FC236}">
                <a16:creationId xmlns:a16="http://schemas.microsoft.com/office/drawing/2014/main" xmlns="" id="{DCD36D47-40B7-494B-B249-3CBA333DE2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7475746" cy="6858000"/>
          </a:xfrm>
          <a:custGeom>
            <a:avLst/>
            <a:gdLst>
              <a:gd name="connsiteX0" fmla="*/ 0 w 7475746"/>
              <a:gd name="connsiteY0" fmla="*/ 0 h 6858000"/>
              <a:gd name="connsiteX1" fmla="*/ 5859459 w 7475746"/>
              <a:gd name="connsiteY1" fmla="*/ 0 h 6858000"/>
              <a:gd name="connsiteX2" fmla="*/ 5874848 w 7475746"/>
              <a:gd name="connsiteY2" fmla="*/ 10445 h 6858000"/>
              <a:gd name="connsiteX3" fmla="*/ 7475746 w 7475746"/>
              <a:gd name="connsiteY3" fmla="*/ 3621913 h 6858000"/>
              <a:gd name="connsiteX4" fmla="*/ 5601397 w 7475746"/>
              <a:gd name="connsiteY4" fmla="*/ 6378742 h 6858000"/>
              <a:gd name="connsiteX5" fmla="*/ 5084748 w 7475746"/>
              <a:gd name="connsiteY5" fmla="*/ 6785068 h 6858000"/>
              <a:gd name="connsiteX6" fmla="*/ 4979585 w 7475746"/>
              <a:gd name="connsiteY6" fmla="*/ 6858000 h 6858000"/>
              <a:gd name="connsiteX7" fmla="*/ 0 w 7475746"/>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75746" h="6858000">
                <a:moveTo>
                  <a:pt x="0" y="0"/>
                </a:moveTo>
                <a:lnTo>
                  <a:pt x="5859459" y="0"/>
                </a:lnTo>
                <a:lnTo>
                  <a:pt x="5874848" y="10445"/>
                </a:lnTo>
                <a:cubicBezTo>
                  <a:pt x="6902010" y="751075"/>
                  <a:pt x="7475746" y="2091411"/>
                  <a:pt x="7475746" y="3621913"/>
                </a:cubicBezTo>
                <a:cubicBezTo>
                  <a:pt x="7475746" y="4971185"/>
                  <a:pt x="6547021" y="5605738"/>
                  <a:pt x="5601397" y="6378742"/>
                </a:cubicBezTo>
                <a:cubicBezTo>
                  <a:pt x="5429193" y="6519512"/>
                  <a:pt x="5258566" y="6657407"/>
                  <a:pt x="5084748" y="6785068"/>
                </a:cubicBezTo>
                <a:lnTo>
                  <a:pt x="4979585"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9" name="Freeform: Shape 28">
            <a:extLst>
              <a:ext uri="{FF2B5EF4-FFF2-40B4-BE49-F238E27FC236}">
                <a16:creationId xmlns:a16="http://schemas.microsoft.com/office/drawing/2014/main" xmlns="" id="{03AD0D1C-F8BA-4CD1-BC4D-BE1823F3EB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3" y="0"/>
            <a:ext cx="7283242" cy="6858000"/>
          </a:xfrm>
          <a:custGeom>
            <a:avLst/>
            <a:gdLst>
              <a:gd name="connsiteX0" fmla="*/ 0 w 7163694"/>
              <a:gd name="connsiteY0" fmla="*/ 0 h 6858000"/>
              <a:gd name="connsiteX1" fmla="*/ 5525402 w 7163694"/>
              <a:gd name="connsiteY1" fmla="*/ 0 h 6858000"/>
              <a:gd name="connsiteX2" fmla="*/ 5541001 w 7163694"/>
              <a:gd name="connsiteY2" fmla="*/ 10445 h 6858000"/>
              <a:gd name="connsiteX3" fmla="*/ 7163694 w 7163694"/>
              <a:gd name="connsiteY3" fmla="*/ 3621913 h 6858000"/>
              <a:gd name="connsiteX4" fmla="*/ 5263827 w 7163694"/>
              <a:gd name="connsiteY4" fmla="*/ 6378742 h 6858000"/>
              <a:gd name="connsiteX5" fmla="*/ 4740144 w 7163694"/>
              <a:gd name="connsiteY5" fmla="*/ 6785068 h 6858000"/>
              <a:gd name="connsiteX6" fmla="*/ 4633550 w 7163694"/>
              <a:gd name="connsiteY6" fmla="*/ 6858000 h 6858000"/>
              <a:gd name="connsiteX7" fmla="*/ 0 w 7163694"/>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63694" h="6858000">
                <a:moveTo>
                  <a:pt x="0" y="0"/>
                </a:moveTo>
                <a:lnTo>
                  <a:pt x="5525402" y="0"/>
                </a:lnTo>
                <a:lnTo>
                  <a:pt x="5541001" y="10445"/>
                </a:lnTo>
                <a:cubicBezTo>
                  <a:pt x="6582147" y="751075"/>
                  <a:pt x="7163694" y="2091411"/>
                  <a:pt x="7163694" y="3621913"/>
                </a:cubicBezTo>
                <a:cubicBezTo>
                  <a:pt x="7163694" y="4971185"/>
                  <a:pt x="6222325" y="5605738"/>
                  <a:pt x="5263827" y="6378742"/>
                </a:cubicBezTo>
                <a:cubicBezTo>
                  <a:pt x="5089279" y="6519512"/>
                  <a:pt x="4916329" y="6657407"/>
                  <a:pt x="4740144" y="6785068"/>
                </a:cubicBezTo>
                <a:lnTo>
                  <a:pt x="4633550"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1" name="Freeform: Shape 30">
            <a:extLst>
              <a:ext uri="{FF2B5EF4-FFF2-40B4-BE49-F238E27FC236}">
                <a16:creationId xmlns:a16="http://schemas.microsoft.com/office/drawing/2014/main" xmlns="" id="{FBA7E51E-7B6A-4A79-8F84-47C845C7A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98368"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 name="Подзаголовок 2">
            <a:extLst>
              <a:ext uri="{FF2B5EF4-FFF2-40B4-BE49-F238E27FC236}">
                <a16:creationId xmlns:a16="http://schemas.microsoft.com/office/drawing/2014/main" xmlns="" id="{4418DC3C-96E4-4AED-9177-1E5C68C1C2F8}"/>
              </a:ext>
            </a:extLst>
          </p:cNvPr>
          <p:cNvSpPr>
            <a:spLocks noGrp="1"/>
          </p:cNvSpPr>
          <p:nvPr>
            <p:ph type="subTitle" idx="1"/>
          </p:nvPr>
        </p:nvSpPr>
        <p:spPr>
          <a:xfrm>
            <a:off x="223736" y="353292"/>
            <a:ext cx="7252009" cy="6255326"/>
          </a:xfrm>
        </p:spPr>
        <p:txBody>
          <a:bodyPr anchor="t">
            <a:normAutofit/>
          </a:bodyPr>
          <a:lstStyle/>
          <a:p>
            <a:pPr marR="71755">
              <a:lnSpc>
                <a:spcPct val="120000"/>
              </a:lnSpc>
              <a:spcBef>
                <a:spcPts val="20"/>
              </a:spcBef>
              <a:spcAft>
                <a:spcPts val="20"/>
              </a:spcAft>
            </a:pPr>
            <a:r>
              <a:rPr lang="kk-KZ" b="1" dirty="0">
                <a:effectLst/>
                <a:latin typeface="Times New Roman" panose="02020603050405020304" pitchFamily="18" charset="0"/>
                <a:ea typeface="Times New Roman" panose="02020603050405020304" pitchFamily="18" charset="0"/>
              </a:rPr>
              <a:t>Қарастырылатын сұрақтар:</a:t>
            </a:r>
          </a:p>
          <a:p>
            <a:pPr marL="457200" indent="-457200">
              <a:buAutoNum type="arabicPeriod"/>
            </a:pPr>
            <a:r>
              <a:rPr lang="kk-KZ" dirty="0" smtClean="0"/>
              <a:t>Валидтілік  және  оның  түрлері  (конструкттік,  эмпирикалық, критерий бойынша) </a:t>
            </a:r>
          </a:p>
          <a:p>
            <a:pPr marL="457200" indent="-457200">
              <a:buAutoNum type="arabicPeriod"/>
            </a:pPr>
            <a:r>
              <a:rPr lang="kk-KZ" dirty="0" smtClean="0"/>
              <a:t>Критерийлердің түрлері.  </a:t>
            </a:r>
          </a:p>
          <a:p>
            <a:pPr marL="457200" indent="-457200">
              <a:buAutoNum type="arabicPeriod"/>
            </a:pPr>
            <a:r>
              <a:rPr lang="kk-KZ" dirty="0" smtClean="0"/>
              <a:t>Болжамдық және сол  мезеттік  валидтілік. </a:t>
            </a:r>
          </a:p>
          <a:p>
            <a:pPr marL="457200" indent="-457200">
              <a:buAutoNum type="arabicPeriod"/>
            </a:pPr>
            <a:r>
              <a:rPr lang="kk-KZ" dirty="0" smtClean="0"/>
              <a:t>Эмпирикалық  валидтіліктің  әдістері. </a:t>
            </a:r>
          </a:p>
          <a:p>
            <a:pPr marL="457200" indent="-457200">
              <a:buAutoNum type="arabicPeriod"/>
            </a:pPr>
            <a:r>
              <a:rPr lang="kk-KZ" dirty="0" smtClean="0"/>
              <a:t>Валидтіліктің сенімділікке  тәуелділігі.  </a:t>
            </a:r>
          </a:p>
          <a:p>
            <a:pPr marL="457200" indent="-457200">
              <a:buAutoNum type="arabicPeriod"/>
            </a:pPr>
            <a:r>
              <a:rPr lang="kk-KZ" dirty="0" smtClean="0"/>
              <a:t> Валидттілік және дұрыстылық, жарамдылық</a:t>
            </a:r>
            <a:endParaRPr lang="kk-KZ" sz="6600" b="1" dirty="0">
              <a:latin typeface="Times New Roman" pitchFamily="18" charset="0"/>
              <a:ea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xmlns="" val="92126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452" y="442220"/>
            <a:ext cx="11031793" cy="1345269"/>
          </a:xfrm>
        </p:spPr>
        <p:txBody>
          <a:bodyPr>
            <a:normAutofit fontScale="90000"/>
          </a:bodyPr>
          <a:lstStyle/>
          <a:p>
            <a:pPr algn="ctr"/>
            <a:r>
              <a:rPr lang="kk-KZ" dirty="0" smtClean="0"/>
              <a:t>Валидтілік  және  оның  түрлері  (</a:t>
            </a:r>
            <a:r>
              <a:rPr lang="kk-KZ" dirty="0" smtClean="0"/>
              <a:t>конструктивті,  </a:t>
            </a:r>
            <a:r>
              <a:rPr lang="kk-KZ" dirty="0" smtClean="0"/>
              <a:t>эмпирикалық, критерий бойынша) </a:t>
            </a:r>
            <a:endParaRPr lang="ru-RU" dirty="0"/>
          </a:p>
        </p:txBody>
      </p:sp>
      <p:sp>
        <p:nvSpPr>
          <p:cNvPr id="3" name="Содержимое 2"/>
          <p:cNvSpPr>
            <a:spLocks noGrp="1"/>
          </p:cNvSpPr>
          <p:nvPr>
            <p:ph idx="1"/>
          </p:nvPr>
        </p:nvSpPr>
        <p:spPr>
          <a:xfrm>
            <a:off x="604685" y="2312276"/>
            <a:ext cx="10795818" cy="3926292"/>
          </a:xfrm>
        </p:spPr>
        <p:txBody>
          <a:bodyPr>
            <a:noAutofit/>
          </a:bodyPr>
          <a:lstStyle/>
          <a:p>
            <a:pPr>
              <a:lnSpc>
                <a:spcPct val="100000"/>
              </a:lnSpc>
              <a:spcBef>
                <a:spcPts val="0"/>
              </a:spcBef>
            </a:pPr>
            <a:r>
              <a:rPr lang="kk-KZ" dirty="0" smtClean="0">
                <a:latin typeface="Times New Roman" pitchFamily="18" charset="0"/>
                <a:cs typeface="Times New Roman" pitchFamily="18" charset="0"/>
              </a:rPr>
              <a:t>Тесттің </a:t>
            </a:r>
            <a:r>
              <a:rPr lang="kk-KZ" dirty="0" smtClean="0">
                <a:latin typeface="Times New Roman" pitchFamily="18" charset="0"/>
                <a:cs typeface="Times New Roman" pitchFamily="18" charset="0"/>
              </a:rPr>
              <a:t>психикалық қасиеті немесе сапасының шынайы деңгейін өлшей алу қабілетін сипаттау үшін валидтілік термині қолданылады. Тесттің валидтілігі бағалауға арналған сапаны (қасиет, қабілет, мінездеме және т.б.) қандай өлшемде өлшейтінін көрсетеді. Инвалидті яғни валидтті емес тесттер тәжірибелік пайдалануға жарамайды. </a:t>
            </a:r>
            <a:endParaRPr lang="ru-RU" dirty="0" smtClean="0">
              <a:latin typeface="Times New Roman" pitchFamily="18" charset="0"/>
              <a:cs typeface="Times New Roman" pitchFamily="18" charset="0"/>
            </a:endParaRPr>
          </a:p>
          <a:p>
            <a:pPr>
              <a:lnSpc>
                <a:spcPct val="100000"/>
              </a:lnSpc>
              <a:spcBef>
                <a:spcPts val="0"/>
              </a:spcBef>
            </a:pPr>
            <a:r>
              <a:rPr lang="kk-KZ" dirty="0" smtClean="0">
                <a:latin typeface="Times New Roman" pitchFamily="18" charset="0"/>
                <a:cs typeface="Times New Roman" pitchFamily="18" charset="0"/>
              </a:rPr>
              <a:t>     Валидтілік және сенімділік – байланысты ұғымдар. Олардың байланысын мынадай мысалдан көре аламыз. </a:t>
            </a:r>
            <a:r>
              <a:rPr lang="ru-RU" dirty="0" err="1" smtClean="0">
                <a:latin typeface="Times New Roman" pitchFamily="18" charset="0"/>
                <a:cs typeface="Times New Roman" pitchFamily="18" charset="0"/>
              </a:rPr>
              <a:t>Мысалы</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және </a:t>
            </a:r>
            <a:r>
              <a:rPr lang="ru-RU" dirty="0" smtClean="0">
                <a:latin typeface="Times New Roman" pitchFamily="18" charset="0"/>
                <a:cs typeface="Times New Roman" pitchFamily="18" charset="0"/>
              </a:rPr>
              <a:t>В </a:t>
            </a:r>
            <a:r>
              <a:rPr lang="ru-RU" dirty="0" err="1" smtClean="0">
                <a:latin typeface="Times New Roman" pitchFamily="18" charset="0"/>
                <a:cs typeface="Times New Roman" pitchFamily="18" charset="0"/>
              </a:rPr>
              <a:t>атты</a:t>
            </a:r>
            <a:r>
              <a:rPr lang="ru-RU" dirty="0" smtClean="0">
                <a:latin typeface="Times New Roman" pitchFamily="18" charset="0"/>
                <a:cs typeface="Times New Roman" pitchFamily="18" charset="0"/>
              </a:rPr>
              <a:t> екі  </a:t>
            </a:r>
            <a:r>
              <a:rPr lang="ru-RU" dirty="0" err="1" smtClean="0">
                <a:latin typeface="Times New Roman" pitchFamily="18" charset="0"/>
                <a:cs typeface="Times New Roman" pitchFamily="18" charset="0"/>
              </a:rPr>
              <a:t>атқыш </a:t>
            </a:r>
            <a:r>
              <a:rPr lang="ru-RU" dirty="0" smtClean="0">
                <a:latin typeface="Times New Roman" pitchFamily="18" charset="0"/>
                <a:cs typeface="Times New Roman" pitchFamily="18" charset="0"/>
              </a:rPr>
              <a:t>бар </a:t>
            </a:r>
            <a:r>
              <a:rPr lang="ru-RU" dirty="0" err="1" smtClean="0">
                <a:latin typeface="Times New Roman" pitchFamily="18" charset="0"/>
                <a:cs typeface="Times New Roman" pitchFamily="18" charset="0"/>
              </a:rPr>
              <a:t>дейік</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атқышы </a:t>
            </a:r>
            <a:r>
              <a:rPr lang="ru-RU" dirty="0" smtClean="0">
                <a:latin typeface="Times New Roman" pitchFamily="18" charset="0"/>
                <a:cs typeface="Times New Roman" pitchFamily="18" charset="0"/>
              </a:rPr>
              <a:t>100-ден 90 </a:t>
            </a:r>
            <a:r>
              <a:rPr lang="ru-RU" dirty="0" err="1" smtClean="0">
                <a:latin typeface="Times New Roman" pitchFamily="18" charset="0"/>
                <a:cs typeface="Times New Roman" pitchFamily="18" charset="0"/>
              </a:rPr>
              <a:t>ұпай</a:t>
            </a:r>
            <a:r>
              <a:rPr lang="ru-RU" dirty="0" smtClean="0">
                <a:latin typeface="Times New Roman" pitchFamily="18" charset="0"/>
                <a:cs typeface="Times New Roman" pitchFamily="18" charset="0"/>
              </a:rPr>
              <a:t>, ал В </a:t>
            </a:r>
            <a:r>
              <a:rPr lang="ru-RU" dirty="0" err="1" smtClean="0">
                <a:latin typeface="Times New Roman" pitchFamily="18" charset="0"/>
                <a:cs typeface="Times New Roman" pitchFamily="18" charset="0"/>
              </a:rPr>
              <a:t>атқышы </a:t>
            </a:r>
            <a:r>
              <a:rPr lang="ru-RU" dirty="0" smtClean="0">
                <a:latin typeface="Times New Roman" pitchFamily="18" charset="0"/>
                <a:cs typeface="Times New Roman" pitchFamily="18" charset="0"/>
              </a:rPr>
              <a:t>100-ден тек 70 </a:t>
            </a:r>
            <a:r>
              <a:rPr lang="ru-RU" dirty="0" err="1" smtClean="0">
                <a:latin typeface="Times New Roman" pitchFamily="18" charset="0"/>
                <a:cs typeface="Times New Roman" pitchFamily="18" charset="0"/>
              </a:rPr>
              <a:t>ұпай жинады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Яғни </a:t>
            </a:r>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атқыштың сенімділігі</a:t>
            </a:r>
            <a:r>
              <a:rPr lang="ru-RU" dirty="0" smtClean="0">
                <a:latin typeface="Times New Roman" pitchFamily="18" charset="0"/>
                <a:cs typeface="Times New Roman" pitchFamily="18" charset="0"/>
              </a:rPr>
              <a:t> 0,90, ал В </a:t>
            </a:r>
            <a:r>
              <a:rPr lang="ru-RU" dirty="0" err="1" smtClean="0">
                <a:latin typeface="Times New Roman" pitchFamily="18" charset="0"/>
                <a:cs typeface="Times New Roman" pitchFamily="18" charset="0"/>
              </a:rPr>
              <a:t>атқышының сенімділігі</a:t>
            </a:r>
            <a:r>
              <a:rPr lang="ru-RU" dirty="0" smtClean="0">
                <a:latin typeface="Times New Roman" pitchFamily="18" charset="0"/>
                <a:cs typeface="Times New Roman" pitchFamily="18" charset="0"/>
              </a:rPr>
              <a:t> 0,70. </a:t>
            </a:r>
            <a:r>
              <a:rPr lang="ru-RU" dirty="0" err="1" smtClean="0">
                <a:latin typeface="Times New Roman" pitchFamily="18" charset="0"/>
                <a:cs typeface="Times New Roman" pitchFamily="18" charset="0"/>
              </a:rPr>
              <a:t>Алайда</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атқышы  әрдайым бөтен көздемеге атады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сондықтан оның ұпайлары жарыстарда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саналмайды</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екінші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атқыш көздемені дұрыс таңдайды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Сондықтан </a:t>
            </a:r>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атқышының валидтігі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нөлге тең</a:t>
            </a:r>
            <a:r>
              <a:rPr lang="ru-RU" dirty="0" smtClean="0">
                <a:latin typeface="Times New Roman" pitchFamily="18" charset="0"/>
                <a:cs typeface="Times New Roman" pitchFamily="18" charset="0"/>
              </a:rPr>
              <a:t>, ал В </a:t>
            </a:r>
            <a:r>
              <a:rPr lang="ru-RU" dirty="0" err="1" smtClean="0">
                <a:latin typeface="Times New Roman" pitchFamily="18" charset="0"/>
                <a:cs typeface="Times New Roman" pitchFamily="18" charset="0"/>
              </a:rPr>
              <a:t>атқышыныңкі </a:t>
            </a:r>
            <a:r>
              <a:rPr lang="ru-RU" dirty="0" smtClean="0">
                <a:latin typeface="Times New Roman" pitchFamily="18" charset="0"/>
                <a:cs typeface="Times New Roman" pitchFamily="18" charset="0"/>
              </a:rPr>
              <a:t>0,70, </a:t>
            </a:r>
            <a:r>
              <a:rPr lang="ru-RU" dirty="0" err="1" smtClean="0">
                <a:latin typeface="Times New Roman" pitchFamily="18" charset="0"/>
                <a:cs typeface="Times New Roman" pitchFamily="18" charset="0"/>
              </a:rPr>
              <a:t>яғни мөлшері сенімділікке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Егер</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атқышы көздемені дүұрыс таңдаса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оның валидтігі</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сенімділігі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тең </a:t>
            </a:r>
            <a:r>
              <a:rPr lang="ru-RU" dirty="0" smtClean="0">
                <a:latin typeface="Times New Roman" pitchFamily="18" charset="0"/>
                <a:cs typeface="Times New Roman" pitchFamily="18" charset="0"/>
              </a:rPr>
              <a:t>болады. Ал </a:t>
            </a:r>
            <a:r>
              <a:rPr lang="ru-RU" dirty="0" err="1" smtClean="0">
                <a:latin typeface="Times New Roman" pitchFamily="18" charset="0"/>
                <a:cs typeface="Times New Roman" pitchFamily="18" charset="0"/>
              </a:rPr>
              <a:t>кейде</a:t>
            </a:r>
            <a:r>
              <a:rPr lang="ru-RU" dirty="0" smtClean="0">
                <a:latin typeface="Times New Roman" pitchFamily="18" charset="0"/>
                <a:cs typeface="Times New Roman" pitchFamily="18" charset="0"/>
              </a:rPr>
              <a:t> ол </a:t>
            </a:r>
            <a:r>
              <a:rPr lang="ru-RU" dirty="0" err="1" smtClean="0">
                <a:latin typeface="Times New Roman" pitchFamily="18" charset="0"/>
                <a:cs typeface="Times New Roman" pitchFamily="18" charset="0"/>
              </a:rPr>
              <a:t>көздемені шатыстырып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алса</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дұрыс таңдағаны есептеліп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валидтігі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сенімділігінен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төмен </a:t>
            </a:r>
            <a:r>
              <a:rPr lang="ru-RU" dirty="0" smtClean="0">
                <a:latin typeface="Times New Roman" pitchFamily="18" charset="0"/>
                <a:cs typeface="Times New Roman" pitchFamily="18" charset="0"/>
              </a:rPr>
              <a:t>болады.  </a:t>
            </a:r>
            <a:r>
              <a:rPr lang="ru-RU" dirty="0" err="1" smtClean="0">
                <a:latin typeface="Times New Roman" pitchFamily="18" charset="0"/>
                <a:cs typeface="Times New Roman" pitchFamily="18" charset="0"/>
              </a:rPr>
              <a:t>Біздің мысалымызда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сенімділік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аналогы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атқыштың дәл көздеп атуы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валидтігі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атқыштың көздемені дұрыс таңдауы </a:t>
            </a:r>
            <a:r>
              <a:rPr lang="ru-RU" dirty="0" smtClean="0">
                <a:latin typeface="Times New Roman" pitchFamily="18" charset="0"/>
                <a:cs typeface="Times New Roman" pitchFamily="18" charset="0"/>
              </a:rPr>
              <a:t>болады.</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452" y="442220"/>
            <a:ext cx="11031793" cy="1345269"/>
          </a:xfrm>
        </p:spPr>
        <p:txBody>
          <a:bodyPr>
            <a:normAutofit fontScale="90000"/>
          </a:bodyPr>
          <a:lstStyle/>
          <a:p>
            <a:pPr algn="ctr"/>
            <a:r>
              <a:rPr lang="kk-KZ" dirty="0" smtClean="0"/>
              <a:t>Валидтілік  және  оның  түрлері  (</a:t>
            </a:r>
            <a:r>
              <a:rPr lang="kk-KZ" dirty="0" smtClean="0"/>
              <a:t>конструктивті,  </a:t>
            </a:r>
            <a:r>
              <a:rPr lang="kk-KZ" dirty="0" smtClean="0"/>
              <a:t>эмпирикалық, критерий бойынша) </a:t>
            </a:r>
            <a:endParaRPr lang="ru-RU" dirty="0"/>
          </a:p>
        </p:txBody>
      </p:sp>
      <p:sp>
        <p:nvSpPr>
          <p:cNvPr id="3" name="Содержимое 2"/>
          <p:cNvSpPr>
            <a:spLocks noGrp="1"/>
          </p:cNvSpPr>
          <p:nvPr>
            <p:ph idx="1"/>
          </p:nvPr>
        </p:nvSpPr>
        <p:spPr>
          <a:xfrm>
            <a:off x="280219" y="2076301"/>
            <a:ext cx="11724967" cy="3926292"/>
          </a:xfrm>
        </p:spPr>
        <p:txBody>
          <a:bodyPr>
            <a:noAutofit/>
          </a:bodyPr>
          <a:lstStyle/>
          <a:p>
            <a:pPr>
              <a:lnSpc>
                <a:spcPct val="100000"/>
              </a:lnSpc>
              <a:spcBef>
                <a:spcPts val="0"/>
              </a:spcBef>
            </a:pPr>
            <a:r>
              <a:rPr lang="kk-KZ" b="1" dirty="0" smtClean="0">
                <a:latin typeface="Times New Roman" pitchFamily="18" charset="0"/>
                <a:cs typeface="Times New Roman" pitchFamily="18" charset="0"/>
              </a:rPr>
              <a:t>Конструктивті  валидтілік. </a:t>
            </a:r>
            <a:r>
              <a:rPr lang="kk-KZ" dirty="0" smtClean="0">
                <a:latin typeface="Times New Roman" pitchFamily="18" charset="0"/>
                <a:cs typeface="Times New Roman" pitchFamily="18" charset="0"/>
              </a:rPr>
              <a:t>Жеке  тұлғаны  біртұтас ретінде  бағалауға  өте  маңызды  валидтіліктің  үшінші  типі. Конструктивті  валивалидизация- тесттің  теориядан  шығарып  алған белгілі  бір  гипотетикалық    конструктты  өлшеуінің  дәлелін  жинастыру  үрдісі. Валидизацияның  бір  жолы – сыналушы  конструкттің  тесттік  бағалары  мен шамамен  осы  конструкт  өлшейтін  басқа тест көрсеткіші  арасындағы  корреляцияны табу  боп саналады. Бұл  процедура  тәжірибе  жүзінде </a:t>
            </a:r>
            <a:r>
              <a:rPr lang="kk-KZ" i="1" dirty="0" smtClean="0">
                <a:latin typeface="Times New Roman" pitchFamily="18" charset="0"/>
                <a:cs typeface="Times New Roman" pitchFamily="18" charset="0"/>
              </a:rPr>
              <a:t>конвергентті  валидизация</a:t>
            </a:r>
            <a:r>
              <a:rPr lang="kk-KZ" dirty="0" smtClean="0">
                <a:latin typeface="Times New Roman" pitchFamily="18" charset="0"/>
                <a:cs typeface="Times New Roman" pitchFamily="18" charset="0"/>
              </a:rPr>
              <a:t> деген  атаумен  белгілі.  Біздің  алдымызда өзін-өзі  бағалау конструктысын  өлшейтін жаңа  тест  тұр  деп  шамалайық.  Егер  де  осы тест  шынында  да  өзін-өзі  бағалауды өлшейтін  болса,  онда  өзін  жақсы  әрі  валидті  деп  ұсынған  өзін-өзі  бағалауды  өлшеудің  басқа   процедурасымен  шамамен  корреляциялануы  тиіс.</a:t>
            </a:r>
            <a:endParaRPr lang="ru-RU" dirty="0" smtClean="0">
              <a:latin typeface="Times New Roman" pitchFamily="18" charset="0"/>
              <a:cs typeface="Times New Roman" pitchFamily="18" charset="0"/>
            </a:endParaRPr>
          </a:p>
          <a:p>
            <a:pPr>
              <a:lnSpc>
                <a:spcPct val="100000"/>
              </a:lnSpc>
              <a:spcBef>
                <a:spcPts val="0"/>
              </a:spcBef>
            </a:pPr>
            <a:r>
              <a:rPr lang="kk-KZ" dirty="0" smtClean="0">
                <a:latin typeface="Times New Roman" pitchFamily="18" charset="0"/>
                <a:cs typeface="Times New Roman" pitchFamily="18" charset="0"/>
              </a:rPr>
              <a:t>Конструктивті  валидтілікті  табудың  тағы  басқа  жолы –қайта  өңделген  өлшеу  процедурасы өлшеуге  сол процедура   берілмеген   және  тұжырымды  анықтама  мен  теоретикпен  байланысты  емес көрсеткіштермен  корреляцияланбайтындығын  көрсету  болды. Бұл </a:t>
            </a:r>
            <a:r>
              <a:rPr lang="kk-KZ" i="1" dirty="0" smtClean="0">
                <a:latin typeface="Times New Roman" pitchFamily="18" charset="0"/>
                <a:cs typeface="Times New Roman" pitchFamily="18" charset="0"/>
              </a:rPr>
              <a:t>дивергентті валидизация </a:t>
            </a:r>
            <a:r>
              <a:rPr lang="kk-KZ" dirty="0" smtClean="0">
                <a:latin typeface="Times New Roman" pitchFamily="18" charset="0"/>
                <a:cs typeface="Times New Roman" pitchFamily="18" charset="0"/>
              </a:rPr>
              <a:t>деп  аталады.  Мысалы, біздің  өзін-өзі  бағалау  тестісі  өзінде  ұсынылған концептуалды  түрде  ажыратылатын сапаларды  өлшеуге  арнап  өңделгенбасқа  тесттердің  мағынасымен  корреляцияланбайтын  болса,онда  біз  дискриминантты валидтіліктің  дәлелдемесіне  қол  жеткізер  едік.</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452" y="442220"/>
            <a:ext cx="11031793" cy="1345269"/>
          </a:xfrm>
        </p:spPr>
        <p:txBody>
          <a:bodyPr>
            <a:normAutofit fontScale="90000"/>
          </a:bodyPr>
          <a:lstStyle/>
          <a:p>
            <a:pPr algn="ctr"/>
            <a:r>
              <a:rPr lang="kk-KZ" dirty="0" smtClean="0"/>
              <a:t>Валидтілік  және  оның  түрлері  (</a:t>
            </a:r>
            <a:r>
              <a:rPr lang="kk-KZ" dirty="0" smtClean="0"/>
              <a:t>конструктивті,  </a:t>
            </a:r>
            <a:r>
              <a:rPr lang="kk-KZ" dirty="0" smtClean="0"/>
              <a:t>эмпирикалық, критерий бойынша) </a:t>
            </a:r>
            <a:endParaRPr lang="ru-RU" dirty="0"/>
          </a:p>
        </p:txBody>
      </p:sp>
      <p:sp>
        <p:nvSpPr>
          <p:cNvPr id="3" name="Содержимое 2"/>
          <p:cNvSpPr>
            <a:spLocks noGrp="1"/>
          </p:cNvSpPr>
          <p:nvPr>
            <p:ph idx="1"/>
          </p:nvPr>
        </p:nvSpPr>
        <p:spPr>
          <a:xfrm>
            <a:off x="1401097" y="2076301"/>
            <a:ext cx="9674942" cy="3926292"/>
          </a:xfrm>
        </p:spPr>
        <p:txBody>
          <a:bodyPr>
            <a:noAutofit/>
          </a:bodyPr>
          <a:lstStyle/>
          <a:p>
            <a:pPr>
              <a:lnSpc>
                <a:spcPct val="100000"/>
              </a:lnSpc>
              <a:spcBef>
                <a:spcPts val="0"/>
              </a:spcBef>
            </a:pPr>
            <a:r>
              <a:rPr lang="kk-KZ" b="1" dirty="0" smtClean="0"/>
              <a:t>Эмпирикалық валидтілік</a:t>
            </a:r>
            <a:r>
              <a:rPr lang="kk-KZ" dirty="0" smtClean="0"/>
              <a:t> – валидттіліктің сыртқы әлеуметтік-прагматикалық критерийі мен тест бойынша алынған нәтижелер арасында корреляция көрсеткіші. Егер ондай корреляция жоғары болса, тест </a:t>
            </a:r>
            <a:r>
              <a:rPr lang="kk-KZ" dirty="0" smtClean="0"/>
              <a:t>валидті </a:t>
            </a:r>
            <a:r>
              <a:rPr lang="kk-KZ" dirty="0" smtClean="0"/>
              <a:t>деген сөз. Эмпирикалық </a:t>
            </a:r>
            <a:r>
              <a:rPr lang="kk-KZ" dirty="0" smtClean="0"/>
              <a:t>валидизацияны </a:t>
            </a:r>
            <a:r>
              <a:rPr lang="kk-KZ" dirty="0" smtClean="0"/>
              <a:t>жасаған кезде экстремалды </a:t>
            </a:r>
            <a:r>
              <a:rPr lang="kk-KZ" b="1" dirty="0" smtClean="0"/>
              <a:t>(контраст) топтар әдісі</a:t>
            </a:r>
            <a:r>
              <a:rPr lang="kk-KZ" dirty="0" smtClean="0"/>
              <a:t> қолданылады. Ол үшін таңдалған критерий бойынша қарама-қарсы топтар алынады (мыс. психикалық ауруы бар және жоқ), оларға тест жүргізіліп нәтижелері салыстырылады. Таңдалған критерий тән топ тест бойынша жоғары бал алады, және керісінше. Егер таңдалған критерий болашақ оқиға болса, онда бұл проспективті валидизация, ал өткен шақ оқиғасы болса, ретроспективті валидизация деп аталады. </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452" y="442220"/>
            <a:ext cx="11031793" cy="1345269"/>
          </a:xfrm>
        </p:spPr>
        <p:txBody>
          <a:bodyPr>
            <a:normAutofit fontScale="90000"/>
          </a:bodyPr>
          <a:lstStyle/>
          <a:p>
            <a:pPr algn="ctr"/>
            <a:r>
              <a:rPr lang="kk-KZ" dirty="0" smtClean="0"/>
              <a:t>Валидтілік  және  оның  түрлері  (</a:t>
            </a:r>
            <a:r>
              <a:rPr lang="kk-KZ" dirty="0" smtClean="0"/>
              <a:t>конструктивті,  </a:t>
            </a:r>
            <a:r>
              <a:rPr lang="kk-KZ" dirty="0" smtClean="0"/>
              <a:t>эмпирикалық, критерий бойынша) </a:t>
            </a:r>
            <a:endParaRPr lang="ru-RU" dirty="0"/>
          </a:p>
        </p:txBody>
      </p:sp>
      <p:sp>
        <p:nvSpPr>
          <p:cNvPr id="3" name="Содержимое 2"/>
          <p:cNvSpPr>
            <a:spLocks noGrp="1"/>
          </p:cNvSpPr>
          <p:nvPr>
            <p:ph idx="1"/>
          </p:nvPr>
        </p:nvSpPr>
        <p:spPr>
          <a:xfrm>
            <a:off x="563121" y="2395404"/>
            <a:ext cx="11303297" cy="3926292"/>
          </a:xfrm>
        </p:spPr>
        <p:txBody>
          <a:bodyPr>
            <a:noAutofit/>
          </a:bodyPr>
          <a:lstStyle/>
          <a:p>
            <a:pPr>
              <a:lnSpc>
                <a:spcPct val="100000"/>
              </a:lnSpc>
              <a:spcBef>
                <a:spcPts val="0"/>
              </a:spcBef>
            </a:pPr>
            <a:r>
              <a:rPr lang="kk-KZ" b="1" dirty="0" smtClean="0">
                <a:latin typeface="Times New Roman" pitchFamily="18" charset="0"/>
                <a:cs typeface="Times New Roman" pitchFamily="18" charset="0"/>
              </a:rPr>
              <a:t>Критериалды валидтілік. </a:t>
            </a:r>
            <a:r>
              <a:rPr lang="kk-KZ" dirty="0" smtClean="0">
                <a:latin typeface="Times New Roman" pitchFamily="18" charset="0"/>
                <a:cs typeface="Times New Roman" pitchFamily="18" charset="0"/>
              </a:rPr>
              <a:t>Жеке  тұлғаны  бағалау  әдетте, индивидуум  мінез-құлқынның белгілі  бір аспектілерін болжау  үшін  қолға  алынады. Мінез-құлықты  алдын ала  болжау  аспирантурада  табысты  оқуға, терапевтік  бағдарламаның тепе-теңдігіне, кәсіби  сәттілікке (т.б.) қатысты  болады. </a:t>
            </a:r>
            <a:endParaRPr lang="ru-RU" dirty="0" smtClean="0">
              <a:latin typeface="Times New Roman" pitchFamily="18" charset="0"/>
              <a:cs typeface="Times New Roman" pitchFamily="18" charset="0"/>
            </a:endParaRPr>
          </a:p>
          <a:p>
            <a:pPr>
              <a:lnSpc>
                <a:spcPct val="100000"/>
              </a:lnSpc>
              <a:spcBef>
                <a:spcPts val="0"/>
              </a:spcBef>
            </a:pPr>
            <a:r>
              <a:rPr lang="kk-KZ" dirty="0" smtClean="0">
                <a:latin typeface="Times New Roman" pitchFamily="18" charset="0"/>
                <a:cs typeface="Times New Roman" pitchFamily="18" charset="0"/>
              </a:rPr>
              <a:t>Критериалды  валидтіліктіктің  екі  тармағы  бар. Біріншісі  </a:t>
            </a:r>
            <a:r>
              <a:rPr lang="kk-KZ" i="1" dirty="0" smtClean="0">
                <a:latin typeface="Times New Roman" pitchFamily="18" charset="0"/>
                <a:cs typeface="Times New Roman" pitchFamily="18" charset="0"/>
              </a:rPr>
              <a:t>болжаушы  вадидтілік </a:t>
            </a:r>
            <a:r>
              <a:rPr lang="kk-KZ" dirty="0" smtClean="0">
                <a:latin typeface="Times New Roman" pitchFamily="18" charset="0"/>
                <a:cs typeface="Times New Roman" pitchFamily="18" charset="0"/>
              </a:rPr>
              <a:t> деген  атқа  ие. Ол  критерияға  сәйкес болашақтағы  мінез-құлықты  алдын ала  болжау  қабілетілігімен  анықталады. Екінші  тармағы </a:t>
            </a:r>
            <a:r>
              <a:rPr lang="kk-KZ" i="1" dirty="0" smtClean="0">
                <a:latin typeface="Times New Roman" pitchFamily="18" charset="0"/>
                <a:cs typeface="Times New Roman" pitchFamily="18" charset="0"/>
              </a:rPr>
              <a:t>ағымдағы (текущий) валидтілік.</a:t>
            </a:r>
            <a:r>
              <a:rPr lang="kk-KZ" dirty="0" smtClean="0">
                <a:latin typeface="Times New Roman" pitchFamily="18" charset="0"/>
                <a:cs typeface="Times New Roman" pitchFamily="18" charset="0"/>
              </a:rPr>
              <a:t> Ол сол  тест  нәтижелерінің басқа  да  критеиалды  бағалармен  қатысты мәнді корреляция  көлемімен  анықталады. Мәселен,пациенттің  параноидты бетбұрысты өлшеуші  тест  бойынша бағасы  сол  клиника  психологтарының  мәліметтеріндегі  параноидтты  бетбұрыстың  айқын  бағаларымен  жағымды  түрде  корреляция жасаса,  онда  біз  ағымдағы валидтілік  туралы  айта  аламыз. Клиникадағылар  тесттің  нәтижелерін  күні  бұрын  білмегендері  жөн. Әйтпесе, олар  білетін  мәлімет өздері   беретін  бағаға  әсерін  тигізуі  мүмікн, бұл  құбылыс – </a:t>
            </a:r>
            <a:r>
              <a:rPr lang="kk-KZ" i="1" dirty="0" smtClean="0">
                <a:latin typeface="Times New Roman" pitchFamily="18" charset="0"/>
                <a:cs typeface="Times New Roman" pitchFamily="18" charset="0"/>
              </a:rPr>
              <a:t>критерия контаминациясы (уақиғаларды  ауыстыру) </a:t>
            </a:r>
            <a:r>
              <a:rPr lang="kk-KZ" dirty="0" smtClean="0">
                <a:latin typeface="Times New Roman" pitchFamily="18" charset="0"/>
                <a:cs typeface="Times New Roman" pitchFamily="18" charset="0"/>
              </a:rPr>
              <a:t> деп  аталады.</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452" y="442220"/>
            <a:ext cx="11031793" cy="1345269"/>
          </a:xfrm>
        </p:spPr>
        <p:txBody>
          <a:bodyPr>
            <a:normAutofit fontScale="90000"/>
          </a:bodyPr>
          <a:lstStyle/>
          <a:p>
            <a:pPr algn="ctr"/>
            <a:r>
              <a:rPr lang="kk-KZ" dirty="0" smtClean="0"/>
              <a:t>Валидтілік  және  оның  түрлері  (</a:t>
            </a:r>
            <a:r>
              <a:rPr lang="kk-KZ" dirty="0" smtClean="0"/>
              <a:t>конструктивті,  </a:t>
            </a:r>
            <a:r>
              <a:rPr lang="kk-KZ" dirty="0" smtClean="0"/>
              <a:t>эмпирикалық, критерий бойынша) </a:t>
            </a:r>
            <a:endParaRPr lang="ru-RU" dirty="0"/>
          </a:p>
        </p:txBody>
      </p:sp>
      <p:sp>
        <p:nvSpPr>
          <p:cNvPr id="3" name="Содержимое 2"/>
          <p:cNvSpPr>
            <a:spLocks noGrp="1"/>
          </p:cNvSpPr>
          <p:nvPr>
            <p:ph idx="1"/>
          </p:nvPr>
        </p:nvSpPr>
        <p:spPr>
          <a:xfrm>
            <a:off x="604684" y="2312276"/>
            <a:ext cx="11303297" cy="3926292"/>
          </a:xfrm>
        </p:spPr>
        <p:txBody>
          <a:bodyPr>
            <a:noAutofit/>
          </a:bodyPr>
          <a:lstStyle/>
          <a:p>
            <a:r>
              <a:rPr lang="kk-KZ" b="1" dirty="0" smtClean="0"/>
              <a:t>Мазмұнды  валидтілік.</a:t>
            </a:r>
            <a:r>
              <a:rPr lang="kk-KZ" dirty="0" smtClean="0"/>
              <a:t>  Валидты  болып  есептелу  үшін, бағалау  әдісі мазмұны  өлшеніп  отырған  мінез-құлық аймағының  репрезентативті  іріктемесіне  сәйкес  келетін  пункттерді  өз  ауқымына  қосып  жүруі  керек.  Алдымызда  ұялшақтықты  зерттейтін  тест  тұр  делік. Мазмұны  бойынша  валидты  болу  үшін, ол  жеке  тұлғаның  ұялшақтық  аспектілерін  шын  мәнісінде  аша  түсетін  сұрақтардан  құралуы  керек (Мәселен, “Ұялшақтық сіздің  жеке   үйлеспеушілігіңіздің (дискомфорт) негізгі қайнар  көзі  болып  табылады  ма?”,  “Үлкен  аудитория  алдына  шыққанда  қысыласыз  ба?”  және   “Айналадағы  адамдар  сізді  үнемі сынайтындығына  толық сенімдісіз бе?”.   Ұялшақтың мазмұны  бойынша  валидты  тестісі “ұялшақтық” түсінігіне  енетін компоненттердің  әр қайсысына  жеке  бағалауы  қажет.</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20240" y="442220"/>
            <a:ext cx="8770571" cy="1033289"/>
          </a:xfrm>
        </p:spPr>
        <p:txBody>
          <a:bodyPr>
            <a:normAutofit/>
          </a:bodyPr>
          <a:lstStyle/>
          <a:p>
            <a:pPr algn="ctr"/>
            <a:r>
              <a:rPr lang="kk-KZ" dirty="0" smtClean="0"/>
              <a:t>Критерийлердің </a:t>
            </a:r>
            <a:r>
              <a:rPr lang="kk-KZ" dirty="0" smtClean="0"/>
              <a:t>түрлері</a:t>
            </a:r>
            <a:endParaRPr lang="ru-RU" dirty="0"/>
          </a:p>
        </p:txBody>
      </p:sp>
      <p:sp>
        <p:nvSpPr>
          <p:cNvPr id="3" name="Содержимое 2"/>
          <p:cNvSpPr>
            <a:spLocks noGrp="1"/>
          </p:cNvSpPr>
          <p:nvPr>
            <p:ph idx="1"/>
          </p:nvPr>
        </p:nvSpPr>
        <p:spPr>
          <a:xfrm>
            <a:off x="501445" y="2341773"/>
            <a:ext cx="11371007" cy="3651504"/>
          </a:xfrm>
        </p:spPr>
        <p:txBody>
          <a:bodyPr>
            <a:normAutofit fontScale="77500" lnSpcReduction="20000"/>
          </a:bodyPr>
          <a:lstStyle/>
          <a:p>
            <a:r>
              <a:rPr lang="kk-KZ" dirty="0" smtClean="0">
                <a:solidFill>
                  <a:schemeClr val="tx1"/>
                </a:solidFill>
              </a:rPr>
              <a:t>Тесттің валидтілігін тексеру үшін белгілі топтар әдісін қол-дануға болады. Бұл жағдайда критерий бойынша қандай топқа жататындығы алдын ала белгілі (мысалы, «жоғары жетістігі бар, тәртіпті студенттер» - жоғары критерий, «үлгерімі төмен, тәртіп-сіз студенттер» - төмен критерий, ал орташа көрсеткіші бар сту-денттер бұл тестілеуге қатыспайды) адамдар шақырылады, тест өткізіліп, тест нәтижесі мен критерий арасындағы корреляцияны табады. </a:t>
            </a:r>
            <a:endParaRPr lang="ru-RU" dirty="0" smtClean="0">
              <a:solidFill>
                <a:schemeClr val="tx1"/>
              </a:solidFill>
            </a:endParaRPr>
          </a:p>
          <a:p>
            <a:r>
              <a:rPr lang="kk-KZ" dirty="0" smtClean="0">
                <a:solidFill>
                  <a:schemeClr val="tx1"/>
                </a:solidFill>
              </a:rPr>
              <a:t> </a:t>
            </a:r>
            <a:endParaRPr lang="ru-RU" dirty="0" smtClean="0">
              <a:solidFill>
                <a:schemeClr val="tx1"/>
              </a:solidFill>
            </a:endParaRPr>
          </a:p>
          <a:p>
            <a:r>
              <a:rPr lang="kk-KZ" dirty="0" smtClean="0">
                <a:solidFill>
                  <a:schemeClr val="tx1"/>
                </a:solidFill>
              </a:rPr>
              <a:t> </a:t>
            </a:r>
            <a:endParaRPr lang="ru-RU" dirty="0" smtClean="0">
              <a:solidFill>
                <a:schemeClr val="tx1"/>
              </a:solidFill>
            </a:endParaRPr>
          </a:p>
          <a:p>
            <a:r>
              <a:rPr lang="en-US" dirty="0" smtClean="0">
                <a:solidFill>
                  <a:schemeClr val="tx1"/>
                </a:solidFill>
              </a:rPr>
              <a:t> </a:t>
            </a:r>
            <a:endParaRPr lang="ru-RU" dirty="0" smtClean="0">
              <a:solidFill>
                <a:schemeClr val="tx1"/>
              </a:solidFill>
            </a:endParaRPr>
          </a:p>
          <a:p>
            <a:r>
              <a:rPr lang="kk-KZ" dirty="0" smtClean="0">
                <a:solidFill>
                  <a:schemeClr val="tx1"/>
                </a:solidFill>
              </a:rPr>
              <a:t>Бұл жердегі а – тест және критерий бойынша жоғары топқа енген сыналушылар, с – критерий бойынша жоғары топқа жа-татын, ал тест нәтижесі бойынша төмен көрсеткіші бар сына-лушылар. Тест толығымен валидті болса, в және с элементтері нөлге тең болуы қажет. </a:t>
            </a:r>
            <a:endParaRPr lang="ru-RU" dirty="0">
              <a:solidFill>
                <a:schemeClr val="tx1"/>
              </a:solidFill>
            </a:endParaRPr>
          </a:p>
        </p:txBody>
      </p:sp>
      <p:graphicFrame>
        <p:nvGraphicFramePr>
          <p:cNvPr id="4" name="Таблица 3"/>
          <p:cNvGraphicFramePr>
            <a:graphicFrameLocks noGrp="1"/>
          </p:cNvGraphicFramePr>
          <p:nvPr/>
        </p:nvGraphicFramePr>
        <p:xfrm>
          <a:off x="1458153" y="3790337"/>
          <a:ext cx="8127999" cy="1135625"/>
        </p:xfrm>
        <a:graphic>
          <a:graphicData uri="http://schemas.openxmlformats.org/drawingml/2006/table">
            <a:tbl>
              <a:tblPr firstRow="1" bandRow="1">
                <a:tableStyleId>{5C22544A-7EE6-4342-B048-85BDC9FD1C3A}</a:tableStyleId>
              </a:tblPr>
              <a:tblGrid>
                <a:gridCol w="2709333"/>
                <a:gridCol w="2709333"/>
                <a:gridCol w="2709333"/>
              </a:tblGrid>
              <a:tr h="350877">
                <a:tc>
                  <a:txBody>
                    <a:bodyPr/>
                    <a:lstStyle/>
                    <a:p>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b="1" dirty="0" smtClean="0"/>
                        <a:t>Жоғары критерий </a:t>
                      </a:r>
                      <a:endParaRPr lang="ru-RU"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b="1" dirty="0" smtClean="0"/>
                        <a:t>Төмен критерий </a:t>
                      </a:r>
                      <a:endParaRPr lang="ru-RU" sz="1400" dirty="0" smtClean="0"/>
                    </a:p>
                  </a:txBody>
                  <a:tcPr/>
                </a:tc>
              </a:tr>
              <a:tr h="3738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smtClean="0"/>
                        <a:t>Тесттің жоғары көрсеткіштері </a:t>
                      </a:r>
                      <a:endParaRPr lang="ru-RU"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a:t>
                      </a:r>
                      <a:endParaRPr lang="ru-RU"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b</a:t>
                      </a:r>
                      <a:endParaRPr lang="ru-RU" sz="1400" dirty="0" smtClean="0"/>
                    </a:p>
                  </a:txBody>
                  <a:tcPr/>
                </a:tc>
              </a:tr>
              <a:tr h="4109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smtClean="0"/>
                        <a:t>Тесттің төмен көрсеткіштері</a:t>
                      </a:r>
                      <a:endParaRPr lang="ru-RU"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smtClean="0"/>
                        <a:t>с</a:t>
                      </a:r>
                      <a:endParaRPr lang="ru-RU"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d</a:t>
                      </a:r>
                      <a:endParaRPr lang="ru-RU" sz="1400" dirty="0" smtClean="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L="457200" indent="-457200"/>
            <a:r>
              <a:rPr lang="kk-KZ" dirty="0" smtClean="0"/>
              <a:t>Болжамдық және сол  мезеттік  </a:t>
            </a:r>
            <a:r>
              <a:rPr lang="kk-KZ" dirty="0" smtClean="0"/>
              <a:t>валидтілік</a:t>
            </a:r>
            <a:endParaRPr lang="kk-KZ" dirty="0" smtClean="0"/>
          </a:p>
        </p:txBody>
      </p:sp>
      <p:sp>
        <p:nvSpPr>
          <p:cNvPr id="3" name="Содержимое 2"/>
          <p:cNvSpPr>
            <a:spLocks noGrp="1"/>
          </p:cNvSpPr>
          <p:nvPr>
            <p:ph idx="1"/>
          </p:nvPr>
        </p:nvSpPr>
        <p:spPr>
          <a:xfrm>
            <a:off x="693174" y="2312276"/>
            <a:ext cx="10781071" cy="4088524"/>
          </a:xfrm>
        </p:spPr>
        <p:txBody>
          <a:bodyPr>
            <a:normAutofit fontScale="92500" lnSpcReduction="20000"/>
          </a:bodyPr>
          <a:lstStyle/>
          <a:p>
            <a:pPr lvl="0"/>
            <a:r>
              <a:rPr lang="kk-KZ" b="1" i="1" dirty="0" smtClean="0"/>
              <a:t>Болжамдық валидтілік.</a:t>
            </a:r>
            <a:r>
              <a:rPr lang="kk-KZ" dirty="0" smtClean="0"/>
              <a:t> Сыртқы критерий бойынша ақпарат зерттеу өткізілгеннен біраз уақыт өткен соң жиналады. Мұндай валидтілік әдістеменің зерт-телушінің белгілі бір іс-әрекетінің жетістігін болжай алуға мүмкіндігі бар екенін айғақтайды. Болжамдық валидтілікті тексеру үшін 300-ден аса адамды, мысалы оқуға түсушілерді зерттеу қажет, ал 2-3 жыл өткеннен кейін осы адамдар арасынан «озаттар» мен «үлгер-меушілер» критерийалдық топтарын анықтап алып, тесттің бұрынғы көрсеткіштерімен корреляциясын есептеу қажет. Егер корреляция 0,4 – 0,6-дан жоғары болса, онда тестті оқуға түсушілерге кәсіптік бағдар бе-ру және олардың оқу үлгерімдерін болжау үшін қол-дануға болады.  </a:t>
            </a:r>
            <a:endParaRPr lang="ru-RU" dirty="0" smtClean="0"/>
          </a:p>
          <a:p>
            <a:pPr lvl="0"/>
            <a:r>
              <a:rPr lang="kk-KZ" b="1" i="1" dirty="0" smtClean="0"/>
              <a:t>Ағымдық </a:t>
            </a:r>
            <a:r>
              <a:rPr lang="kk-KZ" b="1" i="1" dirty="0" smtClean="0"/>
              <a:t>(сол мезеттік) валидтілік</a:t>
            </a:r>
            <a:r>
              <a:rPr lang="kk-KZ" b="1" i="1" dirty="0" smtClean="0"/>
              <a:t>.</a:t>
            </a:r>
            <a:r>
              <a:rPr lang="kk-KZ" dirty="0" smtClean="0"/>
              <a:t> Сыртқы критерий бойынша анықталады, ол туралы ақпарат сынақ жүргізу ба-рысында (мысалы, үлгерім, өнімділік және т.б.) жи-налады. </a:t>
            </a:r>
            <a:endParaRPr lang="ru-RU" dirty="0" smtClean="0"/>
          </a:p>
          <a:p>
            <a:endParaRPr lang="ru-RU" dirty="0"/>
          </a:p>
        </p:txBody>
      </p:sp>
    </p:spTree>
  </p:cSld>
  <p:clrMapOvr>
    <a:masterClrMapping/>
  </p:clrMapOvr>
</p:sld>
</file>

<file path=ppt/theme/theme1.xml><?xml version="1.0" encoding="utf-8"?>
<a:theme xmlns:a="http://schemas.openxmlformats.org/drawingml/2006/main" name="SketchLinesVTI">
  <a:themeElements>
    <a:clrScheme name="AnalogousFromLightSeed_2SEEDS">
      <a:dk1>
        <a:srgbClr val="000000"/>
      </a:dk1>
      <a:lt1>
        <a:srgbClr val="FFFFFF"/>
      </a:lt1>
      <a:dk2>
        <a:srgbClr val="413924"/>
      </a:dk2>
      <a:lt2>
        <a:srgbClr val="E6E8EB"/>
      </a:lt2>
      <a:accent1>
        <a:srgbClr val="B5A065"/>
      </a:accent1>
      <a:accent2>
        <a:srgbClr val="CC9479"/>
      </a:accent2>
      <a:accent3>
        <a:srgbClr val="9DA66D"/>
      </a:accent3>
      <a:accent4>
        <a:srgbClr val="62AFA0"/>
      </a:accent4>
      <a:accent5>
        <a:srgbClr val="62ACC1"/>
      </a:accent5>
      <a:accent6>
        <a:srgbClr val="7090C9"/>
      </a:accent6>
      <a:hlink>
        <a:srgbClr val="7082B2"/>
      </a:hlink>
      <a:folHlink>
        <a:srgbClr val="848484"/>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SketchLinesVTI" id="{8C0B0F05-C8D0-4078-9615-83E590287484}" vid="{43A7BC57-C1E3-4EE6-BDBC-5422DD574AF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Документ" ma:contentTypeID="0x0101000E1303072A1AC246B5C433DD0ED3ADBB" ma:contentTypeVersion="0" ma:contentTypeDescription="Создание документа." ma:contentTypeScope="" ma:versionID="c22e34f055bc0e882c858975705e8a4d">
  <xsd:schema xmlns:xsd="http://www.w3.org/2001/XMLSchema" xmlns:xs="http://www.w3.org/2001/XMLSchema" xmlns:p="http://schemas.microsoft.com/office/2006/metadata/properties" targetNamespace="http://schemas.microsoft.com/office/2006/metadata/properties" ma:root="true" ma:fieldsID="82fabbfca08c602fc194a16e9198900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B1FFEA-B1E9-46EA-8FC1-6E661D4AE48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666DAFF-F075-4378-8E02-C15D91AEA053}">
  <ds:schemaRefs>
    <ds:schemaRef ds:uri="http://schemas.microsoft.com/sharepoint/v3/contenttype/forms"/>
  </ds:schemaRefs>
</ds:datastoreItem>
</file>

<file path=customXml/itemProps3.xml><?xml version="1.0" encoding="utf-8"?>
<ds:datastoreItem xmlns:ds="http://schemas.openxmlformats.org/officeDocument/2006/customXml" ds:itemID="{BDE80DA6-C5C5-4836-BAE2-1F80F894E4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147</TotalTime>
  <Words>1417</Words>
  <Application>Microsoft Office PowerPoint</Application>
  <PresentationFormat>Произвольный</PresentationFormat>
  <Paragraphs>57</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SketchLinesVTI</vt:lpstr>
      <vt:lpstr>№8 дәріс Валидтілік</vt:lpstr>
      <vt:lpstr>Слайд 2</vt:lpstr>
      <vt:lpstr>Валидтілік  және  оның  түрлері  (конструктивті,  эмпирикалық, критерий бойынша) </vt:lpstr>
      <vt:lpstr>Валидтілік  және  оның  түрлері  (конструктивті,  эмпирикалық, критерий бойынша) </vt:lpstr>
      <vt:lpstr>Валидтілік  және  оның  түрлері  (конструктивті,  эмпирикалық, критерий бойынша) </vt:lpstr>
      <vt:lpstr>Валидтілік  және  оның  түрлері  (конструктивті,  эмпирикалық, критерий бойынша) </vt:lpstr>
      <vt:lpstr>Валидтілік  және  оның  түрлері  (конструктивті,  эмпирикалық, критерий бойынша) </vt:lpstr>
      <vt:lpstr>Критерийлердің түрлері</vt:lpstr>
      <vt:lpstr>Болжамдық және сол  мезеттік  валидтілік</vt:lpstr>
      <vt:lpstr>Эмпирикалық  валидтіліктің  әдістері </vt:lpstr>
      <vt:lpstr>Валидттілік және дұрыстылық, жарамдылық</vt:lpstr>
      <vt:lpstr>     Валидтіліктің сенімділікке тәуелділігі </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Эксперименттік психологияның пәні мен міндеттері </dc:title>
  <dc:creator>Сагинов Кайрат Мырзабаевич</dc:creator>
  <cp:lastModifiedBy>ASUS</cp:lastModifiedBy>
  <cp:revision>11</cp:revision>
  <dcterms:created xsi:type="dcterms:W3CDTF">2020-09-07T07:46:50Z</dcterms:created>
  <dcterms:modified xsi:type="dcterms:W3CDTF">2024-09-29T00:49:19Z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0x0101000E1303072A1AC246B5C433DD0ED3ADBB</vt:lpwstr>
  </property>
</Properties>
</file>