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Default Extension="jpg" ContentType="image/jpg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CF9F7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00004" y="6458710"/>
            <a:ext cx="1435607" cy="3429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58005" y="2098929"/>
            <a:ext cx="5401309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youtube.com/watch?v=hrX9kNDOFD4-" TargetMode="External"/><Relationship Id="rId3" Type="http://schemas.openxmlformats.org/officeDocument/2006/relationships/hyperlink" Target="https://www.youtube.com/watch?v=LM_4dezEr7I" TargetMode="External"/><Relationship Id="rId4" Type="http://schemas.openxmlformats.org/officeDocument/2006/relationships/hyperlink" Target="http://class-fizika.ru/" TargetMode="Externa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Relationship Id="rId3" Type="http://schemas.openxmlformats.org/officeDocument/2006/relationships/hyperlink" Target="http://class-fizika.ru/7-klass/vu07.html" TargetMode="Externa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test-uz.ru/video_online.php?cat=fiz_7-11-" TargetMode="External"/><Relationship Id="rId3" Type="http://schemas.openxmlformats.org/officeDocument/2006/relationships/image" Target="../media/image7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Relationship Id="rId3" Type="http://schemas.openxmlformats.org/officeDocument/2006/relationships/hyperlink" Target="https://www.new3jcn.com/Simulation/launching.html-&#208;&#183;&#208;&#176;&#208;&#186;&#208;&#190;&#208;&#189;" TargetMode="Externa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Relationship Id="rId3" Type="http://schemas.openxmlformats.org/officeDocument/2006/relationships/hyperlink" Target="http://www.physicsclassroom.com/Physics-Interactives/Momentum-and-Collisions/The-Cart-and-the-" TargetMode="Externa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uginov.ru/%D0%B8%D0%BD%D1%82%D0%B5%D1%80%D0%B0%D0%BA%D1%82%D0%B8%D0%B2%D0%BD%D1%8B%D0%B5-%D1%81%D0%B8%D0%BC%D1%83%D0%BB%D1%8F%D1%82%D0%BE%D1%80%D1%8B-%D0%BF%D0%BE-%D1%84%D0%B8%D0%B7%D0%B8%D0%BA%D0%B5/" TargetMode="External"/><Relationship Id="rId3" Type="http://schemas.openxmlformats.org/officeDocument/2006/relationships/image" Target="../media/image15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freesoft.ru/windows/svobodnoe_padenie" TargetMode="External"/><Relationship Id="rId3" Type="http://schemas.openxmlformats.org/officeDocument/2006/relationships/image" Target="../media/image18.jp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image" Target="../media/image1.png"/><Relationship Id="rId4" Type="http://schemas.openxmlformats.org/officeDocument/2006/relationships/image" Target="../media/image19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340866" y="260096"/>
            <a:ext cx="9107170" cy="1671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1270">
              <a:lnSpc>
                <a:spcPct val="100000"/>
              </a:lnSpc>
              <a:spcBef>
                <a:spcPts val="100"/>
              </a:spcBef>
            </a:pPr>
            <a:r>
              <a:rPr dirty="0" sz="3600" b="1">
                <a:latin typeface="Times New Roman"/>
                <a:cs typeface="Times New Roman"/>
              </a:rPr>
              <a:t>1</a:t>
            </a:r>
            <a:r>
              <a:rPr dirty="0" sz="3600" spc="-55" b="1">
                <a:latin typeface="Times New Roman"/>
                <a:cs typeface="Times New Roman"/>
              </a:rPr>
              <a:t> </a:t>
            </a:r>
            <a:r>
              <a:rPr dirty="0" sz="3600" b="1">
                <a:latin typeface="Times New Roman"/>
                <a:cs typeface="Times New Roman"/>
              </a:rPr>
              <a:t>Дәріс.</a:t>
            </a:r>
            <a:r>
              <a:rPr dirty="0" sz="3600" spc="-45" b="1">
                <a:latin typeface="Times New Roman"/>
                <a:cs typeface="Times New Roman"/>
              </a:rPr>
              <a:t> </a:t>
            </a:r>
            <a:r>
              <a:rPr dirty="0" sz="3600" b="1">
                <a:latin typeface="Times New Roman"/>
                <a:cs typeface="Times New Roman"/>
              </a:rPr>
              <a:t>SMART</a:t>
            </a:r>
            <a:r>
              <a:rPr dirty="0" sz="3600" spc="-120" b="1">
                <a:latin typeface="Times New Roman"/>
                <a:cs typeface="Times New Roman"/>
              </a:rPr>
              <a:t> </a:t>
            </a:r>
            <a:r>
              <a:rPr dirty="0" sz="3600" b="1">
                <a:latin typeface="Times New Roman"/>
                <a:cs typeface="Times New Roman"/>
              </a:rPr>
              <a:t>–</a:t>
            </a:r>
            <a:r>
              <a:rPr dirty="0" sz="3600" spc="-55" b="1">
                <a:latin typeface="Times New Roman"/>
                <a:cs typeface="Times New Roman"/>
              </a:rPr>
              <a:t> </a:t>
            </a:r>
            <a:r>
              <a:rPr dirty="0" sz="3600" b="1">
                <a:latin typeface="Times New Roman"/>
                <a:cs typeface="Times New Roman"/>
              </a:rPr>
              <a:t>білім</a:t>
            </a:r>
            <a:r>
              <a:rPr dirty="0" sz="3600" spc="-35" b="1">
                <a:latin typeface="Times New Roman"/>
                <a:cs typeface="Times New Roman"/>
              </a:rPr>
              <a:t> </a:t>
            </a:r>
            <a:r>
              <a:rPr dirty="0" sz="3600" b="1">
                <a:latin typeface="Times New Roman"/>
                <a:cs typeface="Times New Roman"/>
              </a:rPr>
              <a:t>беру</a:t>
            </a:r>
            <a:r>
              <a:rPr dirty="0" sz="3600" spc="-55" b="1">
                <a:latin typeface="Times New Roman"/>
                <a:cs typeface="Times New Roman"/>
              </a:rPr>
              <a:t> </a:t>
            </a:r>
            <a:r>
              <a:rPr dirty="0" sz="3600" spc="-10" b="1">
                <a:latin typeface="Times New Roman"/>
                <a:cs typeface="Times New Roman"/>
              </a:rPr>
              <a:t>технологиясы, </a:t>
            </a:r>
            <a:r>
              <a:rPr dirty="0" sz="3600" b="1">
                <a:latin typeface="Times New Roman"/>
                <a:cs typeface="Times New Roman"/>
              </a:rPr>
              <a:t>мақсаттар</a:t>
            </a:r>
            <a:r>
              <a:rPr dirty="0" sz="3600" spc="-90" b="1">
                <a:latin typeface="Times New Roman"/>
                <a:cs typeface="Times New Roman"/>
              </a:rPr>
              <a:t> </a:t>
            </a:r>
            <a:r>
              <a:rPr dirty="0" sz="3600" b="1">
                <a:latin typeface="Times New Roman"/>
                <a:cs typeface="Times New Roman"/>
              </a:rPr>
              <a:t>мен</a:t>
            </a:r>
            <a:r>
              <a:rPr dirty="0" sz="3600" spc="-80" b="1">
                <a:latin typeface="Times New Roman"/>
                <a:cs typeface="Times New Roman"/>
              </a:rPr>
              <a:t> </a:t>
            </a:r>
            <a:r>
              <a:rPr dirty="0" sz="3600" b="1">
                <a:latin typeface="Times New Roman"/>
                <a:cs typeface="Times New Roman"/>
              </a:rPr>
              <a:t>міндеттер.</a:t>
            </a:r>
            <a:r>
              <a:rPr dirty="0" sz="3600" spc="-85" b="1">
                <a:latin typeface="Times New Roman"/>
                <a:cs typeface="Times New Roman"/>
              </a:rPr>
              <a:t> </a:t>
            </a:r>
            <a:r>
              <a:rPr dirty="0" sz="3600" b="1">
                <a:latin typeface="Times New Roman"/>
                <a:cs typeface="Times New Roman"/>
              </a:rPr>
              <a:t>Қазіргі</a:t>
            </a:r>
            <a:r>
              <a:rPr dirty="0" sz="3600" spc="-75" b="1">
                <a:latin typeface="Times New Roman"/>
                <a:cs typeface="Times New Roman"/>
              </a:rPr>
              <a:t> </a:t>
            </a:r>
            <a:r>
              <a:rPr dirty="0" sz="3600" b="1">
                <a:latin typeface="Times New Roman"/>
                <a:cs typeface="Times New Roman"/>
              </a:rPr>
              <a:t>білім</a:t>
            </a:r>
            <a:r>
              <a:rPr dirty="0" sz="3600" spc="-80" b="1">
                <a:latin typeface="Times New Roman"/>
                <a:cs typeface="Times New Roman"/>
              </a:rPr>
              <a:t> </a:t>
            </a:r>
            <a:r>
              <a:rPr dirty="0" sz="3600" spc="-20" b="1">
                <a:latin typeface="Times New Roman"/>
                <a:cs typeface="Times New Roman"/>
              </a:rPr>
              <a:t>беру </a:t>
            </a:r>
            <a:r>
              <a:rPr dirty="0" sz="3600" b="1">
                <a:latin typeface="Times New Roman"/>
                <a:cs typeface="Times New Roman"/>
              </a:rPr>
              <a:t>үрдісіндегі</a:t>
            </a:r>
            <a:r>
              <a:rPr dirty="0" sz="3600" spc="-170" b="1">
                <a:latin typeface="Times New Roman"/>
                <a:cs typeface="Times New Roman"/>
              </a:rPr>
              <a:t> </a:t>
            </a:r>
            <a:r>
              <a:rPr dirty="0" sz="3600" b="1">
                <a:latin typeface="Times New Roman"/>
                <a:cs typeface="Times New Roman"/>
              </a:rPr>
              <a:t>смарт</a:t>
            </a:r>
            <a:r>
              <a:rPr dirty="0" sz="3600" spc="-190" b="1">
                <a:latin typeface="Times New Roman"/>
                <a:cs typeface="Times New Roman"/>
              </a:rPr>
              <a:t> </a:t>
            </a:r>
            <a:r>
              <a:rPr dirty="0" sz="3600" spc="-10" b="1">
                <a:latin typeface="Times New Roman"/>
                <a:cs typeface="Times New Roman"/>
              </a:rPr>
              <a:t>технологиялардың</a:t>
            </a:r>
            <a:r>
              <a:rPr dirty="0" sz="3600" spc="-150" b="1">
                <a:latin typeface="Times New Roman"/>
                <a:cs typeface="Times New Roman"/>
              </a:rPr>
              <a:t> </a:t>
            </a:r>
            <a:r>
              <a:rPr dirty="0" sz="3600" spc="-10" b="1">
                <a:latin typeface="Times New Roman"/>
                <a:cs typeface="Times New Roman"/>
              </a:rPr>
              <a:t>рөлі.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298194" y="2454909"/>
            <a:ext cx="826770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53735" algn="l"/>
              </a:tabLst>
            </a:pPr>
            <a:r>
              <a:rPr dirty="0" sz="3600" spc="-20" b="1" i="1">
                <a:latin typeface="Times New Roman"/>
                <a:cs typeface="Times New Roman"/>
              </a:rPr>
              <a:t>Смарт-</a:t>
            </a:r>
            <a:r>
              <a:rPr dirty="0" sz="3600" spc="-10" b="1" i="1">
                <a:latin typeface="Times New Roman"/>
                <a:cs typeface="Times New Roman"/>
              </a:rPr>
              <a:t>технологиялар</a:t>
            </a:r>
            <a:r>
              <a:rPr dirty="0" sz="3600" b="1" i="1">
                <a:latin typeface="Times New Roman"/>
                <a:cs typeface="Times New Roman"/>
              </a:rPr>
              <a:t>	</a:t>
            </a:r>
            <a:r>
              <a:rPr dirty="0" sz="3600" spc="-10">
                <a:latin typeface="Times New Roman"/>
                <a:cs typeface="Times New Roman"/>
              </a:rPr>
              <a:t>оқытушылар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83540" y="3003930"/>
            <a:ext cx="913320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96565" algn="l"/>
                <a:tab pos="4165600" algn="l"/>
                <a:tab pos="8154670" algn="l"/>
              </a:tabLst>
            </a:pPr>
            <a:r>
              <a:rPr dirty="0" sz="3600" spc="-10">
                <a:latin typeface="Times New Roman"/>
                <a:cs typeface="Times New Roman"/>
              </a:rPr>
              <a:t>студенттерге</a:t>
            </a:r>
            <a:r>
              <a:rPr dirty="0" sz="3600">
                <a:latin typeface="Times New Roman"/>
                <a:cs typeface="Times New Roman"/>
              </a:rPr>
              <a:t>	</a:t>
            </a:r>
            <a:r>
              <a:rPr dirty="0" sz="3600" spc="-25">
                <a:latin typeface="Times New Roman"/>
                <a:cs typeface="Times New Roman"/>
              </a:rPr>
              <a:t>оқу</a:t>
            </a:r>
            <a:r>
              <a:rPr dirty="0" sz="3600">
                <a:latin typeface="Times New Roman"/>
                <a:cs typeface="Times New Roman"/>
              </a:rPr>
              <a:t>	</a:t>
            </a:r>
            <a:r>
              <a:rPr dirty="0" sz="3600" spc="-10">
                <a:latin typeface="Times New Roman"/>
                <a:cs typeface="Times New Roman"/>
              </a:rPr>
              <a:t>материалдарымен</a:t>
            </a:r>
            <a:r>
              <a:rPr dirty="0" sz="3600">
                <a:latin typeface="Times New Roman"/>
                <a:cs typeface="Times New Roman"/>
              </a:rPr>
              <a:t>	</a:t>
            </a:r>
            <a:r>
              <a:rPr dirty="0" sz="3600" spc="-20">
                <a:latin typeface="Times New Roman"/>
                <a:cs typeface="Times New Roman"/>
              </a:rPr>
              <a:t>жаңа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383540" y="3552570"/>
            <a:ext cx="902335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76780" algn="l"/>
                <a:tab pos="3886835" algn="l"/>
                <a:tab pos="7026909" algn="l"/>
              </a:tabLst>
            </a:pPr>
            <a:r>
              <a:rPr dirty="0" sz="3600" spc="-10">
                <a:latin typeface="Times New Roman"/>
                <a:cs typeface="Times New Roman"/>
              </a:rPr>
              <a:t>арқылы</a:t>
            </a:r>
            <a:r>
              <a:rPr dirty="0" sz="3600">
                <a:latin typeface="Times New Roman"/>
                <a:cs typeface="Times New Roman"/>
              </a:rPr>
              <a:t>	</a:t>
            </a:r>
            <a:r>
              <a:rPr dirty="0" sz="3600" spc="-10">
                <a:latin typeface="Times New Roman"/>
                <a:cs typeface="Times New Roman"/>
              </a:rPr>
              <a:t>өзара</a:t>
            </a:r>
            <a:r>
              <a:rPr dirty="0" sz="3600">
                <a:latin typeface="Times New Roman"/>
                <a:cs typeface="Times New Roman"/>
              </a:rPr>
              <a:t>	</a:t>
            </a:r>
            <a:r>
              <a:rPr dirty="0" sz="3600" spc="-10">
                <a:latin typeface="Times New Roman"/>
                <a:cs typeface="Times New Roman"/>
              </a:rPr>
              <a:t>әрекеттесуге</a:t>
            </a:r>
            <a:r>
              <a:rPr dirty="0" sz="3600">
                <a:latin typeface="Times New Roman"/>
                <a:cs typeface="Times New Roman"/>
              </a:rPr>
              <a:t>	</a:t>
            </a:r>
            <a:r>
              <a:rPr dirty="0" sz="3600" spc="-10">
                <a:latin typeface="Times New Roman"/>
                <a:cs typeface="Times New Roman"/>
              </a:rPr>
              <a:t>мүмкіндік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9979914" y="2454909"/>
            <a:ext cx="1426210" cy="1671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664210">
              <a:lnSpc>
                <a:spcPct val="100000"/>
              </a:lnSpc>
              <a:spcBef>
                <a:spcPts val="100"/>
              </a:spcBef>
            </a:pPr>
            <a:r>
              <a:rPr dirty="0" sz="3600" spc="-25">
                <a:latin typeface="Times New Roman"/>
                <a:cs typeface="Times New Roman"/>
              </a:rPr>
              <a:t>мен </a:t>
            </a:r>
            <a:r>
              <a:rPr dirty="0" sz="3600" spc="-10">
                <a:latin typeface="Times New Roman"/>
                <a:cs typeface="Times New Roman"/>
              </a:rPr>
              <a:t>әдістер береді,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83540" y="4100906"/>
            <a:ext cx="11023600" cy="1671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latin typeface="Times New Roman"/>
                <a:cs typeface="Times New Roman"/>
              </a:rPr>
              <a:t>мотивацияны</a:t>
            </a:r>
            <a:r>
              <a:rPr dirty="0" sz="3600" spc="160">
                <a:latin typeface="Times New Roman"/>
                <a:cs typeface="Times New Roman"/>
              </a:rPr>
              <a:t> </a:t>
            </a:r>
            <a:r>
              <a:rPr dirty="0" sz="3600">
                <a:latin typeface="Times New Roman"/>
                <a:cs typeface="Times New Roman"/>
              </a:rPr>
              <a:t>арттырады,</a:t>
            </a:r>
            <a:r>
              <a:rPr dirty="0" sz="3600" spc="165">
                <a:latin typeface="Times New Roman"/>
                <a:cs typeface="Times New Roman"/>
              </a:rPr>
              <a:t> </a:t>
            </a:r>
            <a:r>
              <a:rPr dirty="0" sz="3600">
                <a:latin typeface="Times New Roman"/>
                <a:cs typeface="Times New Roman"/>
              </a:rPr>
              <a:t>күрделі</a:t>
            </a:r>
            <a:r>
              <a:rPr dirty="0" sz="3600" spc="165">
                <a:latin typeface="Times New Roman"/>
                <a:cs typeface="Times New Roman"/>
              </a:rPr>
              <a:t> </a:t>
            </a:r>
            <a:r>
              <a:rPr dirty="0" sz="3600">
                <a:latin typeface="Times New Roman"/>
                <a:cs typeface="Times New Roman"/>
              </a:rPr>
              <a:t>ұғымдарды</a:t>
            </a:r>
            <a:r>
              <a:rPr dirty="0" sz="3600" spc="175">
                <a:latin typeface="Times New Roman"/>
                <a:cs typeface="Times New Roman"/>
              </a:rPr>
              <a:t> </a:t>
            </a:r>
            <a:r>
              <a:rPr dirty="0" sz="3600" spc="-10">
                <a:latin typeface="Times New Roman"/>
                <a:cs typeface="Times New Roman"/>
              </a:rPr>
              <a:t>тереңірек </a:t>
            </a:r>
            <a:r>
              <a:rPr dirty="0" sz="3600">
                <a:latin typeface="Times New Roman"/>
                <a:cs typeface="Times New Roman"/>
              </a:rPr>
              <a:t>түсінуге</a:t>
            </a:r>
            <a:r>
              <a:rPr dirty="0" sz="3600" spc="700">
                <a:latin typeface="Times New Roman"/>
                <a:cs typeface="Times New Roman"/>
              </a:rPr>
              <a:t> </a:t>
            </a:r>
            <a:r>
              <a:rPr dirty="0" sz="3600">
                <a:latin typeface="Times New Roman"/>
                <a:cs typeface="Times New Roman"/>
              </a:rPr>
              <a:t>көмектеседі</a:t>
            </a:r>
            <a:r>
              <a:rPr dirty="0" sz="3600" spc="715">
                <a:latin typeface="Times New Roman"/>
                <a:cs typeface="Times New Roman"/>
              </a:rPr>
              <a:t> </a:t>
            </a:r>
            <a:r>
              <a:rPr dirty="0" sz="3600">
                <a:latin typeface="Times New Roman"/>
                <a:cs typeface="Times New Roman"/>
              </a:rPr>
              <a:t>және</a:t>
            </a:r>
            <a:r>
              <a:rPr dirty="0" sz="3600" spc="705">
                <a:latin typeface="Times New Roman"/>
                <a:cs typeface="Times New Roman"/>
              </a:rPr>
              <a:t> </a:t>
            </a:r>
            <a:r>
              <a:rPr dirty="0" sz="3600">
                <a:latin typeface="Times New Roman"/>
                <a:cs typeface="Times New Roman"/>
              </a:rPr>
              <a:t>оқу</a:t>
            </a:r>
            <a:r>
              <a:rPr dirty="0" sz="3600" spc="710">
                <a:latin typeface="Times New Roman"/>
                <a:cs typeface="Times New Roman"/>
              </a:rPr>
              <a:t> </a:t>
            </a:r>
            <a:r>
              <a:rPr dirty="0" sz="3600">
                <a:latin typeface="Times New Roman"/>
                <a:cs typeface="Times New Roman"/>
              </a:rPr>
              <a:t>процесінің</a:t>
            </a:r>
            <a:r>
              <a:rPr dirty="0" sz="3600" spc="715">
                <a:latin typeface="Times New Roman"/>
                <a:cs typeface="Times New Roman"/>
              </a:rPr>
              <a:t> </a:t>
            </a:r>
            <a:r>
              <a:rPr dirty="0" sz="3600" spc="-10">
                <a:latin typeface="Times New Roman"/>
                <a:cs typeface="Times New Roman"/>
              </a:rPr>
              <a:t>икемділігін арттырады.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11251" y="495046"/>
            <a:ext cx="11396345" cy="49028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95"/>
              </a:spcBef>
            </a:pPr>
            <a:r>
              <a:rPr dirty="0" sz="4000" spc="-25" b="1">
                <a:latin typeface="Times New Roman"/>
                <a:cs typeface="Times New Roman"/>
              </a:rPr>
              <a:t>Талқылауға</a:t>
            </a:r>
            <a:r>
              <a:rPr dirty="0" sz="4000" spc="-170" b="1">
                <a:latin typeface="Times New Roman"/>
                <a:cs typeface="Times New Roman"/>
              </a:rPr>
              <a:t> </a:t>
            </a:r>
            <a:r>
              <a:rPr dirty="0" sz="4000" b="1">
                <a:latin typeface="Times New Roman"/>
                <a:cs typeface="Times New Roman"/>
              </a:rPr>
              <a:t>арналған</a:t>
            </a:r>
            <a:r>
              <a:rPr dirty="0" sz="4000" spc="-180" b="1">
                <a:latin typeface="Times New Roman"/>
                <a:cs typeface="Times New Roman"/>
              </a:rPr>
              <a:t> </a:t>
            </a:r>
            <a:r>
              <a:rPr dirty="0" sz="4000" spc="-10" b="1">
                <a:latin typeface="Times New Roman"/>
                <a:cs typeface="Times New Roman"/>
              </a:rPr>
              <a:t>сұрақтар:</a:t>
            </a:r>
            <a:endParaRPr sz="4000">
              <a:latin typeface="Times New Roman"/>
              <a:cs typeface="Times New Roman"/>
            </a:endParaRPr>
          </a:p>
          <a:p>
            <a:pPr algn="just" marL="355600" marR="8255" indent="-346710">
              <a:lnSpc>
                <a:spcPct val="100000"/>
              </a:lnSpc>
              <a:buSzPct val="97500"/>
              <a:buAutoNum type="arabicPeriod"/>
              <a:tabLst>
                <a:tab pos="355600" algn="l"/>
                <a:tab pos="393065" algn="l"/>
              </a:tabLst>
            </a:pPr>
            <a:r>
              <a:rPr dirty="0" sz="4000">
                <a:latin typeface="Times New Roman"/>
                <a:cs typeface="Times New Roman"/>
              </a:rPr>
              <a:t>	</a:t>
            </a:r>
            <a:r>
              <a:rPr dirty="0" sz="4000">
                <a:latin typeface="Times New Roman"/>
                <a:cs typeface="Times New Roman"/>
              </a:rPr>
              <a:t>Сіздердің</a:t>
            </a:r>
            <a:r>
              <a:rPr dirty="0" sz="4000" spc="915">
                <a:latin typeface="Times New Roman"/>
                <a:cs typeface="Times New Roman"/>
              </a:rPr>
              <a:t> </a:t>
            </a:r>
            <a:r>
              <a:rPr dirty="0" sz="4000">
                <a:latin typeface="Times New Roman"/>
                <a:cs typeface="Times New Roman"/>
              </a:rPr>
              <a:t>ойларыңызша,</a:t>
            </a:r>
            <a:r>
              <a:rPr dirty="0" sz="4000" spc="905">
                <a:latin typeface="Times New Roman"/>
                <a:cs typeface="Times New Roman"/>
              </a:rPr>
              <a:t> </a:t>
            </a:r>
            <a:r>
              <a:rPr dirty="0" sz="4000">
                <a:latin typeface="Times New Roman"/>
                <a:cs typeface="Times New Roman"/>
              </a:rPr>
              <a:t>физиканы</a:t>
            </a:r>
            <a:r>
              <a:rPr dirty="0" sz="4000" spc="900">
                <a:latin typeface="Times New Roman"/>
                <a:cs typeface="Times New Roman"/>
              </a:rPr>
              <a:t> </a:t>
            </a:r>
            <a:r>
              <a:rPr dirty="0" sz="4000">
                <a:latin typeface="Times New Roman"/>
                <a:cs typeface="Times New Roman"/>
              </a:rPr>
              <a:t>оқытуда</a:t>
            </a:r>
            <a:r>
              <a:rPr dirty="0" sz="4000" spc="915">
                <a:latin typeface="Times New Roman"/>
                <a:cs typeface="Times New Roman"/>
              </a:rPr>
              <a:t> </a:t>
            </a:r>
            <a:r>
              <a:rPr dirty="0" sz="4000" spc="-25">
                <a:latin typeface="Times New Roman"/>
                <a:cs typeface="Times New Roman"/>
              </a:rPr>
              <a:t>қай </a:t>
            </a:r>
            <a:r>
              <a:rPr dirty="0" sz="4000" spc="-35">
                <a:latin typeface="Times New Roman"/>
                <a:cs typeface="Times New Roman"/>
              </a:rPr>
              <a:t>смарт-</a:t>
            </a:r>
            <a:r>
              <a:rPr dirty="0" sz="4000" spc="-10">
                <a:latin typeface="Times New Roman"/>
                <a:cs typeface="Times New Roman"/>
              </a:rPr>
              <a:t>технологиялар</a:t>
            </a:r>
            <a:r>
              <a:rPr dirty="0" sz="4000" spc="-70">
                <a:latin typeface="Times New Roman"/>
                <a:cs typeface="Times New Roman"/>
              </a:rPr>
              <a:t> </a:t>
            </a:r>
            <a:r>
              <a:rPr dirty="0" sz="4000">
                <a:latin typeface="Times New Roman"/>
                <a:cs typeface="Times New Roman"/>
              </a:rPr>
              <a:t>ең</a:t>
            </a:r>
            <a:r>
              <a:rPr dirty="0" sz="4000" spc="-65">
                <a:latin typeface="Times New Roman"/>
                <a:cs typeface="Times New Roman"/>
              </a:rPr>
              <a:t> </a:t>
            </a:r>
            <a:r>
              <a:rPr dirty="0" sz="4000" spc="-10">
                <a:latin typeface="Times New Roman"/>
                <a:cs typeface="Times New Roman"/>
              </a:rPr>
              <a:t>перспективалы?</a:t>
            </a:r>
            <a:endParaRPr sz="4000">
              <a:latin typeface="Times New Roman"/>
              <a:cs typeface="Times New Roman"/>
            </a:endParaRPr>
          </a:p>
          <a:p>
            <a:pPr algn="just" marL="355600" marR="5080" indent="-346710">
              <a:lnSpc>
                <a:spcPct val="100000"/>
              </a:lnSpc>
              <a:buSzPct val="97500"/>
              <a:buAutoNum type="arabicPeriod"/>
              <a:tabLst>
                <a:tab pos="355600" algn="l"/>
                <a:tab pos="393065" algn="l"/>
              </a:tabLst>
            </a:pPr>
            <a:r>
              <a:rPr dirty="0" sz="4000" spc="-40">
                <a:latin typeface="Times New Roman"/>
                <a:cs typeface="Times New Roman"/>
              </a:rPr>
              <a:t>	</a:t>
            </a:r>
            <a:r>
              <a:rPr dirty="0" sz="4000" spc="-40">
                <a:latin typeface="Times New Roman"/>
                <a:cs typeface="Times New Roman"/>
              </a:rPr>
              <a:t>Смарт-</a:t>
            </a:r>
            <a:r>
              <a:rPr dirty="0" sz="4000">
                <a:latin typeface="Times New Roman"/>
                <a:cs typeface="Times New Roman"/>
              </a:rPr>
              <a:t>технологиялар</a:t>
            </a:r>
            <a:r>
              <a:rPr dirty="0" sz="4000" spc="475">
                <a:latin typeface="Times New Roman"/>
                <a:cs typeface="Times New Roman"/>
              </a:rPr>
              <a:t>   </a:t>
            </a:r>
            <a:r>
              <a:rPr dirty="0" sz="4000">
                <a:latin typeface="Times New Roman"/>
                <a:cs typeface="Times New Roman"/>
              </a:rPr>
              <a:t>физикалық</a:t>
            </a:r>
            <a:r>
              <a:rPr dirty="0" sz="4000" spc="470">
                <a:latin typeface="Times New Roman"/>
                <a:cs typeface="Times New Roman"/>
              </a:rPr>
              <a:t>   </a:t>
            </a:r>
            <a:r>
              <a:rPr dirty="0" sz="4000" spc="-10">
                <a:latin typeface="Times New Roman"/>
                <a:cs typeface="Times New Roman"/>
              </a:rPr>
              <a:t>эксперимент </a:t>
            </a:r>
            <a:r>
              <a:rPr dirty="0" sz="4000">
                <a:latin typeface="Times New Roman"/>
                <a:cs typeface="Times New Roman"/>
              </a:rPr>
              <a:t>үдерісіне</a:t>
            </a:r>
            <a:r>
              <a:rPr dirty="0" sz="4000" spc="-75">
                <a:latin typeface="Times New Roman"/>
                <a:cs typeface="Times New Roman"/>
              </a:rPr>
              <a:t> </a:t>
            </a:r>
            <a:r>
              <a:rPr dirty="0" sz="4000">
                <a:latin typeface="Times New Roman"/>
                <a:cs typeface="Times New Roman"/>
              </a:rPr>
              <a:t>қалай</a:t>
            </a:r>
            <a:r>
              <a:rPr dirty="0" sz="4000" spc="-85">
                <a:latin typeface="Times New Roman"/>
                <a:cs typeface="Times New Roman"/>
              </a:rPr>
              <a:t> </a:t>
            </a:r>
            <a:r>
              <a:rPr dirty="0" sz="4000">
                <a:latin typeface="Times New Roman"/>
                <a:cs typeface="Times New Roman"/>
              </a:rPr>
              <a:t>әсер</a:t>
            </a:r>
            <a:r>
              <a:rPr dirty="0" sz="4000" spc="-75">
                <a:latin typeface="Times New Roman"/>
                <a:cs typeface="Times New Roman"/>
              </a:rPr>
              <a:t> </a:t>
            </a:r>
            <a:r>
              <a:rPr dirty="0" sz="4000">
                <a:latin typeface="Times New Roman"/>
                <a:cs typeface="Times New Roman"/>
              </a:rPr>
              <a:t>етуі</a:t>
            </a:r>
            <a:r>
              <a:rPr dirty="0" sz="4000" spc="-85">
                <a:latin typeface="Times New Roman"/>
                <a:cs typeface="Times New Roman"/>
              </a:rPr>
              <a:t> </a:t>
            </a:r>
            <a:r>
              <a:rPr dirty="0" sz="4000" spc="-10">
                <a:latin typeface="Times New Roman"/>
                <a:cs typeface="Times New Roman"/>
              </a:rPr>
              <a:t>мүмкін?</a:t>
            </a:r>
            <a:endParaRPr sz="4000">
              <a:latin typeface="Times New Roman"/>
              <a:cs typeface="Times New Roman"/>
            </a:endParaRPr>
          </a:p>
          <a:p>
            <a:pPr algn="just" marL="355600" marR="8255" indent="-347345">
              <a:lnSpc>
                <a:spcPct val="100000"/>
              </a:lnSpc>
              <a:buSzPct val="97500"/>
              <a:buAutoNum type="arabicPeriod"/>
              <a:tabLst>
                <a:tab pos="355600" algn="l"/>
                <a:tab pos="392430" algn="l"/>
              </a:tabLst>
            </a:pPr>
            <a:r>
              <a:rPr dirty="0" sz="4000">
                <a:latin typeface="Times New Roman"/>
                <a:cs typeface="Times New Roman"/>
              </a:rPr>
              <a:t>	</a:t>
            </a:r>
            <a:r>
              <a:rPr dirty="0" sz="4000">
                <a:latin typeface="Times New Roman"/>
                <a:cs typeface="Times New Roman"/>
              </a:rPr>
              <a:t>Өздеріңіздің</a:t>
            </a:r>
            <a:r>
              <a:rPr dirty="0" sz="4000" spc="835">
                <a:latin typeface="Times New Roman"/>
                <a:cs typeface="Times New Roman"/>
              </a:rPr>
              <a:t>   </a:t>
            </a:r>
            <a:r>
              <a:rPr dirty="0" sz="4000">
                <a:latin typeface="Times New Roman"/>
                <a:cs typeface="Times New Roman"/>
              </a:rPr>
              <a:t>оқу</a:t>
            </a:r>
            <a:r>
              <a:rPr dirty="0" sz="4000" spc="835">
                <a:latin typeface="Times New Roman"/>
                <a:cs typeface="Times New Roman"/>
              </a:rPr>
              <a:t>   </a:t>
            </a:r>
            <a:r>
              <a:rPr dirty="0" sz="4000">
                <a:latin typeface="Times New Roman"/>
                <a:cs typeface="Times New Roman"/>
              </a:rPr>
              <a:t>тәжірибелеріңізде</a:t>
            </a:r>
            <a:r>
              <a:rPr dirty="0" sz="4000" spc="835">
                <a:latin typeface="Times New Roman"/>
                <a:cs typeface="Times New Roman"/>
              </a:rPr>
              <a:t>   </a:t>
            </a:r>
            <a:r>
              <a:rPr dirty="0" sz="4000" spc="-10">
                <a:latin typeface="Times New Roman"/>
                <a:cs typeface="Times New Roman"/>
              </a:rPr>
              <a:t>смарт- </a:t>
            </a:r>
            <a:r>
              <a:rPr dirty="0" sz="4000" spc="-20">
                <a:latin typeface="Times New Roman"/>
                <a:cs typeface="Times New Roman"/>
              </a:rPr>
              <a:t>технологияларды</a:t>
            </a:r>
            <a:r>
              <a:rPr dirty="0" sz="4000" spc="-150">
                <a:latin typeface="Times New Roman"/>
                <a:cs typeface="Times New Roman"/>
              </a:rPr>
              <a:t> </a:t>
            </a:r>
            <a:r>
              <a:rPr dirty="0" sz="4000">
                <a:latin typeface="Times New Roman"/>
                <a:cs typeface="Times New Roman"/>
              </a:rPr>
              <a:t>қолданғанда</a:t>
            </a:r>
            <a:r>
              <a:rPr dirty="0" sz="4000" spc="-135">
                <a:latin typeface="Times New Roman"/>
                <a:cs typeface="Times New Roman"/>
              </a:rPr>
              <a:t> </a:t>
            </a:r>
            <a:r>
              <a:rPr dirty="0" sz="4000">
                <a:latin typeface="Times New Roman"/>
                <a:cs typeface="Times New Roman"/>
              </a:rPr>
              <a:t>қандай</a:t>
            </a:r>
            <a:r>
              <a:rPr dirty="0" sz="4000" spc="-135">
                <a:latin typeface="Times New Roman"/>
                <a:cs typeface="Times New Roman"/>
              </a:rPr>
              <a:t> </a:t>
            </a:r>
            <a:r>
              <a:rPr dirty="0" sz="4000" spc="-10">
                <a:latin typeface="Times New Roman"/>
                <a:cs typeface="Times New Roman"/>
              </a:rPr>
              <a:t>қиындықтар </a:t>
            </a:r>
            <a:r>
              <a:rPr dirty="0" sz="4000" spc="-30">
                <a:latin typeface="Times New Roman"/>
                <a:cs typeface="Times New Roman"/>
              </a:rPr>
              <a:t>туындауы</a:t>
            </a:r>
            <a:r>
              <a:rPr dirty="0" sz="4000" spc="-190">
                <a:latin typeface="Times New Roman"/>
                <a:cs typeface="Times New Roman"/>
              </a:rPr>
              <a:t> </a:t>
            </a:r>
            <a:r>
              <a:rPr dirty="0" sz="4000" spc="-10">
                <a:latin typeface="Times New Roman"/>
                <a:cs typeface="Times New Roman"/>
              </a:rPr>
              <a:t>мүмкін?</a:t>
            </a:r>
            <a:endParaRPr sz="4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22884" y="1734439"/>
            <a:ext cx="7211695" cy="1366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1800" spc="-1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rlito"/>
                <a:cs typeface="Carlito"/>
                <a:hlinkClick r:id="rId2"/>
              </a:rPr>
              <a:t>https://www.youtube.com/watch?v=hrX9kNDOFD4-</a:t>
            </a:r>
            <a:endParaRPr sz="18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dirty="0" sz="1800" spc="-120" b="1">
                <a:latin typeface="Trebuchet MS"/>
                <a:cs typeface="Trebuchet MS"/>
              </a:rPr>
              <a:t>Простые</a:t>
            </a:r>
            <a:r>
              <a:rPr dirty="0" sz="1800" spc="-110" b="1">
                <a:latin typeface="Trebuchet MS"/>
                <a:cs typeface="Trebuchet MS"/>
              </a:rPr>
              <a:t> механизмы.</a:t>
            </a:r>
            <a:r>
              <a:rPr dirty="0" sz="1800" spc="-125" b="1">
                <a:latin typeface="Trebuchet MS"/>
                <a:cs typeface="Trebuchet MS"/>
              </a:rPr>
              <a:t> </a:t>
            </a:r>
            <a:r>
              <a:rPr dirty="0" sz="1800" spc="-150" b="1">
                <a:latin typeface="Trebuchet MS"/>
                <a:cs typeface="Trebuchet MS"/>
              </a:rPr>
              <a:t>Рычаг.</a:t>
            </a:r>
            <a:r>
              <a:rPr dirty="0" sz="1800" spc="-105" b="1">
                <a:latin typeface="Trebuchet MS"/>
                <a:cs typeface="Trebuchet MS"/>
              </a:rPr>
              <a:t> </a:t>
            </a:r>
            <a:r>
              <a:rPr dirty="0" sz="1800" spc="-114" b="1">
                <a:latin typeface="Trebuchet MS"/>
                <a:cs typeface="Trebuchet MS"/>
              </a:rPr>
              <a:t>Равновесие</a:t>
            </a:r>
            <a:r>
              <a:rPr dirty="0" sz="1800" spc="-130" b="1">
                <a:latin typeface="Trebuchet MS"/>
                <a:cs typeface="Trebuchet MS"/>
              </a:rPr>
              <a:t> </a:t>
            </a:r>
            <a:r>
              <a:rPr dirty="0" sz="1800" spc="-135" b="1">
                <a:latin typeface="Trebuchet MS"/>
                <a:cs typeface="Trebuchet MS"/>
              </a:rPr>
              <a:t>сил</a:t>
            </a:r>
            <a:r>
              <a:rPr dirty="0" sz="1800" spc="-114" b="1">
                <a:latin typeface="Trebuchet MS"/>
                <a:cs typeface="Trebuchet MS"/>
              </a:rPr>
              <a:t> </a:t>
            </a:r>
            <a:r>
              <a:rPr dirty="0" sz="1800" spc="-85" b="1">
                <a:latin typeface="Trebuchet MS"/>
                <a:cs typeface="Trebuchet MS"/>
              </a:rPr>
              <a:t>на </a:t>
            </a:r>
            <a:r>
              <a:rPr dirty="0" sz="1800" spc="-130" b="1">
                <a:latin typeface="Trebuchet MS"/>
                <a:cs typeface="Trebuchet MS"/>
              </a:rPr>
              <a:t>рычаге</a:t>
            </a:r>
            <a:r>
              <a:rPr dirty="0" sz="1800" spc="-110" b="1">
                <a:latin typeface="Trebuchet MS"/>
                <a:cs typeface="Trebuchet MS"/>
              </a:rPr>
              <a:t> </a:t>
            </a:r>
            <a:r>
              <a:rPr dirty="0" sz="1800" spc="-204" b="1">
                <a:latin typeface="Trebuchet MS"/>
                <a:cs typeface="Trebuchet MS"/>
              </a:rPr>
              <a:t>|</a:t>
            </a:r>
            <a:r>
              <a:rPr dirty="0" sz="1800" spc="-90" b="1">
                <a:latin typeface="Trebuchet MS"/>
                <a:cs typeface="Trebuchet MS"/>
              </a:rPr>
              <a:t> </a:t>
            </a:r>
            <a:r>
              <a:rPr dirty="0" sz="1800" spc="-110" b="1">
                <a:latin typeface="Trebuchet MS"/>
                <a:cs typeface="Trebuchet MS"/>
              </a:rPr>
              <a:t>Физика</a:t>
            </a:r>
            <a:r>
              <a:rPr dirty="0" sz="1800" spc="-125" b="1">
                <a:latin typeface="Trebuchet MS"/>
                <a:cs typeface="Trebuchet MS"/>
              </a:rPr>
              <a:t> </a:t>
            </a:r>
            <a:r>
              <a:rPr dirty="0" sz="1800" spc="-145" b="1">
                <a:latin typeface="Trebuchet MS"/>
                <a:cs typeface="Trebuchet MS"/>
              </a:rPr>
              <a:t>7</a:t>
            </a:r>
            <a:r>
              <a:rPr dirty="0" sz="1800" spc="-100" b="1">
                <a:latin typeface="Trebuchet MS"/>
                <a:cs typeface="Trebuchet MS"/>
              </a:rPr>
              <a:t> </a:t>
            </a:r>
            <a:r>
              <a:rPr dirty="0" sz="1800" spc="-45" b="1">
                <a:latin typeface="Trebuchet MS"/>
                <a:cs typeface="Trebuchet MS"/>
              </a:rPr>
              <a:t>класс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985"/>
              </a:spcBef>
            </a:pP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u="sng" sz="1800" spc="-2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rlito"/>
                <a:cs typeface="Carlito"/>
                <a:hlinkClick r:id="rId3"/>
              </a:rPr>
              <a:t>https://www.youtube.com/watch?v=LM_4dezEr7I</a:t>
            </a:r>
            <a:r>
              <a:rPr dirty="0" u="none" sz="1800" spc="90">
                <a:solidFill>
                  <a:srgbClr val="0562C1"/>
                </a:solidFill>
                <a:latin typeface="Carlito"/>
                <a:cs typeface="Carlito"/>
              </a:rPr>
              <a:t> </a:t>
            </a:r>
            <a:r>
              <a:rPr dirty="0" u="none" sz="1800">
                <a:latin typeface="Carlito"/>
                <a:cs typeface="Carlito"/>
              </a:rPr>
              <a:t>-</a:t>
            </a:r>
            <a:r>
              <a:rPr dirty="0" u="none" sz="1800" spc="-125" b="1">
                <a:latin typeface="Trebuchet MS"/>
                <a:cs typeface="Trebuchet MS"/>
              </a:rPr>
              <a:t>Сила</a:t>
            </a:r>
            <a:r>
              <a:rPr dirty="0" u="none" sz="1800" spc="-90" b="1">
                <a:latin typeface="Trebuchet MS"/>
                <a:cs typeface="Trebuchet MS"/>
              </a:rPr>
              <a:t> </a:t>
            </a:r>
            <a:r>
              <a:rPr dirty="0" u="none" sz="1800" spc="-204" b="1">
                <a:latin typeface="Trebuchet MS"/>
                <a:cs typeface="Trebuchet MS"/>
              </a:rPr>
              <a:t>|</a:t>
            </a:r>
            <a:r>
              <a:rPr dirty="0" u="none" sz="1800" spc="-90" b="1">
                <a:latin typeface="Trebuchet MS"/>
                <a:cs typeface="Trebuchet MS"/>
              </a:rPr>
              <a:t> </a:t>
            </a:r>
            <a:r>
              <a:rPr dirty="0" u="none" sz="1800" spc="-110" b="1">
                <a:latin typeface="Trebuchet MS"/>
                <a:cs typeface="Trebuchet MS"/>
              </a:rPr>
              <a:t>Физика </a:t>
            </a:r>
            <a:r>
              <a:rPr dirty="0" u="none" sz="1800" spc="-145" b="1">
                <a:latin typeface="Trebuchet MS"/>
                <a:cs typeface="Trebuchet MS"/>
              </a:rPr>
              <a:t>7</a:t>
            </a:r>
            <a:r>
              <a:rPr dirty="0" u="none" sz="1800" spc="-90" b="1">
                <a:latin typeface="Trebuchet MS"/>
                <a:cs typeface="Trebuchet MS"/>
              </a:rPr>
              <a:t> </a:t>
            </a:r>
            <a:r>
              <a:rPr dirty="0" u="none" sz="1800" spc="-10" b="1">
                <a:latin typeface="Trebuchet MS"/>
                <a:cs typeface="Trebuchet MS"/>
              </a:rPr>
              <a:t>класс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322884" y="723646"/>
            <a:ext cx="19729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1800" spc="-2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rlito"/>
                <a:cs typeface="Carlito"/>
                <a:hlinkClick r:id="rId4"/>
              </a:rPr>
              <a:t>http://class-</a:t>
            </a:r>
            <a:r>
              <a:rPr dirty="0" u="sng" sz="1800" spc="-1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rlito"/>
                <a:cs typeface="Carlito"/>
                <a:hlinkClick r:id="rId4"/>
              </a:rPr>
              <a:t>fizika.ru/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4215" y="745236"/>
            <a:ext cx="11987784" cy="543915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760" y="842772"/>
            <a:ext cx="11826239" cy="5196840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3742690" y="266446"/>
            <a:ext cx="3637279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0">
                <a:latin typeface="Carlito"/>
                <a:cs typeface="Carlito"/>
                <a:hlinkClick r:id="rId3"/>
              </a:rPr>
              <a:t>http://class-fizika.ru/7-</a:t>
            </a:r>
            <a:r>
              <a:rPr dirty="0" sz="1800" spc="-10">
                <a:latin typeface="Carlito"/>
                <a:cs typeface="Carlito"/>
                <a:hlinkClick r:id="rId3"/>
              </a:rPr>
              <a:t>klass/vu07.html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48994"/>
            <a:ext cx="12191999" cy="650900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321053" y="689228"/>
            <a:ext cx="536321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Carlito"/>
                <a:cs typeface="Carlito"/>
              </a:rPr>
              <a:t>https://videouroki.net/video/03-issledovanie-zavisimosti- arhimedovoj-sily-241.html</a:t>
            </a:r>
            <a:endParaRPr sz="1800">
              <a:latin typeface="Carlito"/>
              <a:cs typeface="Carlito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5131" y="1028700"/>
            <a:ext cx="7851648" cy="52578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132433" y="301878"/>
            <a:ext cx="56368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Carlito"/>
                <a:cs typeface="Carlito"/>
              </a:rPr>
              <a:t>https://resh.edu.ru/subject/lesson/2965/control/1/#206867</a:t>
            </a:r>
            <a:endParaRPr sz="1800">
              <a:latin typeface="Carlito"/>
              <a:cs typeface="Carlito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60" y="937257"/>
            <a:ext cx="12054840" cy="592073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728342" y="416178"/>
            <a:ext cx="84804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1800" spc="-3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rlito"/>
                <a:cs typeface="Carlito"/>
                <a:hlinkClick r:id="rId2"/>
              </a:rPr>
              <a:t>https://www.test-</a:t>
            </a:r>
            <a:r>
              <a:rPr dirty="0" u="sng" sz="1800" spc="-1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rlito"/>
                <a:cs typeface="Carlito"/>
                <a:hlinkClick r:id="rId2"/>
              </a:rPr>
              <a:t>uz.ru/video_online.php?cat=fiz_7-</a:t>
            </a:r>
            <a:r>
              <a:rPr dirty="0" u="sng" sz="180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rlito"/>
                <a:cs typeface="Carlito"/>
                <a:hlinkClick r:id="rId2"/>
              </a:rPr>
              <a:t>11-</a:t>
            </a:r>
            <a:r>
              <a:rPr dirty="0" u="none" sz="1800" spc="85">
                <a:solidFill>
                  <a:srgbClr val="0562C1"/>
                </a:solidFill>
                <a:latin typeface="Carlito"/>
                <a:cs typeface="Carlito"/>
              </a:rPr>
              <a:t> </a:t>
            </a:r>
            <a:r>
              <a:rPr dirty="0" u="none" sz="1800" spc="-75">
                <a:latin typeface="Arial"/>
                <a:cs typeface="Arial"/>
              </a:rPr>
              <a:t>дайын</a:t>
            </a:r>
            <a:r>
              <a:rPr dirty="0" u="none" sz="1800" spc="-50">
                <a:latin typeface="Arial"/>
                <a:cs typeface="Arial"/>
              </a:rPr>
              <a:t> </a:t>
            </a:r>
            <a:r>
              <a:rPr dirty="0" u="none" sz="1800" spc="-114">
                <a:latin typeface="Arial"/>
                <a:cs typeface="Arial"/>
              </a:rPr>
              <a:t>слайдтарда</a:t>
            </a:r>
            <a:r>
              <a:rPr dirty="0" u="none" sz="1800" spc="-45">
                <a:latin typeface="Arial"/>
                <a:cs typeface="Arial"/>
              </a:rPr>
              <a:t> </a:t>
            </a:r>
            <a:r>
              <a:rPr dirty="0" u="none" sz="1800" spc="-105">
                <a:latin typeface="Arial"/>
                <a:cs typeface="Arial"/>
              </a:rPr>
              <a:t>алуға</a:t>
            </a:r>
            <a:r>
              <a:rPr dirty="0" u="none" sz="1800" spc="-55">
                <a:latin typeface="Arial"/>
                <a:cs typeface="Arial"/>
              </a:rPr>
              <a:t> </a:t>
            </a:r>
            <a:r>
              <a:rPr dirty="0" u="none" sz="1800" spc="-10">
                <a:latin typeface="Arial"/>
                <a:cs typeface="Arial"/>
              </a:rPr>
              <a:t>болады.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8871" y="950975"/>
            <a:ext cx="12073128" cy="550926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63649"/>
            <a:ext cx="12191999" cy="659434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32229"/>
            <a:ext cx="12191999" cy="652576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25272" y="362839"/>
            <a:ext cx="7308215" cy="1671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latin typeface="Times New Roman"/>
                <a:cs typeface="Times New Roman"/>
              </a:rPr>
              <a:t>Бүгінгі</a:t>
            </a:r>
            <a:r>
              <a:rPr dirty="0" sz="3600" spc="-65">
                <a:latin typeface="Times New Roman"/>
                <a:cs typeface="Times New Roman"/>
              </a:rPr>
              <a:t> </a:t>
            </a:r>
            <a:r>
              <a:rPr dirty="0" sz="3600">
                <a:latin typeface="Times New Roman"/>
                <a:cs typeface="Times New Roman"/>
              </a:rPr>
              <a:t>дәрісте</a:t>
            </a:r>
            <a:r>
              <a:rPr dirty="0" sz="3600" spc="-40">
                <a:latin typeface="Times New Roman"/>
                <a:cs typeface="Times New Roman"/>
              </a:rPr>
              <a:t> </a:t>
            </a:r>
            <a:r>
              <a:rPr dirty="0" sz="3600">
                <a:latin typeface="Times New Roman"/>
                <a:cs typeface="Times New Roman"/>
              </a:rPr>
              <a:t>біз</a:t>
            </a:r>
            <a:r>
              <a:rPr dirty="0" sz="3600" spc="-50">
                <a:latin typeface="Times New Roman"/>
                <a:cs typeface="Times New Roman"/>
              </a:rPr>
              <a:t> </a:t>
            </a:r>
            <a:r>
              <a:rPr dirty="0" sz="3600" spc="-10">
                <a:latin typeface="Times New Roman"/>
                <a:cs typeface="Times New Roman"/>
              </a:rPr>
              <a:t>қарастырамыз:</a:t>
            </a:r>
            <a:endParaRPr sz="3600">
              <a:latin typeface="Times New Roman"/>
              <a:cs typeface="Times New Roman"/>
            </a:endParaRPr>
          </a:p>
          <a:p>
            <a:pPr marL="584200" marR="5080" indent="-572135">
              <a:lnSpc>
                <a:spcPct val="100000"/>
              </a:lnSpc>
              <a:tabLst>
                <a:tab pos="584200" algn="l"/>
                <a:tab pos="5292090" algn="l"/>
                <a:tab pos="6845300" algn="l"/>
              </a:tabLst>
            </a:pPr>
            <a:r>
              <a:rPr dirty="0" sz="3600" spc="-50">
                <a:latin typeface="Times New Roman"/>
                <a:cs typeface="Times New Roman"/>
              </a:rPr>
              <a:t>-</a:t>
            </a:r>
            <a:r>
              <a:rPr dirty="0" sz="3600">
                <a:latin typeface="Times New Roman"/>
                <a:cs typeface="Times New Roman"/>
              </a:rPr>
              <a:t>	</a:t>
            </a:r>
            <a:r>
              <a:rPr dirty="0" sz="3600" spc="-25">
                <a:latin typeface="Times New Roman"/>
                <a:cs typeface="Times New Roman"/>
              </a:rPr>
              <a:t>Смарт-</a:t>
            </a:r>
            <a:r>
              <a:rPr dirty="0" sz="3600" spc="-10">
                <a:latin typeface="Times New Roman"/>
                <a:cs typeface="Times New Roman"/>
              </a:rPr>
              <a:t>технологиялар</a:t>
            </a:r>
            <a:r>
              <a:rPr dirty="0" sz="3600">
                <a:latin typeface="Times New Roman"/>
                <a:cs typeface="Times New Roman"/>
              </a:rPr>
              <a:t>	</a:t>
            </a:r>
            <a:r>
              <a:rPr dirty="0" sz="3600" spc="-10">
                <a:latin typeface="Times New Roman"/>
                <a:cs typeface="Times New Roman"/>
              </a:rPr>
              <a:t>деген</a:t>
            </a:r>
            <a:r>
              <a:rPr dirty="0" sz="3600">
                <a:latin typeface="Times New Roman"/>
                <a:cs typeface="Times New Roman"/>
              </a:rPr>
              <a:t>	</a:t>
            </a:r>
            <a:r>
              <a:rPr dirty="0" sz="3600" spc="-25">
                <a:latin typeface="Times New Roman"/>
                <a:cs typeface="Times New Roman"/>
              </a:rPr>
              <a:t>не </a:t>
            </a:r>
            <a:r>
              <a:rPr dirty="0" sz="3600" spc="-30">
                <a:latin typeface="Times New Roman"/>
                <a:cs typeface="Times New Roman"/>
              </a:rPr>
              <a:t>оқытуда</a:t>
            </a:r>
            <a:r>
              <a:rPr dirty="0" sz="3600" spc="-145">
                <a:latin typeface="Times New Roman"/>
                <a:cs typeface="Times New Roman"/>
              </a:rPr>
              <a:t> </a:t>
            </a:r>
            <a:r>
              <a:rPr dirty="0" sz="3600">
                <a:latin typeface="Times New Roman"/>
                <a:cs typeface="Times New Roman"/>
              </a:rPr>
              <a:t>қалай</a:t>
            </a:r>
            <a:r>
              <a:rPr dirty="0" sz="3600" spc="-150">
                <a:latin typeface="Times New Roman"/>
                <a:cs typeface="Times New Roman"/>
              </a:rPr>
              <a:t> </a:t>
            </a:r>
            <a:r>
              <a:rPr dirty="0" sz="3600">
                <a:latin typeface="Times New Roman"/>
                <a:cs typeface="Times New Roman"/>
              </a:rPr>
              <a:t>қолдануға</a:t>
            </a:r>
            <a:r>
              <a:rPr dirty="0" sz="3600" spc="-150">
                <a:latin typeface="Times New Roman"/>
                <a:cs typeface="Times New Roman"/>
              </a:rPr>
              <a:t> </a:t>
            </a:r>
            <a:r>
              <a:rPr dirty="0" sz="3600" spc="-10">
                <a:latin typeface="Times New Roman"/>
                <a:cs typeface="Times New Roman"/>
              </a:rPr>
              <a:t>болады.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8294369" y="911174"/>
            <a:ext cx="99314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20">
                <a:latin typeface="Times New Roman"/>
                <a:cs typeface="Times New Roman"/>
              </a:rPr>
              <a:t>және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748266" y="911174"/>
            <a:ext cx="144208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0">
                <a:latin typeface="Times New Roman"/>
                <a:cs typeface="Times New Roman"/>
              </a:rPr>
              <a:t>оларды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25272" y="2009013"/>
            <a:ext cx="1066736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84200" algn="l"/>
                <a:tab pos="3379470" algn="l"/>
                <a:tab pos="5760085" algn="l"/>
                <a:tab pos="9387840" algn="l"/>
              </a:tabLst>
            </a:pPr>
            <a:r>
              <a:rPr dirty="0" sz="3600" spc="-50">
                <a:latin typeface="Times New Roman"/>
                <a:cs typeface="Times New Roman"/>
              </a:rPr>
              <a:t>-</a:t>
            </a:r>
            <a:r>
              <a:rPr dirty="0" sz="3600">
                <a:latin typeface="Times New Roman"/>
                <a:cs typeface="Times New Roman"/>
              </a:rPr>
              <a:t>	</a:t>
            </a:r>
            <a:r>
              <a:rPr dirty="0" sz="3600" spc="-10">
                <a:latin typeface="Times New Roman"/>
                <a:cs typeface="Times New Roman"/>
              </a:rPr>
              <a:t>Физиканы</a:t>
            </a:r>
            <a:r>
              <a:rPr dirty="0" sz="3600">
                <a:latin typeface="Times New Roman"/>
                <a:cs typeface="Times New Roman"/>
              </a:rPr>
              <a:t>	</a:t>
            </a:r>
            <a:r>
              <a:rPr dirty="0" sz="3600" spc="-10">
                <a:latin typeface="Times New Roman"/>
                <a:cs typeface="Times New Roman"/>
              </a:rPr>
              <a:t>оқытуда</a:t>
            </a:r>
            <a:r>
              <a:rPr dirty="0" sz="3600">
                <a:latin typeface="Times New Roman"/>
                <a:cs typeface="Times New Roman"/>
              </a:rPr>
              <a:t>	</a:t>
            </a:r>
            <a:r>
              <a:rPr dirty="0" sz="3600" spc="-10">
                <a:latin typeface="Times New Roman"/>
                <a:cs typeface="Times New Roman"/>
              </a:rPr>
              <a:t>қолданылатын</a:t>
            </a:r>
            <a:r>
              <a:rPr dirty="0" sz="3600">
                <a:latin typeface="Times New Roman"/>
                <a:cs typeface="Times New Roman"/>
              </a:rPr>
              <a:t>	</a:t>
            </a:r>
            <a:r>
              <a:rPr dirty="0" sz="3600" spc="-10">
                <a:latin typeface="Times New Roman"/>
                <a:cs typeface="Times New Roman"/>
              </a:rPr>
              <a:t>смарт-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25272" y="2557348"/>
            <a:ext cx="7927340" cy="167258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84200">
              <a:lnSpc>
                <a:spcPct val="100000"/>
              </a:lnSpc>
              <a:spcBef>
                <a:spcPts val="100"/>
              </a:spcBef>
            </a:pPr>
            <a:r>
              <a:rPr dirty="0" sz="3600" spc="-10">
                <a:latin typeface="Times New Roman"/>
                <a:cs typeface="Times New Roman"/>
              </a:rPr>
              <a:t>технологиялардың</a:t>
            </a:r>
            <a:r>
              <a:rPr dirty="0" sz="3600" spc="-100">
                <a:latin typeface="Times New Roman"/>
                <a:cs typeface="Times New Roman"/>
              </a:rPr>
              <a:t> </a:t>
            </a:r>
            <a:r>
              <a:rPr dirty="0" sz="3600" spc="-10">
                <a:latin typeface="Times New Roman"/>
                <a:cs typeface="Times New Roman"/>
              </a:rPr>
              <a:t>мысалдары.</a:t>
            </a:r>
            <a:endParaRPr sz="3600">
              <a:latin typeface="Times New Roman"/>
              <a:cs typeface="Times New Roman"/>
            </a:endParaRPr>
          </a:p>
          <a:p>
            <a:pPr marL="584200" marR="5080" indent="-572135">
              <a:lnSpc>
                <a:spcPct val="100000"/>
              </a:lnSpc>
              <a:spcBef>
                <a:spcPts val="5"/>
              </a:spcBef>
              <a:tabLst>
                <a:tab pos="584200" algn="l"/>
              </a:tabLst>
            </a:pPr>
            <a:r>
              <a:rPr dirty="0" sz="3600" spc="-50">
                <a:latin typeface="Times New Roman"/>
                <a:cs typeface="Times New Roman"/>
              </a:rPr>
              <a:t>-</a:t>
            </a:r>
            <a:r>
              <a:rPr dirty="0" sz="3600">
                <a:latin typeface="Times New Roman"/>
                <a:cs typeface="Times New Roman"/>
              </a:rPr>
              <a:t>	</a:t>
            </a:r>
            <a:r>
              <a:rPr dirty="0" sz="3600" spc="-30">
                <a:latin typeface="Times New Roman"/>
                <a:cs typeface="Times New Roman"/>
              </a:rPr>
              <a:t>Смарт-</a:t>
            </a:r>
            <a:r>
              <a:rPr dirty="0" sz="3600" spc="-10">
                <a:latin typeface="Times New Roman"/>
                <a:cs typeface="Times New Roman"/>
              </a:rPr>
              <a:t>технологияларды артықшылықтары</a:t>
            </a:r>
            <a:r>
              <a:rPr dirty="0" sz="3600" spc="-55">
                <a:latin typeface="Times New Roman"/>
                <a:cs typeface="Times New Roman"/>
              </a:rPr>
              <a:t> </a:t>
            </a:r>
            <a:r>
              <a:rPr dirty="0" sz="3600">
                <a:latin typeface="Times New Roman"/>
                <a:cs typeface="Times New Roman"/>
              </a:rPr>
              <a:t>мен</a:t>
            </a:r>
            <a:r>
              <a:rPr dirty="0" sz="3600" spc="-80">
                <a:latin typeface="Times New Roman"/>
                <a:cs typeface="Times New Roman"/>
              </a:rPr>
              <a:t> </a:t>
            </a:r>
            <a:r>
              <a:rPr dirty="0" sz="3600" spc="-10">
                <a:latin typeface="Times New Roman"/>
                <a:cs typeface="Times New Roman"/>
              </a:rPr>
              <a:t>қиындықтары.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9428226" y="3106673"/>
            <a:ext cx="176339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35">
                <a:latin typeface="Times New Roman"/>
                <a:cs typeface="Times New Roman"/>
              </a:rPr>
              <a:t>енгізудің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25272" y="4203649"/>
            <a:ext cx="10667365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84200" marR="5080" indent="-572135">
              <a:lnSpc>
                <a:spcPct val="100000"/>
              </a:lnSpc>
              <a:spcBef>
                <a:spcPts val="100"/>
              </a:spcBef>
              <a:tabLst>
                <a:tab pos="584200" algn="l"/>
                <a:tab pos="3129280" algn="l"/>
                <a:tab pos="5755640" algn="l"/>
              </a:tabLst>
            </a:pPr>
            <a:r>
              <a:rPr dirty="0" sz="3600" spc="-50">
                <a:latin typeface="Times New Roman"/>
                <a:cs typeface="Times New Roman"/>
              </a:rPr>
              <a:t>-</a:t>
            </a:r>
            <a:r>
              <a:rPr dirty="0" sz="3600">
                <a:latin typeface="Times New Roman"/>
                <a:cs typeface="Times New Roman"/>
              </a:rPr>
              <a:t>	</a:t>
            </a:r>
            <a:r>
              <a:rPr dirty="0" sz="3600" spc="-10">
                <a:latin typeface="Times New Roman"/>
                <a:cs typeface="Times New Roman"/>
              </a:rPr>
              <a:t>Физиканы</a:t>
            </a:r>
            <a:r>
              <a:rPr dirty="0" sz="3600">
                <a:latin typeface="Times New Roman"/>
                <a:cs typeface="Times New Roman"/>
              </a:rPr>
              <a:t>	</a:t>
            </a:r>
            <a:r>
              <a:rPr dirty="0" sz="3600" spc="-10">
                <a:latin typeface="Times New Roman"/>
                <a:cs typeface="Times New Roman"/>
              </a:rPr>
              <a:t>оқытудағы</a:t>
            </a:r>
            <a:r>
              <a:rPr dirty="0" sz="3600">
                <a:latin typeface="Times New Roman"/>
                <a:cs typeface="Times New Roman"/>
              </a:rPr>
              <a:t>	</a:t>
            </a:r>
            <a:r>
              <a:rPr dirty="0" sz="3600" spc="-25">
                <a:latin typeface="Times New Roman"/>
                <a:cs typeface="Times New Roman"/>
              </a:rPr>
              <a:t>смарт-</a:t>
            </a:r>
            <a:r>
              <a:rPr dirty="0" sz="3600" spc="-10">
                <a:latin typeface="Times New Roman"/>
                <a:cs typeface="Times New Roman"/>
              </a:rPr>
              <a:t>технологиялардың </a:t>
            </a:r>
            <a:r>
              <a:rPr dirty="0" sz="3600">
                <a:latin typeface="Times New Roman"/>
                <a:cs typeface="Times New Roman"/>
              </a:rPr>
              <a:t>даму</a:t>
            </a:r>
            <a:r>
              <a:rPr dirty="0" sz="3600" spc="-80">
                <a:latin typeface="Times New Roman"/>
                <a:cs typeface="Times New Roman"/>
              </a:rPr>
              <a:t> </a:t>
            </a:r>
            <a:r>
              <a:rPr dirty="0" sz="3600" spc="-10">
                <a:latin typeface="Times New Roman"/>
                <a:cs typeface="Times New Roman"/>
              </a:rPr>
              <a:t>перспективалары.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39" y="1074419"/>
            <a:ext cx="12100560" cy="5635752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1099819" y="496315"/>
            <a:ext cx="77235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1800" spc="-2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rlito"/>
                <a:cs typeface="Carlito"/>
                <a:hlinkClick r:id="rId3"/>
              </a:rPr>
              <a:t>https://www.new3jcn.com/Simulation/launching.html-</a:t>
            </a:r>
            <a:r>
              <a:rPr dirty="0" u="sng" sz="1800" spc="-6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закон</a:t>
            </a:r>
            <a:r>
              <a:rPr dirty="0" u="none" sz="1800" spc="180">
                <a:solidFill>
                  <a:srgbClr val="0562C1"/>
                </a:solidFill>
                <a:latin typeface="Arial"/>
                <a:cs typeface="Arial"/>
              </a:rPr>
              <a:t> </a:t>
            </a:r>
            <a:r>
              <a:rPr dirty="0" u="none" sz="1800" spc="-95">
                <a:latin typeface="Arial"/>
                <a:cs typeface="Arial"/>
              </a:rPr>
              <a:t>сохранение</a:t>
            </a:r>
            <a:r>
              <a:rPr dirty="0" u="none" sz="1800" spc="155">
                <a:latin typeface="Arial"/>
                <a:cs typeface="Arial"/>
              </a:rPr>
              <a:t> </a:t>
            </a:r>
            <a:r>
              <a:rPr dirty="0" u="none" sz="1800" spc="-10">
                <a:latin typeface="Arial"/>
                <a:cs typeface="Arial"/>
              </a:rPr>
              <a:t>энергии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9472" y="1171953"/>
            <a:ext cx="11082528" cy="556412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1000760" y="140589"/>
            <a:ext cx="955929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20">
                <a:latin typeface="Carlito"/>
                <a:cs typeface="Carlito"/>
              </a:rPr>
              <a:t>https</a:t>
            </a:r>
            <a:r>
              <a:rPr dirty="0" sz="1800" spc="-20">
                <a:latin typeface="Carlito"/>
                <a:cs typeface="Carlito"/>
                <a:hlinkClick r:id="rId3"/>
              </a:rPr>
              <a:t>://www.physicsclassroom.com/Physics-Interactives/Momentum-</a:t>
            </a:r>
            <a:r>
              <a:rPr dirty="0" sz="1800" spc="-10">
                <a:latin typeface="Carlito"/>
                <a:cs typeface="Carlito"/>
                <a:hlinkClick r:id="rId3"/>
              </a:rPr>
              <a:t>and-Collisions/The-Cart-and-</a:t>
            </a:r>
            <a:r>
              <a:rPr dirty="0" sz="1800" spc="-20">
                <a:latin typeface="Carlito"/>
                <a:cs typeface="Carlito"/>
                <a:hlinkClick r:id="rId3"/>
              </a:rPr>
              <a:t>the-</a:t>
            </a:r>
            <a:r>
              <a:rPr dirty="0" sz="1800" spc="-20">
                <a:latin typeface="Carlito"/>
                <a:cs typeface="Carlito"/>
              </a:rPr>
              <a:t> </a:t>
            </a:r>
            <a:r>
              <a:rPr dirty="0" sz="1800" spc="-10">
                <a:latin typeface="Carlito"/>
                <a:cs typeface="Carlito"/>
              </a:rPr>
              <a:t>Brick/The-Cart-and-the-Brick-Interactive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330700" y="484759"/>
            <a:ext cx="16656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Carlito"/>
                <a:cs typeface="Carlito"/>
              </a:rPr>
              <a:t>https://efizika.ru/</a:t>
            </a:r>
            <a:endParaRPr sz="1800">
              <a:latin typeface="Carlito"/>
              <a:cs typeface="Carlito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60117"/>
            <a:ext cx="12191999" cy="589787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57297"/>
            <a:ext cx="12191999" cy="5600699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2624708" y="450596"/>
            <a:ext cx="36131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Carlito"/>
                <a:cs typeface="Carlito"/>
              </a:rPr>
              <a:t>https://efizika.ru/html5/04/index.html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023619" y="238125"/>
            <a:ext cx="10809605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1800" spc="-1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rlito"/>
                <a:cs typeface="Carlito"/>
                <a:hlinkClick r:id="rId2"/>
              </a:rPr>
              <a:t>https://uginov.ru/%D0%B8%D0%BD%D1%82%D0%B5%D1%80%D0%B0%D0%BA%D1%82%D0%B8%D0%B2%D0%BD</a:t>
            </a:r>
            <a:endParaRPr sz="18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dirty="0" u="sng" sz="1800" spc="-2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rlito"/>
                <a:cs typeface="Carlito"/>
                <a:hlinkClick r:id="rId2"/>
              </a:rPr>
              <a:t>%D1%8B%D0%B5-</a:t>
            </a:r>
            <a:r>
              <a:rPr dirty="0" u="sng" sz="1800" spc="-1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rlito"/>
                <a:cs typeface="Carlito"/>
                <a:hlinkClick r:id="rId2"/>
              </a:rPr>
              <a:t>%D1%81%D0%B8%D0%BC%D1%83%D0%BB%D1%8F%D1%82%D0%BE%D1%80%D1%8B-</a:t>
            </a:r>
            <a:endParaRPr sz="18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dirty="0" u="sng" sz="1800" spc="-2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rlito"/>
                <a:cs typeface="Carlito"/>
                <a:hlinkClick r:id="rId2"/>
              </a:rPr>
              <a:t>%D0%BF%D0%BE-</a:t>
            </a:r>
            <a:r>
              <a:rPr dirty="0" u="sng" sz="1800" spc="-1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rlito"/>
                <a:cs typeface="Carlito"/>
                <a:hlinkClick r:id="rId2"/>
              </a:rPr>
              <a:t>%D1%84%D0%B8%D0%B7%D0%B8%D0%BA%D0%B5/</a:t>
            </a:r>
            <a:endParaRPr sz="1800">
              <a:latin typeface="Carlito"/>
              <a:cs typeface="Carlito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32229"/>
            <a:ext cx="12191999" cy="6525766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743836" y="414909"/>
            <a:ext cx="588518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Carlito"/>
                <a:cs typeface="Carlito"/>
              </a:rPr>
              <a:t>https://interactives.ck12.org/simulations/physics.html?referrer</a:t>
            </a:r>
            <a:endParaRPr sz="18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dirty="0" sz="1800" spc="-10">
                <a:latin typeface="Carlito"/>
                <a:cs typeface="Carlito"/>
              </a:rPr>
              <a:t>=simulation&amp;simulationName=doppler-ducks</a:t>
            </a:r>
            <a:endParaRPr sz="1800">
              <a:latin typeface="Carlito"/>
              <a:cs typeface="Carlito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6463" y="1129283"/>
            <a:ext cx="8127492" cy="4814316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503933" y="289052"/>
            <a:ext cx="587565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latin typeface="Carlito"/>
                <a:cs typeface="Carlito"/>
              </a:rPr>
              <a:t>https://newtonew.com/app/13-</a:t>
            </a:r>
            <a:r>
              <a:rPr dirty="0" sz="1800" spc="-10">
                <a:latin typeface="Carlito"/>
                <a:cs typeface="Carlito"/>
              </a:rPr>
              <a:t>igr-i-prilozhenij-</a:t>
            </a:r>
            <a:r>
              <a:rPr dirty="0" sz="1800">
                <a:latin typeface="Carlito"/>
                <a:cs typeface="Carlito"/>
              </a:rPr>
              <a:t>dlja-</a:t>
            </a:r>
            <a:r>
              <a:rPr dirty="0" sz="1800" spc="-10">
                <a:latin typeface="Carlito"/>
                <a:cs typeface="Carlito"/>
              </a:rPr>
              <a:t>izuchenija- </a:t>
            </a:r>
            <a:r>
              <a:rPr dirty="0" sz="1800" spc="-30">
                <a:latin typeface="Carlito"/>
                <a:cs typeface="Carlito"/>
              </a:rPr>
              <a:t>fiziki</a:t>
            </a:r>
            <a:r>
              <a:rPr dirty="0" sz="1800" spc="-30" b="1">
                <a:latin typeface="Trebuchet MS"/>
                <a:cs typeface="Trebuchet MS"/>
              </a:rPr>
              <a:t>-</a:t>
            </a:r>
            <a:r>
              <a:rPr dirty="0" sz="1800" spc="-150" b="1">
                <a:latin typeface="Trebuchet MS"/>
                <a:cs typeface="Trebuchet MS"/>
              </a:rPr>
              <a:t>13</a:t>
            </a:r>
            <a:r>
              <a:rPr dirty="0" sz="1800" spc="-85" b="1">
                <a:latin typeface="Trebuchet MS"/>
                <a:cs typeface="Trebuchet MS"/>
              </a:rPr>
              <a:t> </a:t>
            </a:r>
            <a:r>
              <a:rPr dirty="0" sz="1800" spc="-135" b="1">
                <a:latin typeface="Trebuchet MS"/>
                <a:cs typeface="Trebuchet MS"/>
              </a:rPr>
              <a:t>игр</a:t>
            </a:r>
            <a:r>
              <a:rPr dirty="0" sz="1800" spc="-105" b="1">
                <a:latin typeface="Trebuchet MS"/>
                <a:cs typeface="Trebuchet MS"/>
              </a:rPr>
              <a:t> </a:t>
            </a:r>
            <a:r>
              <a:rPr dirty="0" sz="1800" spc="-95" b="1">
                <a:latin typeface="Trebuchet MS"/>
                <a:cs typeface="Trebuchet MS"/>
              </a:rPr>
              <a:t>и </a:t>
            </a:r>
            <a:r>
              <a:rPr dirty="0" sz="1800" spc="-105" b="1">
                <a:latin typeface="Trebuchet MS"/>
                <a:cs typeface="Trebuchet MS"/>
              </a:rPr>
              <a:t>приложений </a:t>
            </a:r>
            <a:r>
              <a:rPr dirty="0" sz="1800" spc="-130" b="1">
                <a:latin typeface="Trebuchet MS"/>
                <a:cs typeface="Trebuchet MS"/>
              </a:rPr>
              <a:t>для</a:t>
            </a:r>
            <a:r>
              <a:rPr dirty="0" sz="1800" spc="-105" b="1">
                <a:latin typeface="Trebuchet MS"/>
                <a:cs typeface="Trebuchet MS"/>
              </a:rPr>
              <a:t> </a:t>
            </a:r>
            <a:r>
              <a:rPr dirty="0" sz="1800" spc="-125" b="1">
                <a:latin typeface="Trebuchet MS"/>
                <a:cs typeface="Trebuchet MS"/>
              </a:rPr>
              <a:t>изучения</a:t>
            </a:r>
            <a:r>
              <a:rPr dirty="0" sz="1800" spc="-120" b="1">
                <a:latin typeface="Trebuchet MS"/>
                <a:cs typeface="Trebuchet MS"/>
              </a:rPr>
              <a:t> </a:t>
            </a:r>
            <a:r>
              <a:rPr dirty="0" sz="1800" spc="-10" b="1">
                <a:latin typeface="Trebuchet MS"/>
                <a:cs typeface="Trebuchet MS"/>
              </a:rPr>
              <a:t>физики</a:t>
            </a:r>
            <a:endParaRPr sz="1800">
              <a:latin typeface="Trebuchet MS"/>
              <a:cs typeface="Trebuchet MS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0160" y="1371600"/>
            <a:ext cx="8744712" cy="3898391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84605" y="267157"/>
            <a:ext cx="957707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1800" spc="-1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rlito"/>
                <a:cs typeface="Carlito"/>
                <a:hlinkClick r:id="rId2"/>
              </a:rPr>
              <a:t>https://freesoft.ru/windows/svobodnoe_padenie</a:t>
            </a:r>
            <a:r>
              <a:rPr dirty="0" u="none" sz="1800">
                <a:solidFill>
                  <a:srgbClr val="0562C1"/>
                </a:solidFill>
                <a:latin typeface="Carlito"/>
                <a:cs typeface="Carlito"/>
              </a:rPr>
              <a:t> </a:t>
            </a:r>
            <a:r>
              <a:rPr dirty="0" u="none" sz="1800">
                <a:latin typeface="Carlito"/>
                <a:cs typeface="Carlito"/>
              </a:rPr>
              <a:t>-</a:t>
            </a:r>
            <a:r>
              <a:rPr dirty="0" u="none" sz="1800" spc="-100" b="1">
                <a:latin typeface="Trebuchet MS"/>
                <a:cs typeface="Trebuchet MS"/>
              </a:rPr>
              <a:t>3D</a:t>
            </a:r>
            <a:r>
              <a:rPr dirty="0" u="none" sz="1800" spc="-95" b="1">
                <a:latin typeface="Trebuchet MS"/>
                <a:cs typeface="Trebuchet MS"/>
              </a:rPr>
              <a:t> </a:t>
            </a:r>
            <a:r>
              <a:rPr dirty="0" u="none" sz="1800" spc="-114" b="1">
                <a:latin typeface="Trebuchet MS"/>
                <a:cs typeface="Trebuchet MS"/>
              </a:rPr>
              <a:t>виртуальная</a:t>
            </a:r>
            <a:r>
              <a:rPr dirty="0" u="none" sz="1800" spc="-100" b="1">
                <a:latin typeface="Trebuchet MS"/>
                <a:cs typeface="Trebuchet MS"/>
              </a:rPr>
              <a:t> </a:t>
            </a:r>
            <a:r>
              <a:rPr dirty="0" u="none" sz="1800" spc="-105" b="1">
                <a:latin typeface="Trebuchet MS"/>
                <a:cs typeface="Trebuchet MS"/>
              </a:rPr>
              <a:t>лабораторная</a:t>
            </a:r>
            <a:r>
              <a:rPr dirty="0" u="none" sz="1800" spc="-120" b="1">
                <a:latin typeface="Trebuchet MS"/>
                <a:cs typeface="Trebuchet MS"/>
              </a:rPr>
              <a:t> </a:t>
            </a:r>
            <a:r>
              <a:rPr dirty="0" u="none" sz="1800" spc="-105" b="1">
                <a:latin typeface="Trebuchet MS"/>
                <a:cs typeface="Trebuchet MS"/>
              </a:rPr>
              <a:t>работа </a:t>
            </a:r>
            <a:r>
              <a:rPr dirty="0" u="none" sz="1800" spc="-80" b="1">
                <a:latin typeface="Trebuchet MS"/>
                <a:cs typeface="Trebuchet MS"/>
              </a:rPr>
              <a:t>по</a:t>
            </a:r>
            <a:r>
              <a:rPr dirty="0" u="none" sz="1800" spc="-90" b="1">
                <a:latin typeface="Trebuchet MS"/>
                <a:cs typeface="Trebuchet MS"/>
              </a:rPr>
              <a:t> </a:t>
            </a:r>
            <a:r>
              <a:rPr dirty="0" u="none" sz="1800" spc="-30" b="1">
                <a:latin typeface="Trebuchet MS"/>
                <a:cs typeface="Trebuchet MS"/>
              </a:rPr>
              <a:t>физике</a:t>
            </a:r>
            <a:endParaRPr sz="1800">
              <a:latin typeface="Trebuchet MS"/>
              <a:cs typeface="Trebuchet MS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742188"/>
            <a:ext cx="11940539" cy="5373623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CF9F7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10469880" y="6201155"/>
            <a:ext cx="1722120" cy="600710"/>
            <a:chOff x="10469880" y="6201155"/>
            <a:chExt cx="1722120" cy="600710"/>
          </a:xfrm>
        </p:grpSpPr>
        <p:pic>
          <p:nvPicPr>
            <p:cNvPr id="4" name="object 4" descr="">
              <a:hlinkClick r:id="rId2"/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00004" y="6458710"/>
              <a:ext cx="1435607" cy="34290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69880" y="6201155"/>
              <a:ext cx="1722120" cy="574545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7197090" y="1551178"/>
            <a:ext cx="4186554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99185" algn="l"/>
                <a:tab pos="2091055" algn="l"/>
                <a:tab pos="3434079" algn="l"/>
              </a:tabLst>
            </a:pPr>
            <a:r>
              <a:rPr dirty="0" sz="2800" spc="-10">
                <a:latin typeface="Times New Roman"/>
                <a:cs typeface="Times New Roman"/>
              </a:rPr>
              <a:t>білім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20">
                <a:latin typeface="Times New Roman"/>
                <a:cs typeface="Times New Roman"/>
              </a:rPr>
              <a:t>беру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10">
                <a:latin typeface="Times New Roman"/>
                <a:cs typeface="Times New Roman"/>
              </a:rPr>
              <a:t>жүйесі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20">
                <a:latin typeface="Times New Roman"/>
                <a:cs typeface="Times New Roman"/>
              </a:rPr>
              <a:t>үшін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88416" y="153136"/>
            <a:ext cx="6526530" cy="2306955"/>
          </a:xfrm>
          <a:prstGeom prst="rect">
            <a:avLst/>
          </a:prstGeom>
        </p:spPr>
        <p:txBody>
          <a:bodyPr wrap="square" lIns="0" tIns="41275" rIns="0" bIns="0" rtlCol="0" vert="horz">
            <a:spAutoFit/>
          </a:bodyPr>
          <a:lstStyle/>
          <a:p>
            <a:pPr marL="387350">
              <a:lnSpc>
                <a:spcPct val="100000"/>
              </a:lnSpc>
              <a:spcBef>
                <a:spcPts val="325"/>
              </a:spcBef>
            </a:pPr>
            <a:r>
              <a:rPr dirty="0" sz="2800" b="1">
                <a:latin typeface="Times New Roman"/>
                <a:cs typeface="Times New Roman"/>
              </a:rPr>
              <a:t>Дәрісті</a:t>
            </a:r>
            <a:r>
              <a:rPr dirty="0" sz="2800" spc="-95" b="1">
                <a:latin typeface="Times New Roman"/>
                <a:cs typeface="Times New Roman"/>
              </a:rPr>
              <a:t> </a:t>
            </a:r>
            <a:r>
              <a:rPr dirty="0" sz="2800" b="1">
                <a:latin typeface="Times New Roman"/>
                <a:cs typeface="Times New Roman"/>
              </a:rPr>
              <a:t>бекіту</a:t>
            </a:r>
            <a:r>
              <a:rPr dirty="0" sz="2800" spc="-100" b="1">
                <a:latin typeface="Times New Roman"/>
                <a:cs typeface="Times New Roman"/>
              </a:rPr>
              <a:t> </a:t>
            </a:r>
            <a:r>
              <a:rPr dirty="0" sz="2800" spc="-10" b="1">
                <a:latin typeface="Times New Roman"/>
                <a:cs typeface="Times New Roman"/>
              </a:rPr>
              <a:t>сұрақтары</a:t>
            </a:r>
            <a:endParaRPr sz="2800">
              <a:latin typeface="Times New Roman"/>
              <a:cs typeface="Times New Roman"/>
            </a:endParaRPr>
          </a:p>
          <a:p>
            <a:pPr marL="926465" indent="-464820">
              <a:lnSpc>
                <a:spcPct val="100000"/>
              </a:lnSpc>
              <a:spcBef>
                <a:spcPts val="229"/>
              </a:spcBef>
              <a:buAutoNum type="arabicPeriod"/>
              <a:tabLst>
                <a:tab pos="926465" algn="l"/>
              </a:tabLst>
            </a:pPr>
            <a:r>
              <a:rPr dirty="0" sz="2800" spc="-25">
                <a:latin typeface="Times New Roman"/>
                <a:cs typeface="Times New Roman"/>
              </a:rPr>
              <a:t>Смарт-</a:t>
            </a:r>
            <a:r>
              <a:rPr dirty="0" sz="2800">
                <a:latin typeface="Times New Roman"/>
                <a:cs typeface="Times New Roman"/>
              </a:rPr>
              <a:t>қоғам</a:t>
            </a:r>
            <a:r>
              <a:rPr dirty="0" sz="2800" spc="-2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деген</a:t>
            </a:r>
            <a:r>
              <a:rPr dirty="0" sz="2800" spc="-40">
                <a:latin typeface="Times New Roman"/>
                <a:cs typeface="Times New Roman"/>
              </a:rPr>
              <a:t> </a:t>
            </a:r>
            <a:r>
              <a:rPr dirty="0" sz="2800" spc="-25">
                <a:latin typeface="Times New Roman"/>
                <a:cs typeface="Times New Roman"/>
              </a:rPr>
              <a:t>не?</a:t>
            </a:r>
            <a:endParaRPr sz="2800">
              <a:latin typeface="Times New Roman"/>
              <a:cs typeface="Times New Roman"/>
            </a:endParaRPr>
          </a:p>
          <a:p>
            <a:pPr marL="926465" indent="-464820">
              <a:lnSpc>
                <a:spcPct val="100000"/>
              </a:lnSpc>
              <a:spcBef>
                <a:spcPts val="240"/>
              </a:spcBef>
              <a:buAutoNum type="arabicPeriod"/>
              <a:tabLst>
                <a:tab pos="926465" algn="l"/>
              </a:tabLst>
            </a:pPr>
            <a:r>
              <a:rPr dirty="0" sz="2800">
                <a:latin typeface="Times New Roman"/>
                <a:cs typeface="Times New Roman"/>
              </a:rPr>
              <a:t>Смарт</a:t>
            </a:r>
            <a:r>
              <a:rPr dirty="0" sz="2800" spc="-5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–</a:t>
            </a:r>
            <a:r>
              <a:rPr dirty="0" sz="2800" spc="-7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білімді</a:t>
            </a:r>
            <a:r>
              <a:rPr dirty="0" sz="2800" spc="-7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қалай</a:t>
            </a:r>
            <a:r>
              <a:rPr dirty="0" sz="2800" spc="-45">
                <a:latin typeface="Times New Roman"/>
                <a:cs typeface="Times New Roman"/>
              </a:rPr>
              <a:t> </a:t>
            </a:r>
            <a:r>
              <a:rPr dirty="0" sz="2800" spc="-10">
                <a:latin typeface="Times New Roman"/>
                <a:cs typeface="Times New Roman"/>
              </a:rPr>
              <a:t>түсінесіз?</a:t>
            </a:r>
            <a:endParaRPr sz="2800">
              <a:latin typeface="Times New Roman"/>
              <a:cs typeface="Times New Roman"/>
            </a:endParaRPr>
          </a:p>
          <a:p>
            <a:pPr marL="12700" marR="5080" indent="913765">
              <a:lnSpc>
                <a:spcPts val="3600"/>
              </a:lnSpc>
              <a:spcBef>
                <a:spcPts val="85"/>
              </a:spcBef>
              <a:buAutoNum type="arabicPeriod"/>
              <a:tabLst>
                <a:tab pos="926465" algn="l"/>
                <a:tab pos="4932680" algn="l"/>
              </a:tabLst>
            </a:pPr>
            <a:r>
              <a:rPr dirty="0" sz="2800" spc="-25">
                <a:latin typeface="Times New Roman"/>
                <a:cs typeface="Times New Roman"/>
              </a:rPr>
              <a:t>Смарт-</a:t>
            </a:r>
            <a:r>
              <a:rPr dirty="0" sz="2800" spc="-10">
                <a:latin typeface="Times New Roman"/>
                <a:cs typeface="Times New Roman"/>
              </a:rPr>
              <a:t>технологияларды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10">
                <a:latin typeface="Times New Roman"/>
                <a:cs typeface="Times New Roman"/>
              </a:rPr>
              <a:t>пайдалану </a:t>
            </a:r>
            <a:r>
              <a:rPr dirty="0" sz="2800">
                <a:latin typeface="Times New Roman"/>
                <a:cs typeface="Times New Roman"/>
              </a:rPr>
              <a:t>қандай</a:t>
            </a:r>
            <a:r>
              <a:rPr dirty="0" sz="2800" spc="-85">
                <a:latin typeface="Times New Roman"/>
                <a:cs typeface="Times New Roman"/>
              </a:rPr>
              <a:t> </a:t>
            </a:r>
            <a:r>
              <a:rPr dirty="0" sz="2800" spc="-10">
                <a:latin typeface="Times New Roman"/>
                <a:cs typeface="Times New Roman"/>
              </a:rPr>
              <a:t>мүмкіндіктер</a:t>
            </a:r>
            <a:r>
              <a:rPr dirty="0" sz="2800" spc="-70">
                <a:latin typeface="Times New Roman"/>
                <a:cs typeface="Times New Roman"/>
              </a:rPr>
              <a:t> </a:t>
            </a:r>
            <a:r>
              <a:rPr dirty="0" sz="2800" spc="-10">
                <a:latin typeface="Times New Roman"/>
                <a:cs typeface="Times New Roman"/>
              </a:rPr>
              <a:t>жасайды?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88416" y="2435362"/>
            <a:ext cx="10994390" cy="23082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913765">
              <a:lnSpc>
                <a:spcPct val="106900"/>
              </a:lnSpc>
              <a:spcBef>
                <a:spcPts val="100"/>
              </a:spcBef>
              <a:buAutoNum type="arabicPeriod" startAt="4"/>
              <a:tabLst>
                <a:tab pos="926465" algn="l"/>
                <a:tab pos="1995170" algn="l"/>
                <a:tab pos="5414010" algn="l"/>
                <a:tab pos="6605905" algn="l"/>
                <a:tab pos="8671560" algn="l"/>
                <a:tab pos="10553700" algn="l"/>
              </a:tabLst>
            </a:pPr>
            <a:r>
              <a:rPr dirty="0" sz="2800" spc="-10">
                <a:latin typeface="Times New Roman"/>
                <a:cs typeface="Times New Roman"/>
              </a:rPr>
              <a:t>Smart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10">
                <a:latin typeface="Times New Roman"/>
                <a:cs typeface="Times New Roman"/>
              </a:rPr>
              <a:t>тұжырымдамасының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10">
                <a:latin typeface="Times New Roman"/>
                <a:cs typeface="Times New Roman"/>
              </a:rPr>
              <a:t>енуіне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10">
                <a:latin typeface="Times New Roman"/>
                <a:cs typeface="Times New Roman"/>
              </a:rPr>
              <a:t>байланысты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10">
                <a:latin typeface="Times New Roman"/>
                <a:cs typeface="Times New Roman"/>
              </a:rPr>
              <a:t>оқушының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25">
                <a:latin typeface="Times New Roman"/>
                <a:cs typeface="Times New Roman"/>
              </a:rPr>
              <a:t>да, </a:t>
            </a:r>
            <a:r>
              <a:rPr dirty="0" sz="2800">
                <a:latin typeface="Times New Roman"/>
                <a:cs typeface="Times New Roman"/>
              </a:rPr>
              <a:t>мұғалімнің</a:t>
            </a:r>
            <a:r>
              <a:rPr dirty="0" sz="2800" spc="-4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де</a:t>
            </a:r>
            <a:r>
              <a:rPr dirty="0" sz="2800" spc="-8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рөлдері</a:t>
            </a:r>
            <a:r>
              <a:rPr dirty="0" sz="2800" spc="-8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қалай</a:t>
            </a:r>
            <a:r>
              <a:rPr dirty="0" sz="2800" spc="-50">
                <a:latin typeface="Times New Roman"/>
                <a:cs typeface="Times New Roman"/>
              </a:rPr>
              <a:t> </a:t>
            </a:r>
            <a:r>
              <a:rPr dirty="0" sz="2800" spc="-10">
                <a:latin typeface="Times New Roman"/>
                <a:cs typeface="Times New Roman"/>
              </a:rPr>
              <a:t>өзгереді?</a:t>
            </a:r>
            <a:endParaRPr sz="2800">
              <a:latin typeface="Times New Roman"/>
              <a:cs typeface="Times New Roman"/>
            </a:endParaRPr>
          </a:p>
          <a:p>
            <a:pPr marL="926465" indent="-464820">
              <a:lnSpc>
                <a:spcPct val="100000"/>
              </a:lnSpc>
              <a:spcBef>
                <a:spcPts val="240"/>
              </a:spcBef>
              <a:buAutoNum type="arabicPeriod" startAt="4"/>
              <a:tabLst>
                <a:tab pos="926465" algn="l"/>
              </a:tabLst>
            </a:pPr>
            <a:r>
              <a:rPr dirty="0" sz="2800">
                <a:latin typeface="Times New Roman"/>
                <a:cs typeface="Times New Roman"/>
              </a:rPr>
              <a:t>Smart</a:t>
            </a:r>
            <a:r>
              <a:rPr dirty="0" sz="2800" spc="-9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оқыту</a:t>
            </a:r>
            <a:r>
              <a:rPr dirty="0" sz="2800" spc="-11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анықтаманы</a:t>
            </a:r>
            <a:r>
              <a:rPr dirty="0" sz="2800" spc="-75">
                <a:latin typeface="Times New Roman"/>
                <a:cs typeface="Times New Roman"/>
              </a:rPr>
              <a:t> </a:t>
            </a:r>
            <a:r>
              <a:rPr dirty="0" sz="2800" spc="-10">
                <a:latin typeface="Times New Roman"/>
                <a:cs typeface="Times New Roman"/>
              </a:rPr>
              <a:t>беріңіз</a:t>
            </a:r>
            <a:endParaRPr sz="2800">
              <a:latin typeface="Times New Roman"/>
              <a:cs typeface="Times New Roman"/>
            </a:endParaRPr>
          </a:p>
          <a:p>
            <a:pPr marL="12700" marR="5080" indent="913765">
              <a:lnSpc>
                <a:spcPts val="3600"/>
              </a:lnSpc>
              <a:spcBef>
                <a:spcPts val="90"/>
              </a:spcBef>
              <a:buAutoNum type="arabicPeriod" startAt="4"/>
              <a:tabLst>
                <a:tab pos="926465" algn="l"/>
                <a:tab pos="1949450" algn="l"/>
                <a:tab pos="4415790" algn="l"/>
                <a:tab pos="6017260" algn="l"/>
                <a:tab pos="7424420" algn="l"/>
                <a:tab pos="9163685" algn="l"/>
              </a:tabLst>
            </a:pPr>
            <a:r>
              <a:rPr dirty="0" sz="2800" spc="-10">
                <a:latin typeface="Times New Roman"/>
                <a:cs typeface="Times New Roman"/>
              </a:rPr>
              <a:t>Smart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10">
                <a:latin typeface="Times New Roman"/>
                <a:cs typeface="Times New Roman"/>
              </a:rPr>
              <a:t>технологиясын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10">
                <a:latin typeface="Times New Roman"/>
                <a:cs typeface="Times New Roman"/>
              </a:rPr>
              <a:t>біліктілік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10">
                <a:latin typeface="Times New Roman"/>
                <a:cs typeface="Times New Roman"/>
              </a:rPr>
              <a:t>арттыру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10">
                <a:latin typeface="Times New Roman"/>
                <a:cs typeface="Times New Roman"/>
              </a:rPr>
              <a:t>жүйесінде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35">
                <a:latin typeface="Times New Roman"/>
                <a:cs typeface="Times New Roman"/>
              </a:rPr>
              <a:t>қолданудың </a:t>
            </a:r>
            <a:r>
              <a:rPr dirty="0" sz="2800">
                <a:latin typeface="Times New Roman"/>
                <a:cs typeface="Times New Roman"/>
              </a:rPr>
              <a:t>қандай</a:t>
            </a:r>
            <a:r>
              <a:rPr dirty="0" sz="2800" spc="-8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мүмкіндіктері</a:t>
            </a:r>
            <a:r>
              <a:rPr dirty="0" sz="2800" spc="-8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бар</a:t>
            </a:r>
            <a:r>
              <a:rPr dirty="0" sz="2800" spc="-9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деп</a:t>
            </a:r>
            <a:r>
              <a:rPr dirty="0" sz="2800" spc="-90">
                <a:latin typeface="Times New Roman"/>
                <a:cs typeface="Times New Roman"/>
              </a:rPr>
              <a:t> </a:t>
            </a:r>
            <a:r>
              <a:rPr dirty="0" sz="2800" spc="-10">
                <a:latin typeface="Times New Roman"/>
                <a:cs typeface="Times New Roman"/>
              </a:rPr>
              <a:t>ойлайсыздар?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8259318" y="4749165"/>
            <a:ext cx="312610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740535" algn="l"/>
              </a:tabLst>
            </a:pPr>
            <a:r>
              <a:rPr dirty="0" sz="2800" spc="-10">
                <a:latin typeface="Times New Roman"/>
                <a:cs typeface="Times New Roman"/>
              </a:rPr>
              <a:t>басқарып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10">
                <a:latin typeface="Times New Roman"/>
                <a:cs typeface="Times New Roman"/>
              </a:rPr>
              <a:t>үйренуге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388416" y="4719599"/>
            <a:ext cx="7600950" cy="13944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913765">
              <a:lnSpc>
                <a:spcPct val="106800"/>
              </a:lnSpc>
              <a:spcBef>
                <a:spcPts val="100"/>
              </a:spcBef>
              <a:buAutoNum type="arabicPeriod" startAt="7"/>
              <a:tabLst>
                <a:tab pos="926465" algn="l"/>
                <a:tab pos="2071370" algn="l"/>
                <a:tab pos="4629150" algn="l"/>
                <a:tab pos="6298565" algn="l"/>
              </a:tabLst>
            </a:pPr>
            <a:r>
              <a:rPr dirty="0" sz="2800" spc="-10">
                <a:latin typeface="Times New Roman"/>
                <a:cs typeface="Times New Roman"/>
              </a:rPr>
              <a:t>Smart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10">
                <a:latin typeface="Times New Roman"/>
                <a:cs typeface="Times New Roman"/>
              </a:rPr>
              <a:t>құрылғыларды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10">
                <a:latin typeface="Times New Roman"/>
                <a:cs typeface="Times New Roman"/>
              </a:rPr>
              <a:t>өздігінен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10">
                <a:latin typeface="Times New Roman"/>
                <a:cs typeface="Times New Roman"/>
              </a:rPr>
              <a:t>қалайша болады?</a:t>
            </a:r>
            <a:endParaRPr sz="2800">
              <a:latin typeface="Times New Roman"/>
              <a:cs typeface="Times New Roman"/>
            </a:endParaRPr>
          </a:p>
          <a:p>
            <a:pPr marL="926465" indent="-464820">
              <a:lnSpc>
                <a:spcPct val="100000"/>
              </a:lnSpc>
              <a:spcBef>
                <a:spcPts val="240"/>
              </a:spcBef>
              <a:buAutoNum type="arabicPeriod" startAt="7"/>
              <a:tabLst>
                <a:tab pos="926465" algn="l"/>
              </a:tabLst>
            </a:pPr>
            <a:r>
              <a:rPr dirty="0" sz="2800">
                <a:latin typeface="Times New Roman"/>
                <a:cs typeface="Times New Roman"/>
              </a:rPr>
              <a:t>Қандай</a:t>
            </a:r>
            <a:r>
              <a:rPr dirty="0" sz="2800" spc="-10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тиімді</a:t>
            </a:r>
            <a:r>
              <a:rPr dirty="0" sz="2800" spc="-95">
                <a:latin typeface="Times New Roman"/>
                <a:cs typeface="Times New Roman"/>
              </a:rPr>
              <a:t> </a:t>
            </a:r>
            <a:r>
              <a:rPr dirty="0" sz="2800" spc="-10">
                <a:latin typeface="Times New Roman"/>
                <a:cs typeface="Times New Roman"/>
              </a:rPr>
              <a:t>жолдарын</a:t>
            </a:r>
            <a:r>
              <a:rPr dirty="0" sz="2800" spc="-7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ұсынар</a:t>
            </a:r>
            <a:r>
              <a:rPr dirty="0" sz="2800" spc="-100">
                <a:latin typeface="Times New Roman"/>
                <a:cs typeface="Times New Roman"/>
              </a:rPr>
              <a:t> </a:t>
            </a:r>
            <a:r>
              <a:rPr dirty="0" sz="2800" spc="-10">
                <a:latin typeface="Times New Roman"/>
                <a:cs typeface="Times New Roman"/>
              </a:rPr>
              <a:t>едіңіздер?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78993" y="229870"/>
            <a:ext cx="11637010" cy="14897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20" b="1">
                <a:latin typeface="Times New Roman"/>
                <a:cs typeface="Times New Roman"/>
              </a:rPr>
              <a:t>Смарт-</a:t>
            </a:r>
            <a:r>
              <a:rPr dirty="0" sz="3200" b="1">
                <a:latin typeface="Times New Roman"/>
                <a:cs typeface="Times New Roman"/>
              </a:rPr>
              <a:t>технологиялар</a:t>
            </a:r>
            <a:r>
              <a:rPr dirty="0" sz="3200" spc="-165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деген</a:t>
            </a:r>
            <a:r>
              <a:rPr dirty="0" sz="3200" spc="-130" b="1">
                <a:latin typeface="Times New Roman"/>
                <a:cs typeface="Times New Roman"/>
              </a:rPr>
              <a:t> </a:t>
            </a:r>
            <a:r>
              <a:rPr dirty="0" sz="3200" spc="-25" b="1">
                <a:latin typeface="Times New Roman"/>
                <a:cs typeface="Times New Roman"/>
              </a:rPr>
              <a:t>не?</a:t>
            </a:r>
            <a:endParaRPr sz="3200">
              <a:latin typeface="Times New Roman"/>
              <a:cs typeface="Times New Roman"/>
            </a:endParaRPr>
          </a:p>
          <a:p>
            <a:pPr marL="12700" marR="5080" indent="914400">
              <a:lnSpc>
                <a:spcPct val="100000"/>
              </a:lnSpc>
              <a:tabLst>
                <a:tab pos="5478145" algn="l"/>
                <a:tab pos="6316345" algn="l"/>
                <a:tab pos="7363459" algn="l"/>
                <a:tab pos="9462135" algn="l"/>
              </a:tabLst>
            </a:pPr>
            <a:r>
              <a:rPr dirty="0" sz="3200" spc="-20" b="1" i="1">
                <a:latin typeface="Times New Roman"/>
                <a:cs typeface="Times New Roman"/>
              </a:rPr>
              <a:t>Смарт-</a:t>
            </a:r>
            <a:r>
              <a:rPr dirty="0" sz="3200" spc="-10" b="1" i="1">
                <a:latin typeface="Times New Roman"/>
                <a:cs typeface="Times New Roman"/>
              </a:rPr>
              <a:t>технологиялар</a:t>
            </a:r>
            <a:r>
              <a:rPr dirty="0" sz="3200" b="1" i="1">
                <a:latin typeface="Times New Roman"/>
                <a:cs typeface="Times New Roman"/>
              </a:rPr>
              <a:t>	</a:t>
            </a:r>
            <a:r>
              <a:rPr dirty="0" sz="3200" spc="-50" b="1" i="1">
                <a:latin typeface="Times New Roman"/>
                <a:cs typeface="Times New Roman"/>
              </a:rPr>
              <a:t>—</a:t>
            </a:r>
            <a:r>
              <a:rPr dirty="0" sz="3200" b="1" i="1">
                <a:latin typeface="Times New Roman"/>
                <a:cs typeface="Times New Roman"/>
              </a:rPr>
              <a:t>	</a:t>
            </a:r>
            <a:r>
              <a:rPr dirty="0" sz="3200" spc="-25" b="1" i="1">
                <a:latin typeface="Times New Roman"/>
                <a:cs typeface="Times New Roman"/>
              </a:rPr>
              <a:t>бұл</a:t>
            </a:r>
            <a:r>
              <a:rPr dirty="0" sz="3200" b="1" i="1">
                <a:latin typeface="Times New Roman"/>
                <a:cs typeface="Times New Roman"/>
              </a:rPr>
              <a:t>	</a:t>
            </a:r>
            <a:r>
              <a:rPr dirty="0" sz="3200" spc="-10" b="1" i="1">
                <a:latin typeface="Times New Roman"/>
                <a:cs typeface="Times New Roman"/>
              </a:rPr>
              <a:t>жасанды</a:t>
            </a:r>
            <a:r>
              <a:rPr dirty="0" sz="3200" b="1" i="1">
                <a:latin typeface="Times New Roman"/>
                <a:cs typeface="Times New Roman"/>
              </a:rPr>
              <a:t>	</a:t>
            </a:r>
            <a:r>
              <a:rPr dirty="0" sz="3200" spc="-10" b="1" i="1">
                <a:latin typeface="Times New Roman"/>
                <a:cs typeface="Times New Roman"/>
              </a:rPr>
              <a:t>интеллект,</a:t>
            </a:r>
            <a:r>
              <a:rPr dirty="0" sz="3200" spc="-10" b="1" i="1">
                <a:latin typeface="Times New Roman"/>
                <a:cs typeface="Times New Roman"/>
              </a:rPr>
              <a:t> сенсорлық</a:t>
            </a:r>
            <a:r>
              <a:rPr dirty="0" sz="3200" spc="15" b="1" i="1">
                <a:latin typeface="Times New Roman"/>
                <a:cs typeface="Times New Roman"/>
              </a:rPr>
              <a:t> </a:t>
            </a:r>
            <a:r>
              <a:rPr dirty="0" sz="3200" b="1" i="1">
                <a:latin typeface="Times New Roman"/>
                <a:cs typeface="Times New Roman"/>
              </a:rPr>
              <a:t>жүйелер,</a:t>
            </a:r>
            <a:r>
              <a:rPr dirty="0" sz="3200" spc="15" b="1" i="1">
                <a:latin typeface="Times New Roman"/>
                <a:cs typeface="Times New Roman"/>
              </a:rPr>
              <a:t> </a:t>
            </a:r>
            <a:r>
              <a:rPr dirty="0" sz="3200" b="1" i="1">
                <a:latin typeface="Times New Roman"/>
                <a:cs typeface="Times New Roman"/>
              </a:rPr>
              <a:t>мобильді</a:t>
            </a:r>
            <a:r>
              <a:rPr dirty="0" sz="3200" spc="15" b="1" i="1">
                <a:latin typeface="Times New Roman"/>
                <a:cs typeface="Times New Roman"/>
              </a:rPr>
              <a:t> </a:t>
            </a:r>
            <a:r>
              <a:rPr dirty="0" sz="3200" b="1" i="1">
                <a:latin typeface="Times New Roman"/>
                <a:cs typeface="Times New Roman"/>
              </a:rPr>
              <a:t>қосымшаларын</a:t>
            </a:r>
            <a:r>
              <a:rPr dirty="0" sz="3200" spc="10" b="1" i="1">
                <a:latin typeface="Times New Roman"/>
                <a:cs typeface="Times New Roman"/>
              </a:rPr>
              <a:t> </a:t>
            </a:r>
            <a:r>
              <a:rPr dirty="0" sz="3200" b="1" i="1">
                <a:latin typeface="Times New Roman"/>
                <a:cs typeface="Times New Roman"/>
              </a:rPr>
              <a:t>қолдана</a:t>
            </a:r>
            <a:r>
              <a:rPr dirty="0" sz="3200" spc="20" b="1" i="1">
                <a:latin typeface="Times New Roman"/>
                <a:cs typeface="Times New Roman"/>
              </a:rPr>
              <a:t> </a:t>
            </a:r>
            <a:r>
              <a:rPr dirty="0" sz="3200" spc="-10" b="1" i="1">
                <a:latin typeface="Times New Roman"/>
                <a:cs typeface="Times New Roman"/>
              </a:rPr>
              <a:t>отырып,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278993" y="1693291"/>
            <a:ext cx="10044430" cy="513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036445" algn="l"/>
                <a:tab pos="4739005" algn="l"/>
                <a:tab pos="8722995" algn="l"/>
              </a:tabLst>
            </a:pPr>
            <a:r>
              <a:rPr dirty="0" sz="3200" spc="-10" b="1" i="1">
                <a:latin typeface="Times New Roman"/>
                <a:cs typeface="Times New Roman"/>
              </a:rPr>
              <a:t>әртүрлі</a:t>
            </a:r>
            <a:r>
              <a:rPr dirty="0" sz="3200" b="1" i="1">
                <a:latin typeface="Times New Roman"/>
                <a:cs typeface="Times New Roman"/>
              </a:rPr>
              <a:t>	</a:t>
            </a:r>
            <a:r>
              <a:rPr dirty="0" sz="3200" spc="-10" b="1" i="1">
                <a:latin typeface="Times New Roman"/>
                <a:cs typeface="Times New Roman"/>
              </a:rPr>
              <a:t>үдерістерді</a:t>
            </a:r>
            <a:r>
              <a:rPr dirty="0" sz="3200" b="1" i="1">
                <a:latin typeface="Times New Roman"/>
                <a:cs typeface="Times New Roman"/>
              </a:rPr>
              <a:t>	</a:t>
            </a:r>
            <a:r>
              <a:rPr dirty="0" sz="3200" spc="-10" b="1" i="1">
                <a:latin typeface="Times New Roman"/>
                <a:cs typeface="Times New Roman"/>
              </a:rPr>
              <a:t>автоматтандыру,</a:t>
            </a:r>
            <a:r>
              <a:rPr dirty="0" sz="3200" b="1" i="1">
                <a:latin typeface="Times New Roman"/>
                <a:cs typeface="Times New Roman"/>
              </a:rPr>
              <a:t>	</a:t>
            </a:r>
            <a:r>
              <a:rPr dirty="0" sz="3200" spc="-10" b="1" i="1">
                <a:latin typeface="Times New Roman"/>
                <a:cs typeface="Times New Roman"/>
              </a:rPr>
              <a:t>талдау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0915015" y="1693291"/>
            <a:ext cx="998855" cy="513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20" b="1" i="1">
                <a:latin typeface="Times New Roman"/>
                <a:cs typeface="Times New Roman"/>
              </a:rPr>
              <a:t>және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78993" y="2180970"/>
            <a:ext cx="11635740" cy="10020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3733165" algn="l"/>
                <a:tab pos="6889750" algn="l"/>
                <a:tab pos="9255125" algn="l"/>
              </a:tabLst>
            </a:pPr>
            <a:r>
              <a:rPr dirty="0" sz="3200" spc="-10" b="1" i="1">
                <a:latin typeface="Times New Roman"/>
                <a:cs typeface="Times New Roman"/>
              </a:rPr>
              <a:t>оңтайландыруға</a:t>
            </a:r>
            <a:r>
              <a:rPr dirty="0" sz="3200" b="1" i="1">
                <a:latin typeface="Times New Roman"/>
                <a:cs typeface="Times New Roman"/>
              </a:rPr>
              <a:t>	</a:t>
            </a:r>
            <a:r>
              <a:rPr dirty="0" sz="3200" spc="-10" b="1" i="1">
                <a:latin typeface="Times New Roman"/>
                <a:cs typeface="Times New Roman"/>
              </a:rPr>
              <a:t>бағытталған</a:t>
            </a:r>
            <a:r>
              <a:rPr dirty="0" sz="3200" b="1" i="1">
                <a:latin typeface="Times New Roman"/>
                <a:cs typeface="Times New Roman"/>
              </a:rPr>
              <a:t>	</a:t>
            </a:r>
            <a:r>
              <a:rPr dirty="0" sz="3200" spc="-10" b="1" i="1">
                <a:latin typeface="Times New Roman"/>
                <a:cs typeface="Times New Roman"/>
              </a:rPr>
              <a:t>заманауи</a:t>
            </a:r>
            <a:r>
              <a:rPr dirty="0" sz="3200" b="1" i="1">
                <a:latin typeface="Times New Roman"/>
                <a:cs typeface="Times New Roman"/>
              </a:rPr>
              <a:t>	</a:t>
            </a:r>
            <a:r>
              <a:rPr dirty="0" sz="3200" spc="-10" b="1" i="1">
                <a:latin typeface="Times New Roman"/>
                <a:cs typeface="Times New Roman"/>
              </a:rPr>
              <a:t>ақпараттық</a:t>
            </a:r>
            <a:r>
              <a:rPr dirty="0" sz="3200" spc="-10" b="1" i="1">
                <a:latin typeface="Times New Roman"/>
                <a:cs typeface="Times New Roman"/>
              </a:rPr>
              <a:t> технологиялар.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278993" y="3156585"/>
            <a:ext cx="9065260" cy="1001394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 indent="914400">
              <a:lnSpc>
                <a:spcPct val="100000"/>
              </a:lnSpc>
              <a:spcBef>
                <a:spcPts val="105"/>
              </a:spcBef>
              <a:tabLst>
                <a:tab pos="2161540" algn="l"/>
                <a:tab pos="3261995" algn="l"/>
                <a:tab pos="4565015" algn="l"/>
                <a:tab pos="5387975" algn="l"/>
                <a:tab pos="6348730" algn="l"/>
              </a:tabLst>
            </a:pPr>
            <a:r>
              <a:rPr dirty="0" sz="3200" spc="-10">
                <a:latin typeface="Times New Roman"/>
                <a:cs typeface="Times New Roman"/>
              </a:rPr>
              <a:t>Білім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 spc="-20">
                <a:latin typeface="Times New Roman"/>
                <a:cs typeface="Times New Roman"/>
              </a:rPr>
              <a:t>беру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 spc="-10">
                <a:latin typeface="Times New Roman"/>
                <a:cs typeface="Times New Roman"/>
              </a:rPr>
              <a:t>саласында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 spc="-30">
                <a:latin typeface="Times New Roman"/>
                <a:cs typeface="Times New Roman"/>
              </a:rPr>
              <a:t>смарт-</a:t>
            </a:r>
            <a:r>
              <a:rPr dirty="0" sz="3200" spc="-10">
                <a:latin typeface="Times New Roman"/>
                <a:cs typeface="Times New Roman"/>
              </a:rPr>
              <a:t>технологиялар үдерісін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 spc="-780">
                <a:latin typeface="Times New Roman"/>
                <a:cs typeface="Times New Roman"/>
              </a:rPr>
              <a:t> </a:t>
            </a:r>
            <a:r>
              <a:rPr dirty="0" sz="3200" spc="-10">
                <a:latin typeface="Times New Roman"/>
                <a:cs typeface="Times New Roman"/>
              </a:rPr>
              <a:t>тиімдірек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 spc="-10">
                <a:latin typeface="Times New Roman"/>
                <a:cs typeface="Times New Roman"/>
              </a:rPr>
              <a:t>ететін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 spc="-10">
                <a:latin typeface="Times New Roman"/>
                <a:cs typeface="Times New Roman"/>
              </a:rPr>
              <a:t>цифрлық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8918193" y="3644265"/>
            <a:ext cx="1607185" cy="513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10">
                <a:latin typeface="Times New Roman"/>
                <a:cs typeface="Times New Roman"/>
              </a:rPr>
              <a:t>құралдар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9635997" y="3156585"/>
            <a:ext cx="2279015" cy="1001394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r" marR="5715">
              <a:lnSpc>
                <a:spcPct val="100000"/>
              </a:lnSpc>
              <a:spcBef>
                <a:spcPts val="105"/>
              </a:spcBef>
              <a:tabLst>
                <a:tab pos="720725" algn="l"/>
                <a:tab pos="1649095" algn="l"/>
              </a:tabLst>
            </a:pPr>
            <a:r>
              <a:rPr dirty="0" sz="3200" spc="-50">
                <a:latin typeface="Times New Roman"/>
                <a:cs typeface="Times New Roman"/>
              </a:rPr>
              <a:t>—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 spc="-25">
                <a:latin typeface="Times New Roman"/>
                <a:cs typeface="Times New Roman"/>
              </a:rPr>
              <a:t>бұл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 spc="-25">
                <a:latin typeface="Times New Roman"/>
                <a:cs typeface="Times New Roman"/>
              </a:rPr>
              <a:t>оқу</a:t>
            </a:r>
            <a:endParaRPr sz="320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</a:pPr>
            <a:r>
              <a:rPr dirty="0" sz="3200" spc="-25">
                <a:latin typeface="Times New Roman"/>
                <a:cs typeface="Times New Roman"/>
              </a:rPr>
              <a:t>мен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78993" y="4131640"/>
            <a:ext cx="5805170" cy="514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10">
                <a:latin typeface="Times New Roman"/>
                <a:cs typeface="Times New Roman"/>
              </a:rPr>
              <a:t>платформалардың</a:t>
            </a:r>
            <a:r>
              <a:rPr dirty="0" sz="3200" spc="-75">
                <a:latin typeface="Times New Roman"/>
                <a:cs typeface="Times New Roman"/>
              </a:rPr>
              <a:t> </a:t>
            </a:r>
            <a:r>
              <a:rPr dirty="0" sz="3200" spc="-10">
                <a:latin typeface="Times New Roman"/>
                <a:cs typeface="Times New Roman"/>
              </a:rPr>
              <a:t>интеграциясы.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Назарларыңызға</a:t>
            </a:r>
            <a:r>
              <a:rPr dirty="0" spc="-195"/>
              <a:t> </a:t>
            </a:r>
            <a:r>
              <a:rPr dirty="0" spc="-10"/>
              <a:t>рақмет!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09676" y="1085850"/>
            <a:ext cx="10777220" cy="29527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20">
                <a:latin typeface="Times New Roman"/>
                <a:cs typeface="Times New Roman"/>
              </a:rPr>
              <a:t>Смарт-</a:t>
            </a:r>
            <a:r>
              <a:rPr dirty="0" sz="3200" spc="-10">
                <a:latin typeface="Times New Roman"/>
                <a:cs typeface="Times New Roman"/>
              </a:rPr>
              <a:t>технологиялардың</a:t>
            </a:r>
            <a:r>
              <a:rPr dirty="0" sz="3200" spc="-90">
                <a:latin typeface="Times New Roman"/>
                <a:cs typeface="Times New Roman"/>
              </a:rPr>
              <a:t> </a:t>
            </a:r>
            <a:r>
              <a:rPr dirty="0" sz="3200" spc="-10">
                <a:latin typeface="Times New Roman"/>
                <a:cs typeface="Times New Roman"/>
              </a:rPr>
              <a:t>мысалдары:</a:t>
            </a:r>
            <a:endParaRPr sz="3200">
              <a:latin typeface="Times New Roman"/>
              <a:cs typeface="Times New Roman"/>
            </a:endParaRPr>
          </a:p>
          <a:p>
            <a:pPr marL="469265" indent="-456565">
              <a:lnSpc>
                <a:spcPct val="100000"/>
              </a:lnSpc>
              <a:buChar char="-"/>
              <a:tabLst>
                <a:tab pos="469265" algn="l"/>
              </a:tabLst>
            </a:pPr>
            <a:r>
              <a:rPr dirty="0" sz="3200">
                <a:latin typeface="Times New Roman"/>
                <a:cs typeface="Times New Roman"/>
              </a:rPr>
              <a:t>Электронды</a:t>
            </a:r>
            <a:r>
              <a:rPr dirty="0" sz="3200" spc="-8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оқулықтар</a:t>
            </a:r>
            <a:r>
              <a:rPr dirty="0" sz="3200" spc="-7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мен</a:t>
            </a:r>
            <a:r>
              <a:rPr dirty="0" sz="3200" spc="-4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мобильді</a:t>
            </a:r>
            <a:r>
              <a:rPr dirty="0" sz="3200" spc="-65">
                <a:latin typeface="Times New Roman"/>
                <a:cs typeface="Times New Roman"/>
              </a:rPr>
              <a:t> </a:t>
            </a:r>
            <a:r>
              <a:rPr dirty="0" sz="3200" spc="-10">
                <a:latin typeface="Times New Roman"/>
                <a:cs typeface="Times New Roman"/>
              </a:rPr>
              <a:t>қосымшалар.</a:t>
            </a:r>
            <a:endParaRPr sz="3200">
              <a:latin typeface="Times New Roman"/>
              <a:cs typeface="Times New Roman"/>
            </a:endParaRPr>
          </a:p>
          <a:p>
            <a:pPr marL="469265" marR="5080" indent="-457200">
              <a:lnSpc>
                <a:spcPct val="100000"/>
              </a:lnSpc>
              <a:buChar char="-"/>
              <a:tabLst>
                <a:tab pos="469265" algn="l"/>
                <a:tab pos="2425065" algn="l"/>
                <a:tab pos="3870325" algn="l"/>
                <a:tab pos="4978400" algn="l"/>
                <a:tab pos="7067550" algn="l"/>
                <a:tab pos="8425815" algn="l"/>
                <a:tab pos="9520555" algn="l"/>
              </a:tabLst>
            </a:pPr>
            <a:r>
              <a:rPr dirty="0" sz="3200" spc="-10">
                <a:latin typeface="Times New Roman"/>
                <a:cs typeface="Times New Roman"/>
              </a:rPr>
              <a:t>Бірлескен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 spc="-10">
                <a:latin typeface="Times New Roman"/>
                <a:cs typeface="Times New Roman"/>
              </a:rPr>
              <a:t>жұмыс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 spc="-20">
                <a:latin typeface="Times New Roman"/>
                <a:cs typeface="Times New Roman"/>
              </a:rPr>
              <a:t>және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 spc="-10">
                <a:latin typeface="Times New Roman"/>
                <a:cs typeface="Times New Roman"/>
              </a:rPr>
              <a:t>деректерді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 spc="-10">
                <a:latin typeface="Times New Roman"/>
                <a:cs typeface="Times New Roman"/>
              </a:rPr>
              <a:t>сақтау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 spc="-20">
                <a:latin typeface="Times New Roman"/>
                <a:cs typeface="Times New Roman"/>
              </a:rPr>
              <a:t>үшін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 spc="-10">
                <a:latin typeface="Times New Roman"/>
                <a:cs typeface="Times New Roman"/>
              </a:rPr>
              <a:t>бұлтты технологиялар.</a:t>
            </a:r>
            <a:endParaRPr sz="3200">
              <a:latin typeface="Times New Roman"/>
              <a:cs typeface="Times New Roman"/>
            </a:endParaRPr>
          </a:p>
          <a:p>
            <a:pPr marL="469265" indent="-456565">
              <a:lnSpc>
                <a:spcPct val="100000"/>
              </a:lnSpc>
              <a:buChar char="-"/>
              <a:tabLst>
                <a:tab pos="469265" algn="l"/>
              </a:tabLst>
            </a:pPr>
            <a:r>
              <a:rPr dirty="0" sz="3200">
                <a:latin typeface="Times New Roman"/>
                <a:cs typeface="Times New Roman"/>
              </a:rPr>
              <a:t>Виртуалды</a:t>
            </a:r>
            <a:r>
              <a:rPr dirty="0" sz="3200" spc="-114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және</a:t>
            </a:r>
            <a:r>
              <a:rPr dirty="0" sz="3200" spc="-3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толықтырылған</a:t>
            </a:r>
            <a:r>
              <a:rPr dirty="0" sz="3200" spc="-7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шындық</a:t>
            </a:r>
            <a:r>
              <a:rPr dirty="0" sz="3200" spc="-6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(VR</a:t>
            </a:r>
            <a:r>
              <a:rPr dirty="0" sz="3200" spc="-50">
                <a:latin typeface="Times New Roman"/>
                <a:cs typeface="Times New Roman"/>
              </a:rPr>
              <a:t> </a:t>
            </a:r>
            <a:r>
              <a:rPr dirty="0" sz="3200" spc="-20">
                <a:latin typeface="Times New Roman"/>
                <a:cs typeface="Times New Roman"/>
              </a:rPr>
              <a:t>және</a:t>
            </a:r>
            <a:r>
              <a:rPr dirty="0" sz="3200" spc="-180">
                <a:latin typeface="Times New Roman"/>
                <a:cs typeface="Times New Roman"/>
              </a:rPr>
              <a:t> </a:t>
            </a:r>
            <a:r>
              <a:rPr dirty="0" sz="3200" spc="-20">
                <a:latin typeface="Times New Roman"/>
                <a:cs typeface="Times New Roman"/>
              </a:rPr>
              <a:t>AR).</a:t>
            </a:r>
            <a:endParaRPr sz="3200">
              <a:latin typeface="Times New Roman"/>
              <a:cs typeface="Times New Roman"/>
            </a:endParaRPr>
          </a:p>
          <a:p>
            <a:pPr marL="469265" indent="-456565">
              <a:lnSpc>
                <a:spcPct val="100000"/>
              </a:lnSpc>
              <a:buChar char="-"/>
              <a:tabLst>
                <a:tab pos="469265" algn="l"/>
              </a:tabLst>
            </a:pPr>
            <a:r>
              <a:rPr dirty="0" sz="3200">
                <a:latin typeface="Times New Roman"/>
                <a:cs typeface="Times New Roman"/>
              </a:rPr>
              <a:t>Жасанды</a:t>
            </a:r>
            <a:r>
              <a:rPr dirty="0" sz="3200" spc="-7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интеллект</a:t>
            </a:r>
            <a:r>
              <a:rPr dirty="0" sz="3200" spc="-7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пен</a:t>
            </a:r>
            <a:r>
              <a:rPr dirty="0" sz="3200" spc="-6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бейімделетін</a:t>
            </a:r>
            <a:r>
              <a:rPr dirty="0" sz="3200" spc="-7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оқыту</a:t>
            </a:r>
            <a:r>
              <a:rPr dirty="0" sz="3200" spc="-70">
                <a:latin typeface="Times New Roman"/>
                <a:cs typeface="Times New Roman"/>
              </a:rPr>
              <a:t> </a:t>
            </a:r>
            <a:r>
              <a:rPr dirty="0" sz="3200" spc="-10">
                <a:latin typeface="Times New Roman"/>
                <a:cs typeface="Times New Roman"/>
              </a:rPr>
              <a:t>жүйелері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86790" y="20523"/>
            <a:ext cx="10300335" cy="4375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b="1">
                <a:latin typeface="Times New Roman"/>
                <a:cs typeface="Times New Roman"/>
              </a:rPr>
              <a:t>Физиканы</a:t>
            </a:r>
            <a:r>
              <a:rPr dirty="0" sz="2700" spc="-70" b="1">
                <a:latin typeface="Times New Roman"/>
                <a:cs typeface="Times New Roman"/>
              </a:rPr>
              <a:t> </a:t>
            </a:r>
            <a:r>
              <a:rPr dirty="0" sz="2700" spc="-25" b="1">
                <a:latin typeface="Times New Roman"/>
                <a:cs typeface="Times New Roman"/>
              </a:rPr>
              <a:t>оқытуда</a:t>
            </a:r>
            <a:r>
              <a:rPr dirty="0" sz="2700" spc="-65" b="1">
                <a:latin typeface="Times New Roman"/>
                <a:cs typeface="Times New Roman"/>
              </a:rPr>
              <a:t> </a:t>
            </a:r>
            <a:r>
              <a:rPr dirty="0" sz="2700" spc="-20" b="1">
                <a:latin typeface="Times New Roman"/>
                <a:cs typeface="Times New Roman"/>
              </a:rPr>
              <a:t>смарт-</a:t>
            </a:r>
            <a:r>
              <a:rPr dirty="0" sz="2700" spc="-10" b="1">
                <a:latin typeface="Times New Roman"/>
                <a:cs typeface="Times New Roman"/>
              </a:rPr>
              <a:t>технологияларды</a:t>
            </a:r>
            <a:r>
              <a:rPr dirty="0" sz="2700" spc="-70" b="1">
                <a:latin typeface="Times New Roman"/>
                <a:cs typeface="Times New Roman"/>
              </a:rPr>
              <a:t> </a:t>
            </a:r>
            <a:r>
              <a:rPr dirty="0" sz="2700" b="1">
                <a:latin typeface="Times New Roman"/>
                <a:cs typeface="Times New Roman"/>
              </a:rPr>
              <a:t>қолдану</a:t>
            </a:r>
            <a:r>
              <a:rPr dirty="0" sz="2700" spc="-40" b="1">
                <a:latin typeface="Times New Roman"/>
                <a:cs typeface="Times New Roman"/>
              </a:rPr>
              <a:t> </a:t>
            </a:r>
            <a:r>
              <a:rPr dirty="0" sz="2700" spc="-10" b="1">
                <a:latin typeface="Times New Roman"/>
                <a:cs typeface="Times New Roman"/>
              </a:rPr>
              <a:t>мысалдары: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204622" y="432561"/>
            <a:ext cx="7007859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7685" algn="l"/>
              </a:tabLst>
            </a:pPr>
            <a:r>
              <a:rPr dirty="0" sz="2700" spc="-25">
                <a:latin typeface="Times New Roman"/>
                <a:cs typeface="Times New Roman"/>
              </a:rPr>
              <a:t>1.</a:t>
            </a:r>
            <a:r>
              <a:rPr dirty="0" sz="2700">
                <a:latin typeface="Times New Roman"/>
                <a:cs typeface="Times New Roman"/>
              </a:rPr>
              <a:t>	Мобильді</a:t>
            </a:r>
            <a:r>
              <a:rPr dirty="0" sz="2700" spc="175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қосымшалар</a:t>
            </a:r>
            <a:r>
              <a:rPr dirty="0" sz="2700" spc="185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мен</a:t>
            </a:r>
            <a:r>
              <a:rPr dirty="0" sz="2700" spc="165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симуляторлар</a:t>
            </a:r>
            <a:r>
              <a:rPr dirty="0" sz="2700" spc="175">
                <a:latin typeface="Times New Roman"/>
                <a:cs typeface="Times New Roman"/>
              </a:rPr>
              <a:t> </a:t>
            </a:r>
            <a:r>
              <a:rPr dirty="0" sz="2700" spc="-50">
                <a:latin typeface="Times New Roman"/>
                <a:cs typeface="Times New Roman"/>
              </a:rPr>
              <a:t>-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7557261" y="432561"/>
            <a:ext cx="4111625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>
                <a:latin typeface="Times New Roman"/>
                <a:cs typeface="Times New Roman"/>
              </a:rPr>
              <a:t>Мобильді</a:t>
            </a:r>
            <a:r>
              <a:rPr dirty="0" sz="2700" spc="204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қосымшалар</a:t>
            </a:r>
            <a:r>
              <a:rPr dirty="0" sz="2700" spc="220">
                <a:latin typeface="Times New Roman"/>
                <a:cs typeface="Times New Roman"/>
              </a:rPr>
              <a:t> </a:t>
            </a:r>
            <a:r>
              <a:rPr dirty="0" sz="2700" spc="-25">
                <a:latin typeface="Times New Roman"/>
                <a:cs typeface="Times New Roman"/>
              </a:rPr>
              <a:t>мен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19734" y="844041"/>
            <a:ext cx="7924800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92250" algn="l"/>
                <a:tab pos="3997960" algn="l"/>
                <a:tab pos="6299835" algn="l"/>
              </a:tabLst>
            </a:pPr>
            <a:r>
              <a:rPr dirty="0" sz="2700" spc="-10">
                <a:latin typeface="Times New Roman"/>
                <a:cs typeface="Times New Roman"/>
              </a:rPr>
              <a:t>онлайн</a:t>
            </a:r>
            <a:r>
              <a:rPr dirty="0" sz="2700">
                <a:latin typeface="Times New Roman"/>
                <a:cs typeface="Times New Roman"/>
              </a:rPr>
              <a:t>	</a:t>
            </a:r>
            <a:r>
              <a:rPr dirty="0" sz="2700" spc="-10">
                <a:latin typeface="Times New Roman"/>
                <a:cs typeface="Times New Roman"/>
              </a:rPr>
              <a:t>платформалар</a:t>
            </a:r>
            <a:r>
              <a:rPr dirty="0" sz="2700">
                <a:latin typeface="Times New Roman"/>
                <a:cs typeface="Times New Roman"/>
              </a:rPr>
              <a:t>	</a:t>
            </a:r>
            <a:r>
              <a:rPr dirty="0" sz="2700" spc="-10">
                <a:latin typeface="Times New Roman"/>
                <a:cs typeface="Times New Roman"/>
              </a:rPr>
              <a:t>студенттерге</a:t>
            </a:r>
            <a:r>
              <a:rPr dirty="0" sz="2700">
                <a:latin typeface="Times New Roman"/>
                <a:cs typeface="Times New Roman"/>
              </a:rPr>
              <a:t>	</a:t>
            </a:r>
            <a:r>
              <a:rPr dirty="0" sz="2700" spc="-10">
                <a:latin typeface="Times New Roman"/>
                <a:cs typeface="Times New Roman"/>
              </a:rPr>
              <a:t>физикалық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9051163" y="844041"/>
            <a:ext cx="2618740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10">
                <a:latin typeface="Times New Roman"/>
                <a:cs typeface="Times New Roman"/>
              </a:rPr>
              <a:t>эксперименттерді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204622" y="1255521"/>
            <a:ext cx="11470005" cy="53759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527685" marR="8255">
              <a:lnSpc>
                <a:spcPct val="100000"/>
              </a:lnSpc>
              <a:spcBef>
                <a:spcPts val="100"/>
              </a:spcBef>
            </a:pPr>
            <a:r>
              <a:rPr dirty="0" sz="2700">
                <a:latin typeface="Times New Roman"/>
                <a:cs typeface="Times New Roman"/>
              </a:rPr>
              <a:t>модельдеуге</a:t>
            </a:r>
            <a:r>
              <a:rPr dirty="0" sz="2700" spc="585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және</a:t>
            </a:r>
            <a:r>
              <a:rPr dirty="0" sz="2700" spc="60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шынайы</a:t>
            </a:r>
            <a:r>
              <a:rPr dirty="0" sz="2700" spc="59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әлемнің</a:t>
            </a:r>
            <a:r>
              <a:rPr dirty="0" sz="2700" spc="60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модельдерімен</a:t>
            </a:r>
            <a:r>
              <a:rPr dirty="0" sz="2700" spc="595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интерактивті</a:t>
            </a:r>
            <a:r>
              <a:rPr dirty="0" sz="2700" spc="580">
                <a:latin typeface="Times New Roman"/>
                <a:cs typeface="Times New Roman"/>
              </a:rPr>
              <a:t> </a:t>
            </a:r>
            <a:r>
              <a:rPr dirty="0" sz="2700" spc="-10">
                <a:latin typeface="Times New Roman"/>
                <a:cs typeface="Times New Roman"/>
              </a:rPr>
              <a:t>түрде </a:t>
            </a:r>
            <a:r>
              <a:rPr dirty="0" sz="2700">
                <a:latin typeface="Times New Roman"/>
                <a:cs typeface="Times New Roman"/>
              </a:rPr>
              <a:t>өзара</a:t>
            </a:r>
            <a:r>
              <a:rPr dirty="0" sz="2700" spc="635">
                <a:latin typeface="Times New Roman"/>
                <a:cs typeface="Times New Roman"/>
              </a:rPr>
              <a:t>  </a:t>
            </a:r>
            <a:r>
              <a:rPr dirty="0" sz="2700">
                <a:latin typeface="Times New Roman"/>
                <a:cs typeface="Times New Roman"/>
              </a:rPr>
              <a:t>әрекеттесуге</a:t>
            </a:r>
            <a:r>
              <a:rPr dirty="0" sz="2700" spc="640">
                <a:latin typeface="Times New Roman"/>
                <a:cs typeface="Times New Roman"/>
              </a:rPr>
              <a:t>  </a:t>
            </a:r>
            <a:r>
              <a:rPr dirty="0" sz="2700">
                <a:latin typeface="Times New Roman"/>
                <a:cs typeface="Times New Roman"/>
              </a:rPr>
              <a:t>мүмкіндік</a:t>
            </a:r>
            <a:r>
              <a:rPr dirty="0" sz="2700" spc="645">
                <a:latin typeface="Times New Roman"/>
                <a:cs typeface="Times New Roman"/>
              </a:rPr>
              <a:t>  </a:t>
            </a:r>
            <a:r>
              <a:rPr dirty="0" sz="2700">
                <a:latin typeface="Times New Roman"/>
                <a:cs typeface="Times New Roman"/>
              </a:rPr>
              <a:t>береді.</a:t>
            </a:r>
            <a:r>
              <a:rPr dirty="0" sz="2700" spc="635">
                <a:latin typeface="Times New Roman"/>
                <a:cs typeface="Times New Roman"/>
              </a:rPr>
              <a:t>  </a:t>
            </a:r>
            <a:r>
              <a:rPr dirty="0" sz="2700">
                <a:latin typeface="Times New Roman"/>
                <a:cs typeface="Times New Roman"/>
              </a:rPr>
              <a:t>Мысалы,</a:t>
            </a:r>
            <a:r>
              <a:rPr dirty="0" sz="2700" spc="640">
                <a:latin typeface="Times New Roman"/>
                <a:cs typeface="Times New Roman"/>
              </a:rPr>
              <a:t>  </a:t>
            </a:r>
            <a:r>
              <a:rPr dirty="0" sz="2700">
                <a:latin typeface="Times New Roman"/>
                <a:cs typeface="Times New Roman"/>
              </a:rPr>
              <a:t>«PhET</a:t>
            </a:r>
            <a:r>
              <a:rPr dirty="0" sz="2700" spc="610">
                <a:latin typeface="Times New Roman"/>
                <a:cs typeface="Times New Roman"/>
              </a:rPr>
              <a:t>  </a:t>
            </a:r>
            <a:r>
              <a:rPr dirty="0" sz="2700" spc="-10">
                <a:latin typeface="Times New Roman"/>
                <a:cs typeface="Times New Roman"/>
              </a:rPr>
              <a:t>Interactive </a:t>
            </a:r>
            <a:r>
              <a:rPr dirty="0" sz="2700">
                <a:latin typeface="Times New Roman"/>
                <a:cs typeface="Times New Roman"/>
              </a:rPr>
              <a:t>Simulations»</a:t>
            </a:r>
            <a:r>
              <a:rPr dirty="0" sz="2700" spc="28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қосымшасы</a:t>
            </a:r>
            <a:r>
              <a:rPr dirty="0" sz="2700" spc="28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студенттерге</a:t>
            </a:r>
            <a:r>
              <a:rPr dirty="0" sz="2700" spc="29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зертханада</a:t>
            </a:r>
            <a:r>
              <a:rPr dirty="0" sz="2700" spc="28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қайталау</a:t>
            </a:r>
            <a:r>
              <a:rPr dirty="0" sz="2700" spc="305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қиын</a:t>
            </a:r>
            <a:r>
              <a:rPr dirty="0" sz="2700" spc="285">
                <a:latin typeface="Times New Roman"/>
                <a:cs typeface="Times New Roman"/>
              </a:rPr>
              <a:t> </a:t>
            </a:r>
            <a:r>
              <a:rPr dirty="0" sz="2700" spc="-10">
                <a:latin typeface="Times New Roman"/>
                <a:cs typeface="Times New Roman"/>
              </a:rPr>
              <a:t>немесе </a:t>
            </a:r>
            <a:r>
              <a:rPr dirty="0" sz="2700">
                <a:latin typeface="Times New Roman"/>
                <a:cs typeface="Times New Roman"/>
              </a:rPr>
              <a:t>қымбатқа</a:t>
            </a:r>
            <a:r>
              <a:rPr dirty="0" sz="2700" spc="325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түсетін</a:t>
            </a:r>
            <a:r>
              <a:rPr dirty="0" sz="2700" spc="315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эксперименттерді</a:t>
            </a:r>
            <a:r>
              <a:rPr dirty="0" sz="2700" spc="33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виртуалды</a:t>
            </a:r>
            <a:r>
              <a:rPr dirty="0" sz="2700" spc="295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түрде</a:t>
            </a:r>
            <a:r>
              <a:rPr dirty="0" sz="2700" spc="315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жасауға</a:t>
            </a:r>
            <a:r>
              <a:rPr dirty="0" sz="2700" spc="320">
                <a:latin typeface="Times New Roman"/>
                <a:cs typeface="Times New Roman"/>
              </a:rPr>
              <a:t> </a:t>
            </a:r>
            <a:r>
              <a:rPr dirty="0" sz="2700" spc="-10">
                <a:latin typeface="Times New Roman"/>
                <a:cs typeface="Times New Roman"/>
              </a:rPr>
              <a:t>мүмкіндік береді.</a:t>
            </a:r>
            <a:endParaRPr sz="2700">
              <a:latin typeface="Times New Roman"/>
              <a:cs typeface="Times New Roman"/>
            </a:endParaRPr>
          </a:p>
          <a:p>
            <a:pPr algn="just" marL="527685" marR="5080" indent="-515620">
              <a:lnSpc>
                <a:spcPct val="100000"/>
              </a:lnSpc>
            </a:pPr>
            <a:r>
              <a:rPr dirty="0" sz="2700">
                <a:latin typeface="Times New Roman"/>
                <a:cs typeface="Times New Roman"/>
              </a:rPr>
              <a:t>2.</a:t>
            </a:r>
            <a:r>
              <a:rPr dirty="0" sz="2700" spc="285">
                <a:latin typeface="Times New Roman"/>
                <a:cs typeface="Times New Roman"/>
              </a:rPr>
              <a:t>  </a:t>
            </a:r>
            <a:r>
              <a:rPr dirty="0" sz="2700">
                <a:latin typeface="Times New Roman"/>
                <a:cs typeface="Times New Roman"/>
              </a:rPr>
              <a:t>Толықтырылған</a:t>
            </a:r>
            <a:r>
              <a:rPr dirty="0" sz="2700" spc="33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және</a:t>
            </a:r>
            <a:r>
              <a:rPr dirty="0" sz="2700" spc="33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виртуалды</a:t>
            </a:r>
            <a:r>
              <a:rPr dirty="0" sz="2700" spc="33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шындық</a:t>
            </a:r>
            <a:r>
              <a:rPr dirty="0" sz="2700" spc="33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(AR</a:t>
            </a:r>
            <a:r>
              <a:rPr dirty="0" sz="2700" spc="34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және</a:t>
            </a:r>
            <a:r>
              <a:rPr dirty="0" sz="2700" spc="34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VR)</a:t>
            </a:r>
            <a:r>
              <a:rPr dirty="0" sz="2700" spc="32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-</a:t>
            </a:r>
            <a:r>
              <a:rPr dirty="0" sz="2700" spc="31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AR</a:t>
            </a:r>
            <a:r>
              <a:rPr dirty="0" sz="2700" spc="325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және</a:t>
            </a:r>
            <a:r>
              <a:rPr dirty="0" sz="2700" spc="340">
                <a:latin typeface="Times New Roman"/>
                <a:cs typeface="Times New Roman"/>
              </a:rPr>
              <a:t> </a:t>
            </a:r>
            <a:r>
              <a:rPr dirty="0" sz="2700" spc="-25">
                <a:latin typeface="Times New Roman"/>
                <a:cs typeface="Times New Roman"/>
              </a:rPr>
              <a:t>VR </a:t>
            </a:r>
            <a:r>
              <a:rPr dirty="0" sz="2700">
                <a:latin typeface="Times New Roman"/>
                <a:cs typeface="Times New Roman"/>
              </a:rPr>
              <a:t>технологияларын</a:t>
            </a:r>
            <a:r>
              <a:rPr dirty="0" sz="2700" spc="114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қолдану</a:t>
            </a:r>
            <a:r>
              <a:rPr dirty="0" sz="2700" spc="114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физиканы</a:t>
            </a:r>
            <a:r>
              <a:rPr dirty="0" sz="2700" spc="11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оқытуды</a:t>
            </a:r>
            <a:r>
              <a:rPr dirty="0" sz="2700" spc="10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көрнекі</a:t>
            </a:r>
            <a:r>
              <a:rPr dirty="0" sz="2700" spc="125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әрі</a:t>
            </a:r>
            <a:r>
              <a:rPr dirty="0" sz="2700" spc="125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қызықты</a:t>
            </a:r>
            <a:r>
              <a:rPr dirty="0" sz="2700" spc="105">
                <a:latin typeface="Times New Roman"/>
                <a:cs typeface="Times New Roman"/>
              </a:rPr>
              <a:t> </a:t>
            </a:r>
            <a:r>
              <a:rPr dirty="0" sz="2700" spc="-10">
                <a:latin typeface="Times New Roman"/>
                <a:cs typeface="Times New Roman"/>
              </a:rPr>
              <a:t>етеді. </a:t>
            </a:r>
            <a:r>
              <a:rPr dirty="0" sz="2700">
                <a:latin typeface="Times New Roman"/>
                <a:cs typeface="Times New Roman"/>
              </a:rPr>
              <a:t>Мысалы,</a:t>
            </a:r>
            <a:r>
              <a:rPr dirty="0" sz="2700" spc="440">
                <a:latin typeface="Times New Roman"/>
                <a:cs typeface="Times New Roman"/>
              </a:rPr>
              <a:t>  </a:t>
            </a:r>
            <a:r>
              <a:rPr dirty="0" sz="2700">
                <a:latin typeface="Times New Roman"/>
                <a:cs typeface="Times New Roman"/>
              </a:rPr>
              <a:t>студенттер</a:t>
            </a:r>
            <a:r>
              <a:rPr dirty="0" sz="2700" spc="445">
                <a:latin typeface="Times New Roman"/>
                <a:cs typeface="Times New Roman"/>
              </a:rPr>
              <a:t>  </a:t>
            </a:r>
            <a:r>
              <a:rPr dirty="0" sz="2700">
                <a:latin typeface="Times New Roman"/>
                <a:cs typeface="Times New Roman"/>
              </a:rPr>
              <a:t>виртуалды</a:t>
            </a:r>
            <a:r>
              <a:rPr dirty="0" sz="2700" spc="440">
                <a:latin typeface="Times New Roman"/>
                <a:cs typeface="Times New Roman"/>
              </a:rPr>
              <a:t>  </a:t>
            </a:r>
            <a:r>
              <a:rPr dirty="0" sz="2700">
                <a:latin typeface="Times New Roman"/>
                <a:cs typeface="Times New Roman"/>
              </a:rPr>
              <a:t>ортада</a:t>
            </a:r>
            <a:r>
              <a:rPr dirty="0" sz="2700" spc="440">
                <a:latin typeface="Times New Roman"/>
                <a:cs typeface="Times New Roman"/>
              </a:rPr>
              <a:t>  </a:t>
            </a:r>
            <a:r>
              <a:rPr dirty="0" sz="2700">
                <a:latin typeface="Times New Roman"/>
                <a:cs typeface="Times New Roman"/>
              </a:rPr>
              <a:t>электромагниттік</a:t>
            </a:r>
            <a:r>
              <a:rPr dirty="0" sz="2700" spc="440">
                <a:latin typeface="Times New Roman"/>
                <a:cs typeface="Times New Roman"/>
              </a:rPr>
              <a:t>  </a:t>
            </a:r>
            <a:r>
              <a:rPr dirty="0" sz="2700" spc="-10">
                <a:latin typeface="Times New Roman"/>
                <a:cs typeface="Times New Roman"/>
              </a:rPr>
              <a:t>өрістерді, </a:t>
            </a:r>
            <a:r>
              <a:rPr dirty="0" sz="2700">
                <a:latin typeface="Times New Roman"/>
                <a:cs typeface="Times New Roman"/>
              </a:rPr>
              <a:t>гравитациялық</a:t>
            </a:r>
            <a:r>
              <a:rPr dirty="0" sz="2700" spc="215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әсерлерді</a:t>
            </a:r>
            <a:r>
              <a:rPr dirty="0" sz="2700" spc="225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және</a:t>
            </a:r>
            <a:r>
              <a:rPr dirty="0" sz="2700" spc="215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бөлшектердің</a:t>
            </a:r>
            <a:r>
              <a:rPr dirty="0" sz="2700" spc="22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қозғалысын</a:t>
            </a:r>
            <a:r>
              <a:rPr dirty="0" sz="2700" spc="22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көре</a:t>
            </a:r>
            <a:r>
              <a:rPr dirty="0" sz="2700" spc="229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алады,</a:t>
            </a:r>
            <a:r>
              <a:rPr dirty="0" sz="2700" spc="210">
                <a:latin typeface="Times New Roman"/>
                <a:cs typeface="Times New Roman"/>
              </a:rPr>
              <a:t> </a:t>
            </a:r>
            <a:r>
              <a:rPr dirty="0" sz="2700" spc="-25">
                <a:latin typeface="Times New Roman"/>
                <a:cs typeface="Times New Roman"/>
              </a:rPr>
              <a:t>ал </a:t>
            </a:r>
            <a:r>
              <a:rPr dirty="0" sz="2700">
                <a:latin typeface="Times New Roman"/>
                <a:cs typeface="Times New Roman"/>
              </a:rPr>
              <a:t>бұл</a:t>
            </a:r>
            <a:r>
              <a:rPr dirty="0" sz="2700" spc="425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құбылыстарды</a:t>
            </a:r>
            <a:r>
              <a:rPr dirty="0" sz="2700" spc="44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кәдімгі</a:t>
            </a:r>
            <a:r>
              <a:rPr dirty="0" sz="2700" spc="455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зертханаларда</a:t>
            </a:r>
            <a:r>
              <a:rPr dirty="0" sz="2700" spc="445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жасау</a:t>
            </a:r>
            <a:r>
              <a:rPr dirty="0" sz="2700" spc="44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мүмкін</a:t>
            </a:r>
            <a:r>
              <a:rPr dirty="0" sz="2700" spc="45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емес.</a:t>
            </a:r>
            <a:r>
              <a:rPr dirty="0" sz="2700" spc="445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-</a:t>
            </a:r>
            <a:r>
              <a:rPr dirty="0" sz="2700" spc="450">
                <a:latin typeface="Times New Roman"/>
                <a:cs typeface="Times New Roman"/>
              </a:rPr>
              <a:t> </a:t>
            </a:r>
            <a:r>
              <a:rPr dirty="0" sz="2700" spc="-10">
                <a:latin typeface="Times New Roman"/>
                <a:cs typeface="Times New Roman"/>
              </a:rPr>
              <a:t>Мысал:</a:t>
            </a:r>
            <a:endParaRPr sz="2700">
              <a:latin typeface="Times New Roman"/>
              <a:cs typeface="Times New Roman"/>
            </a:endParaRPr>
          </a:p>
          <a:p>
            <a:pPr algn="just" marL="527685" marR="10160">
              <a:lnSpc>
                <a:spcPct val="100000"/>
              </a:lnSpc>
              <a:spcBef>
                <a:spcPts val="5"/>
              </a:spcBef>
            </a:pPr>
            <a:r>
              <a:rPr dirty="0" sz="2700">
                <a:latin typeface="Times New Roman"/>
                <a:cs typeface="Times New Roman"/>
              </a:rPr>
              <a:t>«Google</a:t>
            </a:r>
            <a:r>
              <a:rPr dirty="0" sz="2700" spc="7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Expeditions»</a:t>
            </a:r>
            <a:r>
              <a:rPr dirty="0" sz="2700" spc="7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қосымшасы</a:t>
            </a:r>
            <a:r>
              <a:rPr dirty="0" sz="2700" spc="6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студенттерді</a:t>
            </a:r>
            <a:r>
              <a:rPr dirty="0" sz="2700" spc="7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физикалық</a:t>
            </a:r>
            <a:r>
              <a:rPr dirty="0" sz="2700" spc="70">
                <a:latin typeface="Times New Roman"/>
                <a:cs typeface="Times New Roman"/>
              </a:rPr>
              <a:t> </a:t>
            </a:r>
            <a:r>
              <a:rPr dirty="0" sz="2700" spc="-10">
                <a:latin typeface="Times New Roman"/>
                <a:cs typeface="Times New Roman"/>
              </a:rPr>
              <a:t>құбылыстарды </a:t>
            </a:r>
            <a:r>
              <a:rPr dirty="0" sz="2700">
                <a:latin typeface="Times New Roman"/>
                <a:cs typeface="Times New Roman"/>
              </a:rPr>
              <a:t>зерттейтін</a:t>
            </a:r>
            <a:r>
              <a:rPr dirty="0" sz="2700" spc="67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виртуалды  зертханаларға  апарып,  оларды</a:t>
            </a:r>
            <a:r>
              <a:rPr dirty="0" sz="2700" spc="66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тәжірибе</a:t>
            </a:r>
            <a:r>
              <a:rPr dirty="0" sz="2700" spc="5">
                <a:latin typeface="Times New Roman"/>
                <a:cs typeface="Times New Roman"/>
              </a:rPr>
              <a:t>  </a:t>
            </a:r>
            <a:r>
              <a:rPr dirty="0" sz="2700" spc="-10">
                <a:latin typeface="Times New Roman"/>
                <a:cs typeface="Times New Roman"/>
              </a:rPr>
              <a:t>жасауға үйретеді.</a:t>
            </a:r>
            <a:endParaRPr sz="2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76529" y="271653"/>
            <a:ext cx="11146155" cy="30130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 indent="587375">
              <a:lnSpc>
                <a:spcPct val="100000"/>
              </a:lnSpc>
              <a:spcBef>
                <a:spcPts val="95"/>
              </a:spcBef>
              <a:buAutoNum type="arabicPeriod" startAt="3"/>
              <a:tabLst>
                <a:tab pos="600075" algn="l"/>
              </a:tabLst>
            </a:pPr>
            <a:r>
              <a:rPr dirty="0" sz="2800">
                <a:latin typeface="Times New Roman"/>
                <a:cs typeface="Times New Roman"/>
              </a:rPr>
              <a:t>Бейімделетін</a:t>
            </a:r>
            <a:r>
              <a:rPr dirty="0" sz="2800" spc="509">
                <a:latin typeface="Times New Roman"/>
                <a:cs typeface="Times New Roman"/>
              </a:rPr>
              <a:t>  </a:t>
            </a:r>
            <a:r>
              <a:rPr dirty="0" sz="2800">
                <a:latin typeface="Times New Roman"/>
                <a:cs typeface="Times New Roman"/>
              </a:rPr>
              <a:t>оқыту</a:t>
            </a:r>
            <a:r>
              <a:rPr dirty="0" sz="2800" spc="505">
                <a:latin typeface="Times New Roman"/>
                <a:cs typeface="Times New Roman"/>
              </a:rPr>
              <a:t>  </a:t>
            </a:r>
            <a:r>
              <a:rPr dirty="0" sz="2800">
                <a:latin typeface="Times New Roman"/>
                <a:cs typeface="Times New Roman"/>
              </a:rPr>
              <a:t>жүйелері.</a:t>
            </a:r>
            <a:r>
              <a:rPr dirty="0" sz="2800" spc="505">
                <a:latin typeface="Times New Roman"/>
                <a:cs typeface="Times New Roman"/>
              </a:rPr>
              <a:t>  </a:t>
            </a:r>
            <a:r>
              <a:rPr dirty="0" sz="2800">
                <a:latin typeface="Times New Roman"/>
                <a:cs typeface="Times New Roman"/>
              </a:rPr>
              <a:t>Жасанды</a:t>
            </a:r>
            <a:r>
              <a:rPr dirty="0" sz="2800" spc="505">
                <a:latin typeface="Times New Roman"/>
                <a:cs typeface="Times New Roman"/>
              </a:rPr>
              <a:t>  </a:t>
            </a:r>
            <a:r>
              <a:rPr dirty="0" sz="2800">
                <a:latin typeface="Times New Roman"/>
                <a:cs typeface="Times New Roman"/>
              </a:rPr>
              <a:t>интеллект</a:t>
            </a:r>
            <a:r>
              <a:rPr dirty="0" sz="2800" spc="505">
                <a:latin typeface="Times New Roman"/>
                <a:cs typeface="Times New Roman"/>
              </a:rPr>
              <a:t>  </a:t>
            </a:r>
            <a:r>
              <a:rPr dirty="0" sz="2800" spc="-10">
                <a:latin typeface="Times New Roman"/>
                <a:cs typeface="Times New Roman"/>
              </a:rPr>
              <a:t>негізіндегі </a:t>
            </a:r>
            <a:r>
              <a:rPr dirty="0" sz="2800">
                <a:latin typeface="Times New Roman"/>
                <a:cs typeface="Times New Roman"/>
              </a:rPr>
              <a:t>бағдарламалық</a:t>
            </a:r>
            <a:r>
              <a:rPr dirty="0" sz="2800" spc="13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қамтамасыз</a:t>
            </a:r>
            <a:r>
              <a:rPr dirty="0" sz="2800" spc="14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ету</a:t>
            </a:r>
            <a:r>
              <a:rPr dirty="0" sz="2800" spc="13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әр</a:t>
            </a:r>
            <a:r>
              <a:rPr dirty="0" sz="2800" spc="13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студенттің</a:t>
            </a:r>
            <a:r>
              <a:rPr dirty="0" sz="2800" spc="13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білім</a:t>
            </a:r>
            <a:r>
              <a:rPr dirty="0" sz="2800" spc="12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деңгейіне</a:t>
            </a:r>
            <a:r>
              <a:rPr dirty="0" sz="2800" spc="135">
                <a:latin typeface="Times New Roman"/>
                <a:cs typeface="Times New Roman"/>
              </a:rPr>
              <a:t> </a:t>
            </a:r>
            <a:r>
              <a:rPr dirty="0" sz="2800" spc="-10">
                <a:latin typeface="Times New Roman"/>
                <a:cs typeface="Times New Roman"/>
              </a:rPr>
              <a:t>бейімделе </a:t>
            </a:r>
            <a:r>
              <a:rPr dirty="0" sz="2800">
                <a:latin typeface="Times New Roman"/>
                <a:cs typeface="Times New Roman"/>
              </a:rPr>
              <a:t>алады.</a:t>
            </a:r>
            <a:r>
              <a:rPr dirty="0" sz="2800" spc="58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Мысалы,</a:t>
            </a:r>
            <a:r>
              <a:rPr dirty="0" sz="2800" spc="57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«Knewton»</a:t>
            </a:r>
            <a:r>
              <a:rPr dirty="0" sz="2800" spc="58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платформасы</a:t>
            </a:r>
            <a:r>
              <a:rPr dirty="0" sz="2800" spc="59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студенттердің</a:t>
            </a:r>
            <a:r>
              <a:rPr dirty="0" sz="2800" spc="580">
                <a:latin typeface="Times New Roman"/>
                <a:cs typeface="Times New Roman"/>
              </a:rPr>
              <a:t> </a:t>
            </a:r>
            <a:r>
              <a:rPr dirty="0" sz="2800" spc="-10">
                <a:latin typeface="Times New Roman"/>
                <a:cs typeface="Times New Roman"/>
              </a:rPr>
              <a:t>жетістіктерін </a:t>
            </a:r>
            <a:r>
              <a:rPr dirty="0" sz="2800">
                <a:latin typeface="Times New Roman"/>
                <a:cs typeface="Times New Roman"/>
              </a:rPr>
              <a:t>талдап,</a:t>
            </a:r>
            <a:r>
              <a:rPr dirty="0" sz="2800" spc="54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оларға</a:t>
            </a:r>
            <a:r>
              <a:rPr dirty="0" sz="2800" spc="54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жеке</a:t>
            </a:r>
            <a:r>
              <a:rPr dirty="0" sz="2800" spc="55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оқу</a:t>
            </a:r>
            <a:r>
              <a:rPr dirty="0" sz="2800" spc="56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жоспарлары</a:t>
            </a:r>
            <a:r>
              <a:rPr dirty="0" sz="2800" spc="57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мен</a:t>
            </a:r>
            <a:r>
              <a:rPr dirty="0" sz="2800" spc="56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тапсырмалар</a:t>
            </a:r>
            <a:r>
              <a:rPr dirty="0" sz="2800" spc="57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ұсынады.</a:t>
            </a:r>
            <a:r>
              <a:rPr dirty="0" sz="2800" spc="550">
                <a:latin typeface="Times New Roman"/>
                <a:cs typeface="Times New Roman"/>
              </a:rPr>
              <a:t> </a:t>
            </a:r>
            <a:r>
              <a:rPr dirty="0" sz="2800" spc="-25">
                <a:latin typeface="Times New Roman"/>
                <a:cs typeface="Times New Roman"/>
              </a:rPr>
              <a:t>Бұл </a:t>
            </a:r>
            <a:r>
              <a:rPr dirty="0" sz="2800">
                <a:latin typeface="Times New Roman"/>
                <a:cs typeface="Times New Roman"/>
              </a:rPr>
              <a:t>білімдегі</a:t>
            </a:r>
            <a:r>
              <a:rPr dirty="0" sz="2800" spc="450">
                <a:latin typeface="Times New Roman"/>
                <a:cs typeface="Times New Roman"/>
              </a:rPr>
              <a:t>  </a:t>
            </a:r>
            <a:r>
              <a:rPr dirty="0" sz="2800">
                <a:latin typeface="Times New Roman"/>
                <a:cs typeface="Times New Roman"/>
              </a:rPr>
              <a:t>олқылықтарды</a:t>
            </a:r>
            <a:r>
              <a:rPr dirty="0" sz="2800" spc="475">
                <a:latin typeface="Times New Roman"/>
                <a:cs typeface="Times New Roman"/>
              </a:rPr>
              <a:t>  </a:t>
            </a:r>
            <a:r>
              <a:rPr dirty="0" sz="2800">
                <a:latin typeface="Times New Roman"/>
                <a:cs typeface="Times New Roman"/>
              </a:rPr>
              <a:t>жылдам</a:t>
            </a:r>
            <a:r>
              <a:rPr dirty="0" sz="2800" spc="475">
                <a:latin typeface="Times New Roman"/>
                <a:cs typeface="Times New Roman"/>
              </a:rPr>
              <a:t>  </a:t>
            </a:r>
            <a:r>
              <a:rPr dirty="0" sz="2800">
                <a:latin typeface="Times New Roman"/>
                <a:cs typeface="Times New Roman"/>
              </a:rPr>
              <a:t>анықтап,</a:t>
            </a:r>
            <a:r>
              <a:rPr dirty="0" sz="2800" spc="475">
                <a:latin typeface="Times New Roman"/>
                <a:cs typeface="Times New Roman"/>
              </a:rPr>
              <a:t>  </a:t>
            </a:r>
            <a:r>
              <a:rPr dirty="0" sz="2800">
                <a:latin typeface="Times New Roman"/>
                <a:cs typeface="Times New Roman"/>
              </a:rPr>
              <a:t>оларды</a:t>
            </a:r>
            <a:r>
              <a:rPr dirty="0" sz="2800" spc="470">
                <a:latin typeface="Times New Roman"/>
                <a:cs typeface="Times New Roman"/>
              </a:rPr>
              <a:t>  </a:t>
            </a:r>
            <a:r>
              <a:rPr dirty="0" sz="2800">
                <a:latin typeface="Times New Roman"/>
                <a:cs typeface="Times New Roman"/>
              </a:rPr>
              <a:t>тиімді</a:t>
            </a:r>
            <a:r>
              <a:rPr dirty="0" sz="2800" spc="470">
                <a:latin typeface="Times New Roman"/>
                <a:cs typeface="Times New Roman"/>
              </a:rPr>
              <a:t>  </a:t>
            </a:r>
            <a:r>
              <a:rPr dirty="0" sz="2800" spc="-10">
                <a:latin typeface="Times New Roman"/>
                <a:cs typeface="Times New Roman"/>
              </a:rPr>
              <a:t>жоюға </a:t>
            </a:r>
            <a:r>
              <a:rPr dirty="0" sz="2800">
                <a:latin typeface="Times New Roman"/>
                <a:cs typeface="Times New Roman"/>
              </a:rPr>
              <a:t>мүмкіндік</a:t>
            </a:r>
            <a:r>
              <a:rPr dirty="0" sz="2800" spc="-110">
                <a:latin typeface="Times New Roman"/>
                <a:cs typeface="Times New Roman"/>
              </a:rPr>
              <a:t> </a:t>
            </a:r>
            <a:r>
              <a:rPr dirty="0" sz="2800" spc="-10">
                <a:latin typeface="Times New Roman"/>
                <a:cs typeface="Times New Roman"/>
              </a:rPr>
              <a:t>береді.</a:t>
            </a:r>
            <a:endParaRPr sz="2800">
              <a:latin typeface="Times New Roman"/>
              <a:cs typeface="Times New Roman"/>
            </a:endParaRPr>
          </a:p>
          <a:p>
            <a:pPr algn="just" marL="389890" indent="-377190">
              <a:lnSpc>
                <a:spcPct val="100000"/>
              </a:lnSpc>
              <a:spcBef>
                <a:spcPts val="5"/>
              </a:spcBef>
              <a:buAutoNum type="arabicPeriod" startAt="3"/>
              <a:tabLst>
                <a:tab pos="389890" algn="l"/>
              </a:tabLst>
            </a:pPr>
            <a:r>
              <a:rPr dirty="0" sz="2800">
                <a:latin typeface="Times New Roman"/>
                <a:cs typeface="Times New Roman"/>
              </a:rPr>
              <a:t>Бұлтты</a:t>
            </a:r>
            <a:r>
              <a:rPr dirty="0" sz="2800" spc="11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технологиялар</a:t>
            </a:r>
            <a:r>
              <a:rPr dirty="0" sz="2800" spc="10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және</a:t>
            </a:r>
            <a:r>
              <a:rPr dirty="0" sz="2800" spc="9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бірлескен</a:t>
            </a:r>
            <a:r>
              <a:rPr dirty="0" sz="2800" spc="9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жұмыс.</a:t>
            </a:r>
            <a:r>
              <a:rPr dirty="0" sz="2800" spc="490">
                <a:latin typeface="Times New Roman"/>
                <a:cs typeface="Times New Roman"/>
              </a:rPr>
              <a:t>  </a:t>
            </a:r>
            <a:r>
              <a:rPr dirty="0" sz="2800" spc="-25">
                <a:latin typeface="Times New Roman"/>
                <a:cs typeface="Times New Roman"/>
              </a:rPr>
              <a:t>Смарт-</a:t>
            </a:r>
            <a:r>
              <a:rPr dirty="0" sz="2800" spc="-10">
                <a:latin typeface="Times New Roman"/>
                <a:cs typeface="Times New Roman"/>
              </a:rPr>
              <a:t>технологиялар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376529" y="3259328"/>
            <a:ext cx="1962785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2800" spc="-30">
                <a:latin typeface="Times New Roman"/>
                <a:cs typeface="Times New Roman"/>
              </a:rPr>
              <a:t>студенттерге </a:t>
            </a:r>
            <a:r>
              <a:rPr dirty="0" sz="2800" spc="-10">
                <a:latin typeface="Times New Roman"/>
                <a:cs typeface="Times New Roman"/>
              </a:rPr>
              <a:t>виртуалды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383917" y="3259328"/>
            <a:ext cx="9140825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358140">
              <a:lnSpc>
                <a:spcPct val="100000"/>
              </a:lnSpc>
              <a:spcBef>
                <a:spcPts val="95"/>
              </a:spcBef>
              <a:tabLst>
                <a:tab pos="2321560" algn="l"/>
                <a:tab pos="3796665" algn="l"/>
                <a:tab pos="5261610" algn="l"/>
                <a:tab pos="6439535" algn="l"/>
              </a:tabLst>
            </a:pPr>
            <a:r>
              <a:rPr dirty="0" sz="2800" spc="-10">
                <a:latin typeface="Times New Roman"/>
                <a:cs typeface="Times New Roman"/>
              </a:rPr>
              <a:t>қашықтан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10">
                <a:latin typeface="Times New Roman"/>
                <a:cs typeface="Times New Roman"/>
              </a:rPr>
              <a:t>жұмыс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10">
                <a:latin typeface="Times New Roman"/>
                <a:cs typeface="Times New Roman"/>
              </a:rPr>
              <a:t>істеуге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20">
                <a:latin typeface="Times New Roman"/>
                <a:cs typeface="Times New Roman"/>
              </a:rPr>
              <a:t>және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10">
                <a:latin typeface="Times New Roman"/>
                <a:cs typeface="Times New Roman"/>
              </a:rPr>
              <a:t>эксперименттерді зертханаларда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930902" y="3685743"/>
            <a:ext cx="659320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993900" algn="l"/>
                <a:tab pos="3929379" algn="l"/>
                <a:tab pos="5356225" algn="l"/>
              </a:tabLst>
            </a:pPr>
            <a:r>
              <a:rPr dirty="0" sz="2800" spc="-10">
                <a:latin typeface="Times New Roman"/>
                <a:cs typeface="Times New Roman"/>
              </a:rPr>
              <a:t>орындауға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10">
                <a:latin typeface="Times New Roman"/>
                <a:cs typeface="Times New Roman"/>
              </a:rPr>
              <a:t>мүмкіндік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10">
                <a:latin typeface="Times New Roman"/>
                <a:cs typeface="Times New Roman"/>
              </a:rPr>
              <a:t>береді.</a:t>
            </a:r>
            <a:r>
              <a:rPr dirty="0" sz="2800">
                <a:latin typeface="Times New Roman"/>
                <a:cs typeface="Times New Roman"/>
              </a:rPr>
              <a:t>	</a:t>
            </a:r>
            <a:r>
              <a:rPr dirty="0" sz="2800" spc="-10">
                <a:latin typeface="Times New Roman"/>
                <a:cs typeface="Times New Roman"/>
              </a:rPr>
              <a:t>«Google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76529" y="4113022"/>
            <a:ext cx="11145520" cy="13055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latin typeface="Times New Roman"/>
                <a:cs typeface="Times New Roman"/>
              </a:rPr>
              <a:t>Classroom»</a:t>
            </a:r>
            <a:r>
              <a:rPr dirty="0" sz="2800" spc="155">
                <a:latin typeface="Times New Roman"/>
                <a:cs typeface="Times New Roman"/>
              </a:rPr>
              <a:t>  </a:t>
            </a:r>
            <a:r>
              <a:rPr dirty="0" sz="2800">
                <a:latin typeface="Times New Roman"/>
                <a:cs typeface="Times New Roman"/>
              </a:rPr>
              <a:t>немесе</a:t>
            </a:r>
            <a:r>
              <a:rPr dirty="0" sz="2800" spc="160">
                <a:latin typeface="Times New Roman"/>
                <a:cs typeface="Times New Roman"/>
              </a:rPr>
              <a:t>  </a:t>
            </a:r>
            <a:r>
              <a:rPr dirty="0" sz="2800">
                <a:latin typeface="Times New Roman"/>
                <a:cs typeface="Times New Roman"/>
              </a:rPr>
              <a:t>«Microsoft</a:t>
            </a:r>
            <a:r>
              <a:rPr dirty="0" sz="2800" spc="155">
                <a:latin typeface="Times New Roman"/>
                <a:cs typeface="Times New Roman"/>
              </a:rPr>
              <a:t>  </a:t>
            </a:r>
            <a:r>
              <a:rPr dirty="0" sz="2800">
                <a:latin typeface="Times New Roman"/>
                <a:cs typeface="Times New Roman"/>
              </a:rPr>
              <a:t>Teams»</a:t>
            </a:r>
            <a:r>
              <a:rPr dirty="0" sz="2800" spc="155">
                <a:latin typeface="Times New Roman"/>
                <a:cs typeface="Times New Roman"/>
              </a:rPr>
              <a:t>  </a:t>
            </a:r>
            <a:r>
              <a:rPr dirty="0" sz="2800">
                <a:latin typeface="Times New Roman"/>
                <a:cs typeface="Times New Roman"/>
              </a:rPr>
              <a:t>сияқты</a:t>
            </a:r>
            <a:r>
              <a:rPr dirty="0" sz="2800" spc="160">
                <a:latin typeface="Times New Roman"/>
                <a:cs typeface="Times New Roman"/>
              </a:rPr>
              <a:t>  </a:t>
            </a:r>
            <a:r>
              <a:rPr dirty="0" sz="2800">
                <a:latin typeface="Times New Roman"/>
                <a:cs typeface="Times New Roman"/>
              </a:rPr>
              <a:t>бұлтты</a:t>
            </a:r>
            <a:r>
              <a:rPr dirty="0" sz="2800" spc="165">
                <a:latin typeface="Times New Roman"/>
                <a:cs typeface="Times New Roman"/>
              </a:rPr>
              <a:t>  </a:t>
            </a:r>
            <a:r>
              <a:rPr dirty="0" sz="2800" spc="-10">
                <a:latin typeface="Times New Roman"/>
                <a:cs typeface="Times New Roman"/>
              </a:rPr>
              <a:t>платформалар </a:t>
            </a:r>
            <a:r>
              <a:rPr dirty="0" sz="2800">
                <a:latin typeface="Times New Roman"/>
                <a:cs typeface="Times New Roman"/>
              </a:rPr>
              <a:t>арқылы</a:t>
            </a:r>
            <a:r>
              <a:rPr dirty="0" sz="2800" spc="370">
                <a:latin typeface="Times New Roman"/>
                <a:cs typeface="Times New Roman"/>
              </a:rPr>
              <a:t>   </a:t>
            </a:r>
            <a:r>
              <a:rPr dirty="0" sz="2800">
                <a:latin typeface="Times New Roman"/>
                <a:cs typeface="Times New Roman"/>
              </a:rPr>
              <a:t>оқу</a:t>
            </a:r>
            <a:r>
              <a:rPr dirty="0" sz="2800" spc="375">
                <a:latin typeface="Times New Roman"/>
                <a:cs typeface="Times New Roman"/>
              </a:rPr>
              <a:t>   </a:t>
            </a:r>
            <a:r>
              <a:rPr dirty="0" sz="2800">
                <a:latin typeface="Times New Roman"/>
                <a:cs typeface="Times New Roman"/>
              </a:rPr>
              <a:t>материалдарына,</a:t>
            </a:r>
            <a:r>
              <a:rPr dirty="0" sz="2800" spc="365">
                <a:latin typeface="Times New Roman"/>
                <a:cs typeface="Times New Roman"/>
              </a:rPr>
              <a:t>   </a:t>
            </a:r>
            <a:r>
              <a:rPr dirty="0" sz="2800">
                <a:latin typeface="Times New Roman"/>
                <a:cs typeface="Times New Roman"/>
              </a:rPr>
              <a:t>эксперимент</a:t>
            </a:r>
            <a:r>
              <a:rPr dirty="0" sz="2800" spc="370">
                <a:latin typeface="Times New Roman"/>
                <a:cs typeface="Times New Roman"/>
              </a:rPr>
              <a:t>   </a:t>
            </a:r>
            <a:r>
              <a:rPr dirty="0" sz="2800">
                <a:latin typeface="Times New Roman"/>
                <a:cs typeface="Times New Roman"/>
              </a:rPr>
              <a:t>нәтижелеріне</a:t>
            </a:r>
            <a:r>
              <a:rPr dirty="0" sz="2800" spc="355">
                <a:latin typeface="Times New Roman"/>
                <a:cs typeface="Times New Roman"/>
              </a:rPr>
              <a:t>   </a:t>
            </a:r>
            <a:r>
              <a:rPr dirty="0" sz="2800" spc="-20">
                <a:latin typeface="Times New Roman"/>
                <a:cs typeface="Times New Roman"/>
              </a:rPr>
              <a:t>және </a:t>
            </a:r>
            <a:r>
              <a:rPr dirty="0" sz="2800" spc="-10">
                <a:latin typeface="Times New Roman"/>
                <a:cs typeface="Times New Roman"/>
              </a:rPr>
              <a:t>оқытушылармен</a:t>
            </a:r>
            <a:r>
              <a:rPr dirty="0" sz="2800" spc="-9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байланысқа</a:t>
            </a:r>
            <a:r>
              <a:rPr dirty="0" sz="2800" spc="-11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қол</a:t>
            </a:r>
            <a:r>
              <a:rPr dirty="0" sz="2800" spc="-120">
                <a:latin typeface="Times New Roman"/>
                <a:cs typeface="Times New Roman"/>
              </a:rPr>
              <a:t> </a:t>
            </a:r>
            <a:r>
              <a:rPr dirty="0" sz="2800" spc="-10">
                <a:latin typeface="Times New Roman"/>
                <a:cs typeface="Times New Roman"/>
              </a:rPr>
              <a:t>жеткізуге</a:t>
            </a:r>
            <a:r>
              <a:rPr dirty="0" sz="2800" spc="-125">
                <a:latin typeface="Times New Roman"/>
                <a:cs typeface="Times New Roman"/>
              </a:rPr>
              <a:t> </a:t>
            </a:r>
            <a:r>
              <a:rPr dirty="0" sz="2800" spc="-10">
                <a:latin typeface="Times New Roman"/>
                <a:cs typeface="Times New Roman"/>
              </a:rPr>
              <a:t>болады.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08533" y="252476"/>
            <a:ext cx="11391265" cy="2220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98145">
              <a:lnSpc>
                <a:spcPct val="100000"/>
              </a:lnSpc>
              <a:spcBef>
                <a:spcPts val="100"/>
              </a:spcBef>
            </a:pPr>
            <a:r>
              <a:rPr dirty="0" sz="2400" spc="-30" b="1">
                <a:latin typeface="Times New Roman"/>
                <a:cs typeface="Times New Roman"/>
              </a:rPr>
              <a:t>Смарт-</a:t>
            </a:r>
            <a:r>
              <a:rPr dirty="0" sz="2400" spc="-10" b="1">
                <a:latin typeface="Times New Roman"/>
                <a:cs typeface="Times New Roman"/>
              </a:rPr>
              <a:t>технологияларды</a:t>
            </a:r>
            <a:r>
              <a:rPr dirty="0" sz="2400" spc="-90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физиканы</a:t>
            </a:r>
            <a:r>
              <a:rPr dirty="0" sz="2400" spc="-70" b="1">
                <a:latin typeface="Times New Roman"/>
                <a:cs typeface="Times New Roman"/>
              </a:rPr>
              <a:t> </a:t>
            </a:r>
            <a:r>
              <a:rPr dirty="0" sz="2400" spc="-25" b="1">
                <a:latin typeface="Times New Roman"/>
                <a:cs typeface="Times New Roman"/>
              </a:rPr>
              <a:t>оқытуда</a:t>
            </a:r>
            <a:r>
              <a:rPr dirty="0" sz="2400" spc="-105" b="1">
                <a:latin typeface="Times New Roman"/>
                <a:cs typeface="Times New Roman"/>
              </a:rPr>
              <a:t> </a:t>
            </a:r>
            <a:r>
              <a:rPr dirty="0" sz="2400" spc="-25" b="1">
                <a:latin typeface="Times New Roman"/>
                <a:cs typeface="Times New Roman"/>
              </a:rPr>
              <a:t>қолданудың</a:t>
            </a:r>
            <a:r>
              <a:rPr dirty="0" sz="2400" spc="-95" b="1">
                <a:latin typeface="Times New Roman"/>
                <a:cs typeface="Times New Roman"/>
              </a:rPr>
              <a:t> </a:t>
            </a:r>
            <a:r>
              <a:rPr dirty="0" sz="2400" spc="-10" b="1">
                <a:latin typeface="Times New Roman"/>
                <a:cs typeface="Times New Roman"/>
              </a:rPr>
              <a:t>артықшылықтары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2400">
              <a:latin typeface="Times New Roman"/>
              <a:cs typeface="Times New Roman"/>
            </a:endParaRPr>
          </a:p>
          <a:p>
            <a:pPr algn="just" marL="469900" marR="5080" indent="-457200">
              <a:lnSpc>
                <a:spcPct val="100000"/>
              </a:lnSpc>
            </a:pPr>
            <a:r>
              <a:rPr dirty="0" sz="2400">
                <a:latin typeface="Times New Roman"/>
                <a:cs typeface="Times New Roman"/>
              </a:rPr>
              <a:t>1.</a:t>
            </a:r>
            <a:r>
              <a:rPr dirty="0" sz="2400" spc="240">
                <a:latin typeface="Times New Roman"/>
                <a:cs typeface="Times New Roman"/>
              </a:rPr>
              <a:t>  </a:t>
            </a:r>
            <a:r>
              <a:rPr dirty="0" sz="2400">
                <a:latin typeface="Times New Roman"/>
                <a:cs typeface="Times New Roman"/>
              </a:rPr>
              <a:t>Көрнекілік</a:t>
            </a:r>
            <a:r>
              <a:rPr dirty="0" sz="2400" spc="47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және</a:t>
            </a:r>
            <a:r>
              <a:rPr dirty="0" sz="2400" spc="48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интерактивтілік</a:t>
            </a:r>
            <a:r>
              <a:rPr dirty="0" sz="2400" spc="47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-</a:t>
            </a:r>
            <a:r>
              <a:rPr dirty="0" sz="2400" spc="48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VR</a:t>
            </a:r>
            <a:r>
              <a:rPr dirty="0" sz="2400" spc="48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және</a:t>
            </a:r>
            <a:r>
              <a:rPr dirty="0" sz="2400" spc="484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AR</a:t>
            </a:r>
            <a:r>
              <a:rPr dirty="0" sz="2400" spc="47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арқылы</a:t>
            </a:r>
            <a:r>
              <a:rPr dirty="0" sz="2400" spc="47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студенттерге</a:t>
            </a:r>
            <a:r>
              <a:rPr dirty="0" sz="2400" spc="490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Times New Roman"/>
                <a:cs typeface="Times New Roman"/>
              </a:rPr>
              <a:t>кванттық </a:t>
            </a:r>
            <a:r>
              <a:rPr dirty="0" sz="2400">
                <a:latin typeface="Times New Roman"/>
                <a:cs typeface="Times New Roman"/>
              </a:rPr>
              <a:t>механика,</a:t>
            </a:r>
            <a:r>
              <a:rPr dirty="0" sz="2400" spc="120">
                <a:latin typeface="Times New Roman"/>
                <a:cs typeface="Times New Roman"/>
              </a:rPr>
              <a:t>  </a:t>
            </a:r>
            <a:r>
              <a:rPr dirty="0" sz="2400">
                <a:latin typeface="Times New Roman"/>
                <a:cs typeface="Times New Roman"/>
              </a:rPr>
              <a:t>салыстырмалық</a:t>
            </a:r>
            <a:r>
              <a:rPr dirty="0" sz="2400" spc="120">
                <a:latin typeface="Times New Roman"/>
                <a:cs typeface="Times New Roman"/>
              </a:rPr>
              <a:t>  </a:t>
            </a:r>
            <a:r>
              <a:rPr dirty="0" sz="2400">
                <a:latin typeface="Times New Roman"/>
                <a:cs typeface="Times New Roman"/>
              </a:rPr>
              <a:t>теориясы</a:t>
            </a:r>
            <a:r>
              <a:rPr dirty="0" sz="2400" spc="120">
                <a:latin typeface="Times New Roman"/>
                <a:cs typeface="Times New Roman"/>
              </a:rPr>
              <a:t>  </a:t>
            </a:r>
            <a:r>
              <a:rPr dirty="0" sz="2400">
                <a:latin typeface="Times New Roman"/>
                <a:cs typeface="Times New Roman"/>
              </a:rPr>
              <a:t>немесе</a:t>
            </a:r>
            <a:r>
              <a:rPr dirty="0" sz="2400" spc="125">
                <a:latin typeface="Times New Roman"/>
                <a:cs typeface="Times New Roman"/>
              </a:rPr>
              <a:t>  </a:t>
            </a:r>
            <a:r>
              <a:rPr dirty="0" sz="2400">
                <a:latin typeface="Times New Roman"/>
                <a:cs typeface="Times New Roman"/>
              </a:rPr>
              <a:t>электромагнетизм</a:t>
            </a:r>
            <a:r>
              <a:rPr dirty="0" sz="2400" spc="114">
                <a:latin typeface="Times New Roman"/>
                <a:cs typeface="Times New Roman"/>
              </a:rPr>
              <a:t>  </a:t>
            </a:r>
            <a:r>
              <a:rPr dirty="0" sz="2400">
                <a:latin typeface="Times New Roman"/>
                <a:cs typeface="Times New Roman"/>
              </a:rPr>
              <a:t>сияқты</a:t>
            </a:r>
            <a:r>
              <a:rPr dirty="0" sz="2400" spc="114">
                <a:latin typeface="Times New Roman"/>
                <a:cs typeface="Times New Roman"/>
              </a:rPr>
              <a:t>  </a:t>
            </a:r>
            <a:r>
              <a:rPr dirty="0" sz="2400" spc="-10">
                <a:latin typeface="Times New Roman"/>
                <a:cs typeface="Times New Roman"/>
              </a:rPr>
              <a:t>күрделі </a:t>
            </a:r>
            <a:r>
              <a:rPr dirty="0" sz="2400">
                <a:latin typeface="Times New Roman"/>
                <a:cs typeface="Times New Roman"/>
              </a:rPr>
              <a:t>физикалық</a:t>
            </a:r>
            <a:r>
              <a:rPr dirty="0" sz="2400" spc="56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ұғымдарды</a:t>
            </a:r>
            <a:r>
              <a:rPr dirty="0" sz="2400" spc="57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түсіну</a:t>
            </a:r>
            <a:r>
              <a:rPr dirty="0" sz="2400" spc="10">
                <a:latin typeface="Times New Roman"/>
                <a:cs typeface="Times New Roman"/>
              </a:rPr>
              <a:t>  </a:t>
            </a:r>
            <a:r>
              <a:rPr dirty="0" sz="2400">
                <a:latin typeface="Times New Roman"/>
                <a:cs typeface="Times New Roman"/>
              </a:rPr>
              <a:t>оңай</a:t>
            </a:r>
            <a:r>
              <a:rPr dirty="0" sz="2400" spc="59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болады,</a:t>
            </a:r>
            <a:r>
              <a:rPr dirty="0" sz="2400" spc="59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бұл</a:t>
            </a:r>
            <a:r>
              <a:rPr dirty="0" sz="2400" spc="59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тек</a:t>
            </a:r>
            <a:r>
              <a:rPr dirty="0" sz="2400" spc="58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теориялық</a:t>
            </a:r>
            <a:r>
              <a:rPr dirty="0" sz="2400" spc="580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Times New Roman"/>
                <a:cs typeface="Times New Roman"/>
              </a:rPr>
              <a:t>сипаттамаларға </a:t>
            </a:r>
            <a:r>
              <a:rPr dirty="0" sz="2400">
                <a:latin typeface="Times New Roman"/>
                <a:cs typeface="Times New Roman"/>
              </a:rPr>
              <a:t>қарағанда</a:t>
            </a:r>
            <a:r>
              <a:rPr dirty="0" sz="2400" spc="-25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Times New Roman"/>
                <a:cs typeface="Times New Roman"/>
              </a:rPr>
              <a:t>тиімдірек.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08533" y="2447671"/>
            <a:ext cx="425132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265" algn="l"/>
                <a:tab pos="4136390" algn="l"/>
              </a:tabLst>
            </a:pPr>
            <a:r>
              <a:rPr dirty="0" sz="2400" spc="-25">
                <a:latin typeface="Times New Roman"/>
                <a:cs typeface="Times New Roman"/>
              </a:rPr>
              <a:t>2.</a:t>
            </a:r>
            <a:r>
              <a:rPr dirty="0" sz="2400">
                <a:latin typeface="Times New Roman"/>
                <a:cs typeface="Times New Roman"/>
              </a:rPr>
              <a:t>	Оқытудың</a:t>
            </a:r>
            <a:r>
              <a:rPr dirty="0" sz="2400" spc="90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Times New Roman"/>
                <a:cs typeface="Times New Roman"/>
              </a:rPr>
              <a:t>жекелендірілуі</a:t>
            </a:r>
            <a:r>
              <a:rPr dirty="0" sz="2400">
                <a:latin typeface="Times New Roman"/>
                <a:cs typeface="Times New Roman"/>
              </a:rPr>
              <a:t>	</a:t>
            </a:r>
            <a:r>
              <a:rPr dirty="0" sz="2400" spc="-50">
                <a:latin typeface="Times New Roman"/>
                <a:cs typeface="Times New Roman"/>
              </a:rPr>
              <a:t>-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257038" y="2447671"/>
            <a:ext cx="6541134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Times New Roman"/>
                <a:cs typeface="Times New Roman"/>
              </a:rPr>
              <a:t>Бейімделетін</a:t>
            </a:r>
            <a:r>
              <a:rPr dirty="0" sz="2400" spc="26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оқыту</a:t>
            </a:r>
            <a:r>
              <a:rPr dirty="0" sz="2400" spc="28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жүйелері</a:t>
            </a:r>
            <a:r>
              <a:rPr dirty="0" sz="2400" spc="26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әрбір</a:t>
            </a:r>
            <a:r>
              <a:rPr dirty="0" sz="2400" spc="26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студентке</a:t>
            </a:r>
            <a:r>
              <a:rPr dirty="0" sz="2400" spc="265">
                <a:latin typeface="Times New Roman"/>
                <a:cs typeface="Times New Roman"/>
              </a:rPr>
              <a:t> </a:t>
            </a:r>
            <a:r>
              <a:rPr dirty="0" sz="2400" spc="-25">
                <a:latin typeface="Times New Roman"/>
                <a:cs typeface="Times New Roman"/>
              </a:rPr>
              <a:t>өз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08533" y="2813430"/>
            <a:ext cx="11392535" cy="2952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4699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Times New Roman"/>
                <a:cs typeface="Times New Roman"/>
              </a:rPr>
              <a:t>қарқынымен</a:t>
            </a:r>
            <a:r>
              <a:rPr dirty="0" sz="2400" spc="-3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оқуға</a:t>
            </a:r>
            <a:r>
              <a:rPr dirty="0" sz="2400" spc="-5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және</a:t>
            </a:r>
            <a:r>
              <a:rPr dirty="0" sz="2400" spc="-4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ең</a:t>
            </a:r>
            <a:r>
              <a:rPr dirty="0" sz="2400" spc="-3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қиын</a:t>
            </a:r>
            <a:r>
              <a:rPr dirty="0" sz="2400" spc="-3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тақырыптарға</a:t>
            </a:r>
            <a:r>
              <a:rPr dirty="0" sz="2400" spc="-2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назар</a:t>
            </a:r>
            <a:r>
              <a:rPr dirty="0" sz="2400" spc="-35">
                <a:latin typeface="Times New Roman"/>
                <a:cs typeface="Times New Roman"/>
              </a:rPr>
              <a:t> аударуға</a:t>
            </a:r>
            <a:r>
              <a:rPr dirty="0" sz="2400" spc="-8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мүмкіндік</a:t>
            </a:r>
            <a:r>
              <a:rPr dirty="0" sz="2400" spc="-50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Times New Roman"/>
                <a:cs typeface="Times New Roman"/>
              </a:rPr>
              <a:t>береді.</a:t>
            </a:r>
            <a:endParaRPr sz="2400">
              <a:latin typeface="Times New Roman"/>
              <a:cs typeface="Times New Roman"/>
            </a:endParaRPr>
          </a:p>
          <a:p>
            <a:pPr algn="just" marL="469900" marR="6350" indent="-457200">
              <a:lnSpc>
                <a:spcPct val="100000"/>
              </a:lnSpc>
              <a:buAutoNum type="arabicPeriod" startAt="3"/>
              <a:tabLst>
                <a:tab pos="469900" algn="l"/>
              </a:tabLst>
            </a:pPr>
            <a:r>
              <a:rPr dirty="0" sz="2400">
                <a:latin typeface="Times New Roman"/>
                <a:cs typeface="Times New Roman"/>
              </a:rPr>
              <a:t>Эксперименттерге</a:t>
            </a:r>
            <a:r>
              <a:rPr dirty="0" sz="2400" spc="185">
                <a:latin typeface="Times New Roman"/>
                <a:cs typeface="Times New Roman"/>
              </a:rPr>
              <a:t>  </a:t>
            </a:r>
            <a:r>
              <a:rPr dirty="0" sz="2400">
                <a:latin typeface="Times New Roman"/>
                <a:cs typeface="Times New Roman"/>
              </a:rPr>
              <a:t>қолжетімділік</a:t>
            </a:r>
            <a:r>
              <a:rPr dirty="0" sz="2400" spc="185">
                <a:latin typeface="Times New Roman"/>
                <a:cs typeface="Times New Roman"/>
              </a:rPr>
              <a:t>  </a:t>
            </a:r>
            <a:r>
              <a:rPr dirty="0" sz="2400">
                <a:latin typeface="Times New Roman"/>
                <a:cs typeface="Times New Roman"/>
              </a:rPr>
              <a:t>-</a:t>
            </a:r>
            <a:r>
              <a:rPr dirty="0" sz="2400" spc="185">
                <a:latin typeface="Times New Roman"/>
                <a:cs typeface="Times New Roman"/>
              </a:rPr>
              <a:t>  </a:t>
            </a:r>
            <a:r>
              <a:rPr dirty="0" sz="2400">
                <a:latin typeface="Times New Roman"/>
                <a:cs typeface="Times New Roman"/>
              </a:rPr>
              <a:t>Виртуалды</a:t>
            </a:r>
            <a:r>
              <a:rPr dirty="0" sz="2400" spc="190">
                <a:latin typeface="Times New Roman"/>
                <a:cs typeface="Times New Roman"/>
              </a:rPr>
              <a:t>  </a:t>
            </a:r>
            <a:r>
              <a:rPr dirty="0" sz="2400">
                <a:latin typeface="Times New Roman"/>
                <a:cs typeface="Times New Roman"/>
              </a:rPr>
              <a:t>зертханалар</a:t>
            </a:r>
            <a:r>
              <a:rPr dirty="0" sz="2400" spc="190">
                <a:latin typeface="Times New Roman"/>
                <a:cs typeface="Times New Roman"/>
              </a:rPr>
              <a:t>  </a:t>
            </a:r>
            <a:r>
              <a:rPr dirty="0" sz="2400">
                <a:latin typeface="Times New Roman"/>
                <a:cs typeface="Times New Roman"/>
              </a:rPr>
              <a:t>мен</a:t>
            </a:r>
            <a:r>
              <a:rPr dirty="0" sz="2400" spc="185">
                <a:latin typeface="Times New Roman"/>
                <a:cs typeface="Times New Roman"/>
              </a:rPr>
              <a:t>  </a:t>
            </a:r>
            <a:r>
              <a:rPr dirty="0" sz="2400" spc="-10">
                <a:latin typeface="Times New Roman"/>
                <a:cs typeface="Times New Roman"/>
              </a:rPr>
              <a:t>симуляторлар </a:t>
            </a:r>
            <a:r>
              <a:rPr dirty="0" sz="2400" spc="-30">
                <a:latin typeface="Times New Roman"/>
                <a:cs typeface="Times New Roman"/>
              </a:rPr>
              <a:t>қымбат,</a:t>
            </a:r>
            <a:r>
              <a:rPr dirty="0" sz="2400" spc="-5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қауіпті</a:t>
            </a:r>
            <a:r>
              <a:rPr dirty="0" sz="2400" spc="-7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немесе</a:t>
            </a:r>
            <a:r>
              <a:rPr dirty="0" sz="2400" spc="-5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күрделі</a:t>
            </a:r>
            <a:r>
              <a:rPr dirty="0" sz="2400" spc="-5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эксперименттерді</a:t>
            </a:r>
            <a:r>
              <a:rPr dirty="0" sz="2400" spc="-50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Times New Roman"/>
                <a:cs typeface="Times New Roman"/>
              </a:rPr>
              <a:t>орындауға</a:t>
            </a:r>
            <a:r>
              <a:rPr dirty="0" sz="2400" spc="-7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мүмкіндік</a:t>
            </a:r>
            <a:r>
              <a:rPr dirty="0" sz="2400" spc="-60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Times New Roman"/>
                <a:cs typeface="Times New Roman"/>
              </a:rPr>
              <a:t>береді.</a:t>
            </a:r>
            <a:endParaRPr sz="2400">
              <a:latin typeface="Times New Roman"/>
              <a:cs typeface="Times New Roman"/>
            </a:endParaRPr>
          </a:p>
          <a:p>
            <a:pPr algn="just" marL="469900" marR="5080" indent="-457200">
              <a:lnSpc>
                <a:spcPct val="100000"/>
              </a:lnSpc>
              <a:buAutoNum type="arabicPeriod" startAt="3"/>
              <a:tabLst>
                <a:tab pos="469900" algn="l"/>
              </a:tabLst>
            </a:pPr>
            <a:r>
              <a:rPr dirty="0" sz="2400">
                <a:latin typeface="Times New Roman"/>
                <a:cs typeface="Times New Roman"/>
              </a:rPr>
              <a:t>Аналитикалық</a:t>
            </a:r>
            <a:r>
              <a:rPr dirty="0" sz="2400" spc="38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ойлауды</a:t>
            </a:r>
            <a:r>
              <a:rPr dirty="0" sz="2400" spc="39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дамыту</a:t>
            </a:r>
            <a:r>
              <a:rPr dirty="0" sz="2400" spc="39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-</a:t>
            </a:r>
            <a:r>
              <a:rPr dirty="0" sz="2400" spc="39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Деректерді</a:t>
            </a:r>
            <a:r>
              <a:rPr dirty="0" sz="2400" spc="39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автоматты</a:t>
            </a:r>
            <a:r>
              <a:rPr dirty="0" sz="2400" spc="39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түрде</a:t>
            </a:r>
            <a:r>
              <a:rPr dirty="0" sz="2400" spc="40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жинайтын</a:t>
            </a:r>
            <a:r>
              <a:rPr dirty="0" sz="2400" spc="400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Times New Roman"/>
                <a:cs typeface="Times New Roman"/>
              </a:rPr>
              <a:t>смарт- </a:t>
            </a:r>
            <a:r>
              <a:rPr dirty="0" sz="2400">
                <a:latin typeface="Times New Roman"/>
                <a:cs typeface="Times New Roman"/>
              </a:rPr>
              <a:t>зертханалар</a:t>
            </a:r>
            <a:r>
              <a:rPr dirty="0" sz="2400" spc="204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студенттерге</a:t>
            </a:r>
            <a:r>
              <a:rPr dirty="0" sz="2400" spc="20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гипотезалар</a:t>
            </a:r>
            <a:r>
              <a:rPr dirty="0" sz="2400" spc="21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әзірлеуге</a:t>
            </a:r>
            <a:r>
              <a:rPr dirty="0" sz="2400" spc="21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және</a:t>
            </a:r>
            <a:r>
              <a:rPr dirty="0" sz="2400" spc="20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деректерді</a:t>
            </a:r>
            <a:r>
              <a:rPr dirty="0" sz="2400" spc="204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талдауға</a:t>
            </a:r>
            <a:r>
              <a:rPr dirty="0" sz="2400" spc="200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Times New Roman"/>
                <a:cs typeface="Times New Roman"/>
              </a:rPr>
              <a:t>көбірек </a:t>
            </a:r>
            <a:r>
              <a:rPr dirty="0" sz="2400">
                <a:latin typeface="Times New Roman"/>
                <a:cs typeface="Times New Roman"/>
              </a:rPr>
              <a:t>уақыт</a:t>
            </a:r>
            <a:r>
              <a:rPr dirty="0" sz="2400" spc="-6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бөлуге</a:t>
            </a:r>
            <a:r>
              <a:rPr dirty="0" sz="2400" spc="-6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мүмкіндік</a:t>
            </a:r>
            <a:r>
              <a:rPr dirty="0" sz="2400" spc="-55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Times New Roman"/>
                <a:cs typeface="Times New Roman"/>
              </a:rPr>
              <a:t>береді.</a:t>
            </a:r>
            <a:endParaRPr sz="2400">
              <a:latin typeface="Times New Roman"/>
              <a:cs typeface="Times New Roman"/>
            </a:endParaRPr>
          </a:p>
          <a:p>
            <a:pPr algn="just" marL="469900" marR="8890" indent="-457200">
              <a:lnSpc>
                <a:spcPct val="100000"/>
              </a:lnSpc>
              <a:buAutoNum type="arabicPeriod" startAt="3"/>
              <a:tabLst>
                <a:tab pos="469900" algn="l"/>
              </a:tabLst>
            </a:pPr>
            <a:r>
              <a:rPr dirty="0" sz="2400">
                <a:latin typeface="Times New Roman"/>
                <a:cs typeface="Times New Roman"/>
              </a:rPr>
              <a:t>Мотивацияны</a:t>
            </a:r>
            <a:r>
              <a:rPr dirty="0" sz="2400" spc="125">
                <a:latin typeface="Times New Roman"/>
                <a:cs typeface="Times New Roman"/>
              </a:rPr>
              <a:t>  </a:t>
            </a:r>
            <a:r>
              <a:rPr dirty="0" sz="2400">
                <a:latin typeface="Times New Roman"/>
                <a:cs typeface="Times New Roman"/>
              </a:rPr>
              <a:t>арттыру</a:t>
            </a:r>
            <a:r>
              <a:rPr dirty="0" sz="2400" spc="125">
                <a:latin typeface="Times New Roman"/>
                <a:cs typeface="Times New Roman"/>
              </a:rPr>
              <a:t>  </a:t>
            </a:r>
            <a:r>
              <a:rPr dirty="0" sz="2400">
                <a:latin typeface="Times New Roman"/>
                <a:cs typeface="Times New Roman"/>
              </a:rPr>
              <a:t>-</a:t>
            </a:r>
            <a:r>
              <a:rPr dirty="0" sz="2400" spc="120">
                <a:latin typeface="Times New Roman"/>
                <a:cs typeface="Times New Roman"/>
              </a:rPr>
              <a:t>  </a:t>
            </a:r>
            <a:r>
              <a:rPr dirty="0" sz="2400">
                <a:latin typeface="Times New Roman"/>
                <a:cs typeface="Times New Roman"/>
              </a:rPr>
              <a:t>Ойын</a:t>
            </a:r>
            <a:r>
              <a:rPr dirty="0" sz="2400" spc="130">
                <a:latin typeface="Times New Roman"/>
                <a:cs typeface="Times New Roman"/>
              </a:rPr>
              <a:t>  </a:t>
            </a:r>
            <a:r>
              <a:rPr dirty="0" sz="2400">
                <a:latin typeface="Times New Roman"/>
                <a:cs typeface="Times New Roman"/>
              </a:rPr>
              <a:t>элементтері,</a:t>
            </a:r>
            <a:r>
              <a:rPr dirty="0" sz="2400" spc="125">
                <a:latin typeface="Times New Roman"/>
                <a:cs typeface="Times New Roman"/>
              </a:rPr>
              <a:t>  </a:t>
            </a:r>
            <a:r>
              <a:rPr dirty="0" sz="2400">
                <a:latin typeface="Times New Roman"/>
                <a:cs typeface="Times New Roman"/>
              </a:rPr>
              <a:t>интерактивті</a:t>
            </a:r>
            <a:r>
              <a:rPr dirty="0" sz="2400" spc="114">
                <a:latin typeface="Times New Roman"/>
                <a:cs typeface="Times New Roman"/>
              </a:rPr>
              <a:t>  </a:t>
            </a:r>
            <a:r>
              <a:rPr dirty="0" sz="2400">
                <a:latin typeface="Times New Roman"/>
                <a:cs typeface="Times New Roman"/>
              </a:rPr>
              <a:t>симуляциялар</a:t>
            </a:r>
            <a:r>
              <a:rPr dirty="0" sz="2400" spc="125">
                <a:latin typeface="Times New Roman"/>
                <a:cs typeface="Times New Roman"/>
              </a:rPr>
              <a:t>  </a:t>
            </a:r>
            <a:r>
              <a:rPr dirty="0" sz="2400" spc="-20">
                <a:latin typeface="Times New Roman"/>
                <a:cs typeface="Times New Roman"/>
              </a:rPr>
              <a:t>және </a:t>
            </a:r>
            <a:r>
              <a:rPr dirty="0" sz="2400" spc="-10">
                <a:latin typeface="Times New Roman"/>
                <a:cs typeface="Times New Roman"/>
              </a:rPr>
              <a:t>виртуалды</a:t>
            </a:r>
            <a:r>
              <a:rPr dirty="0" sz="2400" spc="-8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ортада</a:t>
            </a:r>
            <a:r>
              <a:rPr dirty="0" sz="2400" spc="-6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тәжірибе</a:t>
            </a:r>
            <a:r>
              <a:rPr dirty="0" sz="2400" spc="-8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жасау</a:t>
            </a:r>
            <a:r>
              <a:rPr dirty="0" sz="2400" spc="-75">
                <a:latin typeface="Times New Roman"/>
                <a:cs typeface="Times New Roman"/>
              </a:rPr>
              <a:t> </a:t>
            </a:r>
            <a:r>
              <a:rPr dirty="0" sz="2400" spc="-20">
                <a:latin typeface="Times New Roman"/>
                <a:cs typeface="Times New Roman"/>
              </a:rPr>
              <a:t>оқуды</a:t>
            </a:r>
            <a:r>
              <a:rPr dirty="0" sz="2400" spc="-10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қызықты</a:t>
            </a:r>
            <a:r>
              <a:rPr dirty="0" sz="2400" spc="-6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және</a:t>
            </a:r>
            <a:r>
              <a:rPr dirty="0" sz="2400" spc="-7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мотивациялық</a:t>
            </a:r>
            <a:r>
              <a:rPr dirty="0" sz="2400" spc="-65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Times New Roman"/>
                <a:cs typeface="Times New Roman"/>
              </a:rPr>
              <a:t>етеді.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8739" y="146431"/>
            <a:ext cx="11828145" cy="64281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latin typeface="Times New Roman"/>
                <a:cs typeface="Times New Roman"/>
              </a:rPr>
              <a:t>Мысал:</a:t>
            </a:r>
            <a:r>
              <a:rPr dirty="0" sz="2000" spc="-30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Импульстің</a:t>
            </a:r>
            <a:r>
              <a:rPr dirty="0" sz="2000" spc="-4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сақталу заңын</a:t>
            </a:r>
            <a:r>
              <a:rPr dirty="0" sz="2000" spc="-40" b="1">
                <a:latin typeface="Times New Roman"/>
                <a:cs typeface="Times New Roman"/>
              </a:rPr>
              <a:t> </a:t>
            </a:r>
            <a:r>
              <a:rPr dirty="0" sz="2000" spc="-10" b="1">
                <a:latin typeface="Times New Roman"/>
                <a:cs typeface="Times New Roman"/>
              </a:rPr>
              <a:t>оқып-</a:t>
            </a:r>
            <a:r>
              <a:rPr dirty="0" sz="2000" b="1">
                <a:latin typeface="Times New Roman"/>
                <a:cs typeface="Times New Roman"/>
              </a:rPr>
              <a:t>үйрену</a:t>
            </a:r>
            <a:r>
              <a:rPr dirty="0" sz="2000" spc="-3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үшін</a:t>
            </a:r>
            <a:r>
              <a:rPr dirty="0" sz="2000" spc="-70" b="1">
                <a:latin typeface="Times New Roman"/>
                <a:cs typeface="Times New Roman"/>
              </a:rPr>
              <a:t> </a:t>
            </a:r>
            <a:r>
              <a:rPr dirty="0" sz="2000" spc="-10" b="1">
                <a:latin typeface="Times New Roman"/>
                <a:cs typeface="Times New Roman"/>
              </a:rPr>
              <a:t>VR-</a:t>
            </a:r>
            <a:r>
              <a:rPr dirty="0" sz="2000" b="1">
                <a:latin typeface="Times New Roman"/>
                <a:cs typeface="Times New Roman"/>
              </a:rPr>
              <a:t>симуляциясын</a:t>
            </a:r>
            <a:r>
              <a:rPr dirty="0" sz="2000" spc="-45" b="1">
                <a:latin typeface="Times New Roman"/>
                <a:cs typeface="Times New Roman"/>
              </a:rPr>
              <a:t> </a:t>
            </a:r>
            <a:r>
              <a:rPr dirty="0" sz="2000" spc="-10" b="1">
                <a:latin typeface="Times New Roman"/>
                <a:cs typeface="Times New Roman"/>
              </a:rPr>
              <a:t>пайдалану</a:t>
            </a:r>
            <a:endParaRPr sz="2000">
              <a:latin typeface="Times New Roman"/>
              <a:cs typeface="Times New Roman"/>
            </a:endParaRPr>
          </a:p>
          <a:p>
            <a:pPr algn="just" marL="12700" marR="6985">
              <a:lnSpc>
                <a:spcPct val="100000"/>
              </a:lnSpc>
            </a:pPr>
            <a:r>
              <a:rPr dirty="0" sz="2000">
                <a:latin typeface="Times New Roman"/>
                <a:cs typeface="Times New Roman"/>
              </a:rPr>
              <a:t>Эксперименттің</a:t>
            </a:r>
            <a:r>
              <a:rPr dirty="0" sz="2000" spc="22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сипаттамасы:«Импульстің</a:t>
            </a:r>
            <a:r>
              <a:rPr dirty="0" sz="2000" spc="22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сақталу</a:t>
            </a:r>
            <a:r>
              <a:rPr dirty="0" sz="2000" spc="23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заңын»</a:t>
            </a:r>
            <a:r>
              <a:rPr dirty="0" sz="2000" spc="24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виртуалды</a:t>
            </a:r>
            <a:r>
              <a:rPr dirty="0" sz="2000" spc="229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шындықта</a:t>
            </a:r>
            <a:r>
              <a:rPr dirty="0" sz="2000" spc="24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(VR)</a:t>
            </a:r>
            <a:r>
              <a:rPr dirty="0" sz="2000" spc="225">
                <a:latin typeface="Times New Roman"/>
                <a:cs typeface="Times New Roman"/>
              </a:rPr>
              <a:t> </a:t>
            </a:r>
            <a:r>
              <a:rPr dirty="0" sz="2000" spc="-20">
                <a:latin typeface="Times New Roman"/>
                <a:cs typeface="Times New Roman"/>
              </a:rPr>
              <a:t>оқып-</a:t>
            </a:r>
            <a:r>
              <a:rPr dirty="0" sz="2000">
                <a:latin typeface="Times New Roman"/>
                <a:cs typeface="Times New Roman"/>
              </a:rPr>
              <a:t>үйрену</a:t>
            </a:r>
            <a:r>
              <a:rPr dirty="0" sz="2000" spc="215">
                <a:latin typeface="Times New Roman"/>
                <a:cs typeface="Times New Roman"/>
              </a:rPr>
              <a:t> </a:t>
            </a:r>
            <a:r>
              <a:rPr dirty="0" sz="2000" spc="-20">
                <a:latin typeface="Times New Roman"/>
                <a:cs typeface="Times New Roman"/>
              </a:rPr>
              <a:t>үшін </a:t>
            </a:r>
            <a:r>
              <a:rPr dirty="0" sz="2000">
                <a:latin typeface="Times New Roman"/>
                <a:cs typeface="Times New Roman"/>
              </a:rPr>
              <a:t>әртүрлі</a:t>
            </a:r>
            <a:r>
              <a:rPr dirty="0" sz="2000" spc="-1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объектілердің</a:t>
            </a:r>
            <a:r>
              <a:rPr dirty="0" sz="2000" spc="-1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соқтығысуын</a:t>
            </a:r>
            <a:r>
              <a:rPr dirty="0" sz="2000" spc="-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модельдейтін</a:t>
            </a:r>
            <a:r>
              <a:rPr dirty="0" sz="2000" spc="-1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арнайы</a:t>
            </a:r>
            <a:r>
              <a:rPr dirty="0" sz="2000" spc="-1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симуляцияны</a:t>
            </a:r>
            <a:r>
              <a:rPr dirty="0" sz="2000" spc="-1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қолдануға болады.</a:t>
            </a:r>
            <a:r>
              <a:rPr dirty="0" sz="2000" spc="-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Мысалы, </a:t>
            </a:r>
            <a:r>
              <a:rPr dirty="0" sz="2000" spc="-10">
                <a:latin typeface="Times New Roman"/>
                <a:cs typeface="Times New Roman"/>
              </a:rPr>
              <a:t>«PhET </a:t>
            </a:r>
            <a:r>
              <a:rPr dirty="0" sz="2000">
                <a:latin typeface="Times New Roman"/>
                <a:cs typeface="Times New Roman"/>
              </a:rPr>
              <a:t>Interactive</a:t>
            </a:r>
            <a:r>
              <a:rPr dirty="0" sz="2000" spc="6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Simulations»</a:t>
            </a:r>
            <a:r>
              <a:rPr dirty="0" sz="2000" spc="5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сияқты</a:t>
            </a:r>
            <a:r>
              <a:rPr dirty="0" sz="2000" spc="55">
                <a:latin typeface="Times New Roman"/>
                <a:cs typeface="Times New Roman"/>
              </a:rPr>
              <a:t> </a:t>
            </a:r>
            <a:r>
              <a:rPr dirty="0" sz="2000" spc="-20">
                <a:latin typeface="Times New Roman"/>
                <a:cs typeface="Times New Roman"/>
              </a:rPr>
              <a:t>VR-</a:t>
            </a:r>
            <a:r>
              <a:rPr dirty="0" sz="2000">
                <a:latin typeface="Times New Roman"/>
                <a:cs typeface="Times New Roman"/>
              </a:rPr>
              <a:t>платформасы</a:t>
            </a:r>
            <a:r>
              <a:rPr dirty="0" sz="2000" spc="4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студенттерге</a:t>
            </a:r>
            <a:r>
              <a:rPr dirty="0" sz="2000" spc="6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денелердің</a:t>
            </a:r>
            <a:r>
              <a:rPr dirty="0" sz="2000" spc="6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соқтығысуын</a:t>
            </a:r>
            <a:r>
              <a:rPr dirty="0" sz="2000" spc="6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интерактивті</a:t>
            </a:r>
            <a:r>
              <a:rPr dirty="0" sz="2000" spc="55">
                <a:latin typeface="Times New Roman"/>
                <a:cs typeface="Times New Roman"/>
              </a:rPr>
              <a:t> </a:t>
            </a:r>
            <a:r>
              <a:rPr dirty="0" sz="2000" spc="-10">
                <a:latin typeface="Times New Roman"/>
                <a:cs typeface="Times New Roman"/>
              </a:rPr>
              <a:t>түрде зерттеуге</a:t>
            </a:r>
            <a:r>
              <a:rPr dirty="0" sz="2000" spc="-4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мүмкіндік</a:t>
            </a:r>
            <a:r>
              <a:rPr dirty="0" sz="2000" spc="-65">
                <a:latin typeface="Times New Roman"/>
                <a:cs typeface="Times New Roman"/>
              </a:rPr>
              <a:t> </a:t>
            </a:r>
            <a:r>
              <a:rPr dirty="0" sz="2000" spc="-10">
                <a:latin typeface="Times New Roman"/>
                <a:cs typeface="Times New Roman"/>
              </a:rPr>
              <a:t>береді.</a:t>
            </a:r>
            <a:endParaRPr sz="20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  <a:spcBef>
                <a:spcPts val="5"/>
              </a:spcBef>
            </a:pPr>
            <a:r>
              <a:rPr dirty="0" sz="2000">
                <a:latin typeface="Times New Roman"/>
                <a:cs typeface="Times New Roman"/>
              </a:rPr>
              <a:t>Экспериментті</a:t>
            </a:r>
            <a:r>
              <a:rPr dirty="0" sz="2000" spc="-95">
                <a:latin typeface="Times New Roman"/>
                <a:cs typeface="Times New Roman"/>
              </a:rPr>
              <a:t> </a:t>
            </a:r>
            <a:r>
              <a:rPr dirty="0" sz="2000" spc="-10">
                <a:latin typeface="Times New Roman"/>
                <a:cs typeface="Times New Roman"/>
              </a:rPr>
              <a:t>өткізу:</a:t>
            </a:r>
            <a:endParaRPr sz="2000">
              <a:latin typeface="Times New Roman"/>
              <a:cs typeface="Times New Roman"/>
            </a:endParaRPr>
          </a:p>
          <a:p>
            <a:pPr algn="just" marL="355600" marR="6985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dirty="0" sz="2000">
                <a:latin typeface="Times New Roman"/>
                <a:cs typeface="Times New Roman"/>
              </a:rPr>
              <a:t>VR</a:t>
            </a:r>
            <a:r>
              <a:rPr dirty="0" sz="2000" spc="34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ортадағы</a:t>
            </a:r>
            <a:r>
              <a:rPr dirty="0" sz="2000" spc="36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экспериментке</a:t>
            </a:r>
            <a:r>
              <a:rPr dirty="0" sz="2000" spc="35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дайындық:</a:t>
            </a:r>
            <a:r>
              <a:rPr dirty="0" sz="2000" spc="36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Студенттер</a:t>
            </a:r>
            <a:r>
              <a:rPr dirty="0" sz="2000" spc="34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әртүрлі</a:t>
            </a:r>
            <a:r>
              <a:rPr dirty="0" sz="2000" spc="35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массадағы</a:t>
            </a:r>
            <a:r>
              <a:rPr dirty="0" sz="2000" spc="35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объектілер</a:t>
            </a:r>
            <a:r>
              <a:rPr dirty="0" sz="2000" spc="36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(мысалы,</a:t>
            </a:r>
            <a:r>
              <a:rPr dirty="0" sz="2000" spc="35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екі</a:t>
            </a:r>
            <a:r>
              <a:rPr dirty="0" sz="2000" spc="350">
                <a:latin typeface="Times New Roman"/>
                <a:cs typeface="Times New Roman"/>
              </a:rPr>
              <a:t> </a:t>
            </a:r>
            <a:r>
              <a:rPr dirty="0" sz="2000" spc="-20">
                <a:latin typeface="Times New Roman"/>
                <a:cs typeface="Times New Roman"/>
              </a:rPr>
              <a:t>шар) </a:t>
            </a:r>
            <a:r>
              <a:rPr dirty="0" sz="2000">
                <a:latin typeface="Times New Roman"/>
                <a:cs typeface="Times New Roman"/>
              </a:rPr>
              <a:t>орналасқан</a:t>
            </a:r>
            <a:r>
              <a:rPr dirty="0" sz="2000" spc="155">
                <a:latin typeface="Times New Roman"/>
                <a:cs typeface="Times New Roman"/>
              </a:rPr>
              <a:t>  </a:t>
            </a:r>
            <a:r>
              <a:rPr dirty="0" sz="2000">
                <a:latin typeface="Times New Roman"/>
                <a:cs typeface="Times New Roman"/>
              </a:rPr>
              <a:t>виртуалды</a:t>
            </a:r>
            <a:r>
              <a:rPr dirty="0" sz="2000" spc="155">
                <a:latin typeface="Times New Roman"/>
                <a:cs typeface="Times New Roman"/>
              </a:rPr>
              <a:t>  </a:t>
            </a:r>
            <a:r>
              <a:rPr dirty="0" sz="2000">
                <a:latin typeface="Times New Roman"/>
                <a:cs typeface="Times New Roman"/>
              </a:rPr>
              <a:t>зертханаға</a:t>
            </a:r>
            <a:r>
              <a:rPr dirty="0" sz="2000" spc="160">
                <a:latin typeface="Times New Roman"/>
                <a:cs typeface="Times New Roman"/>
              </a:rPr>
              <a:t>  </a:t>
            </a:r>
            <a:r>
              <a:rPr dirty="0" sz="2000">
                <a:latin typeface="Times New Roman"/>
                <a:cs typeface="Times New Roman"/>
              </a:rPr>
              <a:t>кіреді.</a:t>
            </a:r>
            <a:r>
              <a:rPr dirty="0" sz="2000" spc="160">
                <a:latin typeface="Times New Roman"/>
                <a:cs typeface="Times New Roman"/>
              </a:rPr>
              <a:t>  </a:t>
            </a:r>
            <a:r>
              <a:rPr dirty="0" sz="2000">
                <a:latin typeface="Times New Roman"/>
                <a:cs typeface="Times New Roman"/>
              </a:rPr>
              <a:t>Олар</a:t>
            </a:r>
            <a:r>
              <a:rPr dirty="0" sz="2000" spc="150">
                <a:latin typeface="Times New Roman"/>
                <a:cs typeface="Times New Roman"/>
              </a:rPr>
              <a:t>  </a:t>
            </a:r>
            <a:r>
              <a:rPr dirty="0" sz="2000">
                <a:latin typeface="Times New Roman"/>
                <a:cs typeface="Times New Roman"/>
              </a:rPr>
              <a:t>объектілердің</a:t>
            </a:r>
            <a:r>
              <a:rPr dirty="0" sz="2000" spc="155">
                <a:latin typeface="Times New Roman"/>
                <a:cs typeface="Times New Roman"/>
              </a:rPr>
              <a:t>  </a:t>
            </a:r>
            <a:r>
              <a:rPr dirty="0" sz="2000">
                <a:latin typeface="Times New Roman"/>
                <a:cs typeface="Times New Roman"/>
              </a:rPr>
              <a:t>бастапқы</a:t>
            </a:r>
            <a:r>
              <a:rPr dirty="0" sz="2000" spc="160">
                <a:latin typeface="Times New Roman"/>
                <a:cs typeface="Times New Roman"/>
              </a:rPr>
              <a:t>  </a:t>
            </a:r>
            <a:r>
              <a:rPr dirty="0" sz="2000">
                <a:latin typeface="Times New Roman"/>
                <a:cs typeface="Times New Roman"/>
              </a:rPr>
              <a:t>жылдамдығын,</a:t>
            </a:r>
            <a:r>
              <a:rPr dirty="0" sz="2000" spc="160">
                <a:latin typeface="Times New Roman"/>
                <a:cs typeface="Times New Roman"/>
              </a:rPr>
              <a:t>  </a:t>
            </a:r>
            <a:r>
              <a:rPr dirty="0" sz="2000" spc="-10">
                <a:latin typeface="Times New Roman"/>
                <a:cs typeface="Times New Roman"/>
              </a:rPr>
              <a:t>массасын, </a:t>
            </a:r>
            <a:r>
              <a:rPr dirty="0" sz="2000">
                <a:latin typeface="Times New Roman"/>
                <a:cs typeface="Times New Roman"/>
              </a:rPr>
              <a:t>соқтығысу</a:t>
            </a:r>
            <a:r>
              <a:rPr dirty="0" sz="2000" spc="20">
                <a:latin typeface="Times New Roman"/>
                <a:cs typeface="Times New Roman"/>
              </a:rPr>
              <a:t>  </a:t>
            </a:r>
            <a:r>
              <a:rPr dirty="0" sz="2000">
                <a:latin typeface="Times New Roman"/>
                <a:cs typeface="Times New Roman"/>
              </a:rPr>
              <a:t>түрлерін</a:t>
            </a:r>
            <a:r>
              <a:rPr dirty="0" sz="2000" spc="15">
                <a:latin typeface="Times New Roman"/>
                <a:cs typeface="Times New Roman"/>
              </a:rPr>
              <a:t>  </a:t>
            </a:r>
            <a:r>
              <a:rPr dirty="0" sz="2000">
                <a:latin typeface="Times New Roman"/>
                <a:cs typeface="Times New Roman"/>
              </a:rPr>
              <a:t>(серпімді</a:t>
            </a:r>
            <a:r>
              <a:rPr dirty="0" sz="2000" spc="25">
                <a:latin typeface="Times New Roman"/>
                <a:cs typeface="Times New Roman"/>
              </a:rPr>
              <a:t>  </a:t>
            </a:r>
            <a:r>
              <a:rPr dirty="0" sz="2000">
                <a:latin typeface="Times New Roman"/>
                <a:cs typeface="Times New Roman"/>
              </a:rPr>
              <a:t>немесе</a:t>
            </a:r>
            <a:r>
              <a:rPr dirty="0" sz="2000" spc="25">
                <a:latin typeface="Times New Roman"/>
                <a:cs typeface="Times New Roman"/>
              </a:rPr>
              <a:t>  </a:t>
            </a:r>
            <a:r>
              <a:rPr dirty="0" sz="2000">
                <a:latin typeface="Times New Roman"/>
                <a:cs typeface="Times New Roman"/>
              </a:rPr>
              <a:t>серпімсіз)</a:t>
            </a:r>
            <a:r>
              <a:rPr dirty="0" sz="2000" spc="25">
                <a:latin typeface="Times New Roman"/>
                <a:cs typeface="Times New Roman"/>
              </a:rPr>
              <a:t>  </a:t>
            </a:r>
            <a:r>
              <a:rPr dirty="0" sz="2000">
                <a:latin typeface="Times New Roman"/>
                <a:cs typeface="Times New Roman"/>
              </a:rPr>
              <a:t>орнатып,</a:t>
            </a:r>
            <a:r>
              <a:rPr dirty="0" sz="2000" spc="25">
                <a:latin typeface="Times New Roman"/>
                <a:cs typeface="Times New Roman"/>
              </a:rPr>
              <a:t>  </a:t>
            </a:r>
            <a:r>
              <a:rPr dirty="0" sz="2000">
                <a:latin typeface="Times New Roman"/>
                <a:cs typeface="Times New Roman"/>
              </a:rPr>
              <a:t>соқтығысу</a:t>
            </a:r>
            <a:r>
              <a:rPr dirty="0" sz="2000" spc="20">
                <a:latin typeface="Times New Roman"/>
                <a:cs typeface="Times New Roman"/>
              </a:rPr>
              <a:t>  </a:t>
            </a:r>
            <a:r>
              <a:rPr dirty="0" sz="2000">
                <a:latin typeface="Times New Roman"/>
                <a:cs typeface="Times New Roman"/>
              </a:rPr>
              <a:t>шарттарын</a:t>
            </a:r>
            <a:r>
              <a:rPr dirty="0" sz="2000" spc="25">
                <a:latin typeface="Times New Roman"/>
                <a:cs typeface="Times New Roman"/>
              </a:rPr>
              <a:t>  </a:t>
            </a:r>
            <a:r>
              <a:rPr dirty="0" sz="2000">
                <a:latin typeface="Times New Roman"/>
                <a:cs typeface="Times New Roman"/>
              </a:rPr>
              <a:t>реттей</a:t>
            </a:r>
            <a:r>
              <a:rPr dirty="0" sz="2000" spc="20">
                <a:latin typeface="Times New Roman"/>
                <a:cs typeface="Times New Roman"/>
              </a:rPr>
              <a:t>  </a:t>
            </a:r>
            <a:r>
              <a:rPr dirty="0" sz="2000">
                <a:latin typeface="Times New Roman"/>
                <a:cs typeface="Times New Roman"/>
              </a:rPr>
              <a:t>алады.</a:t>
            </a:r>
            <a:r>
              <a:rPr dirty="0" sz="2000" spc="25">
                <a:latin typeface="Times New Roman"/>
                <a:cs typeface="Times New Roman"/>
              </a:rPr>
              <a:t>  </a:t>
            </a:r>
            <a:r>
              <a:rPr dirty="0" sz="2000" spc="-25">
                <a:latin typeface="Times New Roman"/>
                <a:cs typeface="Times New Roman"/>
              </a:rPr>
              <a:t>VR </a:t>
            </a:r>
            <a:r>
              <a:rPr dirty="0" sz="2000">
                <a:latin typeface="Times New Roman"/>
                <a:cs typeface="Times New Roman"/>
              </a:rPr>
              <a:t>арқылы</a:t>
            </a:r>
            <a:r>
              <a:rPr dirty="0" sz="2000" spc="125">
                <a:latin typeface="Times New Roman"/>
                <a:cs typeface="Times New Roman"/>
              </a:rPr>
              <a:t>  </a:t>
            </a:r>
            <a:r>
              <a:rPr dirty="0" sz="2000">
                <a:latin typeface="Times New Roman"/>
                <a:cs typeface="Times New Roman"/>
              </a:rPr>
              <a:t>объектілердің</a:t>
            </a:r>
            <a:r>
              <a:rPr dirty="0" sz="2000" spc="125">
                <a:latin typeface="Times New Roman"/>
                <a:cs typeface="Times New Roman"/>
              </a:rPr>
              <a:t>  </a:t>
            </a:r>
            <a:r>
              <a:rPr dirty="0" sz="2000">
                <a:latin typeface="Times New Roman"/>
                <a:cs typeface="Times New Roman"/>
              </a:rPr>
              <a:t>қозғалысын</a:t>
            </a:r>
            <a:r>
              <a:rPr dirty="0" sz="2000" spc="140">
                <a:latin typeface="Times New Roman"/>
                <a:cs typeface="Times New Roman"/>
              </a:rPr>
              <a:t>  </a:t>
            </a:r>
            <a:r>
              <a:rPr dirty="0" sz="2000">
                <a:latin typeface="Times New Roman"/>
                <a:cs typeface="Times New Roman"/>
              </a:rPr>
              <a:t>үш</a:t>
            </a:r>
            <a:r>
              <a:rPr dirty="0" sz="2000" spc="125">
                <a:latin typeface="Times New Roman"/>
                <a:cs typeface="Times New Roman"/>
              </a:rPr>
              <a:t>  </a:t>
            </a:r>
            <a:r>
              <a:rPr dirty="0" sz="2000">
                <a:latin typeface="Times New Roman"/>
                <a:cs typeface="Times New Roman"/>
              </a:rPr>
              <a:t>өлшемді</a:t>
            </a:r>
            <a:r>
              <a:rPr dirty="0" sz="2000" spc="130">
                <a:latin typeface="Times New Roman"/>
                <a:cs typeface="Times New Roman"/>
              </a:rPr>
              <a:t>  </a:t>
            </a:r>
            <a:r>
              <a:rPr dirty="0" sz="2000">
                <a:latin typeface="Times New Roman"/>
                <a:cs typeface="Times New Roman"/>
              </a:rPr>
              <a:t>кеңістікте</a:t>
            </a:r>
            <a:r>
              <a:rPr dirty="0" sz="2000" spc="135">
                <a:latin typeface="Times New Roman"/>
                <a:cs typeface="Times New Roman"/>
              </a:rPr>
              <a:t>  </a:t>
            </a:r>
            <a:r>
              <a:rPr dirty="0" sz="2000">
                <a:latin typeface="Times New Roman"/>
                <a:cs typeface="Times New Roman"/>
              </a:rPr>
              <a:t>нақты</a:t>
            </a:r>
            <a:r>
              <a:rPr dirty="0" sz="2000" spc="130">
                <a:latin typeface="Times New Roman"/>
                <a:cs typeface="Times New Roman"/>
              </a:rPr>
              <a:t>  </a:t>
            </a:r>
            <a:r>
              <a:rPr dirty="0" sz="2000">
                <a:latin typeface="Times New Roman"/>
                <a:cs typeface="Times New Roman"/>
              </a:rPr>
              <a:t>визуализациялап,</a:t>
            </a:r>
            <a:r>
              <a:rPr dirty="0" sz="2000" spc="130">
                <a:latin typeface="Times New Roman"/>
                <a:cs typeface="Times New Roman"/>
              </a:rPr>
              <a:t>  </a:t>
            </a:r>
            <a:r>
              <a:rPr dirty="0" sz="2000">
                <a:latin typeface="Times New Roman"/>
                <a:cs typeface="Times New Roman"/>
              </a:rPr>
              <a:t>әрбір</a:t>
            </a:r>
            <a:r>
              <a:rPr dirty="0" sz="2000" spc="135">
                <a:latin typeface="Times New Roman"/>
                <a:cs typeface="Times New Roman"/>
              </a:rPr>
              <a:t>  </a:t>
            </a:r>
            <a:r>
              <a:rPr dirty="0" sz="2000" spc="-10">
                <a:latin typeface="Times New Roman"/>
                <a:cs typeface="Times New Roman"/>
              </a:rPr>
              <a:t>шардың </a:t>
            </a:r>
            <a:r>
              <a:rPr dirty="0" sz="2000">
                <a:latin typeface="Times New Roman"/>
                <a:cs typeface="Times New Roman"/>
              </a:rPr>
              <a:t>траекториясын</a:t>
            </a:r>
            <a:r>
              <a:rPr dirty="0" sz="2000" spc="-85">
                <a:latin typeface="Times New Roman"/>
                <a:cs typeface="Times New Roman"/>
              </a:rPr>
              <a:t> </a:t>
            </a:r>
            <a:r>
              <a:rPr dirty="0" sz="2000" spc="-10">
                <a:latin typeface="Times New Roman"/>
                <a:cs typeface="Times New Roman"/>
              </a:rPr>
              <a:t>бақылауға</a:t>
            </a:r>
            <a:r>
              <a:rPr dirty="0" sz="2000" spc="-60">
                <a:latin typeface="Times New Roman"/>
                <a:cs typeface="Times New Roman"/>
              </a:rPr>
              <a:t> </a:t>
            </a:r>
            <a:r>
              <a:rPr dirty="0" sz="2000" spc="-10">
                <a:latin typeface="Times New Roman"/>
                <a:cs typeface="Times New Roman"/>
              </a:rPr>
              <a:t>болады.</a:t>
            </a:r>
            <a:endParaRPr sz="2000">
              <a:latin typeface="Times New Roman"/>
              <a:cs typeface="Times New Roman"/>
            </a:endParaRPr>
          </a:p>
          <a:p>
            <a:pPr algn="just" marL="355600" marR="10160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dirty="0" sz="2000">
                <a:latin typeface="Times New Roman"/>
                <a:cs typeface="Times New Roman"/>
              </a:rPr>
              <a:t>Өзара</a:t>
            </a:r>
            <a:r>
              <a:rPr dirty="0" sz="2000" spc="20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әрекеттестікті</a:t>
            </a:r>
            <a:r>
              <a:rPr dirty="0" sz="2000" spc="204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зерттеу:</a:t>
            </a:r>
            <a:r>
              <a:rPr dirty="0" sz="2000" spc="200">
                <a:latin typeface="Times New Roman"/>
                <a:cs typeface="Times New Roman"/>
              </a:rPr>
              <a:t>   </a:t>
            </a:r>
            <a:r>
              <a:rPr dirty="0" sz="2000">
                <a:latin typeface="Times New Roman"/>
                <a:cs typeface="Times New Roman"/>
              </a:rPr>
              <a:t>-</a:t>
            </a:r>
            <a:r>
              <a:rPr dirty="0" sz="2000" spc="204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Студенттер</a:t>
            </a:r>
            <a:r>
              <a:rPr dirty="0" sz="2000" spc="20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әртүрлі</a:t>
            </a:r>
            <a:r>
              <a:rPr dirty="0" sz="2000" spc="19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жылдамдықпен</a:t>
            </a:r>
            <a:r>
              <a:rPr dirty="0" sz="2000" spc="21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қозғалатын</a:t>
            </a:r>
            <a:r>
              <a:rPr dirty="0" sz="2000" spc="19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шарларды</a:t>
            </a:r>
            <a:r>
              <a:rPr dirty="0" sz="2000" spc="204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іске</a:t>
            </a:r>
            <a:r>
              <a:rPr dirty="0" sz="2000" spc="204">
                <a:latin typeface="Times New Roman"/>
                <a:cs typeface="Times New Roman"/>
              </a:rPr>
              <a:t> </a:t>
            </a:r>
            <a:r>
              <a:rPr dirty="0" sz="2000" spc="-10">
                <a:latin typeface="Times New Roman"/>
                <a:cs typeface="Times New Roman"/>
              </a:rPr>
              <a:t>қосып, </a:t>
            </a:r>
            <a:r>
              <a:rPr dirty="0" sz="2000">
                <a:latin typeface="Times New Roman"/>
                <a:cs typeface="Times New Roman"/>
              </a:rPr>
              <a:t>олардың</a:t>
            </a:r>
            <a:r>
              <a:rPr dirty="0" sz="2000" spc="-40">
                <a:latin typeface="Times New Roman"/>
                <a:cs typeface="Times New Roman"/>
              </a:rPr>
              <a:t> </a:t>
            </a:r>
            <a:r>
              <a:rPr dirty="0" sz="2000" spc="-10">
                <a:latin typeface="Times New Roman"/>
                <a:cs typeface="Times New Roman"/>
              </a:rPr>
              <a:t>импульстерінің</a:t>
            </a:r>
            <a:r>
              <a:rPr dirty="0" sz="2000" spc="-3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қалай</a:t>
            </a:r>
            <a:r>
              <a:rPr dirty="0" sz="2000" spc="-1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әрекеттесетінін</a:t>
            </a:r>
            <a:r>
              <a:rPr dirty="0" sz="2000" spc="-25">
                <a:latin typeface="Times New Roman"/>
                <a:cs typeface="Times New Roman"/>
              </a:rPr>
              <a:t> </a:t>
            </a:r>
            <a:r>
              <a:rPr dirty="0" sz="2000" spc="-10">
                <a:latin typeface="Times New Roman"/>
                <a:cs typeface="Times New Roman"/>
              </a:rPr>
              <a:t>бақылайды.</a:t>
            </a:r>
            <a:endParaRPr sz="2000">
              <a:latin typeface="Times New Roman"/>
              <a:cs typeface="Times New Roman"/>
            </a:endParaRPr>
          </a:p>
          <a:p>
            <a:pPr algn="just" marL="355600" marR="10795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dirty="0" sz="2000">
                <a:latin typeface="Times New Roman"/>
                <a:cs typeface="Times New Roman"/>
              </a:rPr>
              <a:t>Виртуалды</a:t>
            </a:r>
            <a:r>
              <a:rPr dirty="0" sz="2000" spc="114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жүйе</a:t>
            </a:r>
            <a:r>
              <a:rPr dirty="0" sz="2000" spc="12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әр</a:t>
            </a:r>
            <a:r>
              <a:rPr dirty="0" sz="2000" spc="114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объектінің</a:t>
            </a:r>
            <a:r>
              <a:rPr dirty="0" sz="2000" spc="11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соқтығысудан</a:t>
            </a:r>
            <a:r>
              <a:rPr dirty="0" sz="2000" spc="12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бұрынғы</a:t>
            </a:r>
            <a:r>
              <a:rPr dirty="0" sz="2000" spc="13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және</a:t>
            </a:r>
            <a:r>
              <a:rPr dirty="0" sz="2000" spc="114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кейінгі</a:t>
            </a:r>
            <a:r>
              <a:rPr dirty="0" sz="2000" spc="12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жылдамдығын,</a:t>
            </a:r>
            <a:r>
              <a:rPr dirty="0" sz="2000" spc="125">
                <a:latin typeface="Times New Roman"/>
                <a:cs typeface="Times New Roman"/>
              </a:rPr>
              <a:t> </a:t>
            </a:r>
            <a:r>
              <a:rPr dirty="0" sz="2000" spc="-10">
                <a:latin typeface="Times New Roman"/>
                <a:cs typeface="Times New Roman"/>
              </a:rPr>
              <a:t>сондай-</a:t>
            </a:r>
            <a:r>
              <a:rPr dirty="0" sz="2000">
                <a:latin typeface="Times New Roman"/>
                <a:cs typeface="Times New Roman"/>
              </a:rPr>
              <a:t>ақ</a:t>
            </a:r>
            <a:r>
              <a:rPr dirty="0" sz="2000" spc="105">
                <a:latin typeface="Times New Roman"/>
                <a:cs typeface="Times New Roman"/>
              </a:rPr>
              <a:t> </a:t>
            </a:r>
            <a:r>
              <a:rPr dirty="0" sz="2000" spc="-10">
                <a:latin typeface="Times New Roman"/>
                <a:cs typeface="Times New Roman"/>
              </a:rPr>
              <a:t>олардың </a:t>
            </a:r>
            <a:r>
              <a:rPr dirty="0" sz="2000">
                <a:latin typeface="Times New Roman"/>
                <a:cs typeface="Times New Roman"/>
              </a:rPr>
              <a:t>импульстерін</a:t>
            </a:r>
            <a:r>
              <a:rPr dirty="0" sz="2000" spc="-6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дәл</a:t>
            </a:r>
            <a:r>
              <a:rPr dirty="0" sz="2000" spc="-7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өлшеуге</a:t>
            </a:r>
            <a:r>
              <a:rPr dirty="0" sz="2000" spc="-7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мүмкіндік</a:t>
            </a:r>
            <a:r>
              <a:rPr dirty="0" sz="2000" spc="-95">
                <a:latin typeface="Times New Roman"/>
                <a:cs typeface="Times New Roman"/>
              </a:rPr>
              <a:t> </a:t>
            </a:r>
            <a:r>
              <a:rPr dirty="0" sz="2000" spc="-10">
                <a:latin typeface="Times New Roman"/>
                <a:cs typeface="Times New Roman"/>
              </a:rPr>
              <a:t>береді.</a:t>
            </a:r>
            <a:endParaRPr sz="2000">
              <a:latin typeface="Times New Roman"/>
              <a:cs typeface="Times New Roman"/>
            </a:endParaRPr>
          </a:p>
          <a:p>
            <a:pPr algn="just" marL="355600" marR="8255" indent="-3429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55600" algn="l"/>
                <a:tab pos="419100" algn="l"/>
              </a:tabLst>
            </a:pPr>
            <a:r>
              <a:rPr dirty="0" sz="2000">
                <a:latin typeface="Times New Roman"/>
                <a:cs typeface="Times New Roman"/>
              </a:rPr>
              <a:t>	Симуляцияда</a:t>
            </a:r>
            <a:r>
              <a:rPr dirty="0" sz="2000" spc="32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серпімді</a:t>
            </a:r>
            <a:r>
              <a:rPr dirty="0" sz="2000" spc="32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және</a:t>
            </a:r>
            <a:r>
              <a:rPr dirty="0" sz="2000" spc="32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серпімсіз</a:t>
            </a:r>
            <a:r>
              <a:rPr dirty="0" sz="2000" spc="31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соқтығысулар</a:t>
            </a:r>
            <a:r>
              <a:rPr dirty="0" sz="2000" spc="34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арасында</a:t>
            </a:r>
            <a:r>
              <a:rPr dirty="0" sz="2000" spc="32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ауысып,</a:t>
            </a:r>
            <a:r>
              <a:rPr dirty="0" sz="2000" spc="33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импульстің</a:t>
            </a:r>
            <a:r>
              <a:rPr dirty="0" sz="2000" spc="33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сақталуы</a:t>
            </a:r>
            <a:r>
              <a:rPr dirty="0" sz="2000" spc="345">
                <a:latin typeface="Times New Roman"/>
                <a:cs typeface="Times New Roman"/>
              </a:rPr>
              <a:t> </a:t>
            </a:r>
            <a:r>
              <a:rPr dirty="0" sz="2000" spc="-10">
                <a:latin typeface="Times New Roman"/>
                <a:cs typeface="Times New Roman"/>
              </a:rPr>
              <a:t>кезінде кинетикалық</a:t>
            </a:r>
            <a:r>
              <a:rPr dirty="0" sz="2000" spc="-20">
                <a:latin typeface="Times New Roman"/>
                <a:cs typeface="Times New Roman"/>
              </a:rPr>
              <a:t> </a:t>
            </a:r>
            <a:r>
              <a:rPr dirty="0" sz="2000" spc="-10">
                <a:latin typeface="Times New Roman"/>
                <a:cs typeface="Times New Roman"/>
              </a:rPr>
              <a:t>энергияның</a:t>
            </a:r>
            <a:r>
              <a:rPr dirty="0" sz="2000" spc="-4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қалай</a:t>
            </a:r>
            <a:r>
              <a:rPr dirty="0" sz="2000" spc="-5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өзгеретінін</a:t>
            </a:r>
            <a:r>
              <a:rPr dirty="0" sz="2000" spc="-7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көруге</a:t>
            </a:r>
            <a:r>
              <a:rPr dirty="0" sz="2000" spc="-75">
                <a:latin typeface="Times New Roman"/>
                <a:cs typeface="Times New Roman"/>
              </a:rPr>
              <a:t> </a:t>
            </a:r>
            <a:r>
              <a:rPr dirty="0" sz="2000" spc="-10">
                <a:latin typeface="Times New Roman"/>
                <a:cs typeface="Times New Roman"/>
              </a:rPr>
              <a:t>болады.</a:t>
            </a:r>
            <a:endParaRPr sz="2000">
              <a:latin typeface="Times New Roman"/>
              <a:cs typeface="Times New Roman"/>
            </a:endParaRPr>
          </a:p>
          <a:p>
            <a:pPr algn="just" marL="355600" marR="5080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dirty="0" sz="2000">
                <a:latin typeface="Times New Roman"/>
                <a:cs typeface="Times New Roman"/>
              </a:rPr>
              <a:t>Нәтижелерді</a:t>
            </a:r>
            <a:r>
              <a:rPr dirty="0" sz="2000" spc="33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талдау:</a:t>
            </a:r>
            <a:r>
              <a:rPr dirty="0" sz="2000" spc="350">
                <a:latin typeface="Times New Roman"/>
                <a:cs typeface="Times New Roman"/>
              </a:rPr>
              <a:t>   </a:t>
            </a:r>
            <a:r>
              <a:rPr dirty="0" sz="2000">
                <a:latin typeface="Times New Roman"/>
                <a:cs typeface="Times New Roman"/>
              </a:rPr>
              <a:t>Әр</a:t>
            </a:r>
            <a:r>
              <a:rPr dirty="0" sz="2000" spc="35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соқтығысудан</a:t>
            </a:r>
            <a:r>
              <a:rPr dirty="0" sz="2000" spc="35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кейін</a:t>
            </a:r>
            <a:r>
              <a:rPr dirty="0" sz="2000" spc="35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бағдарлама</a:t>
            </a:r>
            <a:r>
              <a:rPr dirty="0" sz="2000" spc="34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әр</a:t>
            </a:r>
            <a:r>
              <a:rPr dirty="0" sz="2000" spc="34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объектінің</a:t>
            </a:r>
            <a:r>
              <a:rPr dirty="0" sz="2000" spc="36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импульсін</a:t>
            </a:r>
            <a:r>
              <a:rPr dirty="0" sz="2000" spc="36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автоматты</a:t>
            </a:r>
            <a:r>
              <a:rPr dirty="0" sz="2000" spc="365">
                <a:latin typeface="Times New Roman"/>
                <a:cs typeface="Times New Roman"/>
              </a:rPr>
              <a:t> </a:t>
            </a:r>
            <a:r>
              <a:rPr dirty="0" sz="2000" spc="-10">
                <a:latin typeface="Times New Roman"/>
                <a:cs typeface="Times New Roman"/>
              </a:rPr>
              <a:t>түрде </a:t>
            </a:r>
            <a:r>
              <a:rPr dirty="0" sz="2000">
                <a:latin typeface="Times New Roman"/>
                <a:cs typeface="Times New Roman"/>
              </a:rPr>
              <a:t>есептеп,</a:t>
            </a:r>
            <a:r>
              <a:rPr dirty="0" sz="2000" spc="1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оны</a:t>
            </a:r>
            <a:r>
              <a:rPr dirty="0" sz="2000" spc="25">
                <a:latin typeface="Times New Roman"/>
                <a:cs typeface="Times New Roman"/>
              </a:rPr>
              <a:t> </a:t>
            </a:r>
            <a:r>
              <a:rPr dirty="0" sz="2000" spc="-10">
                <a:latin typeface="Times New Roman"/>
                <a:cs typeface="Times New Roman"/>
              </a:rPr>
              <a:t>соқтығысудан</a:t>
            </a:r>
            <a:r>
              <a:rPr dirty="0" sz="2000" spc="2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бұрынғы</a:t>
            </a:r>
            <a:r>
              <a:rPr dirty="0" sz="2000" spc="2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жалпы</a:t>
            </a:r>
            <a:r>
              <a:rPr dirty="0" sz="2000" spc="2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импульспен</a:t>
            </a:r>
            <a:r>
              <a:rPr dirty="0" sz="2000" spc="1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салыстырады.</a:t>
            </a:r>
            <a:r>
              <a:rPr dirty="0" sz="2000" spc="20">
                <a:latin typeface="Times New Roman"/>
                <a:cs typeface="Times New Roman"/>
              </a:rPr>
              <a:t> </a:t>
            </a:r>
            <a:r>
              <a:rPr dirty="0" sz="2000" spc="-10">
                <a:latin typeface="Times New Roman"/>
                <a:cs typeface="Times New Roman"/>
              </a:rPr>
              <a:t>Студенттер</a:t>
            </a:r>
            <a:r>
              <a:rPr dirty="0" sz="2000" spc="1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экранда</a:t>
            </a:r>
            <a:r>
              <a:rPr dirty="0" sz="2000" spc="10">
                <a:latin typeface="Times New Roman"/>
                <a:cs typeface="Times New Roman"/>
              </a:rPr>
              <a:t> </a:t>
            </a:r>
            <a:r>
              <a:rPr dirty="0" sz="2000" spc="-10">
                <a:latin typeface="Times New Roman"/>
                <a:cs typeface="Times New Roman"/>
              </a:rPr>
              <a:t>нәтижелерді </a:t>
            </a:r>
            <a:r>
              <a:rPr dirty="0" sz="2000">
                <a:latin typeface="Times New Roman"/>
                <a:cs typeface="Times New Roman"/>
              </a:rPr>
              <a:t>сандық</a:t>
            </a:r>
            <a:r>
              <a:rPr dirty="0" sz="2000" spc="15">
                <a:latin typeface="Times New Roman"/>
                <a:cs typeface="Times New Roman"/>
              </a:rPr>
              <a:t>  </a:t>
            </a:r>
            <a:r>
              <a:rPr dirty="0" sz="2000">
                <a:latin typeface="Times New Roman"/>
                <a:cs typeface="Times New Roman"/>
              </a:rPr>
              <a:t>түрде</a:t>
            </a:r>
            <a:r>
              <a:rPr dirty="0" sz="2000" spc="15">
                <a:latin typeface="Times New Roman"/>
                <a:cs typeface="Times New Roman"/>
              </a:rPr>
              <a:t>  </a:t>
            </a:r>
            <a:r>
              <a:rPr dirty="0" sz="2000">
                <a:latin typeface="Times New Roman"/>
                <a:cs typeface="Times New Roman"/>
              </a:rPr>
              <a:t>көріп,</a:t>
            </a:r>
            <a:r>
              <a:rPr dirty="0" sz="2000" spc="25">
                <a:latin typeface="Times New Roman"/>
                <a:cs typeface="Times New Roman"/>
              </a:rPr>
              <a:t>  </a:t>
            </a:r>
            <a:r>
              <a:rPr dirty="0" sz="2000">
                <a:latin typeface="Times New Roman"/>
                <a:cs typeface="Times New Roman"/>
              </a:rPr>
              <a:t>уақыт</a:t>
            </a:r>
            <a:r>
              <a:rPr dirty="0" sz="2000" spc="25">
                <a:latin typeface="Times New Roman"/>
                <a:cs typeface="Times New Roman"/>
              </a:rPr>
              <a:t>  </a:t>
            </a:r>
            <a:r>
              <a:rPr dirty="0" sz="2000">
                <a:latin typeface="Times New Roman"/>
                <a:cs typeface="Times New Roman"/>
              </a:rPr>
              <a:t>бойынша</a:t>
            </a:r>
            <a:r>
              <a:rPr dirty="0" sz="2000" spc="25">
                <a:latin typeface="Times New Roman"/>
                <a:cs typeface="Times New Roman"/>
              </a:rPr>
              <a:t>  </a:t>
            </a:r>
            <a:r>
              <a:rPr dirty="0" sz="2000">
                <a:latin typeface="Times New Roman"/>
                <a:cs typeface="Times New Roman"/>
              </a:rPr>
              <a:t>импульс</a:t>
            </a:r>
            <a:r>
              <a:rPr dirty="0" sz="2000" spc="20">
                <a:latin typeface="Times New Roman"/>
                <a:cs typeface="Times New Roman"/>
              </a:rPr>
              <a:t>  </a:t>
            </a:r>
            <a:r>
              <a:rPr dirty="0" sz="2000">
                <a:latin typeface="Times New Roman"/>
                <a:cs typeface="Times New Roman"/>
              </a:rPr>
              <a:t>пен</a:t>
            </a:r>
            <a:r>
              <a:rPr dirty="0" sz="2000" spc="20">
                <a:latin typeface="Times New Roman"/>
                <a:cs typeface="Times New Roman"/>
              </a:rPr>
              <a:t>  </a:t>
            </a:r>
            <a:r>
              <a:rPr dirty="0" sz="2000">
                <a:latin typeface="Times New Roman"/>
                <a:cs typeface="Times New Roman"/>
              </a:rPr>
              <a:t>жылдамдықтың</a:t>
            </a:r>
            <a:r>
              <a:rPr dirty="0" sz="2000" spc="25">
                <a:latin typeface="Times New Roman"/>
                <a:cs typeface="Times New Roman"/>
              </a:rPr>
              <a:t>  </a:t>
            </a:r>
            <a:r>
              <a:rPr dirty="0" sz="2000">
                <a:latin typeface="Times New Roman"/>
                <a:cs typeface="Times New Roman"/>
              </a:rPr>
              <a:t>өзгеруін</a:t>
            </a:r>
            <a:r>
              <a:rPr dirty="0" sz="2000" spc="10">
                <a:latin typeface="Times New Roman"/>
                <a:cs typeface="Times New Roman"/>
              </a:rPr>
              <a:t>  </a:t>
            </a:r>
            <a:r>
              <a:rPr dirty="0" sz="2000">
                <a:latin typeface="Times New Roman"/>
                <a:cs typeface="Times New Roman"/>
              </a:rPr>
              <a:t>көрсететін</a:t>
            </a:r>
            <a:r>
              <a:rPr dirty="0" sz="2000" spc="20">
                <a:latin typeface="Times New Roman"/>
                <a:cs typeface="Times New Roman"/>
              </a:rPr>
              <a:t>  </a:t>
            </a:r>
            <a:r>
              <a:rPr dirty="0" sz="2000" spc="-10">
                <a:latin typeface="Times New Roman"/>
                <a:cs typeface="Times New Roman"/>
              </a:rPr>
              <a:t>графиктерді </a:t>
            </a:r>
            <a:r>
              <a:rPr dirty="0" sz="2000">
                <a:latin typeface="Times New Roman"/>
                <a:cs typeface="Times New Roman"/>
              </a:rPr>
              <a:t>бақылай</a:t>
            </a:r>
            <a:r>
              <a:rPr dirty="0" sz="2000" spc="-45">
                <a:latin typeface="Times New Roman"/>
                <a:cs typeface="Times New Roman"/>
              </a:rPr>
              <a:t> </a:t>
            </a:r>
            <a:r>
              <a:rPr dirty="0" sz="2000" spc="-10">
                <a:latin typeface="Times New Roman"/>
                <a:cs typeface="Times New Roman"/>
              </a:rPr>
              <a:t>алады.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8739" y="26924"/>
            <a:ext cx="12036425" cy="68541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latin typeface="Times New Roman"/>
                <a:cs typeface="Times New Roman"/>
              </a:rPr>
              <a:t>Ньютон</a:t>
            </a:r>
            <a:r>
              <a:rPr dirty="0" sz="1600" spc="-35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заңдарын</a:t>
            </a:r>
            <a:r>
              <a:rPr dirty="0" sz="1600" spc="-40" b="1">
                <a:latin typeface="Times New Roman"/>
                <a:cs typeface="Times New Roman"/>
              </a:rPr>
              <a:t> </a:t>
            </a:r>
            <a:r>
              <a:rPr dirty="0" sz="1600" spc="-20" b="1">
                <a:latin typeface="Times New Roman"/>
                <a:cs typeface="Times New Roman"/>
              </a:rPr>
              <a:t>түсіндіруде</a:t>
            </a:r>
            <a:r>
              <a:rPr dirty="0" sz="1600" spc="-25" b="1">
                <a:latin typeface="Times New Roman"/>
                <a:cs typeface="Times New Roman"/>
              </a:rPr>
              <a:t> смарт-</a:t>
            </a:r>
            <a:r>
              <a:rPr dirty="0" sz="1600" spc="-10" b="1">
                <a:latin typeface="Times New Roman"/>
                <a:cs typeface="Times New Roman"/>
              </a:rPr>
              <a:t>технологияларды</a:t>
            </a:r>
            <a:r>
              <a:rPr dirty="0" sz="1600" spc="-5" b="1">
                <a:latin typeface="Times New Roman"/>
                <a:cs typeface="Times New Roman"/>
              </a:rPr>
              <a:t> </a:t>
            </a:r>
            <a:r>
              <a:rPr dirty="0" sz="1600" spc="-10" b="1">
                <a:latin typeface="Times New Roman"/>
                <a:cs typeface="Times New Roman"/>
              </a:rPr>
              <a:t>қолдану</a:t>
            </a:r>
            <a:endParaRPr sz="1600">
              <a:latin typeface="Times New Roman"/>
              <a:cs typeface="Times New Roman"/>
            </a:endParaRPr>
          </a:p>
          <a:p>
            <a:pPr algn="just" marL="12700" marR="7620">
              <a:lnSpc>
                <a:spcPct val="100000"/>
              </a:lnSpc>
            </a:pPr>
            <a:r>
              <a:rPr dirty="0" sz="1600" spc="-20">
                <a:latin typeface="Times New Roman"/>
                <a:cs typeface="Times New Roman"/>
              </a:rPr>
              <a:t>Смарт-</a:t>
            </a:r>
            <a:r>
              <a:rPr dirty="0" sz="1600">
                <a:latin typeface="Times New Roman"/>
                <a:cs typeface="Times New Roman"/>
              </a:rPr>
              <a:t>технологиялар</a:t>
            </a:r>
            <a:r>
              <a:rPr dirty="0" sz="1600" spc="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арқылы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Ньютонның қозғалыс</a:t>
            </a:r>
            <a:r>
              <a:rPr dirty="0" sz="1600" spc="1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заңдарын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интерактивті түрде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оқыту</a:t>
            </a:r>
            <a:r>
              <a:rPr dirty="0" sz="1600" spc="-10">
                <a:latin typeface="Times New Roman"/>
                <a:cs typeface="Times New Roman"/>
              </a:rPr>
              <a:t> студенттердің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бұл</a:t>
            </a:r>
            <a:r>
              <a:rPr dirty="0" sz="1600" spc="-2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заңдарды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жақсырақ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түсінуіне </a:t>
            </a:r>
            <a:r>
              <a:rPr dirty="0" sz="1600">
                <a:latin typeface="Times New Roman"/>
                <a:cs typeface="Times New Roman"/>
              </a:rPr>
              <a:t>мүмкіндік</a:t>
            </a:r>
            <a:r>
              <a:rPr dirty="0" sz="1600" spc="36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береді.</a:t>
            </a:r>
            <a:r>
              <a:rPr dirty="0" sz="1600" spc="36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Виртуалды</a:t>
            </a:r>
            <a:r>
              <a:rPr dirty="0" sz="1600" spc="38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шындық</a:t>
            </a:r>
            <a:r>
              <a:rPr dirty="0" sz="1600" spc="38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(VR),</a:t>
            </a:r>
            <a:r>
              <a:rPr dirty="0" sz="1600" spc="37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толықтырылған</a:t>
            </a:r>
            <a:r>
              <a:rPr dirty="0" sz="1600" spc="38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шындық</a:t>
            </a:r>
            <a:r>
              <a:rPr dirty="0" sz="1600" spc="36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(AR),</a:t>
            </a:r>
            <a:r>
              <a:rPr dirty="0" sz="1600" spc="37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мобильді</a:t>
            </a:r>
            <a:r>
              <a:rPr dirty="0" sz="1600" spc="37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қосымшалар</a:t>
            </a:r>
            <a:r>
              <a:rPr dirty="0" sz="1600" spc="38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және</a:t>
            </a:r>
            <a:r>
              <a:rPr dirty="0" sz="1600" spc="37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физикалық</a:t>
            </a:r>
            <a:r>
              <a:rPr dirty="0" sz="1600" spc="370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симуляциялар Ньютон</a:t>
            </a:r>
            <a:r>
              <a:rPr dirty="0" sz="1600" spc="-7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заңдарының</a:t>
            </a:r>
            <a:r>
              <a:rPr dirty="0" sz="1600" spc="-5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практикалық</a:t>
            </a:r>
            <a:r>
              <a:rPr dirty="0" sz="1600" spc="-4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қолданысын</a:t>
            </a:r>
            <a:r>
              <a:rPr dirty="0" sz="1600" spc="-6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көрнекі</a:t>
            </a:r>
            <a:r>
              <a:rPr dirty="0" sz="1600" spc="-7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түрде</a:t>
            </a:r>
            <a:r>
              <a:rPr dirty="0" sz="1600" spc="-8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көрсетуге</a:t>
            </a:r>
            <a:r>
              <a:rPr dirty="0" sz="1600" spc="-65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көмектеседі.</a:t>
            </a:r>
            <a:endParaRPr sz="1600">
              <a:latin typeface="Times New Roman"/>
              <a:cs typeface="Times New Roman"/>
            </a:endParaRPr>
          </a:p>
          <a:p>
            <a:pPr algn="just" marL="12700" marR="8255" indent="-8890">
              <a:lnSpc>
                <a:spcPct val="100000"/>
              </a:lnSpc>
              <a:buSzPct val="90625"/>
              <a:buAutoNum type="arabicPeriod"/>
              <a:tabLst>
                <a:tab pos="164465" algn="l"/>
              </a:tabLst>
            </a:pPr>
            <a:r>
              <a:rPr dirty="0" sz="1600" b="1" i="1">
                <a:latin typeface="Times New Roman"/>
                <a:cs typeface="Times New Roman"/>
              </a:rPr>
              <a:t>Ньютонның</a:t>
            </a:r>
            <a:r>
              <a:rPr dirty="0" sz="1600" spc="225" b="1" i="1">
                <a:latin typeface="Times New Roman"/>
                <a:cs typeface="Times New Roman"/>
              </a:rPr>
              <a:t> </a:t>
            </a:r>
            <a:r>
              <a:rPr dirty="0" sz="1600" b="1" i="1">
                <a:latin typeface="Times New Roman"/>
                <a:cs typeface="Times New Roman"/>
              </a:rPr>
              <a:t>бірінші</a:t>
            </a:r>
            <a:r>
              <a:rPr dirty="0" sz="1600" spc="215" b="1" i="1">
                <a:latin typeface="Times New Roman"/>
                <a:cs typeface="Times New Roman"/>
              </a:rPr>
              <a:t> </a:t>
            </a:r>
            <a:r>
              <a:rPr dirty="0" sz="1600" b="1" i="1">
                <a:latin typeface="Times New Roman"/>
                <a:cs typeface="Times New Roman"/>
              </a:rPr>
              <a:t>заңы</a:t>
            </a:r>
            <a:r>
              <a:rPr dirty="0" sz="1600" spc="220" b="1" i="1">
                <a:latin typeface="Times New Roman"/>
                <a:cs typeface="Times New Roman"/>
              </a:rPr>
              <a:t> </a:t>
            </a:r>
            <a:r>
              <a:rPr dirty="0" sz="1600" b="1" i="1">
                <a:latin typeface="Times New Roman"/>
                <a:cs typeface="Times New Roman"/>
              </a:rPr>
              <a:t>(инерция</a:t>
            </a:r>
            <a:r>
              <a:rPr dirty="0" sz="1600" spc="220" b="1" i="1">
                <a:latin typeface="Times New Roman"/>
                <a:cs typeface="Times New Roman"/>
              </a:rPr>
              <a:t> </a:t>
            </a:r>
            <a:r>
              <a:rPr dirty="0" sz="1600" b="1" i="1">
                <a:latin typeface="Times New Roman"/>
                <a:cs typeface="Times New Roman"/>
              </a:rPr>
              <a:t>заңы):</a:t>
            </a:r>
            <a:r>
              <a:rPr dirty="0" sz="1600" spc="204" b="1" i="1">
                <a:latin typeface="Times New Roman"/>
                <a:cs typeface="Times New Roman"/>
              </a:rPr>
              <a:t> </a:t>
            </a:r>
            <a:r>
              <a:rPr dirty="0" sz="1600" b="1" i="1">
                <a:latin typeface="Times New Roman"/>
                <a:cs typeface="Times New Roman"/>
              </a:rPr>
              <a:t>Денеге</a:t>
            </a:r>
            <a:r>
              <a:rPr dirty="0" sz="1600" spc="204" b="1" i="1">
                <a:latin typeface="Times New Roman"/>
                <a:cs typeface="Times New Roman"/>
              </a:rPr>
              <a:t> </a:t>
            </a:r>
            <a:r>
              <a:rPr dirty="0" sz="1600" b="1" i="1">
                <a:latin typeface="Times New Roman"/>
                <a:cs typeface="Times New Roman"/>
              </a:rPr>
              <a:t>сыртқы</a:t>
            </a:r>
            <a:r>
              <a:rPr dirty="0" sz="1600" spc="220" b="1" i="1">
                <a:latin typeface="Times New Roman"/>
                <a:cs typeface="Times New Roman"/>
              </a:rPr>
              <a:t> </a:t>
            </a:r>
            <a:r>
              <a:rPr dirty="0" sz="1600" b="1" i="1">
                <a:latin typeface="Times New Roman"/>
                <a:cs typeface="Times New Roman"/>
              </a:rPr>
              <a:t>күш</a:t>
            </a:r>
            <a:r>
              <a:rPr dirty="0" sz="1600" spc="220" b="1" i="1">
                <a:latin typeface="Times New Roman"/>
                <a:cs typeface="Times New Roman"/>
              </a:rPr>
              <a:t> </a:t>
            </a:r>
            <a:r>
              <a:rPr dirty="0" sz="1600" b="1" i="1">
                <a:latin typeface="Times New Roman"/>
                <a:cs typeface="Times New Roman"/>
              </a:rPr>
              <a:t>әсер</a:t>
            </a:r>
            <a:r>
              <a:rPr dirty="0" sz="1600" spc="225" b="1" i="1">
                <a:latin typeface="Times New Roman"/>
                <a:cs typeface="Times New Roman"/>
              </a:rPr>
              <a:t> </a:t>
            </a:r>
            <a:r>
              <a:rPr dirty="0" sz="1600" b="1" i="1">
                <a:latin typeface="Times New Roman"/>
                <a:cs typeface="Times New Roman"/>
              </a:rPr>
              <a:t>етпегенде</a:t>
            </a:r>
            <a:r>
              <a:rPr dirty="0" sz="1600" spc="220" b="1" i="1">
                <a:latin typeface="Times New Roman"/>
                <a:cs typeface="Times New Roman"/>
              </a:rPr>
              <a:t> </a:t>
            </a:r>
            <a:r>
              <a:rPr dirty="0" sz="1600" b="1" i="1">
                <a:latin typeface="Times New Roman"/>
                <a:cs typeface="Times New Roman"/>
              </a:rPr>
              <a:t>немесе</a:t>
            </a:r>
            <a:r>
              <a:rPr dirty="0" sz="1600" spc="220" b="1" i="1">
                <a:latin typeface="Times New Roman"/>
                <a:cs typeface="Times New Roman"/>
              </a:rPr>
              <a:t> </a:t>
            </a:r>
            <a:r>
              <a:rPr dirty="0" sz="1600" b="1" i="1">
                <a:latin typeface="Times New Roman"/>
                <a:cs typeface="Times New Roman"/>
              </a:rPr>
              <a:t>әсер</a:t>
            </a:r>
            <a:r>
              <a:rPr dirty="0" sz="1600" spc="210" b="1" i="1">
                <a:latin typeface="Times New Roman"/>
                <a:cs typeface="Times New Roman"/>
              </a:rPr>
              <a:t> </a:t>
            </a:r>
            <a:r>
              <a:rPr dirty="0" sz="1600" b="1" i="1">
                <a:latin typeface="Times New Roman"/>
                <a:cs typeface="Times New Roman"/>
              </a:rPr>
              <a:t>етуші</a:t>
            </a:r>
            <a:r>
              <a:rPr dirty="0" sz="1600" spc="225" b="1" i="1">
                <a:latin typeface="Times New Roman"/>
                <a:cs typeface="Times New Roman"/>
              </a:rPr>
              <a:t> </a:t>
            </a:r>
            <a:r>
              <a:rPr dirty="0" sz="1600" b="1" i="1">
                <a:latin typeface="Times New Roman"/>
                <a:cs typeface="Times New Roman"/>
              </a:rPr>
              <a:t>күштер</a:t>
            </a:r>
            <a:r>
              <a:rPr dirty="0" sz="1600" spc="225" b="1" i="1">
                <a:latin typeface="Times New Roman"/>
                <a:cs typeface="Times New Roman"/>
              </a:rPr>
              <a:t> </a:t>
            </a:r>
            <a:r>
              <a:rPr dirty="0" sz="1600" b="1" i="1">
                <a:latin typeface="Times New Roman"/>
                <a:cs typeface="Times New Roman"/>
              </a:rPr>
              <a:t>тең</a:t>
            </a:r>
            <a:r>
              <a:rPr dirty="0" sz="1600" spc="225" b="1" i="1">
                <a:latin typeface="Times New Roman"/>
                <a:cs typeface="Times New Roman"/>
              </a:rPr>
              <a:t> </a:t>
            </a:r>
            <a:r>
              <a:rPr dirty="0" sz="1600" b="1" i="1">
                <a:latin typeface="Times New Roman"/>
                <a:cs typeface="Times New Roman"/>
              </a:rPr>
              <a:t>болғанда,</a:t>
            </a:r>
            <a:r>
              <a:rPr dirty="0" sz="1600" spc="215" b="1" i="1">
                <a:latin typeface="Times New Roman"/>
                <a:cs typeface="Times New Roman"/>
              </a:rPr>
              <a:t> </a:t>
            </a:r>
            <a:r>
              <a:rPr dirty="0" sz="1600" spc="-20" b="1" i="1">
                <a:latin typeface="Times New Roman"/>
                <a:cs typeface="Times New Roman"/>
              </a:rPr>
              <a:t>дене</a:t>
            </a:r>
            <a:r>
              <a:rPr dirty="0" sz="1600" spc="-20" b="1" i="1">
                <a:latin typeface="Times New Roman"/>
                <a:cs typeface="Times New Roman"/>
              </a:rPr>
              <a:t> </a:t>
            </a:r>
            <a:r>
              <a:rPr dirty="0" sz="1600" b="1" i="1">
                <a:latin typeface="Times New Roman"/>
                <a:cs typeface="Times New Roman"/>
              </a:rPr>
              <a:t>тыныштық</a:t>
            </a:r>
            <a:r>
              <a:rPr dirty="0" sz="1600" spc="-35" b="1" i="1">
                <a:latin typeface="Times New Roman"/>
                <a:cs typeface="Times New Roman"/>
              </a:rPr>
              <a:t> </a:t>
            </a:r>
            <a:r>
              <a:rPr dirty="0" sz="1600" b="1" i="1">
                <a:latin typeface="Times New Roman"/>
                <a:cs typeface="Times New Roman"/>
              </a:rPr>
              <a:t>күйінде</a:t>
            </a:r>
            <a:r>
              <a:rPr dirty="0" sz="1600" spc="-60" b="1" i="1">
                <a:latin typeface="Times New Roman"/>
                <a:cs typeface="Times New Roman"/>
              </a:rPr>
              <a:t> </a:t>
            </a:r>
            <a:r>
              <a:rPr dirty="0" sz="1600" b="1" i="1">
                <a:latin typeface="Times New Roman"/>
                <a:cs typeface="Times New Roman"/>
              </a:rPr>
              <a:t>қалады</a:t>
            </a:r>
            <a:r>
              <a:rPr dirty="0" sz="1600" spc="-55" b="1" i="1">
                <a:latin typeface="Times New Roman"/>
                <a:cs typeface="Times New Roman"/>
              </a:rPr>
              <a:t> </a:t>
            </a:r>
            <a:r>
              <a:rPr dirty="0" sz="1600" spc="-10" b="1" i="1">
                <a:latin typeface="Times New Roman"/>
                <a:cs typeface="Times New Roman"/>
              </a:rPr>
              <a:t>немесе</a:t>
            </a:r>
            <a:r>
              <a:rPr dirty="0" sz="1600" spc="-65" b="1" i="1">
                <a:latin typeface="Times New Roman"/>
                <a:cs typeface="Times New Roman"/>
              </a:rPr>
              <a:t> </a:t>
            </a:r>
            <a:r>
              <a:rPr dirty="0" sz="1600" b="1" i="1">
                <a:latin typeface="Times New Roman"/>
                <a:cs typeface="Times New Roman"/>
              </a:rPr>
              <a:t>бірқалыпты</a:t>
            </a:r>
            <a:r>
              <a:rPr dirty="0" sz="1600" spc="-45" b="1" i="1">
                <a:latin typeface="Times New Roman"/>
                <a:cs typeface="Times New Roman"/>
              </a:rPr>
              <a:t> </a:t>
            </a:r>
            <a:r>
              <a:rPr dirty="0" sz="1600" b="1" i="1">
                <a:latin typeface="Times New Roman"/>
                <a:cs typeface="Times New Roman"/>
              </a:rPr>
              <a:t>түзу</a:t>
            </a:r>
            <a:r>
              <a:rPr dirty="0" sz="1600" spc="-65" b="1" i="1">
                <a:latin typeface="Times New Roman"/>
                <a:cs typeface="Times New Roman"/>
              </a:rPr>
              <a:t> </a:t>
            </a:r>
            <a:r>
              <a:rPr dirty="0" sz="1600" b="1" i="1">
                <a:latin typeface="Times New Roman"/>
                <a:cs typeface="Times New Roman"/>
              </a:rPr>
              <a:t>сызықты</a:t>
            </a:r>
            <a:r>
              <a:rPr dirty="0" sz="1600" spc="-35" b="1" i="1">
                <a:latin typeface="Times New Roman"/>
                <a:cs typeface="Times New Roman"/>
              </a:rPr>
              <a:t> </a:t>
            </a:r>
            <a:r>
              <a:rPr dirty="0" sz="1600" b="1" i="1">
                <a:latin typeface="Times New Roman"/>
                <a:cs typeface="Times New Roman"/>
              </a:rPr>
              <a:t>қозғалысын</a:t>
            </a:r>
            <a:r>
              <a:rPr dirty="0" sz="1600" spc="-50" b="1" i="1">
                <a:latin typeface="Times New Roman"/>
                <a:cs typeface="Times New Roman"/>
              </a:rPr>
              <a:t> </a:t>
            </a:r>
            <a:r>
              <a:rPr dirty="0" sz="1600" spc="-10" b="1" i="1">
                <a:latin typeface="Times New Roman"/>
                <a:cs typeface="Times New Roman"/>
              </a:rPr>
              <a:t>жалғастырады.</a:t>
            </a:r>
            <a:endParaRPr sz="1600">
              <a:latin typeface="Times New Roman"/>
              <a:cs typeface="Times New Roman"/>
            </a:endParaRPr>
          </a:p>
          <a:p>
            <a:pPr algn="just" marL="12700" marR="8255">
              <a:lnSpc>
                <a:spcPct val="100000"/>
              </a:lnSpc>
            </a:pPr>
            <a:r>
              <a:rPr dirty="0" sz="1600" b="1">
                <a:latin typeface="Times New Roman"/>
                <a:cs typeface="Times New Roman"/>
              </a:rPr>
              <a:t>VR/AR</a:t>
            </a:r>
            <a:r>
              <a:rPr dirty="0" sz="1600" spc="200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арқылы</a:t>
            </a:r>
            <a:r>
              <a:rPr dirty="0" sz="1600" spc="229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түсіндіру:</a:t>
            </a:r>
            <a:r>
              <a:rPr dirty="0" sz="1600" spc="210" b="1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Студенттер</a:t>
            </a:r>
            <a:r>
              <a:rPr dirty="0" sz="1600" spc="22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виртуалды</a:t>
            </a:r>
            <a:r>
              <a:rPr dirty="0" sz="1600" spc="204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кеңістікте</a:t>
            </a:r>
            <a:r>
              <a:rPr dirty="0" sz="1600" spc="21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денелердің</a:t>
            </a:r>
            <a:r>
              <a:rPr dirty="0" sz="1600" spc="229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қозғалысын</a:t>
            </a:r>
            <a:r>
              <a:rPr dirty="0" sz="1600" spc="229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бақылай</a:t>
            </a:r>
            <a:r>
              <a:rPr dirty="0" sz="1600" spc="22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алады.</a:t>
            </a:r>
            <a:r>
              <a:rPr dirty="0" sz="1600" spc="22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Мысалы,</a:t>
            </a:r>
            <a:r>
              <a:rPr dirty="0" sz="1600" spc="21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вакуумда</a:t>
            </a:r>
            <a:r>
              <a:rPr dirty="0" sz="1600" spc="229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қозғалатын </a:t>
            </a:r>
            <a:r>
              <a:rPr dirty="0" sz="1600">
                <a:latin typeface="Times New Roman"/>
                <a:cs typeface="Times New Roman"/>
              </a:rPr>
              <a:t>денені</a:t>
            </a:r>
            <a:r>
              <a:rPr dirty="0" sz="1600" spc="-3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көріп,</a:t>
            </a:r>
            <a:r>
              <a:rPr dirty="0" sz="1600" spc="-5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оған</a:t>
            </a:r>
            <a:r>
              <a:rPr dirty="0" sz="1600" spc="-5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ешқандай</a:t>
            </a:r>
            <a:r>
              <a:rPr dirty="0" sz="1600" spc="-2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сыртқы</a:t>
            </a:r>
            <a:r>
              <a:rPr dirty="0" sz="1600" spc="-4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күш</a:t>
            </a:r>
            <a:r>
              <a:rPr dirty="0" sz="1600" spc="-5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әсер</a:t>
            </a:r>
            <a:r>
              <a:rPr dirty="0" sz="1600" spc="-5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етпегенде,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оның</a:t>
            </a:r>
            <a:r>
              <a:rPr dirty="0" sz="1600" spc="-40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жылдамдығының өзгермейтінін</a:t>
            </a:r>
            <a:r>
              <a:rPr dirty="0" sz="1600">
                <a:latin typeface="Times New Roman"/>
                <a:cs typeface="Times New Roman"/>
              </a:rPr>
              <a:t> көруге</a:t>
            </a:r>
            <a:r>
              <a:rPr dirty="0" sz="1600" spc="-45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болады.-</a:t>
            </a:r>
            <a:endParaRPr sz="1600">
              <a:latin typeface="Times New Roman"/>
              <a:cs typeface="Times New Roman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1600" b="1">
                <a:latin typeface="Times New Roman"/>
                <a:cs typeface="Times New Roman"/>
              </a:rPr>
              <a:t>AR</a:t>
            </a:r>
            <a:r>
              <a:rPr dirty="0" sz="1600" spc="295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қосымшасы:</a:t>
            </a:r>
            <a:r>
              <a:rPr dirty="0" sz="1600" spc="300" b="1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Смартфон</a:t>
            </a:r>
            <a:r>
              <a:rPr dirty="0" sz="1600" spc="31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немесе</a:t>
            </a:r>
            <a:r>
              <a:rPr dirty="0" sz="1600" spc="32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планшет</a:t>
            </a:r>
            <a:r>
              <a:rPr dirty="0" sz="1600" spc="30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арқылы,</a:t>
            </a:r>
            <a:r>
              <a:rPr dirty="0" sz="1600" spc="31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студенттер</a:t>
            </a:r>
            <a:r>
              <a:rPr dirty="0" sz="1600" spc="32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AR</a:t>
            </a:r>
            <a:r>
              <a:rPr dirty="0" sz="1600" spc="30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қосымшасында</a:t>
            </a:r>
            <a:r>
              <a:rPr dirty="0" sz="1600" spc="30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екі</a:t>
            </a:r>
            <a:r>
              <a:rPr dirty="0" sz="1600" spc="31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объектінің</a:t>
            </a:r>
            <a:r>
              <a:rPr dirty="0" sz="1600" spc="31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(мысалы,</a:t>
            </a:r>
            <a:r>
              <a:rPr dirty="0" sz="1600" spc="30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үстел</a:t>
            </a:r>
            <a:r>
              <a:rPr dirty="0" sz="1600" spc="31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бетінде</a:t>
            </a:r>
            <a:r>
              <a:rPr dirty="0" sz="1600" spc="315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тұрған </a:t>
            </a:r>
            <a:r>
              <a:rPr dirty="0" sz="1600">
                <a:latin typeface="Times New Roman"/>
                <a:cs typeface="Times New Roman"/>
              </a:rPr>
              <a:t>шарлардың)</a:t>
            </a:r>
            <a:r>
              <a:rPr dirty="0" sz="1600" spc="13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қозғалысын</a:t>
            </a:r>
            <a:r>
              <a:rPr dirty="0" sz="1600" spc="14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бақылай</a:t>
            </a:r>
            <a:r>
              <a:rPr dirty="0" sz="1600" spc="14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алады.</a:t>
            </a:r>
            <a:r>
              <a:rPr dirty="0" sz="1600" spc="14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Бұл</a:t>
            </a:r>
            <a:r>
              <a:rPr dirty="0" sz="1600" spc="12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арқылы</a:t>
            </a:r>
            <a:r>
              <a:rPr dirty="0" sz="1600" spc="13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олар</a:t>
            </a:r>
            <a:r>
              <a:rPr dirty="0" sz="1600" spc="13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күш</a:t>
            </a:r>
            <a:r>
              <a:rPr dirty="0" sz="1600" spc="13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әсер</a:t>
            </a:r>
            <a:r>
              <a:rPr dirty="0" sz="1600" spc="13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етпегендегі</a:t>
            </a:r>
            <a:r>
              <a:rPr dirty="0" sz="1600" spc="14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қозғалыстың</a:t>
            </a:r>
            <a:r>
              <a:rPr dirty="0" sz="1600" spc="15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сипатын</a:t>
            </a:r>
            <a:r>
              <a:rPr dirty="0" sz="1600" spc="13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зерттейді.*Мысал:*</a:t>
            </a:r>
            <a:r>
              <a:rPr dirty="0" sz="1600" spc="135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Виртуалды </a:t>
            </a:r>
            <a:r>
              <a:rPr dirty="0" sz="1600">
                <a:latin typeface="Times New Roman"/>
                <a:cs typeface="Times New Roman"/>
              </a:rPr>
              <a:t>ортада</a:t>
            </a:r>
            <a:r>
              <a:rPr dirty="0" sz="1600" spc="16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допты</a:t>
            </a:r>
            <a:r>
              <a:rPr dirty="0" sz="1600" spc="15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жібере</a:t>
            </a:r>
            <a:r>
              <a:rPr dirty="0" sz="1600" spc="16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отырып,</a:t>
            </a:r>
            <a:r>
              <a:rPr dirty="0" sz="1600" spc="16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оған</a:t>
            </a:r>
            <a:r>
              <a:rPr dirty="0" sz="1600" spc="17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ешқандай</a:t>
            </a:r>
            <a:r>
              <a:rPr dirty="0" sz="1600" spc="16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күш</a:t>
            </a:r>
            <a:r>
              <a:rPr dirty="0" sz="1600" spc="16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әсер</a:t>
            </a:r>
            <a:r>
              <a:rPr dirty="0" sz="1600" spc="16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етпегенде,</a:t>
            </a:r>
            <a:r>
              <a:rPr dirty="0" sz="1600" spc="15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оның</a:t>
            </a:r>
            <a:r>
              <a:rPr dirty="0" sz="1600" spc="16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қалай</a:t>
            </a:r>
            <a:r>
              <a:rPr dirty="0" sz="1600" spc="15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бірқалыпты</a:t>
            </a:r>
            <a:r>
              <a:rPr dirty="0" sz="1600" spc="17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қозғалып</a:t>
            </a:r>
            <a:r>
              <a:rPr dirty="0" sz="1600" spc="17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тұратынын</a:t>
            </a:r>
            <a:r>
              <a:rPr dirty="0" sz="1600" spc="16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көру.</a:t>
            </a:r>
            <a:r>
              <a:rPr dirty="0" sz="1600" spc="16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Бұл</a:t>
            </a:r>
            <a:r>
              <a:rPr dirty="0" sz="1600" spc="175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инерцияны </a:t>
            </a:r>
            <a:r>
              <a:rPr dirty="0" sz="1600">
                <a:latin typeface="Times New Roman"/>
                <a:cs typeface="Times New Roman"/>
              </a:rPr>
              <a:t>түсінуге</a:t>
            </a:r>
            <a:r>
              <a:rPr dirty="0" sz="1600" spc="-70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көмектеседі.</a:t>
            </a:r>
            <a:endParaRPr sz="1600">
              <a:latin typeface="Times New Roman"/>
              <a:cs typeface="Times New Roman"/>
            </a:endParaRPr>
          </a:p>
          <a:p>
            <a:pPr algn="just" marL="12700" marR="6985" indent="221615">
              <a:lnSpc>
                <a:spcPct val="100000"/>
              </a:lnSpc>
              <a:spcBef>
                <a:spcPts val="5"/>
              </a:spcBef>
              <a:buFont typeface="Times New Roman"/>
              <a:buAutoNum type="arabicPeriod" startAt="2"/>
              <a:tabLst>
                <a:tab pos="234315" algn="l"/>
              </a:tabLst>
            </a:pPr>
            <a:r>
              <a:rPr dirty="0" sz="1600" b="1" i="1">
                <a:latin typeface="Times New Roman"/>
                <a:cs typeface="Times New Roman"/>
              </a:rPr>
              <a:t>Ньютонның</a:t>
            </a:r>
            <a:r>
              <a:rPr dirty="0" sz="1600" spc="114" b="1" i="1">
                <a:latin typeface="Times New Roman"/>
                <a:cs typeface="Times New Roman"/>
              </a:rPr>
              <a:t> </a:t>
            </a:r>
            <a:r>
              <a:rPr dirty="0" sz="1600" b="1" i="1">
                <a:latin typeface="Times New Roman"/>
                <a:cs typeface="Times New Roman"/>
              </a:rPr>
              <a:t>екінші</a:t>
            </a:r>
            <a:r>
              <a:rPr dirty="0" sz="1600" spc="105" b="1" i="1">
                <a:latin typeface="Times New Roman"/>
                <a:cs typeface="Times New Roman"/>
              </a:rPr>
              <a:t> </a:t>
            </a:r>
            <a:r>
              <a:rPr dirty="0" sz="1600" b="1" i="1">
                <a:latin typeface="Times New Roman"/>
                <a:cs typeface="Times New Roman"/>
              </a:rPr>
              <a:t>заңы</a:t>
            </a:r>
            <a:r>
              <a:rPr dirty="0" sz="1600" spc="100" b="1" i="1">
                <a:latin typeface="Times New Roman"/>
                <a:cs typeface="Times New Roman"/>
              </a:rPr>
              <a:t> </a:t>
            </a:r>
            <a:r>
              <a:rPr dirty="0" sz="1600" b="1" i="1">
                <a:latin typeface="Times New Roman"/>
                <a:cs typeface="Times New Roman"/>
              </a:rPr>
              <a:t>F</a:t>
            </a:r>
            <a:r>
              <a:rPr dirty="0" sz="1600" spc="85" b="1" i="1">
                <a:latin typeface="Times New Roman"/>
                <a:cs typeface="Times New Roman"/>
              </a:rPr>
              <a:t> </a:t>
            </a:r>
            <a:r>
              <a:rPr dirty="0" sz="1600" b="1" i="1">
                <a:latin typeface="Times New Roman"/>
                <a:cs typeface="Times New Roman"/>
              </a:rPr>
              <a:t>=</a:t>
            </a:r>
            <a:r>
              <a:rPr dirty="0" sz="1600" spc="100" b="1" i="1">
                <a:latin typeface="Times New Roman"/>
                <a:cs typeface="Times New Roman"/>
              </a:rPr>
              <a:t> </a:t>
            </a:r>
            <a:r>
              <a:rPr dirty="0" sz="1600" b="1" i="1">
                <a:latin typeface="Times New Roman"/>
                <a:cs typeface="Times New Roman"/>
              </a:rPr>
              <a:t>ma:</a:t>
            </a:r>
            <a:r>
              <a:rPr dirty="0" sz="1600" spc="95" b="1" i="1">
                <a:latin typeface="Times New Roman"/>
                <a:cs typeface="Times New Roman"/>
              </a:rPr>
              <a:t> </a:t>
            </a:r>
            <a:r>
              <a:rPr dirty="0" sz="1600" b="1" i="1">
                <a:latin typeface="Times New Roman"/>
                <a:cs typeface="Times New Roman"/>
              </a:rPr>
              <a:t>Денеге</a:t>
            </a:r>
            <a:r>
              <a:rPr dirty="0" sz="1600" spc="105" b="1" i="1">
                <a:latin typeface="Times New Roman"/>
                <a:cs typeface="Times New Roman"/>
              </a:rPr>
              <a:t> </a:t>
            </a:r>
            <a:r>
              <a:rPr dirty="0" sz="1600" b="1" i="1">
                <a:latin typeface="Times New Roman"/>
                <a:cs typeface="Times New Roman"/>
              </a:rPr>
              <a:t>әсер</a:t>
            </a:r>
            <a:r>
              <a:rPr dirty="0" sz="1600" spc="105" b="1" i="1">
                <a:latin typeface="Times New Roman"/>
                <a:cs typeface="Times New Roman"/>
              </a:rPr>
              <a:t> </a:t>
            </a:r>
            <a:r>
              <a:rPr dirty="0" sz="1600" b="1" i="1">
                <a:latin typeface="Times New Roman"/>
                <a:cs typeface="Times New Roman"/>
              </a:rPr>
              <a:t>етуші</a:t>
            </a:r>
            <a:r>
              <a:rPr dirty="0" sz="1600" spc="100" b="1" i="1">
                <a:latin typeface="Times New Roman"/>
                <a:cs typeface="Times New Roman"/>
              </a:rPr>
              <a:t> </a:t>
            </a:r>
            <a:r>
              <a:rPr dirty="0" sz="1600" b="1" i="1">
                <a:latin typeface="Times New Roman"/>
                <a:cs typeface="Times New Roman"/>
              </a:rPr>
              <a:t>күш</a:t>
            </a:r>
            <a:r>
              <a:rPr dirty="0" sz="1600" spc="105" b="1" i="1">
                <a:latin typeface="Times New Roman"/>
                <a:cs typeface="Times New Roman"/>
              </a:rPr>
              <a:t> </a:t>
            </a:r>
            <a:r>
              <a:rPr dirty="0" sz="1600" b="1" i="1">
                <a:latin typeface="Times New Roman"/>
                <a:cs typeface="Times New Roman"/>
              </a:rPr>
              <a:t>оның</a:t>
            </a:r>
            <a:r>
              <a:rPr dirty="0" sz="1600" spc="110" b="1" i="1">
                <a:latin typeface="Times New Roman"/>
                <a:cs typeface="Times New Roman"/>
              </a:rPr>
              <a:t> </a:t>
            </a:r>
            <a:r>
              <a:rPr dirty="0" sz="1600" b="1" i="1">
                <a:latin typeface="Times New Roman"/>
                <a:cs typeface="Times New Roman"/>
              </a:rPr>
              <a:t>массасы</a:t>
            </a:r>
            <a:r>
              <a:rPr dirty="0" sz="1600" spc="110" b="1" i="1">
                <a:latin typeface="Times New Roman"/>
                <a:cs typeface="Times New Roman"/>
              </a:rPr>
              <a:t> </a:t>
            </a:r>
            <a:r>
              <a:rPr dirty="0" sz="1600" b="1" i="1">
                <a:latin typeface="Times New Roman"/>
                <a:cs typeface="Times New Roman"/>
              </a:rPr>
              <a:t>мен</a:t>
            </a:r>
            <a:r>
              <a:rPr dirty="0" sz="1600" spc="105" b="1" i="1">
                <a:latin typeface="Times New Roman"/>
                <a:cs typeface="Times New Roman"/>
              </a:rPr>
              <a:t> </a:t>
            </a:r>
            <a:r>
              <a:rPr dirty="0" sz="1600" b="1" i="1">
                <a:latin typeface="Times New Roman"/>
                <a:cs typeface="Times New Roman"/>
              </a:rPr>
              <a:t>үдеуіне</a:t>
            </a:r>
            <a:r>
              <a:rPr dirty="0" sz="1600" spc="105" b="1" i="1">
                <a:latin typeface="Times New Roman"/>
                <a:cs typeface="Times New Roman"/>
              </a:rPr>
              <a:t> </a:t>
            </a:r>
            <a:r>
              <a:rPr dirty="0" sz="1600" b="1" i="1">
                <a:latin typeface="Times New Roman"/>
                <a:cs typeface="Times New Roman"/>
              </a:rPr>
              <a:t>пропорционал.</a:t>
            </a:r>
            <a:r>
              <a:rPr dirty="0" sz="1600" spc="95" b="1" i="1">
                <a:latin typeface="Times New Roman"/>
                <a:cs typeface="Times New Roman"/>
              </a:rPr>
              <a:t> </a:t>
            </a:r>
            <a:r>
              <a:rPr dirty="0" sz="1600" b="1" i="1">
                <a:latin typeface="Times New Roman"/>
                <a:cs typeface="Times New Roman"/>
              </a:rPr>
              <a:t>Басқаша</a:t>
            </a:r>
            <a:r>
              <a:rPr dirty="0" sz="1600" spc="110" b="1" i="1">
                <a:latin typeface="Times New Roman"/>
                <a:cs typeface="Times New Roman"/>
              </a:rPr>
              <a:t> </a:t>
            </a:r>
            <a:r>
              <a:rPr dirty="0" sz="1600" b="1" i="1">
                <a:latin typeface="Times New Roman"/>
                <a:cs typeface="Times New Roman"/>
              </a:rPr>
              <a:t>айтқанда,</a:t>
            </a:r>
            <a:r>
              <a:rPr dirty="0" sz="1600" spc="110" b="1" i="1">
                <a:latin typeface="Times New Roman"/>
                <a:cs typeface="Times New Roman"/>
              </a:rPr>
              <a:t> </a:t>
            </a:r>
            <a:r>
              <a:rPr dirty="0" sz="1600" spc="-10" b="1" i="1">
                <a:latin typeface="Times New Roman"/>
                <a:cs typeface="Times New Roman"/>
              </a:rPr>
              <a:t>дененің</a:t>
            </a:r>
            <a:r>
              <a:rPr dirty="0" sz="1600" spc="-10" b="1" i="1">
                <a:latin typeface="Times New Roman"/>
                <a:cs typeface="Times New Roman"/>
              </a:rPr>
              <a:t> </a:t>
            </a:r>
            <a:r>
              <a:rPr dirty="0" sz="1600" b="1" i="1">
                <a:latin typeface="Times New Roman"/>
                <a:cs typeface="Times New Roman"/>
              </a:rPr>
              <a:t>үдеуі</a:t>
            </a:r>
            <a:r>
              <a:rPr dirty="0" sz="1600" spc="-45" b="1" i="1">
                <a:latin typeface="Times New Roman"/>
                <a:cs typeface="Times New Roman"/>
              </a:rPr>
              <a:t> </a:t>
            </a:r>
            <a:r>
              <a:rPr dirty="0" sz="1600" b="1" i="1">
                <a:latin typeface="Times New Roman"/>
                <a:cs typeface="Times New Roman"/>
              </a:rPr>
              <a:t>оның</a:t>
            </a:r>
            <a:r>
              <a:rPr dirty="0" sz="1600" spc="-45" b="1" i="1">
                <a:latin typeface="Times New Roman"/>
                <a:cs typeface="Times New Roman"/>
              </a:rPr>
              <a:t> </a:t>
            </a:r>
            <a:r>
              <a:rPr dirty="0" sz="1600" spc="-10" b="1" i="1">
                <a:latin typeface="Times New Roman"/>
                <a:cs typeface="Times New Roman"/>
              </a:rPr>
              <a:t>массасына</a:t>
            </a:r>
            <a:r>
              <a:rPr dirty="0" sz="1600" spc="-60" b="1" i="1">
                <a:latin typeface="Times New Roman"/>
                <a:cs typeface="Times New Roman"/>
              </a:rPr>
              <a:t> </a:t>
            </a:r>
            <a:r>
              <a:rPr dirty="0" sz="1600" b="1" i="1">
                <a:latin typeface="Times New Roman"/>
                <a:cs typeface="Times New Roman"/>
              </a:rPr>
              <a:t>кері</a:t>
            </a:r>
            <a:r>
              <a:rPr dirty="0" sz="1600" spc="-40" b="1" i="1">
                <a:latin typeface="Times New Roman"/>
                <a:cs typeface="Times New Roman"/>
              </a:rPr>
              <a:t> </a:t>
            </a:r>
            <a:r>
              <a:rPr dirty="0" sz="1600" spc="-10" b="1" i="1">
                <a:latin typeface="Times New Roman"/>
                <a:cs typeface="Times New Roman"/>
              </a:rPr>
              <a:t>пропорционал</a:t>
            </a:r>
            <a:r>
              <a:rPr dirty="0" sz="1600" spc="-80" b="1" i="1">
                <a:latin typeface="Times New Roman"/>
                <a:cs typeface="Times New Roman"/>
              </a:rPr>
              <a:t> </a:t>
            </a:r>
            <a:r>
              <a:rPr dirty="0" sz="1600" b="1" i="1">
                <a:latin typeface="Times New Roman"/>
                <a:cs typeface="Times New Roman"/>
              </a:rPr>
              <a:t>және</a:t>
            </a:r>
            <a:r>
              <a:rPr dirty="0" sz="1600" spc="-40" b="1" i="1">
                <a:latin typeface="Times New Roman"/>
                <a:cs typeface="Times New Roman"/>
              </a:rPr>
              <a:t> </a:t>
            </a:r>
            <a:r>
              <a:rPr dirty="0" sz="1600" b="1" i="1">
                <a:latin typeface="Times New Roman"/>
                <a:cs typeface="Times New Roman"/>
              </a:rPr>
              <a:t>әсер</a:t>
            </a:r>
            <a:r>
              <a:rPr dirty="0" sz="1600" spc="-50" b="1" i="1">
                <a:latin typeface="Times New Roman"/>
                <a:cs typeface="Times New Roman"/>
              </a:rPr>
              <a:t> </a:t>
            </a:r>
            <a:r>
              <a:rPr dirty="0" sz="1600" b="1" i="1">
                <a:latin typeface="Times New Roman"/>
                <a:cs typeface="Times New Roman"/>
              </a:rPr>
              <a:t>етуші</a:t>
            </a:r>
            <a:r>
              <a:rPr dirty="0" sz="1600" spc="-30" b="1" i="1">
                <a:latin typeface="Times New Roman"/>
                <a:cs typeface="Times New Roman"/>
              </a:rPr>
              <a:t> </a:t>
            </a:r>
            <a:r>
              <a:rPr dirty="0" sz="1600" b="1" i="1">
                <a:latin typeface="Times New Roman"/>
                <a:cs typeface="Times New Roman"/>
              </a:rPr>
              <a:t>күшке</a:t>
            </a:r>
            <a:r>
              <a:rPr dirty="0" sz="1600" spc="-40" b="1" i="1">
                <a:latin typeface="Times New Roman"/>
                <a:cs typeface="Times New Roman"/>
              </a:rPr>
              <a:t> </a:t>
            </a:r>
            <a:r>
              <a:rPr dirty="0" sz="1600" b="1" i="1">
                <a:latin typeface="Times New Roman"/>
                <a:cs typeface="Times New Roman"/>
              </a:rPr>
              <a:t>тура</a:t>
            </a:r>
            <a:r>
              <a:rPr dirty="0" sz="1600" spc="-50" b="1" i="1">
                <a:latin typeface="Times New Roman"/>
                <a:cs typeface="Times New Roman"/>
              </a:rPr>
              <a:t> </a:t>
            </a:r>
            <a:r>
              <a:rPr dirty="0" sz="1600" spc="-10" b="1" i="1">
                <a:latin typeface="Times New Roman"/>
                <a:cs typeface="Times New Roman"/>
              </a:rPr>
              <a:t>пропорционал</a:t>
            </a:r>
            <a:r>
              <a:rPr dirty="0" sz="1600" spc="-10">
                <a:latin typeface="Times New Roman"/>
                <a:cs typeface="Times New Roman"/>
              </a:rPr>
              <a:t>.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600" b="1">
                <a:latin typeface="Times New Roman"/>
                <a:cs typeface="Times New Roman"/>
              </a:rPr>
              <a:t>Физикалық</a:t>
            </a:r>
            <a:r>
              <a:rPr dirty="0" sz="1600" spc="225" b="1">
                <a:latin typeface="Times New Roman"/>
                <a:cs typeface="Times New Roman"/>
              </a:rPr>
              <a:t> </a:t>
            </a:r>
            <a:r>
              <a:rPr dirty="0" sz="1600" b="1">
                <a:latin typeface="Times New Roman"/>
                <a:cs typeface="Times New Roman"/>
              </a:rPr>
              <a:t>симуляциялар</a:t>
            </a:r>
            <a:r>
              <a:rPr dirty="0" sz="1600">
                <a:latin typeface="Times New Roman"/>
                <a:cs typeface="Times New Roman"/>
              </a:rPr>
              <a:t>:</a:t>
            </a:r>
            <a:r>
              <a:rPr dirty="0" sz="1600" spc="204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Студенттер</a:t>
            </a:r>
            <a:r>
              <a:rPr dirty="0" sz="1600" spc="229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интерактивті</a:t>
            </a:r>
            <a:r>
              <a:rPr dirty="0" sz="1600" spc="204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симуляция</a:t>
            </a:r>
            <a:r>
              <a:rPr dirty="0" sz="1600" spc="22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арқылы</a:t>
            </a:r>
            <a:r>
              <a:rPr dirty="0" sz="1600" spc="21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әртүрлі</a:t>
            </a:r>
            <a:r>
              <a:rPr dirty="0" sz="1600" spc="22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массадағы</a:t>
            </a:r>
            <a:r>
              <a:rPr dirty="0" sz="1600" spc="21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денелерге</a:t>
            </a:r>
            <a:r>
              <a:rPr dirty="0" sz="1600" spc="204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әсер</a:t>
            </a:r>
            <a:r>
              <a:rPr dirty="0" sz="1600" spc="22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ететін</a:t>
            </a:r>
            <a:r>
              <a:rPr dirty="0" sz="1600" spc="204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күштерді</a:t>
            </a:r>
            <a:r>
              <a:rPr dirty="0" sz="1600" spc="204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өзгерте</a:t>
            </a:r>
            <a:endParaRPr sz="1600">
              <a:latin typeface="Times New Roman"/>
              <a:cs typeface="Times New Roman"/>
            </a:endParaRPr>
          </a:p>
          <a:p>
            <a:pPr marL="12700" marR="6985">
              <a:lnSpc>
                <a:spcPct val="100000"/>
              </a:lnSpc>
              <a:tabLst>
                <a:tab pos="1155700" algn="l"/>
                <a:tab pos="2237740" algn="l"/>
                <a:tab pos="3018155" algn="l"/>
                <a:tab pos="3877945" algn="l"/>
                <a:tab pos="4315460" algn="l"/>
                <a:tab pos="5313680" algn="l"/>
                <a:tab pos="5813425" algn="l"/>
                <a:tab pos="6497955" algn="l"/>
                <a:tab pos="7400290" algn="l"/>
                <a:tab pos="8279765" algn="l"/>
                <a:tab pos="8982075" algn="l"/>
                <a:tab pos="10143490" algn="l"/>
                <a:tab pos="11259185" algn="l"/>
                <a:tab pos="11513820" algn="l"/>
                <a:tab pos="11774805" algn="l"/>
              </a:tabLst>
            </a:pPr>
            <a:r>
              <a:rPr dirty="0" sz="1600">
                <a:latin typeface="Times New Roman"/>
                <a:cs typeface="Times New Roman"/>
              </a:rPr>
              <a:t>алады.</a:t>
            </a:r>
            <a:r>
              <a:rPr dirty="0" sz="1600" spc="-4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Олар</a:t>
            </a:r>
            <a:r>
              <a:rPr dirty="0" sz="1600" spc="-6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күштің</a:t>
            </a:r>
            <a:r>
              <a:rPr dirty="0" sz="1600" spc="-3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ұлғаюымен</a:t>
            </a:r>
            <a:r>
              <a:rPr dirty="0" sz="1600" spc="-30">
                <a:latin typeface="Times New Roman"/>
                <a:cs typeface="Times New Roman"/>
              </a:rPr>
              <a:t> </a:t>
            </a:r>
            <a:r>
              <a:rPr dirty="0" sz="1600" spc="-20">
                <a:latin typeface="Times New Roman"/>
                <a:cs typeface="Times New Roman"/>
              </a:rPr>
              <a:t>үдеудің</a:t>
            </a:r>
            <a:r>
              <a:rPr dirty="0" sz="1600" spc="-5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қалай</a:t>
            </a:r>
            <a:r>
              <a:rPr dirty="0" sz="1600" spc="-3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артатынын</a:t>
            </a:r>
            <a:r>
              <a:rPr dirty="0" sz="1600" spc="-3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және</a:t>
            </a:r>
            <a:r>
              <a:rPr dirty="0" sz="1600" spc="-5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массаның</a:t>
            </a:r>
            <a:r>
              <a:rPr dirty="0" sz="1600" spc="-3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үлкен</a:t>
            </a:r>
            <a:r>
              <a:rPr dirty="0" sz="1600" spc="-5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болуымен</a:t>
            </a:r>
            <a:r>
              <a:rPr dirty="0" sz="1600" spc="-35">
                <a:latin typeface="Times New Roman"/>
                <a:cs typeface="Times New Roman"/>
              </a:rPr>
              <a:t> </a:t>
            </a:r>
            <a:r>
              <a:rPr dirty="0" sz="1600" spc="-20">
                <a:latin typeface="Times New Roman"/>
                <a:cs typeface="Times New Roman"/>
              </a:rPr>
              <a:t>үдеудің</a:t>
            </a:r>
            <a:r>
              <a:rPr dirty="0" sz="1600" spc="-5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азайып</a:t>
            </a:r>
            <a:r>
              <a:rPr dirty="0" sz="1600" spc="-25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кететінін</a:t>
            </a:r>
            <a:r>
              <a:rPr dirty="0" sz="1600" spc="-4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бірден</a:t>
            </a:r>
            <a:r>
              <a:rPr dirty="0" sz="1600" spc="-4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көре</a:t>
            </a:r>
            <a:r>
              <a:rPr dirty="0" sz="1600" spc="-75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алады. </a:t>
            </a:r>
            <a:r>
              <a:rPr dirty="0" sz="1600">
                <a:latin typeface="Times New Roman"/>
                <a:cs typeface="Times New Roman"/>
              </a:rPr>
              <a:t>Мысалы,</a:t>
            </a:r>
            <a:r>
              <a:rPr dirty="0" sz="1600" spc="14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«PhET»</a:t>
            </a:r>
            <a:r>
              <a:rPr dirty="0" sz="1600" spc="13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сияқты</a:t>
            </a:r>
            <a:r>
              <a:rPr dirty="0" sz="1600" spc="13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қосымшалар</a:t>
            </a:r>
            <a:r>
              <a:rPr dirty="0" sz="1600" spc="14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студенттерге</a:t>
            </a:r>
            <a:r>
              <a:rPr dirty="0" sz="1600" spc="13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әртүрлі</a:t>
            </a:r>
            <a:r>
              <a:rPr dirty="0" sz="1600" spc="12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объектілердің</a:t>
            </a:r>
            <a:r>
              <a:rPr dirty="0" sz="1600" spc="13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қозғалысын</a:t>
            </a:r>
            <a:r>
              <a:rPr dirty="0" sz="1600" spc="13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күшпен</a:t>
            </a:r>
            <a:r>
              <a:rPr dirty="0" sz="1600" spc="13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басқаруға</a:t>
            </a:r>
            <a:r>
              <a:rPr dirty="0" sz="1600" spc="14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мүмкіндік</a:t>
            </a:r>
            <a:r>
              <a:rPr dirty="0" sz="1600" spc="13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береді.</a:t>
            </a:r>
            <a:r>
              <a:rPr dirty="0" sz="1600" spc="130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Оқушылар </a:t>
            </a:r>
            <a:r>
              <a:rPr dirty="0" sz="1600">
                <a:latin typeface="Times New Roman"/>
                <a:cs typeface="Times New Roman"/>
              </a:rPr>
              <a:t>денелердің</a:t>
            </a:r>
            <a:r>
              <a:rPr dirty="0" sz="1600" spc="23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үдеуі</a:t>
            </a:r>
            <a:r>
              <a:rPr dirty="0" sz="1600" spc="23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мен</a:t>
            </a:r>
            <a:r>
              <a:rPr dirty="0" sz="1600" spc="229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масса</a:t>
            </a:r>
            <a:r>
              <a:rPr dirty="0" sz="1600" spc="23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арасындағы</a:t>
            </a:r>
            <a:r>
              <a:rPr dirty="0" sz="1600" spc="24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байланысты</a:t>
            </a:r>
            <a:r>
              <a:rPr dirty="0" sz="1600" spc="229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сандық</a:t>
            </a:r>
            <a:r>
              <a:rPr dirty="0" sz="1600" spc="229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түрде</a:t>
            </a:r>
            <a:r>
              <a:rPr dirty="0" sz="1600" spc="22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зерттеп,</a:t>
            </a:r>
            <a:r>
              <a:rPr dirty="0" sz="1600" spc="24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нәтижелерді</a:t>
            </a:r>
            <a:r>
              <a:rPr dirty="0" sz="1600" spc="22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көрнекі</a:t>
            </a:r>
            <a:r>
              <a:rPr dirty="0" sz="1600" spc="229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түрде</a:t>
            </a:r>
            <a:r>
              <a:rPr dirty="0" sz="1600" spc="22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бақылайды.Мысал:</a:t>
            </a:r>
            <a:r>
              <a:rPr dirty="0" sz="1600" spc="235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Мобильді қосымшада</a:t>
            </a:r>
            <a:r>
              <a:rPr dirty="0" sz="1600">
                <a:latin typeface="Times New Roman"/>
                <a:cs typeface="Times New Roman"/>
              </a:rPr>
              <a:t>	</a:t>
            </a:r>
            <a:r>
              <a:rPr dirty="0" sz="1600" spc="-10">
                <a:latin typeface="Times New Roman"/>
                <a:cs typeface="Times New Roman"/>
              </a:rPr>
              <a:t>студенттер</a:t>
            </a:r>
            <a:r>
              <a:rPr dirty="0" sz="1600">
                <a:latin typeface="Times New Roman"/>
                <a:cs typeface="Times New Roman"/>
              </a:rPr>
              <a:t>	</a:t>
            </a:r>
            <a:r>
              <a:rPr dirty="0" sz="1600" spc="-10">
                <a:latin typeface="Times New Roman"/>
                <a:cs typeface="Times New Roman"/>
              </a:rPr>
              <a:t>әртүрлі</a:t>
            </a:r>
            <a:r>
              <a:rPr dirty="0" sz="1600">
                <a:latin typeface="Times New Roman"/>
                <a:cs typeface="Times New Roman"/>
              </a:rPr>
              <a:t>	</a:t>
            </a:r>
            <a:r>
              <a:rPr dirty="0" sz="1600" spc="-10">
                <a:latin typeface="Times New Roman"/>
                <a:cs typeface="Times New Roman"/>
              </a:rPr>
              <a:t>массасы</a:t>
            </a:r>
            <a:r>
              <a:rPr dirty="0" sz="1600">
                <a:latin typeface="Times New Roman"/>
                <a:cs typeface="Times New Roman"/>
              </a:rPr>
              <a:t>	</a:t>
            </a:r>
            <a:r>
              <a:rPr dirty="0" sz="1600" spc="-25">
                <a:latin typeface="Times New Roman"/>
                <a:cs typeface="Times New Roman"/>
              </a:rPr>
              <a:t>бар</a:t>
            </a:r>
            <a:r>
              <a:rPr dirty="0" sz="1600">
                <a:latin typeface="Times New Roman"/>
                <a:cs typeface="Times New Roman"/>
              </a:rPr>
              <a:t>	</a:t>
            </a:r>
            <a:r>
              <a:rPr dirty="0" sz="1600" spc="-10">
                <a:latin typeface="Times New Roman"/>
                <a:cs typeface="Times New Roman"/>
              </a:rPr>
              <a:t>арбаларға</a:t>
            </a:r>
            <a:r>
              <a:rPr dirty="0" sz="1600">
                <a:latin typeface="Times New Roman"/>
                <a:cs typeface="Times New Roman"/>
              </a:rPr>
              <a:t>	</a:t>
            </a:r>
            <a:r>
              <a:rPr dirty="0" sz="1600" spc="-25">
                <a:latin typeface="Times New Roman"/>
                <a:cs typeface="Times New Roman"/>
              </a:rPr>
              <a:t>күш</a:t>
            </a:r>
            <a:r>
              <a:rPr dirty="0" sz="1600">
                <a:latin typeface="Times New Roman"/>
                <a:cs typeface="Times New Roman"/>
              </a:rPr>
              <a:t>	</a:t>
            </a:r>
            <a:r>
              <a:rPr dirty="0" sz="1600" spc="-10">
                <a:latin typeface="Times New Roman"/>
                <a:cs typeface="Times New Roman"/>
              </a:rPr>
              <a:t>әсерін</a:t>
            </a:r>
            <a:r>
              <a:rPr dirty="0" sz="1600">
                <a:latin typeface="Times New Roman"/>
                <a:cs typeface="Times New Roman"/>
              </a:rPr>
              <a:t>	</a:t>
            </a:r>
            <a:r>
              <a:rPr dirty="0" sz="1600" spc="-10">
                <a:latin typeface="Times New Roman"/>
                <a:cs typeface="Times New Roman"/>
              </a:rPr>
              <a:t>өзгертіп,</a:t>
            </a:r>
            <a:r>
              <a:rPr dirty="0" sz="1600">
                <a:latin typeface="Times New Roman"/>
                <a:cs typeface="Times New Roman"/>
              </a:rPr>
              <a:t>	</a:t>
            </a:r>
            <a:r>
              <a:rPr dirty="0" sz="1600" spc="-10">
                <a:latin typeface="Times New Roman"/>
                <a:cs typeface="Times New Roman"/>
              </a:rPr>
              <a:t>олардың</a:t>
            </a:r>
            <a:r>
              <a:rPr dirty="0" sz="1600">
                <a:latin typeface="Times New Roman"/>
                <a:cs typeface="Times New Roman"/>
              </a:rPr>
              <a:t>	</a:t>
            </a:r>
            <a:r>
              <a:rPr dirty="0" sz="1600" spc="-10">
                <a:latin typeface="Times New Roman"/>
                <a:cs typeface="Times New Roman"/>
              </a:rPr>
              <a:t>үдеуін</a:t>
            </a:r>
            <a:r>
              <a:rPr dirty="0" sz="1600">
                <a:latin typeface="Times New Roman"/>
                <a:cs typeface="Times New Roman"/>
              </a:rPr>
              <a:t>	</a:t>
            </a:r>
            <a:r>
              <a:rPr dirty="0" sz="1600" spc="-10">
                <a:latin typeface="Times New Roman"/>
                <a:cs typeface="Times New Roman"/>
              </a:rPr>
              <a:t>бақылайды.</a:t>
            </a:r>
            <a:r>
              <a:rPr dirty="0" sz="1600">
                <a:latin typeface="Times New Roman"/>
                <a:cs typeface="Times New Roman"/>
              </a:rPr>
              <a:t>	</a:t>
            </a:r>
            <a:r>
              <a:rPr dirty="0" sz="1600" spc="-10">
                <a:latin typeface="Times New Roman"/>
                <a:cs typeface="Times New Roman"/>
              </a:rPr>
              <a:t>Осылайша,</a:t>
            </a:r>
            <a:r>
              <a:rPr dirty="0" sz="1600">
                <a:latin typeface="Times New Roman"/>
                <a:cs typeface="Times New Roman"/>
              </a:rPr>
              <a:t>	</a:t>
            </a:r>
            <a:r>
              <a:rPr dirty="0" sz="1600" spc="-50">
                <a:latin typeface="Times New Roman"/>
                <a:cs typeface="Times New Roman"/>
              </a:rPr>
              <a:t>F</a:t>
            </a:r>
            <a:r>
              <a:rPr dirty="0" sz="1600">
                <a:latin typeface="Times New Roman"/>
                <a:cs typeface="Times New Roman"/>
              </a:rPr>
              <a:t>	</a:t>
            </a:r>
            <a:r>
              <a:rPr dirty="0" sz="1600" spc="-50">
                <a:latin typeface="Times New Roman"/>
                <a:cs typeface="Times New Roman"/>
              </a:rPr>
              <a:t>=</a:t>
            </a:r>
            <a:r>
              <a:rPr dirty="0" sz="1600">
                <a:latin typeface="Times New Roman"/>
                <a:cs typeface="Times New Roman"/>
              </a:rPr>
              <a:t>	</a:t>
            </a:r>
            <a:r>
              <a:rPr dirty="0" sz="1600" spc="-35">
                <a:latin typeface="Times New Roman"/>
                <a:cs typeface="Times New Roman"/>
              </a:rPr>
              <a:t>ma </a:t>
            </a:r>
            <a:r>
              <a:rPr dirty="0" sz="1600" spc="-10">
                <a:latin typeface="Times New Roman"/>
                <a:cs typeface="Times New Roman"/>
              </a:rPr>
              <a:t>формуласының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қалай</a:t>
            </a:r>
            <a:r>
              <a:rPr dirty="0" sz="1600" spc="-4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жұмыс</a:t>
            </a:r>
            <a:r>
              <a:rPr dirty="0" sz="1600" spc="-5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істейтінін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нақты</a:t>
            </a:r>
            <a:r>
              <a:rPr dirty="0" sz="1600" spc="-4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деректер</a:t>
            </a:r>
            <a:r>
              <a:rPr dirty="0" sz="1600" spc="-5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арқылы</a:t>
            </a:r>
            <a:r>
              <a:rPr dirty="0" sz="1600" spc="-60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түсінеді.</a:t>
            </a:r>
            <a:endParaRPr sz="1600">
              <a:latin typeface="Times New Roman"/>
              <a:cs typeface="Times New Roman"/>
            </a:endParaRPr>
          </a:p>
          <a:p>
            <a:pPr marL="214629" indent="-201930">
              <a:lnSpc>
                <a:spcPct val="100000"/>
              </a:lnSpc>
              <a:buFont typeface="Times New Roman"/>
              <a:buAutoNum type="arabicPeriod" startAt="3"/>
              <a:tabLst>
                <a:tab pos="214629" algn="l"/>
              </a:tabLst>
            </a:pPr>
            <a:r>
              <a:rPr dirty="0" sz="1600" b="1" i="1">
                <a:latin typeface="Times New Roman"/>
                <a:cs typeface="Times New Roman"/>
              </a:rPr>
              <a:t>Ньютонның</a:t>
            </a:r>
            <a:r>
              <a:rPr dirty="0" sz="1600" spc="-35" b="1" i="1">
                <a:latin typeface="Times New Roman"/>
                <a:cs typeface="Times New Roman"/>
              </a:rPr>
              <a:t> </a:t>
            </a:r>
            <a:r>
              <a:rPr dirty="0" sz="1600" b="1" i="1">
                <a:latin typeface="Times New Roman"/>
                <a:cs typeface="Times New Roman"/>
              </a:rPr>
              <a:t>үшінші</a:t>
            </a:r>
            <a:r>
              <a:rPr dirty="0" sz="1600" spc="-55" b="1" i="1">
                <a:latin typeface="Times New Roman"/>
                <a:cs typeface="Times New Roman"/>
              </a:rPr>
              <a:t> </a:t>
            </a:r>
            <a:r>
              <a:rPr dirty="0" sz="1600" b="1" i="1">
                <a:latin typeface="Times New Roman"/>
                <a:cs typeface="Times New Roman"/>
              </a:rPr>
              <a:t>заңы:</a:t>
            </a:r>
            <a:r>
              <a:rPr dirty="0" sz="1600" spc="-70" b="1" i="1">
                <a:latin typeface="Times New Roman"/>
                <a:cs typeface="Times New Roman"/>
              </a:rPr>
              <a:t> </a:t>
            </a:r>
            <a:r>
              <a:rPr dirty="0" sz="1600" b="1" i="1">
                <a:latin typeface="Times New Roman"/>
                <a:cs typeface="Times New Roman"/>
              </a:rPr>
              <a:t>Әрекет</a:t>
            </a:r>
            <a:r>
              <a:rPr dirty="0" sz="1600" spc="-50" b="1" i="1">
                <a:latin typeface="Times New Roman"/>
                <a:cs typeface="Times New Roman"/>
              </a:rPr>
              <a:t> </a:t>
            </a:r>
            <a:r>
              <a:rPr dirty="0" sz="1600" b="1" i="1">
                <a:latin typeface="Times New Roman"/>
                <a:cs typeface="Times New Roman"/>
              </a:rPr>
              <a:t>етуші</a:t>
            </a:r>
            <a:r>
              <a:rPr dirty="0" sz="1600" spc="-50" b="1" i="1">
                <a:latin typeface="Times New Roman"/>
                <a:cs typeface="Times New Roman"/>
              </a:rPr>
              <a:t> </a:t>
            </a:r>
            <a:r>
              <a:rPr dirty="0" sz="1600" b="1" i="1">
                <a:latin typeface="Times New Roman"/>
                <a:cs typeface="Times New Roman"/>
              </a:rPr>
              <a:t>күшке</a:t>
            </a:r>
            <a:r>
              <a:rPr dirty="0" sz="1600" spc="-55" b="1" i="1">
                <a:latin typeface="Times New Roman"/>
                <a:cs typeface="Times New Roman"/>
              </a:rPr>
              <a:t> </a:t>
            </a:r>
            <a:r>
              <a:rPr dirty="0" sz="1600" b="1" i="1">
                <a:latin typeface="Times New Roman"/>
                <a:cs typeface="Times New Roman"/>
              </a:rPr>
              <a:t>әрдайым</a:t>
            </a:r>
            <a:r>
              <a:rPr dirty="0" sz="1600" spc="-50" b="1" i="1">
                <a:latin typeface="Times New Roman"/>
                <a:cs typeface="Times New Roman"/>
              </a:rPr>
              <a:t> </a:t>
            </a:r>
            <a:r>
              <a:rPr dirty="0" sz="1600" b="1" i="1">
                <a:latin typeface="Times New Roman"/>
                <a:cs typeface="Times New Roman"/>
              </a:rPr>
              <a:t>оған</a:t>
            </a:r>
            <a:r>
              <a:rPr dirty="0" sz="1600" spc="-85" b="1" i="1">
                <a:latin typeface="Times New Roman"/>
                <a:cs typeface="Times New Roman"/>
              </a:rPr>
              <a:t> </a:t>
            </a:r>
            <a:r>
              <a:rPr dirty="0" sz="1600" b="1" i="1">
                <a:latin typeface="Times New Roman"/>
                <a:cs typeface="Times New Roman"/>
              </a:rPr>
              <a:t>тең</a:t>
            </a:r>
            <a:r>
              <a:rPr dirty="0" sz="1600" spc="-55" b="1" i="1">
                <a:latin typeface="Times New Roman"/>
                <a:cs typeface="Times New Roman"/>
              </a:rPr>
              <a:t> </a:t>
            </a:r>
            <a:r>
              <a:rPr dirty="0" sz="1600" b="1" i="1">
                <a:latin typeface="Times New Roman"/>
                <a:cs typeface="Times New Roman"/>
              </a:rPr>
              <a:t>және</a:t>
            </a:r>
            <a:r>
              <a:rPr dirty="0" sz="1600" spc="-60" b="1" i="1">
                <a:latin typeface="Times New Roman"/>
                <a:cs typeface="Times New Roman"/>
              </a:rPr>
              <a:t> </a:t>
            </a:r>
            <a:r>
              <a:rPr dirty="0" sz="1600" spc="-10" b="1" i="1">
                <a:latin typeface="Times New Roman"/>
                <a:cs typeface="Times New Roman"/>
              </a:rPr>
              <a:t>қарама-</a:t>
            </a:r>
            <a:r>
              <a:rPr dirty="0" sz="1600" b="1" i="1">
                <a:latin typeface="Times New Roman"/>
                <a:cs typeface="Times New Roman"/>
              </a:rPr>
              <a:t>қарсы</a:t>
            </a:r>
            <a:r>
              <a:rPr dirty="0" sz="1600" spc="-55" b="1" i="1">
                <a:latin typeface="Times New Roman"/>
                <a:cs typeface="Times New Roman"/>
              </a:rPr>
              <a:t> </a:t>
            </a:r>
            <a:r>
              <a:rPr dirty="0" sz="1600" b="1" i="1">
                <a:latin typeface="Times New Roman"/>
                <a:cs typeface="Times New Roman"/>
              </a:rPr>
              <a:t>бағытталған</a:t>
            </a:r>
            <a:r>
              <a:rPr dirty="0" sz="1600" spc="-45" b="1" i="1">
                <a:latin typeface="Times New Roman"/>
                <a:cs typeface="Times New Roman"/>
              </a:rPr>
              <a:t> </a:t>
            </a:r>
            <a:r>
              <a:rPr dirty="0" sz="1600" b="1" i="1">
                <a:latin typeface="Times New Roman"/>
                <a:cs typeface="Times New Roman"/>
              </a:rPr>
              <a:t>қарсы</a:t>
            </a:r>
            <a:r>
              <a:rPr dirty="0" sz="1600" spc="-60" b="1" i="1">
                <a:latin typeface="Times New Roman"/>
                <a:cs typeface="Times New Roman"/>
              </a:rPr>
              <a:t> </a:t>
            </a:r>
            <a:r>
              <a:rPr dirty="0" sz="1600" b="1" i="1">
                <a:latin typeface="Times New Roman"/>
                <a:cs typeface="Times New Roman"/>
              </a:rPr>
              <a:t>күш</a:t>
            </a:r>
            <a:r>
              <a:rPr dirty="0" sz="1600" spc="-65" b="1" i="1">
                <a:latin typeface="Times New Roman"/>
                <a:cs typeface="Times New Roman"/>
              </a:rPr>
              <a:t> </a:t>
            </a:r>
            <a:r>
              <a:rPr dirty="0" sz="1600" spc="-10" b="1" i="1">
                <a:latin typeface="Times New Roman"/>
                <a:cs typeface="Times New Roman"/>
              </a:rPr>
              <a:t>болады.</a:t>
            </a:r>
            <a:endParaRPr sz="1600">
              <a:latin typeface="Times New Roman"/>
              <a:cs typeface="Times New Roman"/>
            </a:endParaRPr>
          </a:p>
          <a:p>
            <a:pPr algn="just" marL="12700" marR="8890">
              <a:lnSpc>
                <a:spcPct val="100000"/>
              </a:lnSpc>
            </a:pPr>
            <a:r>
              <a:rPr dirty="0" sz="1600">
                <a:latin typeface="Times New Roman"/>
                <a:cs typeface="Times New Roman"/>
              </a:rPr>
              <a:t>VR</a:t>
            </a:r>
            <a:r>
              <a:rPr dirty="0" sz="1600" spc="-40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симуляциясы:</a:t>
            </a:r>
            <a:r>
              <a:rPr dirty="0" sz="1600" spc="-3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Екі</a:t>
            </a:r>
            <a:r>
              <a:rPr dirty="0" sz="1600" spc="-4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объектінің</a:t>
            </a:r>
            <a:r>
              <a:rPr dirty="0" sz="1600" spc="-3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соқтығысуын</a:t>
            </a:r>
            <a:r>
              <a:rPr dirty="0" sz="1600" spc="-2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немесе</a:t>
            </a:r>
            <a:r>
              <a:rPr dirty="0" sz="1600" spc="-3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әрекеттесуін</a:t>
            </a:r>
            <a:r>
              <a:rPr dirty="0" sz="1600" spc="-3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визуалды</a:t>
            </a:r>
            <a:r>
              <a:rPr dirty="0" sz="1600" spc="-4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түрде</a:t>
            </a:r>
            <a:r>
              <a:rPr dirty="0" sz="1600" spc="-3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көрсететін</a:t>
            </a:r>
            <a:r>
              <a:rPr dirty="0" sz="1600" spc="-35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симуляцияны</a:t>
            </a:r>
            <a:r>
              <a:rPr dirty="0" sz="1600" spc="-4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қолдануға</a:t>
            </a:r>
            <a:r>
              <a:rPr dirty="0" sz="1600" spc="-3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болады.</a:t>
            </a:r>
            <a:r>
              <a:rPr dirty="0" sz="1600" spc="-30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Мысалы, </a:t>
            </a:r>
            <a:r>
              <a:rPr dirty="0" sz="1600">
                <a:latin typeface="Times New Roman"/>
                <a:cs typeface="Times New Roman"/>
              </a:rPr>
              <a:t>виртуалды</a:t>
            </a:r>
            <a:r>
              <a:rPr dirty="0" sz="1600" spc="29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ортада</a:t>
            </a:r>
            <a:r>
              <a:rPr dirty="0" sz="1600" spc="28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екі</a:t>
            </a:r>
            <a:r>
              <a:rPr dirty="0" sz="1600" spc="29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дененің</a:t>
            </a:r>
            <a:r>
              <a:rPr dirty="0" sz="1600" spc="295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бір-</a:t>
            </a:r>
            <a:r>
              <a:rPr dirty="0" sz="1600">
                <a:latin typeface="Times New Roman"/>
                <a:cs typeface="Times New Roman"/>
              </a:rPr>
              <a:t>біріне</a:t>
            </a:r>
            <a:r>
              <a:rPr dirty="0" sz="1600" spc="30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соғылуын</a:t>
            </a:r>
            <a:r>
              <a:rPr dirty="0" sz="1600" spc="30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бақылай</a:t>
            </a:r>
            <a:r>
              <a:rPr dirty="0" sz="1600" spc="30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отырып,</a:t>
            </a:r>
            <a:r>
              <a:rPr dirty="0" sz="1600" spc="29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олардың</a:t>
            </a:r>
            <a:r>
              <a:rPr dirty="0" sz="1600" spc="290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бір-</a:t>
            </a:r>
            <a:r>
              <a:rPr dirty="0" sz="1600">
                <a:latin typeface="Times New Roman"/>
                <a:cs typeface="Times New Roman"/>
              </a:rPr>
              <a:t>біріне</a:t>
            </a:r>
            <a:r>
              <a:rPr dirty="0" sz="1600" spc="29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қалай</a:t>
            </a:r>
            <a:r>
              <a:rPr dirty="0" sz="1600" spc="29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тең</a:t>
            </a:r>
            <a:r>
              <a:rPr dirty="0" sz="1600" spc="31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және</a:t>
            </a:r>
            <a:r>
              <a:rPr dirty="0" sz="1600" spc="300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қарама-</a:t>
            </a:r>
            <a:r>
              <a:rPr dirty="0" sz="1600">
                <a:latin typeface="Times New Roman"/>
                <a:cs typeface="Times New Roman"/>
              </a:rPr>
              <a:t>қарсы</a:t>
            </a:r>
            <a:r>
              <a:rPr dirty="0" sz="1600" spc="28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күшпен</a:t>
            </a:r>
            <a:r>
              <a:rPr dirty="0" sz="1600" spc="305">
                <a:latin typeface="Times New Roman"/>
                <a:cs typeface="Times New Roman"/>
              </a:rPr>
              <a:t> </a:t>
            </a:r>
            <a:r>
              <a:rPr dirty="0" sz="1600" spc="-20">
                <a:latin typeface="Times New Roman"/>
                <a:cs typeface="Times New Roman"/>
              </a:rPr>
              <a:t>әсер </a:t>
            </a:r>
            <a:r>
              <a:rPr dirty="0" sz="1600">
                <a:latin typeface="Times New Roman"/>
                <a:cs typeface="Times New Roman"/>
              </a:rPr>
              <a:t>ететінін</a:t>
            </a:r>
            <a:r>
              <a:rPr dirty="0" sz="1600" spc="-3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көре</a:t>
            </a:r>
            <a:r>
              <a:rPr dirty="0" sz="1600" spc="-60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алады.</a:t>
            </a:r>
            <a:endParaRPr sz="1600">
              <a:latin typeface="Times New Roman"/>
              <a:cs typeface="Times New Roman"/>
            </a:endParaRPr>
          </a:p>
          <a:p>
            <a:pPr algn="just" marL="12700" marR="6985">
              <a:lnSpc>
                <a:spcPct val="100000"/>
              </a:lnSpc>
              <a:spcBef>
                <a:spcPts val="5"/>
              </a:spcBef>
            </a:pPr>
            <a:r>
              <a:rPr dirty="0" sz="1600">
                <a:latin typeface="Times New Roman"/>
                <a:cs typeface="Times New Roman"/>
              </a:rPr>
              <a:t>AR</a:t>
            </a:r>
            <a:r>
              <a:rPr dirty="0" sz="1600" spc="18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тәжірибелері:</a:t>
            </a:r>
            <a:r>
              <a:rPr dirty="0" sz="1600" spc="19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Толықтырылған</a:t>
            </a:r>
            <a:r>
              <a:rPr dirty="0" sz="1600" spc="21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шындық</a:t>
            </a:r>
            <a:r>
              <a:rPr dirty="0" sz="1600" spc="18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арқылы</a:t>
            </a:r>
            <a:r>
              <a:rPr dirty="0" sz="1600" spc="20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екі</a:t>
            </a:r>
            <a:r>
              <a:rPr dirty="0" sz="1600" spc="18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объектіні</a:t>
            </a:r>
            <a:r>
              <a:rPr dirty="0" sz="1600" spc="20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(мысалы,</a:t>
            </a:r>
            <a:r>
              <a:rPr dirty="0" sz="1600" spc="19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автомобиль</a:t>
            </a:r>
            <a:r>
              <a:rPr dirty="0" sz="1600" spc="18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мен</a:t>
            </a:r>
            <a:r>
              <a:rPr dirty="0" sz="1600" spc="19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қабырғаны)</a:t>
            </a:r>
            <a:r>
              <a:rPr dirty="0" sz="1600" spc="195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бір-</a:t>
            </a:r>
            <a:r>
              <a:rPr dirty="0" sz="1600">
                <a:latin typeface="Times New Roman"/>
                <a:cs typeface="Times New Roman"/>
              </a:rPr>
              <a:t>біріне</a:t>
            </a:r>
            <a:r>
              <a:rPr dirty="0" sz="1600" spc="19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бағыттап,</a:t>
            </a:r>
            <a:r>
              <a:rPr dirty="0" sz="1600" spc="190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олардың </a:t>
            </a:r>
            <a:r>
              <a:rPr dirty="0" sz="1600">
                <a:latin typeface="Times New Roman"/>
                <a:cs typeface="Times New Roman"/>
              </a:rPr>
              <a:t>арасындағы күшті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зерттеп,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теңдік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заңын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байқауға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болады.Мысал: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Виртуалды шындықтағы ғарыштық</a:t>
            </a:r>
            <a:r>
              <a:rPr dirty="0" sz="1600" spc="-2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станция</a:t>
            </a:r>
            <a:r>
              <a:rPr dirty="0" sz="1600" spc="1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ішінде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студенттер</a:t>
            </a:r>
            <a:r>
              <a:rPr dirty="0" sz="1600" spc="-20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өздерін </a:t>
            </a:r>
            <a:r>
              <a:rPr dirty="0" sz="1600">
                <a:latin typeface="Times New Roman"/>
                <a:cs typeface="Times New Roman"/>
              </a:rPr>
              <a:t>салмақсыздық</a:t>
            </a:r>
            <a:r>
              <a:rPr dirty="0" sz="1600" spc="28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жағдайында</a:t>
            </a:r>
            <a:r>
              <a:rPr dirty="0" sz="1600" spc="28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елестетіп,</a:t>
            </a:r>
            <a:r>
              <a:rPr dirty="0" sz="1600" spc="27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қабырғаны</a:t>
            </a:r>
            <a:r>
              <a:rPr dirty="0" sz="1600" spc="28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итерген</a:t>
            </a:r>
            <a:r>
              <a:rPr dirty="0" sz="1600" spc="27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кезде</a:t>
            </a:r>
            <a:r>
              <a:rPr dirty="0" sz="1600" spc="28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өздерінің</a:t>
            </a:r>
            <a:r>
              <a:rPr dirty="0" sz="1600" spc="275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қарама-</a:t>
            </a:r>
            <a:r>
              <a:rPr dirty="0" sz="1600">
                <a:latin typeface="Times New Roman"/>
                <a:cs typeface="Times New Roman"/>
              </a:rPr>
              <a:t>қарсы</a:t>
            </a:r>
            <a:r>
              <a:rPr dirty="0" sz="1600" spc="27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бағытта</a:t>
            </a:r>
            <a:r>
              <a:rPr dirty="0" sz="1600" spc="28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қозғалғанын</a:t>
            </a:r>
            <a:r>
              <a:rPr dirty="0" sz="1600" spc="27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байқайды.</a:t>
            </a:r>
            <a:r>
              <a:rPr dirty="0" sz="1600" spc="28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Бұл</a:t>
            </a:r>
            <a:r>
              <a:rPr dirty="0" sz="1600" spc="270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қарама- </a:t>
            </a:r>
            <a:r>
              <a:rPr dirty="0" sz="1600">
                <a:latin typeface="Times New Roman"/>
                <a:cs typeface="Times New Roman"/>
              </a:rPr>
              <a:t>қарсы</a:t>
            </a:r>
            <a:r>
              <a:rPr dirty="0" sz="1600" spc="-6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күштің</a:t>
            </a:r>
            <a:r>
              <a:rPr dirty="0" sz="1600" spc="-4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қалай</a:t>
            </a:r>
            <a:r>
              <a:rPr dirty="0" sz="1600" spc="-3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әрекет</a:t>
            </a:r>
            <a:r>
              <a:rPr dirty="0" sz="1600" spc="-7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ететінін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көрсетеді.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2024-10-31T13:38:09Z</dcterms:created>
  <dcterms:modified xsi:type="dcterms:W3CDTF">2024-10-31T13:38:09Z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2024-10-31T00:00:00Z</vt:filetime>
  </property>
  <property fmtid="{D5CDD505-2E9C-101B-9397-08002B2CF9AE}" pid="3" name="Producer">
    <vt:lpwstr>3-Heights(TM) PDF Security Shell 4.8.25.2 (http://www.pdf-tools.com)</vt:lpwstr>
  </property>
</Properties>
</file>