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5" r:id="rId3"/>
    <p:sldId id="267" r:id="rId4"/>
    <p:sldId id="268" r:id="rId5"/>
    <p:sldId id="269" r:id="rId6"/>
    <p:sldId id="270" r:id="rId7"/>
    <p:sldId id="271" r:id="rId8"/>
    <p:sldId id="272" r:id="rId9"/>
    <p:sldId id="273" r:id="rId10"/>
    <p:sldId id="274" r:id="rId11"/>
    <p:sldId id="276" r:id="rId12"/>
    <p:sldId id="257" r:id="rId13"/>
    <p:sldId id="260" r:id="rId14"/>
    <p:sldId id="258" r:id="rId15"/>
    <p:sldId id="259" r:id="rId16"/>
    <p:sldId id="261" r:id="rId17"/>
    <p:sldId id="262" r:id="rId18"/>
    <p:sldId id="263" r:id="rId19"/>
    <p:sldId id="264" r:id="rId20"/>
    <p:sldId id="265" r:id="rId21"/>
    <p:sldId id="266" r:id="rId22"/>
    <p:sldId id="277"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fld id="{E011FB7A-D697-49EF-9B3D-B679984C8091}" type="datetimeFigureOut">
              <a:rPr lang="ru-RU" smtClean="0"/>
              <a:pPr/>
              <a:t>06.06.2023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8C44E0A-4DF5-4814-8D64-D4D89515AA37}" type="slidenum">
              <a:rPr lang="ru-RU" smtClean="0"/>
              <a:pPr/>
              <a:t>‹#›</a:t>
            </a:fld>
            <a:endParaRPr lang="ru-RU"/>
          </a:p>
        </p:txBody>
      </p:sp>
      <p:sp>
        <p:nvSpPr>
          <p:cNvPr id="13" name="Rectangle 12"/>
          <p:cNvSpPr/>
          <p:nvPr/>
        </p:nvSpPr>
        <p:spPr>
          <a:xfrm>
            <a:off x="0" y="-1"/>
            <a:ext cx="12192000" cy="4572001"/>
          </a:xfrm>
          <a:prstGeom prst="rect">
            <a:avLst/>
          </a:prstGeom>
          <a:blipFill dpi="0" rotWithShape="1">
            <a:blip r:embed="rId2" cstate="print">
              <a:duotone>
                <a:schemeClr val="accent1">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02637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011FB7A-D697-49EF-9B3D-B679984C8091}" type="datetimeFigureOut">
              <a:rPr lang="ru-RU" smtClean="0"/>
              <a:pPr/>
              <a:t>06.06.2023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8C44E0A-4DF5-4814-8D64-D4D89515AA37}" type="slidenum">
              <a:rPr lang="ru-RU" smtClean="0"/>
              <a:pPr/>
              <a:t>‹#›</a:t>
            </a:fld>
            <a:endParaRPr lang="ru-RU"/>
          </a:p>
        </p:txBody>
      </p:sp>
    </p:spTree>
    <p:extLst>
      <p:ext uri="{BB962C8B-B14F-4D97-AF65-F5344CB8AC3E}">
        <p14:creationId xmlns:p14="http://schemas.microsoft.com/office/powerpoint/2010/main" xmlns="" val="668786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011FB7A-D697-49EF-9B3D-B679984C8091}" type="datetimeFigureOut">
              <a:rPr lang="ru-RU" smtClean="0"/>
              <a:pPr/>
              <a:t>06.06.2023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8C44E0A-4DF5-4814-8D64-D4D89515AA37}" type="slidenum">
              <a:rPr lang="ru-RU" smtClean="0"/>
              <a:pPr/>
              <a:t>‹#›</a:t>
            </a:fld>
            <a:endParaRPr lang="ru-RU"/>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72994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011FB7A-D697-49EF-9B3D-B679984C8091}" type="datetimeFigureOut">
              <a:rPr lang="ru-RU" smtClean="0"/>
              <a:pPr/>
              <a:t>06.06.2023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8C44E0A-4DF5-4814-8D64-D4D89515AA37}" type="slidenum">
              <a:rPr lang="ru-RU" smtClean="0"/>
              <a:pPr/>
              <a:t>‹#›</a:t>
            </a:fld>
            <a:endParaRPr lang="ru-RU"/>
          </a:p>
        </p:txBody>
      </p:sp>
    </p:spTree>
    <p:extLst>
      <p:ext uri="{BB962C8B-B14F-4D97-AF65-F5344CB8AC3E}">
        <p14:creationId xmlns:p14="http://schemas.microsoft.com/office/powerpoint/2010/main" xmlns="" val="124991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011FB7A-D697-49EF-9B3D-B679984C8091}" type="datetimeFigureOut">
              <a:rPr lang="ru-RU" smtClean="0"/>
              <a:pPr/>
              <a:t>06.06.2023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8C44E0A-4DF5-4814-8D64-D4D89515AA37}" type="slidenum">
              <a:rPr lang="ru-RU" smtClean="0"/>
              <a:pPr/>
              <a:t>‹#›</a:t>
            </a:fld>
            <a:endParaRPr lang="ru-RU"/>
          </a:p>
        </p:txBody>
      </p:sp>
      <p:sp>
        <p:nvSpPr>
          <p:cNvPr id="10" name="Rectangle 9"/>
          <p:cNvSpPr/>
          <p:nvPr/>
        </p:nvSpPr>
        <p:spPr>
          <a:xfrm>
            <a:off x="0" y="-1"/>
            <a:ext cx="12192000" cy="4572000"/>
          </a:xfrm>
          <a:prstGeom prst="rect">
            <a:avLst/>
          </a:prstGeom>
          <a:blipFill dpi="0" rotWithShape="1">
            <a:blip r:embed="rId2" cstate="print">
              <a:duotone>
                <a:schemeClr val="accent3">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40054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011FB7A-D697-49EF-9B3D-B679984C8091}" type="datetimeFigureOut">
              <a:rPr lang="ru-RU" smtClean="0"/>
              <a:pPr/>
              <a:t>06.06.2023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8C44E0A-4DF5-4814-8D64-D4D89515AA37}" type="slidenum">
              <a:rPr lang="ru-RU" smtClean="0"/>
              <a:pPr/>
              <a:t>‹#›</a:t>
            </a:fld>
            <a:endParaRPr lang="ru-RU"/>
          </a:p>
        </p:txBody>
      </p:sp>
    </p:spTree>
    <p:extLst>
      <p:ext uri="{BB962C8B-B14F-4D97-AF65-F5344CB8AC3E}">
        <p14:creationId xmlns:p14="http://schemas.microsoft.com/office/powerpoint/2010/main" xmlns="" val="1890428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2412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ru-RU" smtClean="0"/>
              <a:t>Образец текста</a:t>
            </a:r>
          </a:p>
        </p:txBody>
      </p:sp>
      <p:sp>
        <p:nvSpPr>
          <p:cNvPr id="6" name="Content Placeholder 5"/>
          <p:cNvSpPr>
            <a:spLocks noGrp="1"/>
          </p:cNvSpPr>
          <p:nvPr>
            <p:ph sz="quarter" idx="4"/>
          </p:nvPr>
        </p:nvSpPr>
        <p:spPr>
          <a:xfrm>
            <a:off x="599088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011FB7A-D697-49EF-9B3D-B679984C8091}" type="datetimeFigureOut">
              <a:rPr lang="ru-RU" smtClean="0"/>
              <a:pPr/>
              <a:t>06.06.2023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8C44E0A-4DF5-4814-8D64-D4D89515AA37}" type="slidenum">
              <a:rPr lang="ru-RU" smtClean="0"/>
              <a:pPr/>
              <a:t>‹#›</a:t>
            </a:fld>
            <a:endParaRPr lang="ru-RU"/>
          </a:p>
        </p:txBody>
      </p:sp>
    </p:spTree>
    <p:extLst>
      <p:ext uri="{BB962C8B-B14F-4D97-AF65-F5344CB8AC3E}">
        <p14:creationId xmlns:p14="http://schemas.microsoft.com/office/powerpoint/2010/main" xmlns="" val="68624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011FB7A-D697-49EF-9B3D-B679984C8091}" type="datetimeFigureOut">
              <a:rPr lang="ru-RU" smtClean="0"/>
              <a:pPr/>
              <a:t>06.06.2023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8C44E0A-4DF5-4814-8D64-D4D89515AA37}" type="slidenum">
              <a:rPr lang="ru-RU" smtClean="0"/>
              <a:pPr/>
              <a:t>‹#›</a:t>
            </a:fld>
            <a:endParaRPr lang="ru-RU"/>
          </a:p>
        </p:txBody>
      </p:sp>
    </p:spTree>
    <p:extLst>
      <p:ext uri="{BB962C8B-B14F-4D97-AF65-F5344CB8AC3E}">
        <p14:creationId xmlns:p14="http://schemas.microsoft.com/office/powerpoint/2010/main" xmlns="" val="3525708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11FB7A-D697-49EF-9B3D-B679984C8091}" type="datetimeFigureOut">
              <a:rPr lang="ru-RU" smtClean="0"/>
              <a:pPr/>
              <a:t>06.06.2023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8C44E0A-4DF5-4814-8D64-D4D89515AA37}" type="slidenum">
              <a:rPr lang="ru-RU" smtClean="0"/>
              <a:pPr/>
              <a:t>‹#›</a:t>
            </a:fld>
            <a:endParaRPr lang="ru-RU"/>
          </a:p>
        </p:txBody>
      </p:sp>
    </p:spTree>
    <p:extLst>
      <p:ext uri="{BB962C8B-B14F-4D97-AF65-F5344CB8AC3E}">
        <p14:creationId xmlns:p14="http://schemas.microsoft.com/office/powerpoint/2010/main" xmlns="" val="2011172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ru-RU" smtClean="0"/>
              <a:t>Образец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011FB7A-D697-49EF-9B3D-B679984C8091}" type="datetimeFigureOut">
              <a:rPr lang="ru-RU" smtClean="0"/>
              <a:pPr/>
              <a:t>06.06.2023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8C44E0A-4DF5-4814-8D64-D4D89515AA37}" type="slidenum">
              <a:rPr lang="ru-RU" smtClean="0"/>
              <a:pPr/>
              <a:t>‹#›</a:t>
            </a:fld>
            <a:endParaRPr lang="ru-RU"/>
          </a:p>
        </p:txBody>
      </p:sp>
    </p:spTree>
    <p:extLst>
      <p:ext uri="{BB962C8B-B14F-4D97-AF65-F5344CB8AC3E}">
        <p14:creationId xmlns:p14="http://schemas.microsoft.com/office/powerpoint/2010/main" xmlns="" val="1375405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1"/>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E011FB7A-D697-49EF-9B3D-B679984C8091}" type="datetimeFigureOut">
              <a:rPr lang="ru-RU" smtClean="0"/>
              <a:pPr/>
              <a:t>06.06.2023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8C44E0A-4DF5-4814-8D64-D4D89515AA37}" type="slidenum">
              <a:rPr lang="ru-RU" smtClean="0"/>
              <a:pPr/>
              <a:t>‹#›</a:t>
            </a:fld>
            <a:endParaRPr lang="ru-RU"/>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68280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011FB7A-D697-49EF-9B3D-B679984C8091}" type="datetimeFigureOut">
              <a:rPr lang="ru-RU" smtClean="0"/>
              <a:pPr/>
              <a:t>06.06.2023</a:t>
            </a:fld>
            <a:endParaRPr lang="ru-RU"/>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ru-RU"/>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8C44E0A-4DF5-4814-8D64-D4D89515AA37}" type="slidenum">
              <a:rPr lang="ru-RU" smtClean="0"/>
              <a:pPr/>
              <a:t>‹#›</a:t>
            </a:fld>
            <a:endParaRPr lang="ru-RU"/>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278869086"/>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901" y="1267604"/>
            <a:ext cx="9720072" cy="1499616"/>
          </a:xfrm>
        </p:spPr>
        <p:txBody>
          <a:bodyPr/>
          <a:lstStyle/>
          <a:p>
            <a:pPr algn="ctr"/>
            <a:r>
              <a:rPr lang="kk-KZ" dirty="0" smtClean="0">
                <a:latin typeface="Times New Roman" panose="02020603050405020304" pitchFamily="18" charset="0"/>
                <a:cs typeface="Times New Roman" panose="02020603050405020304" pitchFamily="18" charset="0"/>
              </a:rPr>
              <a:t>Елес таным процесі ретінде</a:t>
            </a:r>
            <a:endParaRPr lang="ru-RU" dirty="0">
              <a:latin typeface="Times New Roman" panose="02020603050405020304" pitchFamily="18" charset="0"/>
              <a:cs typeface="Times New Roman" panose="02020603050405020304" pitchFamily="18" charset="0"/>
            </a:endParaRPr>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043452" y="2565780"/>
            <a:ext cx="6414446" cy="3548418"/>
          </a:xfrm>
          <a:prstGeom prst="rect">
            <a:avLst/>
          </a:prstGeom>
          <a:ln>
            <a:noFill/>
          </a:ln>
          <a:effectLst>
            <a:softEdge rad="112500"/>
          </a:effectLst>
        </p:spPr>
      </p:pic>
    </p:spTree>
    <p:extLst>
      <p:ext uri="{BB962C8B-B14F-4D97-AF65-F5344CB8AC3E}">
        <p14:creationId xmlns:p14="http://schemas.microsoft.com/office/powerpoint/2010/main" xmlns="" val="93941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6297634"/>
          </a:xfrm>
        </p:spPr>
        <p:txBody>
          <a:bodyPr>
            <a:normAutofit/>
          </a:bodyPr>
          <a:lstStyle/>
          <a:p>
            <a:pPr algn="l"/>
            <a:r>
              <a:rPr lang="ru-RU" sz="4000" b="1" i="1" dirty="0" err="1" smtClean="0">
                <a:solidFill>
                  <a:srgbClr val="FFC000"/>
                </a:solidFill>
                <a:latin typeface="Times New Roman" pitchFamily="18" charset="0"/>
                <a:cs typeface="Times New Roman" pitchFamily="18" charset="0"/>
              </a:rPr>
              <a:t>Персевераттық</a:t>
            </a:r>
            <a:r>
              <a:rPr lang="ru-RU" sz="4000" b="1" i="1" dirty="0" err="1" smtClean="0">
                <a:latin typeface="Times New Roman" pitchFamily="18" charset="0"/>
                <a:cs typeface="Times New Roman" pitchFamily="18" charset="0"/>
              </a:rPr>
              <a:t> </a:t>
            </a:r>
            <a:r>
              <a:rPr lang="ru-RU" sz="4000" b="1" i="1" cap="none" dirty="0">
                <a:latin typeface="Times New Roman" pitchFamily="18" charset="0"/>
                <a:cs typeface="Times New Roman" pitchFamily="18" charset="0"/>
              </a:rPr>
              <a:t>(лат. </a:t>
            </a:r>
            <a:r>
              <a:rPr lang="en-US" sz="4000" b="1" i="1" cap="none" dirty="0" err="1">
                <a:latin typeface="Times New Roman" pitchFamily="18" charset="0"/>
                <a:cs typeface="Times New Roman" pitchFamily="18" charset="0"/>
              </a:rPr>
              <a:t>perseveratio</a:t>
            </a:r>
            <a:r>
              <a:rPr lang="en-US" sz="4000" b="1" i="1" cap="none" dirty="0">
                <a:latin typeface="Times New Roman" pitchFamily="18" charset="0"/>
                <a:cs typeface="Times New Roman" pitchFamily="18" charset="0"/>
              </a:rPr>
              <a:t>- </a:t>
            </a:r>
            <a:r>
              <a:rPr lang="ru-RU" sz="4000" b="1" i="1" cap="none" dirty="0" err="1">
                <a:latin typeface="Times New Roman" pitchFamily="18" charset="0"/>
                <a:cs typeface="Times New Roman" pitchFamily="18" charset="0"/>
              </a:rPr>
              <a:t>табандылық</a:t>
            </a:r>
            <a:r>
              <a:rPr lang="ru-RU" sz="4000" b="1" i="1" cap="none" dirty="0">
                <a:latin typeface="Times New Roman" pitchFamily="18" charset="0"/>
                <a:cs typeface="Times New Roman" pitchFamily="18" charset="0"/>
              </a:rPr>
              <a:t>) </a:t>
            </a:r>
            <a:r>
              <a:rPr lang="ru-RU" sz="4000" b="1" i="1" cap="none" dirty="0" err="1">
                <a:latin typeface="Times New Roman" pitchFamily="18" charset="0"/>
                <a:cs typeface="Times New Roman" pitchFamily="18" charset="0"/>
              </a:rPr>
              <a:t>елес</a:t>
            </a:r>
            <a:r>
              <a:rPr lang="ru-RU" sz="4000" b="1" i="1" cap="none" dirty="0">
                <a:latin typeface="Times New Roman" pitchFamily="18" charset="0"/>
                <a:cs typeface="Times New Roman" pitchFamily="18" charset="0"/>
              </a:rPr>
              <a:t> – </a:t>
            </a:r>
            <a:r>
              <a:rPr lang="ru-RU" sz="4000" b="1" i="1" cap="none" dirty="0" err="1">
                <a:latin typeface="Times New Roman" pitchFamily="18" charset="0"/>
                <a:cs typeface="Times New Roman" pitchFamily="18" charset="0"/>
              </a:rPr>
              <a:t>бұл қандай </a:t>
            </a:r>
            <a:r>
              <a:rPr lang="ru-RU" sz="4000" b="1" i="1" cap="none" dirty="0">
                <a:latin typeface="Times New Roman" pitchFamily="18" charset="0"/>
                <a:cs typeface="Times New Roman" pitchFamily="18" charset="0"/>
              </a:rPr>
              <a:t>да </a:t>
            </a:r>
            <a:r>
              <a:rPr lang="ru-RU" sz="4000" b="1" i="1" cap="none" dirty="0" err="1">
                <a:latin typeface="Times New Roman" pitchFamily="18" charset="0"/>
                <a:cs typeface="Times New Roman" pitchFamily="18" charset="0"/>
              </a:rPr>
              <a:t>елес</a:t>
            </a:r>
            <a:r>
              <a:rPr lang="ru-RU" sz="4000" b="1" i="1" cap="none" dirty="0">
                <a:latin typeface="Times New Roman" pitchFamily="18" charset="0"/>
                <a:cs typeface="Times New Roman" pitchFamily="18" charset="0"/>
              </a:rPr>
              <a:t> </a:t>
            </a:r>
            <a:r>
              <a:rPr lang="ru-RU" sz="4000" b="1" i="1" cap="none" dirty="0" err="1">
                <a:latin typeface="Times New Roman" pitchFamily="18" charset="0"/>
                <a:cs typeface="Times New Roman" pitchFamily="18" charset="0"/>
              </a:rPr>
              <a:t>бейненің ырықсыз</a:t>
            </a:r>
            <a:r>
              <a:rPr lang="ru-RU" sz="4000" b="1" i="1" cap="none" dirty="0">
                <a:latin typeface="Times New Roman" pitchFamily="18" charset="0"/>
                <a:cs typeface="Times New Roman" pitchFamily="18" charset="0"/>
              </a:rPr>
              <a:t>, </a:t>
            </a:r>
            <a:r>
              <a:rPr lang="ru-RU" sz="4000" b="1" i="1" cap="none" dirty="0" err="1">
                <a:latin typeface="Times New Roman" pitchFamily="18" charset="0"/>
                <a:cs typeface="Times New Roman" pitchFamily="18" charset="0"/>
              </a:rPr>
              <a:t>ойдан</a:t>
            </a:r>
            <a:r>
              <a:rPr lang="ru-RU" sz="4000" b="1" i="1" cap="none" dirty="0">
                <a:latin typeface="Times New Roman" pitchFamily="18" charset="0"/>
                <a:cs typeface="Times New Roman" pitchFamily="18" charset="0"/>
              </a:rPr>
              <a:t> </a:t>
            </a:r>
            <a:r>
              <a:rPr lang="ru-RU" sz="4000" b="1" i="1" cap="none" dirty="0" err="1">
                <a:latin typeface="Times New Roman" pitchFamily="18" charset="0"/>
                <a:cs typeface="Times New Roman" pitchFamily="18" charset="0"/>
              </a:rPr>
              <a:t>шықпай</a:t>
            </a:r>
            <a:r>
              <a:rPr lang="ru-RU" sz="4000" b="1" i="1" cap="none" dirty="0">
                <a:latin typeface="Times New Roman" pitchFamily="18" charset="0"/>
                <a:cs typeface="Times New Roman" pitchFamily="18" charset="0"/>
              </a:rPr>
              <a:t>, </a:t>
            </a:r>
            <a:r>
              <a:rPr lang="ru-RU" sz="4000" b="1" i="1" cap="none" dirty="0" err="1">
                <a:latin typeface="Times New Roman" pitchFamily="18" charset="0"/>
                <a:cs typeface="Times New Roman" pitchFamily="18" charset="0"/>
              </a:rPr>
              <a:t>қайталана еске</a:t>
            </a:r>
            <a:r>
              <a:rPr lang="ru-RU" sz="4000" b="1" i="1" cap="none" dirty="0">
                <a:latin typeface="Times New Roman" pitchFamily="18" charset="0"/>
                <a:cs typeface="Times New Roman" pitchFamily="18" charset="0"/>
              </a:rPr>
              <a:t> </a:t>
            </a:r>
            <a:r>
              <a:rPr lang="ru-RU" sz="4000" b="1" i="1" cap="none" dirty="0" err="1">
                <a:latin typeface="Times New Roman" pitchFamily="18" charset="0"/>
                <a:cs typeface="Times New Roman" pitchFamily="18" charset="0"/>
              </a:rPr>
              <a:t>түсе беруі</a:t>
            </a:r>
            <a:r>
              <a:rPr lang="ru-RU" sz="4000" b="1" i="1" cap="none" dirty="0">
                <a:latin typeface="Times New Roman" pitchFamily="18" charset="0"/>
                <a:cs typeface="Times New Roman" pitchFamily="18" charset="0"/>
              </a:rPr>
              <a:t>.</a:t>
            </a:r>
            <a:endParaRPr lang="ru-RU" sz="4000" cap="none" dirty="0">
              <a:latin typeface="Times New Roman" pitchFamily="18" charset="0"/>
              <a:cs typeface="Times New Roman" pitchFamily="18" charset="0"/>
            </a:endParaRPr>
          </a:p>
        </p:txBody>
      </p:sp>
    </p:spTree>
    <p:extLst>
      <p:ext uri="{BB962C8B-B14F-4D97-AF65-F5344CB8AC3E}">
        <p14:creationId xmlns:p14="http://schemas.microsoft.com/office/powerpoint/2010/main" xmlns="" val="1381386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55076" y="585215"/>
            <a:ext cx="9689123" cy="5843719"/>
          </a:xfrm>
        </p:spPr>
        <p:txBody>
          <a:bodyPr>
            <a:noAutofit/>
          </a:bodyPr>
          <a:lstStyle/>
          <a:p>
            <a:r>
              <a:rPr lang="kk-KZ" sz="4000" b="1" dirty="0" smtClean="0">
                <a:latin typeface="Times New Roman" pitchFamily="18" charset="0"/>
                <a:cs typeface="Times New Roman" pitchFamily="18" charset="0"/>
              </a:rPr>
              <a:t>Қабылдау және елес</a:t>
            </a:r>
            <a:r>
              <a:rPr lang="kk-KZ" sz="3600" b="1" cap="none" dirty="0" smtClean="0">
                <a:latin typeface="Times New Roman" pitchFamily="18" charset="0"/>
                <a:cs typeface="Times New Roman" pitchFamily="18" charset="0"/>
              </a:rPr>
              <a:t/>
            </a:r>
            <a:br>
              <a:rPr lang="kk-KZ" sz="3600" b="1" cap="none" dirty="0" smtClean="0">
                <a:latin typeface="Times New Roman" pitchFamily="18" charset="0"/>
                <a:cs typeface="Times New Roman" pitchFamily="18" charset="0"/>
              </a:rPr>
            </a:br>
            <a:r>
              <a:rPr lang="kk-KZ" sz="3600" b="1" cap="none" dirty="0" smtClean="0">
                <a:latin typeface="Times New Roman" pitchFamily="18" charset="0"/>
                <a:cs typeface="Times New Roman" pitchFamily="18" charset="0"/>
              </a:rPr>
              <a:t/>
            </a:r>
            <a:br>
              <a:rPr lang="kk-KZ" sz="3600" b="1" cap="none" dirty="0" smtClean="0">
                <a:latin typeface="Times New Roman" pitchFamily="18" charset="0"/>
                <a:cs typeface="Times New Roman" pitchFamily="18" charset="0"/>
              </a:rPr>
            </a:br>
            <a:r>
              <a:rPr lang="kk-KZ" sz="3600" b="1" cap="none" dirty="0" smtClean="0">
                <a:latin typeface="Times New Roman" pitchFamily="18" charset="0"/>
                <a:cs typeface="Times New Roman" pitchFamily="18" charset="0"/>
              </a:rPr>
              <a:t>Есте </a:t>
            </a:r>
            <a:r>
              <a:rPr lang="kk-KZ" sz="3600" b="1" cap="none" dirty="0" smtClean="0">
                <a:latin typeface="Times New Roman" pitchFamily="18" charset="0"/>
                <a:cs typeface="Times New Roman" pitchFamily="18" charset="0"/>
              </a:rPr>
              <a:t>қайта елестету</a:t>
            </a:r>
            <a:r>
              <a:rPr lang="kk-KZ" sz="3600" b="1" i="1" cap="none" dirty="0" smtClean="0">
                <a:latin typeface="Times New Roman" pitchFamily="18" charset="0"/>
                <a:cs typeface="Times New Roman" pitchFamily="18" charset="0"/>
              </a:rPr>
              <a:t>  </a:t>
            </a:r>
            <a:r>
              <a:rPr lang="kk-KZ" sz="3600" cap="none" dirty="0" smtClean="0">
                <a:latin typeface="Times New Roman" pitchFamily="18" charset="0"/>
                <a:cs typeface="Times New Roman" pitchFamily="18" charset="0"/>
              </a:rPr>
              <a:t> - бейне түрiнде жаңғыртуда айтамыз. Бұрын қабылданған нәрселер мен қазiр жоқ көрiнiстiң бейнесi еске түседi. Соған орай қабылданған нәрсенiң бейнесi елестейдi. Бұл елестетулердi сөз айтып та, </a:t>
            </a:r>
            <a:r>
              <a:rPr lang="kk-KZ" sz="3600" cap="none" dirty="0" smtClean="0">
                <a:latin typeface="Times New Roman" pitchFamily="18" charset="0"/>
                <a:cs typeface="Times New Roman" pitchFamily="18" charset="0"/>
              </a:rPr>
              <a:t>пiкiрлеме </a:t>
            </a:r>
            <a:r>
              <a:rPr lang="kk-KZ" sz="3600" cap="none" dirty="0" smtClean="0">
                <a:latin typeface="Times New Roman" pitchFamily="18" charset="0"/>
                <a:cs typeface="Times New Roman" pitchFamily="18" charset="0"/>
              </a:rPr>
              <a:t>мен ой қорытындылары арқылы тудыруға болады және олар белгiлi уақытқа және белгiлi жерге байланысты болады. </a:t>
            </a:r>
            <a:r>
              <a:rPr lang="kk-KZ" sz="3600" cap="none" dirty="0" smtClean="0">
                <a:latin typeface="Times New Roman" pitchFamily="18" charset="0"/>
                <a:cs typeface="Times New Roman" pitchFamily="18" charset="0"/>
              </a:rPr>
              <a:t>Елестер арқылы </a:t>
            </a:r>
            <a:r>
              <a:rPr lang="kk-KZ" sz="3600" cap="none" dirty="0" smtClean="0">
                <a:latin typeface="Times New Roman" pitchFamily="18" charset="0"/>
                <a:cs typeface="Times New Roman" pitchFamily="18" charset="0"/>
              </a:rPr>
              <a:t>қайта </a:t>
            </a:r>
            <a:r>
              <a:rPr lang="kk-KZ" sz="3600" cap="none" dirty="0" smtClean="0">
                <a:latin typeface="Times New Roman" pitchFamily="18" charset="0"/>
                <a:cs typeface="Times New Roman" pitchFamily="18" charset="0"/>
              </a:rPr>
              <a:t>жаңғыртуда , өткенімізді бiз </a:t>
            </a:r>
            <a:r>
              <a:rPr lang="kk-KZ" sz="3600" cap="none" dirty="0" smtClean="0">
                <a:latin typeface="Times New Roman" pitchFamily="18" charset="0"/>
                <a:cs typeface="Times New Roman" pitchFamily="18" charset="0"/>
              </a:rPr>
              <a:t>қашан, қай </a:t>
            </a:r>
            <a:r>
              <a:rPr lang="kk-KZ" sz="3600" cap="none" dirty="0" smtClean="0">
                <a:latin typeface="Times New Roman" pitchFamily="18" charset="0"/>
                <a:cs typeface="Times New Roman" pitchFamily="18" charset="0"/>
              </a:rPr>
              <a:t>жерде</a:t>
            </a:r>
            <a:r>
              <a:rPr lang="kk-KZ" sz="3600" cap="none" dirty="0" smtClean="0">
                <a:latin typeface="Times New Roman" pitchFamily="18" charset="0"/>
                <a:cs typeface="Times New Roman" pitchFamily="18" charset="0"/>
              </a:rPr>
              <a:t>, қай кезде екенiн де есiмiзге түсiремiз</a:t>
            </a:r>
            <a:r>
              <a:rPr lang="kk-KZ" sz="3600" cap="none" dirty="0" smtClean="0">
                <a:latin typeface="Times New Roman" pitchFamily="18" charset="0"/>
                <a:cs typeface="Times New Roman" pitchFamily="18" charset="0"/>
              </a:rPr>
              <a:t>.</a:t>
            </a:r>
            <a:endParaRPr lang="ru-RU" sz="3600" cap="none"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1355" y="267286"/>
            <a:ext cx="7948246" cy="5642195"/>
          </a:xfrm>
        </p:spPr>
        <p:txBody>
          <a:bodyPr>
            <a:normAutofit fontScale="85000" lnSpcReduction="20000"/>
          </a:bodyPr>
          <a:lstStyle/>
          <a:p>
            <a:r>
              <a:rPr lang="kk-KZ" sz="2800" cap="all"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Қиял мен елестің өзара байланыстылығы </a:t>
            </a:r>
          </a:p>
          <a:p>
            <a:endParaRPr lang="kk-KZ" sz="3500" dirty="0" smtClean="0">
              <a:ln w="18415" cmpd="sng">
                <a:solidFill>
                  <a:srgbClr val="FFFFFF"/>
                </a:solidFill>
                <a:prstDash val="solid"/>
              </a:ln>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endParaRPr>
          </a:p>
          <a:p>
            <a:r>
              <a:rPr lang="kk-KZ" sz="3500" dirty="0" smtClean="0">
                <a:ln w="18415" cmpd="sng">
                  <a:solidFill>
                    <a:srgbClr val="FFFFFF"/>
                  </a:solidFill>
                  <a:prstDash val="solid"/>
                </a:ln>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Қиял дегеніміз </a:t>
            </a:r>
            <a:r>
              <a:rPr lang="kk-KZ" sz="3500" spc="50" dirty="0" smtClean="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kk-KZ" sz="3500" spc="50" dirty="0">
                <a:ln w="13500">
                  <a:solidFill>
                    <a:schemeClr val="accent1">
                      <a:shade val="2500"/>
                      <a:alpha val="6500"/>
                    </a:schemeClr>
                  </a:solidFill>
                  <a:prstDash val="solid"/>
                </a:ln>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сыртқы дүние заттары мен құбылыстарының субъективтік образдарын қайтадан жаңартып, өндеп, бейнелеуде көрінетін, тек адамға ғана тән психикалық процесс: «...барлық жан қуаттарын (рухани күштерді) тек қиял ғана өзіндік сақталатынсөзімдік заттарды модельдендіре алады» (әл-Фараби). Адамда қиял пайда болған кезде ми қабығында бүрын жасалған уақытша байланыстар түрлі комбинацияларға туседі де, жаңа нәрселердің бейнесі туып отырады. Уақытша байланыстарды қайта жасап, өндеу процесінде екінші сигнал жүйесі шешуші рөл атқарады.  </a:t>
            </a:r>
          </a:p>
          <a:p>
            <a:endParaRPr lang="ru-RU" dirty="0">
              <a:effectLst>
                <a:outerShdw blurRad="38100" dist="38100" dir="2700000" algn="tl">
                  <a:srgbClr val="000000">
                    <a:alpha val="43137"/>
                  </a:srgbClr>
                </a:outerShdw>
              </a:effectLst>
            </a:endParaRPr>
          </a:p>
        </p:txBody>
      </p:sp>
      <p:pic>
        <p:nvPicPr>
          <p:cNvPr id="4" name="Объект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591728" y="1005244"/>
            <a:ext cx="3145347" cy="3621347"/>
          </a:xfrm>
          <a:prstGeom prst="rect">
            <a:avLst/>
          </a:prstGeom>
          <a:ln>
            <a:noFill/>
          </a:ln>
          <a:effectLst>
            <a:softEdge rad="112500"/>
          </a:effectLst>
        </p:spPr>
      </p:pic>
    </p:spTree>
    <p:extLst>
      <p:ext uri="{BB962C8B-B14F-4D97-AF65-F5344CB8AC3E}">
        <p14:creationId xmlns:p14="http://schemas.microsoft.com/office/powerpoint/2010/main" xmlns="" val="2920156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0628" y="728442"/>
            <a:ext cx="10102581" cy="5940088"/>
          </a:xfrm>
          <a:prstGeom prst="rect">
            <a:avLst/>
          </a:prstGeom>
          <a:noFill/>
        </p:spPr>
        <p:txBody>
          <a:bodyPr wrap="square" rtlCol="0">
            <a:spAutoFit/>
          </a:bodyPr>
          <a:lstStyle/>
          <a:p>
            <a:pPr marL="342900" indent="-342900">
              <a:buAutoNum type="arabicParenR"/>
            </a:pPr>
            <a:r>
              <a:rPr lang="kk-KZ" sz="2000" dirty="0">
                <a:ln w="18415" cmpd="sng">
                  <a:solidFill>
                    <a:srgbClr val="FFFFFF"/>
                  </a:solidFill>
                  <a:prstDash val="solid"/>
                </a:ln>
                <a:solidFill>
                  <a:srgbClr val="FFFFFF"/>
                </a:solidFill>
                <a:latin typeface="Times New Roman" panose="02020603050405020304" pitchFamily="18" charset="0"/>
                <a:cs typeface="Times New Roman" panose="02020603050405020304" pitchFamily="18" charset="0"/>
              </a:rPr>
              <a:t>Мақсат пайымдау -  іс-әрекеттің болашақ нәтижесі қиялда жасалып, ол тек субьект санасында ғана орын тебеді, әрі сол субьект белсенділігін ниеттелгенді қолға түсіру бағытында жетелейді.</a:t>
            </a:r>
          </a:p>
          <a:p>
            <a:pPr marL="342900" indent="-342900">
              <a:buAutoNum type="arabicParenR"/>
            </a:pPr>
            <a:r>
              <a:rPr lang="kk-KZ" sz="2000" dirty="0">
                <a:ln w="18415" cmpd="sng">
                  <a:solidFill>
                    <a:srgbClr val="FFFFFF"/>
                  </a:solidFill>
                  <a:prstDash val="solid"/>
                </a:ln>
                <a:solidFill>
                  <a:srgbClr val="FFFFFF"/>
                </a:solidFill>
                <a:latin typeface="Times New Roman" panose="02020603050405020304" pitchFamily="18" charset="0"/>
                <a:cs typeface="Times New Roman" panose="02020603050405020304" pitchFamily="18" charset="0"/>
              </a:rPr>
              <a:t>Көрегендік(антиципация) – өткен тәжірибе элементтерін қорыту және сол элементтер арасындағы себепті-салдарлы байланыстарды анықтау арқылы болашақты (ұнамды не кері салдарын, ықпалдасты әрекеттер мен жағдай мазмұнын)жобалау.</a:t>
            </a:r>
          </a:p>
          <a:p>
            <a:pPr marL="342900" indent="-342900">
              <a:buAutoNum type="arabicParenR"/>
            </a:pPr>
            <a:r>
              <a:rPr lang="kk-KZ" sz="2000" dirty="0">
                <a:ln w="18415" cmpd="sng">
                  <a:solidFill>
                    <a:srgbClr val="FFFFFF"/>
                  </a:solidFill>
                  <a:prstDash val="solid"/>
                </a:ln>
                <a:solidFill>
                  <a:srgbClr val="FFFFFF"/>
                </a:solidFill>
                <a:latin typeface="Times New Roman" panose="02020603050405020304" pitchFamily="18" charset="0"/>
                <a:cs typeface="Times New Roman" panose="02020603050405020304" pitchFamily="18" charset="0"/>
              </a:rPr>
              <a:t>Құрастыру және жоспарлау – қабылдау және өткен тәжірибие элементтерін саналық талдау-біріктіру әрекеттерінің нәтижелерімен салыстырып(сәйкестендіру) негізінде ниеттелген болашақ бейнесін жасау.</a:t>
            </a:r>
          </a:p>
          <a:p>
            <a:pPr marL="342900" indent="-342900">
              <a:buAutoNum type="arabicParenR"/>
            </a:pPr>
            <a:r>
              <a:rPr lang="kk-KZ" sz="2000" dirty="0">
                <a:ln w="18415" cmpd="sng">
                  <a:solidFill>
                    <a:srgbClr val="FFFFFF"/>
                  </a:solidFill>
                  <a:prstDash val="solid"/>
                </a:ln>
                <a:solidFill>
                  <a:srgbClr val="FFFFFF"/>
                </a:solidFill>
                <a:latin typeface="Times New Roman" panose="02020603050405020304" pitchFamily="18" charset="0"/>
                <a:cs typeface="Times New Roman" panose="02020603050405020304" pitchFamily="18" charset="0"/>
              </a:rPr>
              <a:t>Болмыс олқылығын толтыру – кейде адам өзінің шынайы әрекет жасау мүмкіндігінен айырылады не қоршаған орта ықпалымен болмыстан ажыратылады. Мұндай жағдайда адам өз күшімен қолы, қадамы жетпеген аймаққа өтіп, қияли әрекетке кірісіп, шынайы болмыста істей алмаған іс-әрекет орнын қиялдық әрекетпен толтырады.</a:t>
            </a:r>
          </a:p>
          <a:p>
            <a:pPr marL="342900" indent="-342900">
              <a:buAutoNum type="arabicParenR"/>
            </a:pPr>
            <a:r>
              <a:rPr lang="kk-KZ" sz="2000" dirty="0">
                <a:ln w="18415" cmpd="sng">
                  <a:solidFill>
                    <a:srgbClr val="FFFFFF"/>
                  </a:solidFill>
                  <a:prstDash val="solid"/>
                </a:ln>
                <a:solidFill>
                  <a:srgbClr val="FFFFFF"/>
                </a:solidFill>
                <a:latin typeface="Times New Roman" panose="02020603050405020304" pitchFamily="18" charset="0"/>
                <a:cs typeface="Times New Roman" panose="02020603050405020304" pitchFamily="18" charset="0"/>
              </a:rPr>
              <a:t>Бөгде адам ішкі жан дүниесіне ену – суреттеме не баян түзу негізінде қиял басқа адам толғанысын жасауға қаблетті, сол арқылы оның ішкі көңіл-күй әлемін тануға мүмкіндік береді. Қиялдың бұл қызметі адамдар арасында түсіністік пен тұлғааралық қатынастар жасаудың құралына айналды.</a:t>
            </a:r>
          </a:p>
          <a:p>
            <a:r>
              <a:rPr lang="kk-KZ" sz="2000" dirty="0">
                <a:ln w="18415" cmpd="sng">
                  <a:solidFill>
                    <a:srgbClr val="FFFFFF"/>
                  </a:solidFill>
                  <a:prstDash val="solid"/>
                </a:ln>
                <a:solidFill>
                  <a:srgbClr val="FFFFFF"/>
                </a:solidFill>
                <a:latin typeface="Times New Roman" panose="02020603050405020304" pitchFamily="18" charset="0"/>
                <a:cs typeface="Times New Roman" panose="02020603050405020304" pitchFamily="18" charset="0"/>
              </a:rPr>
              <a:t>Сонымен қиял адам іс – әрекеті мен оның тіршілігінің әлеуметтік қарым –қатынасы мен танымының ажыралмас бөлігі есептеледі.</a:t>
            </a:r>
          </a:p>
        </p:txBody>
      </p:sp>
      <p:sp>
        <p:nvSpPr>
          <p:cNvPr id="3" name="Прямоугольник 2"/>
          <p:cNvSpPr/>
          <p:nvPr/>
        </p:nvSpPr>
        <p:spPr>
          <a:xfrm>
            <a:off x="879185" y="266777"/>
            <a:ext cx="4176593" cy="461665"/>
          </a:xfrm>
          <a:prstGeom prst="rect">
            <a:avLst/>
          </a:prstGeom>
          <a:noFill/>
        </p:spPr>
        <p:txBody>
          <a:bodyPr wrap="none" lIns="91440" tIns="45720" rIns="91440" bIns="45720">
            <a:spAutoFit/>
          </a:bodyPr>
          <a:lstStyle/>
          <a:p>
            <a:pPr algn="ctr"/>
            <a:r>
              <a:rPr lang="ru-RU" sz="2400" b="1" i="1"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Қиял</a:t>
            </a:r>
            <a:r>
              <a:rPr lang="ru-RU" sz="2400" b="1"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дың</a:t>
            </a:r>
            <a:r>
              <a:rPr lang="ru-RU" sz="2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 </a:t>
            </a:r>
            <a:r>
              <a:rPr lang="ru-RU" sz="2400" b="1"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негізгі</a:t>
            </a:r>
            <a:r>
              <a:rPr lang="ru-RU" sz="2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 </a:t>
            </a:r>
            <a:r>
              <a:rPr lang="ru-RU" sz="2400" b="1"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қызметтері</a:t>
            </a:r>
            <a:r>
              <a:rPr lang="ru-RU" sz="2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a:t>
            </a:r>
            <a:endParaRPr lang="ru-RU" sz="24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68177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 calcmode="lin" valueType="num">
                                      <p:cBhvr additive="base">
                                        <p:cTn id="16"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9" presetClass="emph" presetSubtype="0" fill="hold" nodeType="clickEffect">
                                  <p:stCondLst>
                                    <p:cond delay="0"/>
                                  </p:stCondLst>
                                  <p:childTnLst>
                                    <p:animClr clrSpc="rgb" dir="cw">
                                      <p:cBhvr override="childStyle">
                                        <p:cTn id="26" dur="500" fill="hold"/>
                                        <p:tgtEl>
                                          <p:spTgt spid="2">
                                            <p:txEl>
                                              <p:pRg st="4" end="4"/>
                                            </p:txEl>
                                          </p:spTgt>
                                        </p:tgtEl>
                                        <p:attrNameLst>
                                          <p:attrName>style.color</p:attrName>
                                        </p:attrNameLst>
                                      </p:cBhvr>
                                      <p:to>
                                        <a:schemeClr val="accent2"/>
                                      </p:to>
                                    </p:animClr>
                                    <p:animClr clrSpc="rgb" dir="cw">
                                      <p:cBhvr>
                                        <p:cTn id="27" dur="500" fill="hold"/>
                                        <p:tgtEl>
                                          <p:spTgt spid="2">
                                            <p:txEl>
                                              <p:pRg st="4" end="4"/>
                                            </p:txEl>
                                          </p:spTgt>
                                        </p:tgtEl>
                                        <p:attrNameLst>
                                          <p:attrName>fillcolor</p:attrName>
                                        </p:attrNameLst>
                                      </p:cBhvr>
                                      <p:to>
                                        <a:schemeClr val="accent2"/>
                                      </p:to>
                                    </p:animClr>
                                    <p:set>
                                      <p:cBhvr>
                                        <p:cTn id="28" dur="500" fill="hold"/>
                                        <p:tgtEl>
                                          <p:spTgt spid="2">
                                            <p:txEl>
                                              <p:pRg st="4" end="4"/>
                                            </p:txEl>
                                          </p:spTgt>
                                        </p:tgtEl>
                                        <p:attrNameLst>
                                          <p:attrName>fill.type</p:attrName>
                                        </p:attrNameLst>
                                      </p:cBhvr>
                                      <p:to>
                                        <p:strVal val="solid"/>
                                      </p:to>
                                    </p:set>
                                    <p:set>
                                      <p:cBhvr>
                                        <p:cTn id="29" dur="500" fill="hold"/>
                                        <p:tgtEl>
                                          <p:spTgt spid="2">
                                            <p:txEl>
                                              <p:pRg st="4" end="4"/>
                                            </p:txEl>
                                          </p:spTgt>
                                        </p:tgtEl>
                                        <p:attrNameLst>
                                          <p:attrName>fill.on</p:attrName>
                                        </p:attrNameLst>
                                      </p:cBhvr>
                                      <p:to>
                                        <p:strVal val="true"/>
                                      </p:to>
                                    </p:set>
                                  </p:childTnLst>
                                </p:cTn>
                              </p:par>
                              <p:par>
                                <p:cTn id="30" presetID="19" presetClass="emph" presetSubtype="0" fill="hold" nodeType="withEffect">
                                  <p:stCondLst>
                                    <p:cond delay="0"/>
                                  </p:stCondLst>
                                  <p:childTnLst>
                                    <p:animClr clrSpc="rgb" dir="cw">
                                      <p:cBhvr override="childStyle">
                                        <p:cTn id="31" dur="500" fill="hold"/>
                                        <p:tgtEl>
                                          <p:spTgt spid="2">
                                            <p:txEl>
                                              <p:pRg st="5" end="5"/>
                                            </p:txEl>
                                          </p:spTgt>
                                        </p:tgtEl>
                                        <p:attrNameLst>
                                          <p:attrName>style.color</p:attrName>
                                        </p:attrNameLst>
                                      </p:cBhvr>
                                      <p:to>
                                        <a:schemeClr val="accent2"/>
                                      </p:to>
                                    </p:animClr>
                                    <p:animClr clrSpc="rgb" dir="cw">
                                      <p:cBhvr>
                                        <p:cTn id="32" dur="500" fill="hold"/>
                                        <p:tgtEl>
                                          <p:spTgt spid="2">
                                            <p:txEl>
                                              <p:pRg st="5" end="5"/>
                                            </p:txEl>
                                          </p:spTgt>
                                        </p:tgtEl>
                                        <p:attrNameLst>
                                          <p:attrName>fillcolor</p:attrName>
                                        </p:attrNameLst>
                                      </p:cBhvr>
                                      <p:to>
                                        <a:schemeClr val="accent2"/>
                                      </p:to>
                                    </p:animClr>
                                    <p:set>
                                      <p:cBhvr>
                                        <p:cTn id="33" dur="500" fill="hold"/>
                                        <p:tgtEl>
                                          <p:spTgt spid="2">
                                            <p:txEl>
                                              <p:pRg st="5" end="5"/>
                                            </p:txEl>
                                          </p:spTgt>
                                        </p:tgtEl>
                                        <p:attrNameLst>
                                          <p:attrName>fill.type</p:attrName>
                                        </p:attrNameLst>
                                      </p:cBhvr>
                                      <p:to>
                                        <p:strVal val="solid"/>
                                      </p:to>
                                    </p:set>
                                    <p:set>
                                      <p:cBhvr>
                                        <p:cTn id="34" dur="500" fill="hold"/>
                                        <p:tgtEl>
                                          <p:spTgt spid="2">
                                            <p:txEl>
                                              <p:pRg st="5" end="5"/>
                                            </p:txEl>
                                          </p:spTgt>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animEffect transition="in" filter="fade">
                                      <p:cBhvr>
                                        <p:cTn id="39" dur="1000"/>
                                        <p:tgtEl>
                                          <p:spTgt spid="3">
                                            <p:txEl>
                                              <p:pRg st="0" end="0"/>
                                            </p:txEl>
                                          </p:spTgt>
                                        </p:tgtEl>
                                      </p:cBhvr>
                                    </p:animEffect>
                                    <p:anim calcmode="lin" valueType="num">
                                      <p:cBhvr>
                                        <p:cTn id="4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err="1">
                <a:latin typeface="Times New Roman" panose="02020603050405020304" pitchFamily="18" charset="0"/>
                <a:cs typeface="Times New Roman" panose="02020603050405020304" pitchFamily="18" charset="0"/>
              </a:rPr>
              <a:t>Адамдардың</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қиялына</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тән</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кейбір</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ерекшеліктерді</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төмендегіше</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топтастыруға</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болады</a:t>
            </a:r>
            <a:r>
              <a:rPr lang="ru-RU" sz="3200" dirty="0">
                <a:latin typeface="Times New Roman" panose="02020603050405020304" pitchFamily="18" charset="0"/>
                <a:cs typeface="Times New Roman" panose="02020603050405020304" pitchFamily="18" charset="0"/>
              </a:rPr>
              <a:t>:</a:t>
            </a:r>
          </a:p>
        </p:txBody>
      </p:sp>
      <p:sp>
        <p:nvSpPr>
          <p:cNvPr id="5" name="Объект 4"/>
          <p:cNvSpPr>
            <a:spLocks noGrp="1"/>
          </p:cNvSpPr>
          <p:nvPr>
            <p:ph idx="1"/>
          </p:nvPr>
        </p:nvSpPr>
        <p:spPr>
          <a:xfrm>
            <a:off x="1024128" y="1869743"/>
            <a:ext cx="9720073" cy="4439617"/>
          </a:xfrm>
        </p:spPr>
        <p:txBody>
          <a:bodyPr/>
          <a:lstStyle/>
          <a:p>
            <a:r>
              <a:rPr lang="ru-RU" dirty="0"/>
              <a:t/>
            </a:r>
            <a:br>
              <a:rPr lang="ru-RU" dirty="0"/>
            </a:br>
            <a:r>
              <a:rPr lang="ru-RU" sz="2400" dirty="0">
                <a:latin typeface="Times New Roman" panose="02020603050405020304" pitchFamily="18" charset="0"/>
                <a:cs typeface="Times New Roman" panose="02020603050405020304" pitchFamily="18" charset="0"/>
              </a:rPr>
              <a:t>1) </a:t>
            </a:r>
            <a:r>
              <a:rPr lang="ru-RU" sz="2400" dirty="0" err="1">
                <a:latin typeface="Times New Roman" panose="02020603050405020304" pitchFamily="18" charset="0"/>
                <a:cs typeface="Times New Roman" panose="02020603050405020304" pitchFamily="18" charset="0"/>
              </a:rPr>
              <a:t>әр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адамның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қиял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ерекшеліктері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жеке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қызығулары</a:t>
            </a:r>
            <a:r>
              <a:rPr lang="ru-RU" sz="2400" dirty="0">
                <a:latin typeface="Times New Roman" panose="02020603050405020304" pitchFamily="18" charset="0"/>
                <a:cs typeface="Times New Roman" panose="02020603050405020304" pitchFamily="18" charset="0"/>
              </a:rPr>
              <a:t> мен </a:t>
            </a:r>
            <a:r>
              <a:rPr lang="ru-RU" sz="2400" dirty="0" err="1">
                <a:latin typeface="Times New Roman" panose="02020603050405020304" pitchFamily="18" charset="0"/>
                <a:cs typeface="Times New Roman" panose="02020603050405020304" pitchFamily="18" charset="0"/>
              </a:rPr>
              <a:t>қасиетгеріне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алдына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қойған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мақсатына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байланысты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келеді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Бүл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арада</a:t>
            </a:r>
            <a:r>
              <a:rPr lang="ru-RU" sz="2400" dirty="0">
                <a:latin typeface="Times New Roman" panose="02020603050405020304" pitchFamily="18" charset="0"/>
                <a:cs typeface="Times New Roman" panose="02020603050405020304" pitchFamily="18" charset="0"/>
              </a:rPr>
              <a:t> суды </a:t>
            </a:r>
            <a:r>
              <a:rPr lang="ru-RU" sz="2400" dirty="0" err="1">
                <a:latin typeface="Times New Roman" panose="02020603050405020304" pitchFamily="18" charset="0"/>
                <a:cs typeface="Times New Roman" panose="02020603050405020304" pitchFamily="18" charset="0"/>
              </a:rPr>
              <a:t>аңсап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шөлдеген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жолаушының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қиялы</a:t>
            </a:r>
            <a:r>
              <a:rPr lang="ru-RU" sz="2400" dirty="0">
                <a:latin typeface="Times New Roman" panose="02020603050405020304" pitchFamily="18" charset="0"/>
                <a:cs typeface="Times New Roman" panose="02020603050405020304" pitchFamily="18" charset="0"/>
              </a:rPr>
              <a:t> мен </a:t>
            </a:r>
            <a:r>
              <a:rPr lang="ru-RU" sz="2400" dirty="0" err="1">
                <a:latin typeface="Times New Roman" panose="02020603050405020304" pitchFamily="18" charset="0"/>
                <a:cs typeface="Times New Roman" panose="02020603050405020304" pitchFamily="18" charset="0"/>
              </a:rPr>
              <a:t>екі-үш</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күннен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кейін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емтихан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тапсыратын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студенттің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машинасының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тетігін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жетілдіруді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ойлап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жүрген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инженердің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қиялын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салыстырып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көруге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болады</a:t>
            </a:r>
            <a:r>
              <a:rPr lang="ru-RU" sz="2400" dirty="0">
                <a:latin typeface="Times New Roman" panose="02020603050405020304" pitchFamily="18" charset="0"/>
                <a:cs typeface="Times New Roman" panose="02020603050405020304" pitchFamily="18" charset="0"/>
              </a:rPr>
              <a:t>;</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2)  </a:t>
            </a:r>
            <a:r>
              <a:rPr lang="ru-RU" sz="2400" dirty="0" err="1">
                <a:latin typeface="Times New Roman" panose="02020603050405020304" pitchFamily="18" charset="0"/>
                <a:cs typeface="Times New Roman" panose="02020603050405020304" pitchFamily="18" charset="0"/>
              </a:rPr>
              <a:t>қиялдың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мазмүны</a:t>
            </a:r>
            <a:r>
              <a:rPr lang="ru-RU" sz="2400" dirty="0">
                <a:latin typeface="Times New Roman" panose="02020603050405020304" pitchFamily="18" charset="0"/>
                <a:cs typeface="Times New Roman" panose="02020603050405020304" pitchFamily="18" charset="0"/>
              </a:rPr>
              <a:t> мен </a:t>
            </a:r>
            <a:r>
              <a:rPr lang="ru-RU" sz="2400" dirty="0" err="1">
                <a:latin typeface="Times New Roman" panose="02020603050405020304" pitchFamily="18" charset="0"/>
                <a:cs typeface="Times New Roman" panose="02020603050405020304" pitchFamily="18" charset="0"/>
              </a:rPr>
              <a:t>формасы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адамның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және</a:t>
            </a:r>
            <a:r>
              <a:rPr lang="ru-RU" sz="2400" dirty="0">
                <a:latin typeface="Times New Roman" panose="02020603050405020304" pitchFamily="18" charset="0"/>
                <a:cs typeface="Times New Roman" panose="02020603050405020304" pitchFamily="18" charset="0"/>
              </a:rPr>
              <a:t> дара </a:t>
            </a:r>
            <a:r>
              <a:rPr lang="ru-RU" sz="2400" dirty="0" err="1">
                <a:latin typeface="Times New Roman" panose="02020603050405020304" pitchFamily="18" charset="0"/>
                <a:cs typeface="Times New Roman" panose="02020603050405020304" pitchFamily="18" charset="0"/>
              </a:rPr>
              <a:t>ерекшеліктеріне</a:t>
            </a:r>
            <a:r>
              <a:rPr lang="ru-RU" sz="2400" dirty="0">
                <a:latin typeface="Times New Roman" panose="02020603050405020304" pitchFamily="18" charset="0"/>
                <a:cs typeface="Times New Roman" panose="02020603050405020304" pitchFamily="18" charset="0"/>
              </a:rPr>
              <a:t> де, </a:t>
            </a:r>
            <a:r>
              <a:rPr lang="ru-RU" sz="2400" dirty="0" err="1">
                <a:latin typeface="Times New Roman" panose="02020603050405020304" pitchFamily="18" charset="0"/>
                <a:cs typeface="Times New Roman" panose="02020603050405020304" pitchFamily="18" charset="0"/>
              </a:rPr>
              <a:t>білім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тәжірибесіне</a:t>
            </a:r>
            <a:r>
              <a:rPr lang="ru-RU" sz="2400" dirty="0">
                <a:latin typeface="Times New Roman" panose="02020603050405020304" pitchFamily="18" charset="0"/>
                <a:cs typeface="Times New Roman" panose="02020603050405020304" pitchFamily="18" charset="0"/>
              </a:rPr>
              <a:t> де </a:t>
            </a:r>
            <a:r>
              <a:rPr lang="ru-RU" sz="2400" dirty="0" err="1">
                <a:latin typeface="Times New Roman" panose="02020603050405020304" pitchFamily="18" charset="0"/>
                <a:cs typeface="Times New Roman" panose="02020603050405020304" pitchFamily="18" charset="0"/>
              </a:rPr>
              <a:t>байланысты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Мәселен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көргені</a:t>
            </a:r>
            <a:r>
              <a:rPr lang="ru-RU" sz="2400" dirty="0">
                <a:latin typeface="Times New Roman" panose="02020603050405020304" pitchFamily="18" charset="0"/>
                <a:cs typeface="Times New Roman" panose="02020603050405020304" pitchFamily="18" charset="0"/>
              </a:rPr>
              <a:t> де, </a:t>
            </a:r>
            <a:r>
              <a:rPr lang="ru-RU" sz="2400" dirty="0" err="1">
                <a:latin typeface="Times New Roman" panose="02020603050405020304" pitchFamily="18" charset="0"/>
                <a:cs typeface="Times New Roman" panose="02020603050405020304" pitchFamily="18" charset="0"/>
              </a:rPr>
              <a:t>түйгені</a:t>
            </a:r>
            <a:r>
              <a:rPr lang="ru-RU" sz="2400" dirty="0">
                <a:latin typeface="Times New Roman" panose="02020603050405020304" pitchFamily="18" charset="0"/>
                <a:cs typeface="Times New Roman" panose="02020603050405020304" pitchFamily="18" charset="0"/>
              </a:rPr>
              <a:t> де </a:t>
            </a:r>
            <a:r>
              <a:rPr lang="ru-RU" sz="2400" dirty="0" err="1">
                <a:latin typeface="Times New Roman" panose="02020603050405020304" pitchFamily="18" charset="0"/>
                <a:cs typeface="Times New Roman" panose="02020603050405020304" pitchFamily="18" charset="0"/>
              </a:rPr>
              <a:t>көп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өмір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тәжірибесі</a:t>
            </a:r>
            <a:r>
              <a:rPr lang="ru-RU" sz="2400" dirty="0">
                <a:latin typeface="Times New Roman" panose="02020603050405020304" pitchFamily="18" charset="0"/>
                <a:cs typeface="Times New Roman" panose="02020603050405020304" pitchFamily="18" charset="0"/>
              </a:rPr>
              <a:t> мол, </a:t>
            </a:r>
            <a:r>
              <a:rPr lang="ru-RU" sz="2400" dirty="0" err="1">
                <a:latin typeface="Times New Roman" panose="02020603050405020304" pitchFamily="18" charset="0"/>
                <a:cs typeface="Times New Roman" panose="02020603050405020304" pitchFamily="18" charset="0"/>
              </a:rPr>
              <a:t>әр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тарапты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білімі</a:t>
            </a:r>
            <a:r>
              <a:rPr lang="ru-RU" sz="2400" dirty="0">
                <a:latin typeface="Times New Roman" panose="02020603050405020304" pitchFamily="18" charset="0"/>
                <a:cs typeface="Times New Roman" panose="02020603050405020304" pitchFamily="18" charset="0"/>
              </a:rPr>
              <a:t> бар </a:t>
            </a:r>
            <a:r>
              <a:rPr lang="ru-RU" sz="2400" dirty="0" err="1">
                <a:latin typeface="Times New Roman" panose="02020603050405020304" pitchFamily="18" charset="0"/>
                <a:cs typeface="Times New Roman" panose="02020603050405020304" pitchFamily="18" charset="0"/>
              </a:rPr>
              <a:t>ересек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адамның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қиялы</a:t>
            </a:r>
            <a:r>
              <a:rPr lang="ru-RU" sz="2400" dirty="0">
                <a:latin typeface="Times New Roman" panose="02020603050405020304" pitchFamily="18" charset="0"/>
                <a:cs typeface="Times New Roman" panose="02020603050405020304" pitchFamily="18" charset="0"/>
              </a:rPr>
              <a:t> мен </a:t>
            </a:r>
            <a:r>
              <a:rPr lang="ru-RU" sz="2400" dirty="0" err="1">
                <a:latin typeface="Times New Roman" panose="02020603050405020304" pitchFamily="18" charset="0"/>
                <a:cs typeface="Times New Roman" panose="02020603050405020304" pitchFamily="18" charset="0"/>
              </a:rPr>
              <a:t>енді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ғана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өмірге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аяқ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басайын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түрған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жеткіншектің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қиялын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өлшемге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салуға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болмайды</a:t>
            </a:r>
            <a:r>
              <a:rPr lang="ru-RU"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3788237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24128" y="409433"/>
            <a:ext cx="9720073" cy="5899927"/>
          </a:xfrm>
        </p:spPr>
        <p:txBody>
          <a:bodyPr>
            <a:normAutofit/>
          </a:bodyPr>
          <a:lstStyle/>
          <a:p>
            <a:r>
              <a:rPr lang="ru-RU" dirty="0">
                <a:latin typeface="Times New Roman" panose="02020603050405020304" pitchFamily="18" charset="0"/>
                <a:cs typeface="Times New Roman" panose="02020603050405020304" pitchFamily="18" charset="0"/>
              </a:rPr>
              <a:t>3)  </a:t>
            </a:r>
            <a:r>
              <a:rPr lang="ru-RU" dirty="0" err="1">
                <a:latin typeface="Times New Roman" panose="02020603050405020304" pitchFamily="18" charset="0"/>
                <a:cs typeface="Times New Roman" panose="02020603050405020304" pitchFamily="18" charset="0"/>
              </a:rPr>
              <a:t>қиял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адамның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өскен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ортасына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этностық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ерекшелігіне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табиғат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жер</a:t>
            </a:r>
            <a:r>
              <a:rPr lang="ru-RU" dirty="0">
                <a:latin typeface="Times New Roman" panose="02020603050405020304" pitchFamily="18" charset="0"/>
                <a:cs typeface="Times New Roman" panose="02020603050405020304" pitchFamily="18" charset="0"/>
              </a:rPr>
              <a:t>-су </a:t>
            </a:r>
            <a:r>
              <a:rPr lang="ru-RU" dirty="0" err="1">
                <a:latin typeface="Times New Roman" panose="02020603050405020304" pitchFamily="18" charset="0"/>
                <a:cs typeface="Times New Roman" panose="02020603050405020304" pitchFamily="18" charset="0"/>
              </a:rPr>
              <a:t>қоршауына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байланысты</a:t>
            </a:r>
            <a:r>
              <a:rPr lang="ru-RU" dirty="0">
                <a:latin typeface="Times New Roman" panose="02020603050405020304" pitchFamily="18" charset="0"/>
                <a:cs typeface="Times New Roman" panose="02020603050405020304" pitchFamily="18" charset="0"/>
              </a:rPr>
              <a:t> да </a:t>
            </a:r>
            <a:r>
              <a:rPr lang="ru-RU" dirty="0" err="1">
                <a:latin typeface="Times New Roman" panose="02020603050405020304" pitchFamily="18" charset="0"/>
                <a:cs typeface="Times New Roman" panose="02020603050405020304" pitchFamily="18" charset="0"/>
              </a:rPr>
              <a:t>көрініп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отырады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Жаратылыстың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қүшағында</a:t>
            </a:r>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деп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жазады</a:t>
            </a:r>
            <a:r>
              <a:rPr lang="ru-RU" dirty="0">
                <a:latin typeface="Times New Roman" panose="02020603050405020304" pitchFamily="18" charset="0"/>
                <a:cs typeface="Times New Roman" panose="02020603050405020304" pitchFamily="18" charset="0"/>
              </a:rPr>
              <a:t> М. </a:t>
            </a:r>
            <a:r>
              <a:rPr lang="ru-RU" dirty="0" err="1">
                <a:latin typeface="Times New Roman" panose="02020603050405020304" pitchFamily="18" charset="0"/>
                <a:cs typeface="Times New Roman" panose="02020603050405020304" pitchFamily="18" charset="0"/>
              </a:rPr>
              <a:t>Жүмабаев</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меруерт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себілген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шатырдың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астында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хош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иісті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жасыл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кілем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үстінде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күнмен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күліп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түнмен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түнеп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желмен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жүгіріп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алдындағы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малымен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өріп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сайран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далада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өсетін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қазақ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баласының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қиялы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жүйрік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өткір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терең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тиісті</a:t>
            </a:r>
            <a:r>
              <a:rPr lang="ru-RU"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4) </a:t>
            </a:r>
            <a:r>
              <a:rPr lang="ru-RU" dirty="0" err="1">
                <a:latin typeface="Times New Roman" panose="02020603050405020304" pitchFamily="18" charset="0"/>
                <a:cs typeface="Times New Roman" panose="02020603050405020304" pitchFamily="18" charset="0"/>
              </a:rPr>
              <a:t>қиял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адамның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барлық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психикалық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құбылыстарымен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ұштасып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жататын</a:t>
            </a:r>
            <a:r>
              <a:rPr lang="ru-RU" dirty="0">
                <a:latin typeface="Times New Roman" panose="02020603050405020304" pitchFamily="18" charset="0"/>
                <a:cs typeface="Times New Roman" panose="02020603050405020304" pitchFamily="18" charset="0"/>
              </a:rPr>
              <a:t> процесс. </a:t>
            </a:r>
            <a:r>
              <a:rPr lang="ru-RU" dirty="0" err="1">
                <a:latin typeface="Times New Roman" panose="02020603050405020304" pitchFamily="18" charset="0"/>
                <a:cs typeface="Times New Roman" panose="02020603050405020304" pitchFamily="18" charset="0"/>
              </a:rPr>
              <a:t>Мәселен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қойған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мақсатты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жоспарлап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жүзеге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асырудың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жолдарын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іздестіру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қиялсыз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мүмкін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емес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Бұл</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қиялдың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ерікпен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байланысына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жақсы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мысал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Қиялдың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ойлау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процесінде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орны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ерекше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Өйткені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ойлау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белсенділігі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адамды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шығармашылық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әрекетке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жетелейді</a:t>
            </a:r>
            <a:r>
              <a:rPr lang="ru-RU" dirty="0">
                <a:latin typeface="Times New Roman" panose="02020603050405020304" pitchFamily="18" charset="0"/>
                <a:cs typeface="Times New Roman" panose="02020603050405020304" pitchFamily="18" charset="0"/>
              </a:rPr>
              <a:t>. Ал </a:t>
            </a:r>
            <a:r>
              <a:rPr lang="ru-RU" dirty="0" err="1">
                <a:latin typeface="Times New Roman" panose="02020603050405020304" pitchFamily="18" charset="0"/>
                <a:cs typeface="Times New Roman" panose="02020603050405020304" pitchFamily="18" charset="0"/>
              </a:rPr>
              <a:t>ондай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әрекет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қиялдың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күшті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дамуын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қажет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Ойлау</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қиял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бір-бірімен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тығыз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байланысты</a:t>
            </a:r>
            <a:r>
              <a:rPr lang="ru-RU" dirty="0">
                <a:latin typeface="Times New Roman" panose="02020603050405020304" pitchFamily="18" charset="0"/>
                <a:cs typeface="Times New Roman" panose="02020603050405020304" pitchFamily="18" charset="0"/>
              </a:rPr>
              <a:t>. Жан </a:t>
            </a:r>
            <a:r>
              <a:rPr lang="ru-RU" dirty="0" err="1">
                <a:latin typeface="Times New Roman" panose="02020603050405020304" pitchFamily="18" charset="0"/>
                <a:cs typeface="Times New Roman" panose="02020603050405020304" pitchFamily="18" charset="0"/>
              </a:rPr>
              <a:t>қуаттарының</a:t>
            </a:r>
            <a:r>
              <a:rPr lang="ru-RU" dirty="0">
                <a:latin typeface="Times New Roman" panose="02020603050405020304" pitchFamily="18" charset="0"/>
                <a:cs typeface="Times New Roman" panose="02020603050405020304" pitchFamily="18" charset="0"/>
              </a:rPr>
              <a:t>   осы   </a:t>
            </a:r>
            <a:r>
              <a:rPr lang="ru-RU" dirty="0" err="1">
                <a:latin typeface="Times New Roman" panose="02020603050405020304" pitchFamily="18" charset="0"/>
                <a:cs typeface="Times New Roman" panose="02020603050405020304" pitchFamily="18" charset="0"/>
              </a:rPr>
              <a:t>екеуі</a:t>
            </a:r>
            <a:r>
              <a:rPr lang="ru-RU" dirty="0">
                <a:latin typeface="Times New Roman" panose="02020603050405020304" pitchFamily="18" charset="0"/>
                <a:cs typeface="Times New Roman" panose="02020603050405020304" pitchFamily="18" charset="0"/>
              </a:rPr>
              <a:t>  де   </a:t>
            </a:r>
            <a:r>
              <a:rPr lang="ru-RU" dirty="0" err="1">
                <a:latin typeface="Times New Roman" panose="02020603050405020304" pitchFamily="18" charset="0"/>
                <a:cs typeface="Times New Roman" panose="02020603050405020304" pitchFamily="18" charset="0"/>
              </a:rPr>
              <a:t>мәселені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шешуге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сұраққа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жауап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беруге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қатысады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қиялда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мәселені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шешудің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өзіндік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ерекшелігі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Қиял</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мәселені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суреттеу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жанды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көрініс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арқылы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шешсе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ойлау</a:t>
            </a:r>
            <a:r>
              <a:rPr lang="ru-RU" dirty="0">
                <a:latin typeface="Times New Roman" panose="02020603050405020304" pitchFamily="18" charset="0"/>
                <a:cs typeface="Times New Roman" panose="02020603050405020304" pitchFamily="18" charset="0"/>
              </a:rPr>
              <a:t> оны </a:t>
            </a:r>
            <a:r>
              <a:rPr lang="ru-RU" dirty="0" err="1">
                <a:latin typeface="Times New Roman" panose="02020603050405020304" pitchFamily="18" charset="0"/>
                <a:cs typeface="Times New Roman" panose="02020603050405020304" pitchFamily="18" charset="0"/>
              </a:rPr>
              <a:t>тірі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суретсіз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жалпылай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ұғым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пікір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тұжырым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шешеді</a:t>
            </a:r>
            <a:r>
              <a:rPr lang="ru-RU"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3980712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24128" y="504967"/>
            <a:ext cx="9720073" cy="5804393"/>
          </a:xfrm>
        </p:spPr>
        <p:txBody>
          <a:bodyPr>
            <a:normAutofit/>
          </a:bodyPr>
          <a:lstStyle/>
          <a:p>
            <a:r>
              <a:rPr lang="ru-RU" dirty="0"/>
              <a:t>5</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адам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қиялы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еңбек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процесінде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іс-әрекет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үстінде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жарыққа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шығып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дамып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отырады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Мұндағы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негізгі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шарт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саналы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мақсаттың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болуы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болашақты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болжай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істейтін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еңбектің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нәтижесін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күні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бүрын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көре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білу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яғни</a:t>
            </a:r>
            <a:r>
              <a:rPr lang="ru-RU" sz="2400" dirty="0">
                <a:latin typeface="Times New Roman" panose="02020603050405020304" pitchFamily="18" charset="0"/>
                <a:cs typeface="Times New Roman" panose="02020603050405020304" pitchFamily="18" charset="0"/>
              </a:rPr>
              <a:t> оны </a:t>
            </a:r>
            <a:r>
              <a:rPr lang="ru-RU" sz="2400" dirty="0" err="1">
                <a:latin typeface="Times New Roman" panose="02020603050405020304" pitchFamily="18" charset="0"/>
                <a:cs typeface="Times New Roman" panose="02020603050405020304" pitchFamily="18" charset="0"/>
              </a:rPr>
              <a:t>өңдеп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өзгертіп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елестете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алу</a:t>
            </a:r>
            <a:r>
              <a:rPr lang="ru-RU" sz="2400" dirty="0">
                <a:latin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cs typeface="Times New Roman" panose="02020603050405020304" pitchFamily="18" charset="0"/>
              </a:rPr>
              <a:t>адам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қиялына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тән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негізгі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белгілер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Қиялда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адамның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дүние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жөніндегі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түрлі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таным-түсінігі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әртүрлі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формада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қиюласып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жаңа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сапаға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ие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болады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Қиял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бейнелері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адам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қажеттігінен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тәуелді</a:t>
            </a:r>
            <a:r>
              <a:rPr lang="ru-RU" sz="2400" dirty="0">
                <a:latin typeface="Times New Roman" panose="02020603050405020304" pitchFamily="18" charset="0"/>
                <a:cs typeface="Times New Roman" panose="02020603050405020304" pitchFamily="18" charset="0"/>
              </a:rPr>
              <a:t> бола </a:t>
            </a:r>
            <a:r>
              <a:rPr lang="ru-RU" sz="2400" dirty="0" err="1">
                <a:latin typeface="Times New Roman" panose="02020603050405020304" pitchFamily="18" charset="0"/>
                <a:cs typeface="Times New Roman" panose="02020603050405020304" pitchFamily="18" charset="0"/>
              </a:rPr>
              <a:t>түрып</a:t>
            </a:r>
            <a:r>
              <a:rPr lang="ru-RU" sz="2400" dirty="0">
                <a:latin typeface="Times New Roman" panose="02020603050405020304" pitchFamily="18" charset="0"/>
                <a:cs typeface="Times New Roman" panose="02020603050405020304" pitchFamily="18" charset="0"/>
              </a:rPr>
              <a:t>, оны </a:t>
            </a:r>
            <a:r>
              <a:rPr lang="ru-RU" sz="2400" dirty="0" err="1">
                <a:latin typeface="Times New Roman" panose="02020603050405020304" pitchFamily="18" charset="0"/>
                <a:cs typeface="Times New Roman" panose="02020603050405020304" pitchFamily="18" charset="0"/>
              </a:rPr>
              <a:t>белсенді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кызметке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итермелейді,творчестволық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ісіне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күш-жігер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қосады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Қиял</a:t>
            </a:r>
            <a:r>
              <a:rPr lang="ru-RU" sz="2400" dirty="0">
                <a:latin typeface="Times New Roman" panose="02020603050405020304" pitchFamily="18" charset="0"/>
                <a:cs typeface="Times New Roman" panose="02020603050405020304" pitchFamily="18" charset="0"/>
              </a:rPr>
              <a:t> тек </a:t>
            </a:r>
            <a:r>
              <a:rPr lang="ru-RU" sz="2400" dirty="0" err="1">
                <a:latin typeface="Times New Roman" panose="02020603050405020304" pitchFamily="18" charset="0"/>
                <a:cs typeface="Times New Roman" panose="02020603050405020304" pitchFamily="18" charset="0"/>
              </a:rPr>
              <a:t>теориялық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және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практикалық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қызметте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ғана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емес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адамның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бүткіл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рухани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өмір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жүйесінде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елеулі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алады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Кісінің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өмір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жеке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ойдағыдай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дамуы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даралық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қасиеттері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іс-әрекетінің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қүрылымы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өмір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салтының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қалыптасуы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мүнсыз</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мүмкін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емес</a:t>
            </a:r>
            <a:r>
              <a:rPr lang="ru-RU" sz="2400" dirty="0">
                <a:latin typeface="Times New Roman" panose="02020603050405020304" pitchFamily="18" charset="0"/>
                <a:cs typeface="Times New Roman" panose="02020603050405020304" pitchFamily="18" charset="0"/>
              </a:rPr>
              <a:t>. Адам </a:t>
            </a:r>
            <a:r>
              <a:rPr lang="ru-RU" sz="2400" dirty="0" err="1">
                <a:latin typeface="Times New Roman" panose="02020603050405020304" pitchFamily="18" charset="0"/>
                <a:cs typeface="Times New Roman" panose="02020603050405020304" pitchFamily="18" charset="0"/>
              </a:rPr>
              <a:t>санасының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жануар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психикасынан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басты</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айырмашылығы</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адамда</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ойлаумен</a:t>
            </a:r>
            <a:r>
              <a:rPr lang="ru-RU" sz="2400" dirty="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қатар</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қиял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әрекетінің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олғандығында</a:t>
            </a:r>
            <a:r>
              <a:rPr lang="ru-RU"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2106175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56140" y="784746"/>
            <a:ext cx="9720073" cy="5165678"/>
          </a:xfrm>
        </p:spPr>
        <p:txBody>
          <a:bodyPr>
            <a:normAutofit lnSpcReduction="10000"/>
          </a:bodyPr>
          <a:lstStyle/>
          <a:p>
            <a:r>
              <a:rPr lang="ru-RU" dirty="0" err="1">
                <a:latin typeface="Times New Roman" panose="02020603050405020304" pitchFamily="18" charset="0"/>
                <a:cs typeface="Times New Roman" panose="02020603050405020304" pitchFamily="18" charset="0"/>
              </a:rPr>
              <a:t>Қиял</a:t>
            </a:r>
            <a:r>
              <a:rPr lang="ru-RU" dirty="0">
                <a:latin typeface="Times New Roman" panose="02020603050405020304" pitchFamily="18" charset="0"/>
                <a:cs typeface="Times New Roman" panose="02020603050405020304" pitchFamily="18" charset="0"/>
              </a:rPr>
              <a:t> актив, пассив </a:t>
            </a:r>
            <a:r>
              <a:rPr lang="ru-RU" dirty="0" err="1">
                <a:latin typeface="Times New Roman" panose="02020603050405020304" pitchFamily="18" charset="0"/>
                <a:cs typeface="Times New Roman" panose="02020603050405020304" pitchFamily="18" charset="0"/>
              </a:rPr>
              <a:t>болып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екіге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бөлінеді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Қиялдық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бүтіндей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пассивтік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шегі</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түс</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Түстің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физиологиялығын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жан-жақты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түсіндіріп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берген</a:t>
            </a:r>
            <a:r>
              <a:rPr lang="ru-RU" dirty="0">
                <a:latin typeface="Times New Roman" panose="02020603050405020304" pitchFamily="18" charset="0"/>
                <a:cs typeface="Times New Roman" panose="02020603050405020304" pitchFamily="18" charset="0"/>
              </a:rPr>
              <a:t> И. П. Пав­лов </a:t>
            </a:r>
            <a:r>
              <a:rPr lang="ru-RU" dirty="0" err="1">
                <a:latin typeface="Times New Roman" panose="02020603050405020304" pitchFamily="18" charset="0"/>
                <a:cs typeface="Times New Roman" panose="02020603050405020304" pitchFamily="18" charset="0"/>
              </a:rPr>
              <a:t>болды</a:t>
            </a:r>
            <a:r>
              <a:rPr lang="ru-RU" dirty="0">
                <a:latin typeface="Times New Roman" panose="02020603050405020304" pitchFamily="18" charset="0"/>
                <a:cs typeface="Times New Roman" panose="02020603050405020304" pitchFamily="18" charset="0"/>
              </a:rPr>
              <a:t>.</a:t>
            </a:r>
          </a:p>
          <a:p>
            <a:r>
              <a:rPr lang="ru-RU" dirty="0" err="1">
                <a:latin typeface="Times New Roman" panose="02020603050405020304" pitchFamily="18" charset="0"/>
                <a:cs typeface="Times New Roman" panose="02020603050405020304" pitchFamily="18" charset="0"/>
              </a:rPr>
              <a:t>Үйқы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кезінде</a:t>
            </a:r>
            <a:r>
              <a:rPr lang="ru-RU" dirty="0">
                <a:latin typeface="Times New Roman" panose="02020603050405020304" pitchFamily="18" charset="0"/>
                <a:cs typeface="Times New Roman" panose="02020603050405020304" pitchFamily="18" charset="0"/>
              </a:rPr>
              <a:t> ми </a:t>
            </a:r>
            <a:r>
              <a:rPr lang="ru-RU" dirty="0" err="1">
                <a:latin typeface="Times New Roman" panose="02020603050405020304" pitchFamily="18" charset="0"/>
                <a:cs typeface="Times New Roman" panose="02020603050405020304" pitchFamily="18" charset="0"/>
              </a:rPr>
              <a:t>клеткаларының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бәрі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тежелмейді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кейбір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бөлімдері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жағдайында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жүмыс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істей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мүндай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бөліктерін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күзетші</a:t>
            </a:r>
            <a:r>
              <a:rPr lang="ru-RU" dirty="0">
                <a:latin typeface="Times New Roman" panose="02020603050405020304" pitchFamily="18" charset="0"/>
                <a:cs typeface="Times New Roman" panose="02020603050405020304" pitchFamily="18" charset="0"/>
              </a:rPr>
              <a:t> пункт" </a:t>
            </a:r>
            <a:r>
              <a:rPr lang="ru-RU" dirty="0" err="1">
                <a:latin typeface="Times New Roman" panose="02020603050405020304" pitchFamily="18" charset="0"/>
                <a:cs typeface="Times New Roman" panose="02020603050405020304" pitchFamily="18" charset="0"/>
              </a:rPr>
              <a:t>деп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атайды</a:t>
            </a:r>
            <a:r>
              <a:rPr lang="ru-RU" dirty="0">
                <a:latin typeface="Times New Roman" panose="02020603050405020304" pitchFamily="18" charset="0"/>
                <a:cs typeface="Times New Roman" panose="02020603050405020304" pitchFamily="18" charset="0"/>
              </a:rPr>
              <a:t>. Осы "</a:t>
            </a:r>
            <a:r>
              <a:rPr lang="ru-RU" dirty="0" err="1">
                <a:latin typeface="Times New Roman" panose="02020603050405020304" pitchFamily="18" charset="0"/>
                <a:cs typeface="Times New Roman" panose="02020603050405020304" pitchFamily="18" charset="0"/>
              </a:rPr>
              <a:t>күзетші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пункттерде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біздің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бүрын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қабылдаған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көрген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естіген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үстап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дәмін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татқан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заттарымыздың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бейнелері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қайтадан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тіріледі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Түсте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небір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ақылға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сыйымсыз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образдардың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жасалатыны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белгілі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Өйткені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бүл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мидағы</a:t>
            </a:r>
            <a:r>
              <a:rPr lang="ru-RU" dirty="0">
                <a:latin typeface="Times New Roman" panose="02020603050405020304" pitchFamily="18" charset="0"/>
                <a:cs typeface="Times New Roman" panose="02020603050405020304" pitchFamily="18" charset="0"/>
              </a:rPr>
              <a:t> сигнал </a:t>
            </a:r>
            <a:r>
              <a:rPr lang="ru-RU" dirty="0" err="1">
                <a:latin typeface="Times New Roman" panose="02020603050405020304" pitchFamily="18" charset="0"/>
                <a:cs typeface="Times New Roman" panose="02020603050405020304" pitchFamily="18" charset="0"/>
              </a:rPr>
              <a:t>жүйелерінің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арасындагы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байланыс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әлсірейді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мүнда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негізінен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бірінші</a:t>
            </a:r>
            <a:r>
              <a:rPr lang="ru-RU" dirty="0">
                <a:latin typeface="Times New Roman" panose="02020603050405020304" pitchFamily="18" charset="0"/>
                <a:cs typeface="Times New Roman" panose="02020603050405020304" pitchFamily="18" charset="0"/>
              </a:rPr>
              <a:t> сигнал </a:t>
            </a:r>
            <a:r>
              <a:rPr lang="ru-RU" dirty="0" err="1">
                <a:latin typeface="Times New Roman" panose="02020603050405020304" pitchFamily="18" charset="0"/>
                <a:cs typeface="Times New Roman" panose="02020603050405020304" pitchFamily="18" charset="0"/>
              </a:rPr>
              <a:t>жүйесі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гана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қызмет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істейді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Екінші</a:t>
            </a:r>
            <a:r>
              <a:rPr lang="ru-RU" dirty="0">
                <a:latin typeface="Times New Roman" panose="02020603050405020304" pitchFamily="18" charset="0"/>
                <a:cs typeface="Times New Roman" panose="02020603050405020304" pitchFamily="18" charset="0"/>
              </a:rPr>
              <a:t> сигнал </a:t>
            </a:r>
            <a:r>
              <a:rPr lang="ru-RU" dirty="0" err="1">
                <a:latin typeface="Times New Roman" panose="02020603050405020304" pitchFamily="18" charset="0"/>
                <a:cs typeface="Times New Roman" panose="02020603050405020304" pitchFamily="18" charset="0"/>
              </a:rPr>
              <a:t>жүйесінің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қызметі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тежелуге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үшырайтындықтан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адамның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ойлау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қабілеті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өте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Сөздік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сигналдардың</a:t>
            </a:r>
            <a:r>
              <a:rPr lang="ru-RU" dirty="0">
                <a:latin typeface="Times New Roman" panose="02020603050405020304" pitchFamily="18" charset="0"/>
                <a:cs typeface="Times New Roman" panose="02020603050405020304" pitchFamily="18" charset="0"/>
              </a:rPr>
              <a:t> эсер </a:t>
            </a:r>
            <a:r>
              <a:rPr lang="ru-RU" dirty="0" err="1">
                <a:latin typeface="Times New Roman" panose="02020603050405020304" pitchFamily="18" charset="0"/>
                <a:cs typeface="Times New Roman" panose="02020603050405020304" pitchFamily="18" charset="0"/>
              </a:rPr>
              <a:t>етпеуі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кездейсоқ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образдардың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пайда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болуына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жагдай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жасайды</a:t>
            </a:r>
            <a:r>
              <a:rPr lang="ru-RU" dirty="0">
                <a:latin typeface="Times New Roman" panose="02020603050405020304" pitchFamily="18" charset="0"/>
                <a:cs typeface="Times New Roman" panose="02020603050405020304" pitchFamily="18" charset="0"/>
              </a:rPr>
              <a:t> да, </a:t>
            </a:r>
            <a:r>
              <a:rPr lang="ru-RU" dirty="0" err="1">
                <a:latin typeface="Times New Roman" panose="02020603050405020304" pitchFamily="18" charset="0"/>
                <a:cs typeface="Times New Roman" panose="02020603050405020304" pitchFamily="18" charset="0"/>
              </a:rPr>
              <a:t>соның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нөтижесінде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түске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қайдагы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кереметтер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кіреді</a:t>
            </a:r>
            <a:r>
              <a:rPr lang="ru-RU" dirty="0">
                <a:latin typeface="Times New Roman" panose="02020603050405020304" pitchFamily="18" charset="0"/>
                <a:cs typeface="Times New Roman" panose="02020603050405020304" pitchFamily="18" charset="0"/>
              </a:rPr>
              <a:t>. И. М. Сеченов </a:t>
            </a:r>
            <a:r>
              <a:rPr lang="ru-RU" dirty="0" err="1">
                <a:latin typeface="Times New Roman" panose="02020603050405020304" pitchFamily="18" charset="0"/>
                <a:cs typeface="Times New Roman" panose="02020603050405020304" pitchFamily="18" charset="0"/>
              </a:rPr>
              <a:t>осындай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түстерді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лердің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көрмеген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қиысулары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сипаттаған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Түсте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реалдык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образдар</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нөрселердің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фантастикалык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қосылуынан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ғажайып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образдар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жасалады</a:t>
            </a:r>
            <a:r>
              <a:rPr lang="ru-RU"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xmlns="" val="3433184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24128" y="655093"/>
            <a:ext cx="9720073" cy="5654267"/>
          </a:xfrm>
        </p:spPr>
        <p:txBody>
          <a:bodyPr>
            <a:normAutofit/>
          </a:bodyPr>
          <a:lstStyle/>
          <a:p>
            <a:r>
              <a:rPr lang="ru-RU" sz="2400" i="1" dirty="0">
                <a:latin typeface="Times New Roman" panose="02020603050405020304" pitchFamily="18" charset="0"/>
                <a:cs typeface="Times New Roman" panose="02020603050405020304" pitchFamily="18" charset="0"/>
              </a:rPr>
              <a:t>Пассив </a:t>
            </a:r>
            <a:r>
              <a:rPr lang="ru-RU" sz="2400" i="1" dirty="0" err="1">
                <a:latin typeface="Times New Roman" panose="02020603050405020304" pitchFamily="18" charset="0"/>
                <a:cs typeface="Times New Roman" panose="02020603050405020304" pitchFamily="18" charset="0"/>
              </a:rPr>
              <a:t>қиялдың</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ырықсыз</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түрі</a:t>
            </a:r>
            <a:r>
              <a:rPr lang="ru-RU" sz="2400" i="1"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адамның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ояу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кезінде</a:t>
            </a:r>
            <a:r>
              <a:rPr lang="ru-RU" sz="2400" dirty="0">
                <a:latin typeface="Times New Roman" panose="02020603050405020304" pitchFamily="18" charset="0"/>
                <a:cs typeface="Times New Roman" panose="02020603050405020304" pitchFamily="18" charset="0"/>
              </a:rPr>
              <a:t> де </a:t>
            </a:r>
            <a:r>
              <a:rPr lang="ru-RU" sz="2400" dirty="0" err="1">
                <a:latin typeface="Times New Roman" panose="02020603050405020304" pitchFamily="18" charset="0"/>
                <a:cs typeface="Times New Roman" panose="02020603050405020304" pitchFamily="18" charset="0"/>
              </a:rPr>
              <a:t>туып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отырады</a:t>
            </a:r>
            <a:r>
              <a:rPr lang="ru-RU" sz="2400" dirty="0">
                <a:latin typeface="Times New Roman" panose="02020603050405020304" pitchFamily="18" charset="0"/>
                <a:cs typeface="Times New Roman" panose="02020603050405020304" pitchFamily="18" charset="0"/>
              </a:rPr>
              <a:t>. Адам </a:t>
            </a:r>
            <a:r>
              <a:rPr lang="ru-RU" sz="2400" dirty="0" err="1">
                <a:latin typeface="Times New Roman" panose="02020603050405020304" pitchFamily="18" charset="0"/>
                <a:cs typeface="Times New Roman" panose="02020603050405020304" pitchFamily="18" charset="0"/>
              </a:rPr>
              <a:t>алдына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ешбір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мақсат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қоймаса</a:t>
            </a:r>
            <a:r>
              <a:rPr lang="ru-RU" sz="2400" dirty="0">
                <a:latin typeface="Times New Roman" panose="02020603050405020304" pitchFamily="18" charset="0"/>
                <a:cs typeface="Times New Roman" panose="02020603050405020304" pitchFamily="18" charset="0"/>
              </a:rPr>
              <a:t> да, </a:t>
            </a:r>
            <a:r>
              <a:rPr lang="ru-RU" sz="2400" dirty="0" err="1">
                <a:latin typeface="Times New Roman" panose="02020603050405020304" pitchFamily="18" charset="0"/>
                <a:cs typeface="Times New Roman" panose="02020603050405020304" pitchFamily="18" charset="0"/>
              </a:rPr>
              <a:t>оның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көз</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алдынан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елестер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тізбектеліп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өтіп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жатады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Мәселен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адам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аспандағы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бүлтқа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қабырғасындағы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түрлі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көлеңкелерге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қарап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оларды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нәрсеге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үқсатады</a:t>
            </a:r>
            <a:r>
              <a:rPr lang="ru-RU" sz="2400" dirty="0">
                <a:latin typeface="Times New Roman" panose="02020603050405020304" pitchFamily="18" charset="0"/>
                <a:cs typeface="Times New Roman" panose="02020603050405020304" pitchFamily="18" charset="0"/>
              </a:rPr>
              <a:t>. Леонардо да Винчи: </a:t>
            </a:r>
            <a:r>
              <a:rPr lang="ru-RU" sz="2400" dirty="0" err="1">
                <a:latin typeface="Times New Roman" panose="02020603050405020304" pitchFamily="18" charset="0"/>
                <a:cs typeface="Times New Roman" panose="02020603050405020304" pitchFamily="18" charset="0"/>
              </a:rPr>
              <a:t>қабырғадағы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даққа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үйілген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күлге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бүлтқа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қарап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осылардан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адамның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пішінін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табиғат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көріністерін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табуға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болады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дейді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Бүл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айтылғандардың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бәрі</a:t>
            </a:r>
            <a:endParaRPr lang="ru-RU" sz="2400" dirty="0">
              <a:latin typeface="Times New Roman" panose="02020603050405020304" pitchFamily="18" charset="0"/>
              <a:cs typeface="Times New Roman" panose="02020603050405020304" pitchFamily="18" charset="0"/>
            </a:endParaRPr>
          </a:p>
          <a:p>
            <a:r>
              <a:rPr lang="ru-RU" sz="2400"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ырықсыз</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қиялдың</a:t>
            </a:r>
            <a:r>
              <a:rPr lang="ru-RU" sz="2400" i="1"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мысалдары</a:t>
            </a:r>
            <a:r>
              <a:rPr lang="ru-RU" sz="2400" dirty="0">
                <a:latin typeface="Times New Roman" panose="02020603050405020304" pitchFamily="18" charset="0"/>
                <a:cs typeface="Times New Roman" panose="02020603050405020304" pitchFamily="18" charset="0"/>
              </a:rPr>
              <a:t>.</a:t>
            </a:r>
          </a:p>
          <a:p>
            <a:r>
              <a:rPr lang="ru-RU" sz="2400" dirty="0" err="1">
                <a:latin typeface="Times New Roman" panose="02020603050405020304" pitchFamily="18" charset="0"/>
                <a:cs typeface="Times New Roman" panose="02020603050405020304" pitchFamily="18" charset="0"/>
              </a:rPr>
              <a:t>Қиялдың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екінші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түрі</a:t>
            </a:r>
            <a:r>
              <a:rPr lang="ru-RU" sz="2400" dirty="0">
                <a:latin typeface="Times New Roman" panose="02020603050405020304" pitchFamily="18" charset="0"/>
                <a:cs typeface="Times New Roman" panose="02020603050405020304" pitchFamily="18" charset="0"/>
              </a:rPr>
              <a:t> </a:t>
            </a:r>
            <a:r>
              <a:rPr lang="ru-RU" sz="2400" i="1" dirty="0">
                <a:latin typeface="Times New Roman" panose="02020603050405020304" pitchFamily="18" charset="0"/>
                <a:cs typeface="Times New Roman" panose="02020603050405020304" pitchFamily="18" charset="0"/>
              </a:rPr>
              <a:t>актив </a:t>
            </a:r>
            <a:r>
              <a:rPr lang="ru-RU" sz="2400" i="1" dirty="0" err="1">
                <a:latin typeface="Times New Roman" panose="02020603050405020304" pitchFamily="18" charset="0"/>
                <a:cs typeface="Times New Roman" panose="02020603050405020304" pitchFamily="18" charset="0"/>
              </a:rPr>
              <a:t>қиял</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деп</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аталынады</a:t>
            </a:r>
            <a:r>
              <a:rPr lang="ru-RU" sz="2400" i="1"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Бүл</a:t>
            </a:r>
            <a:endParaRPr lang="ru-RU" sz="2400" dirty="0">
              <a:latin typeface="Times New Roman" panose="02020603050405020304" pitchFamily="18" charset="0"/>
              <a:cs typeface="Times New Roman" panose="02020603050405020304" pitchFamily="18" charset="0"/>
            </a:endParaRPr>
          </a:p>
          <a:p>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қиялдың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шарықтап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дамуының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жоғары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сатысы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адамның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творчестволық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әрекетімен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тығыз</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байланысып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жаткан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түрі</a:t>
            </a:r>
            <a:r>
              <a:rPr lang="ru-RU" sz="2400" dirty="0">
                <a:latin typeface="Times New Roman" panose="02020603050405020304" pitchFamily="18" charset="0"/>
                <a:cs typeface="Times New Roman" panose="02020603050405020304" pitchFamily="18" charset="0"/>
              </a:rPr>
              <a:t>. Актив </a:t>
            </a:r>
            <a:r>
              <a:rPr lang="ru-RU" sz="2400" dirty="0" err="1">
                <a:latin typeface="Times New Roman" panose="02020603050405020304" pitchFamily="18" charset="0"/>
                <a:cs typeface="Times New Roman" panose="02020603050405020304" pitchFamily="18" charset="0"/>
              </a:rPr>
              <a:t>киял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кейде</a:t>
            </a:r>
            <a:r>
              <a:rPr lang="ru-RU" sz="2400"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ырықты</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қиял</a:t>
            </a:r>
            <a:r>
              <a:rPr lang="ru-RU" sz="2400" i="1"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деп</a:t>
            </a:r>
            <a:r>
              <a:rPr lang="ru-RU" sz="2400" dirty="0">
                <a:latin typeface="Times New Roman" panose="02020603050405020304" pitchFamily="18" charset="0"/>
                <a:cs typeface="Times New Roman" panose="02020603050405020304" pitchFamily="18" charset="0"/>
              </a:rPr>
              <a:t> те </a:t>
            </a:r>
            <a:r>
              <a:rPr lang="ru-RU" sz="2400" dirty="0" err="1">
                <a:latin typeface="Times New Roman" panose="02020603050405020304" pitchFamily="18" charset="0"/>
                <a:cs typeface="Times New Roman" panose="02020603050405020304" pitchFamily="18" charset="0"/>
              </a:rPr>
              <a:t>аталынады</a:t>
            </a:r>
            <a:r>
              <a:rPr lang="ru-RU" sz="2400" dirty="0">
                <a:latin typeface="Times New Roman" panose="02020603050405020304" pitchFamily="18" charset="0"/>
                <a:cs typeface="Times New Roman" panose="02020603050405020304" pitchFamily="18" charset="0"/>
              </a:rPr>
              <a:t>. </a:t>
            </a:r>
            <a:r>
              <a:rPr lang="ru-RU" sz="2400" i="1" dirty="0">
                <a:latin typeface="Times New Roman" panose="02020603050405020304" pitchFamily="18" charset="0"/>
                <a:cs typeface="Times New Roman" panose="02020603050405020304" pitchFamily="18" charset="0"/>
              </a:rPr>
              <a:t>Актив </a:t>
            </a:r>
            <a:r>
              <a:rPr lang="ru-RU" sz="2400" i="1" dirty="0" err="1">
                <a:latin typeface="Times New Roman" panose="02020603050405020304" pitchFamily="18" charset="0"/>
                <a:cs typeface="Times New Roman" panose="02020603050405020304" pitchFamily="18" charset="0"/>
              </a:rPr>
              <a:t>қиял</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қайта</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жасау</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творчестволық</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қиял</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арман</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болып</a:t>
            </a:r>
            <a:r>
              <a:rPr lang="ru-RU" sz="2400" i="1" dirty="0">
                <a:latin typeface="Times New Roman" panose="02020603050405020304" pitchFamily="18" charset="0"/>
                <a:cs typeface="Times New Roman" panose="02020603050405020304" pitchFamily="18" charset="0"/>
              </a:rPr>
              <a:t> ушке </a:t>
            </a:r>
            <a:r>
              <a:rPr lang="ru-RU" sz="2400" i="1" dirty="0" err="1">
                <a:latin typeface="Times New Roman" panose="02020603050405020304" pitchFamily="18" charset="0"/>
                <a:cs typeface="Times New Roman" panose="02020603050405020304" pitchFamily="18" charset="0"/>
              </a:rPr>
              <a:t>бөлінеді</a:t>
            </a:r>
            <a:r>
              <a:rPr lang="ru-RU" sz="2400" i="1" dirty="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xmlns="" val="1055915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24128" y="423081"/>
            <a:ext cx="9720073" cy="5886279"/>
          </a:xfrm>
        </p:spPr>
        <p:txBody>
          <a:bodyPr/>
          <a:lstStyle/>
          <a:p>
            <a:r>
              <a:rPr lang="ru-RU" sz="2400" dirty="0" err="1">
                <a:latin typeface="Times New Roman" panose="02020603050405020304" pitchFamily="18" charset="0"/>
                <a:cs typeface="Times New Roman" panose="02020603050405020304" pitchFamily="18" charset="0"/>
              </a:rPr>
              <a:t>Қайта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жаңғырту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процесі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елеспен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тығыз</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байланысты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Өйткені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өткендегіні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қайта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жаңғырту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түрлі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елестермен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негізделе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жарыққа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шығып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отырады</a:t>
            </a:r>
            <a:r>
              <a:rPr lang="ru-RU" sz="2400" dirty="0">
                <a:latin typeface="Times New Roman" panose="02020603050405020304" pitchFamily="18" charset="0"/>
                <a:cs typeface="Times New Roman" panose="02020603050405020304" pitchFamily="18" charset="0"/>
              </a:rPr>
              <a:t>.</a:t>
            </a:r>
          </a:p>
          <a:p>
            <a:r>
              <a:rPr lang="ru-RU" sz="2400" dirty="0" err="1">
                <a:latin typeface="Times New Roman" panose="02020603050405020304" pitchFamily="18" charset="0"/>
                <a:cs typeface="Times New Roman" panose="02020603050405020304" pitchFamily="18" charset="0"/>
              </a:rPr>
              <a:t>Елесті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түйсікпен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қабылдаудан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ойлауға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өтердегі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көпір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деуге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болады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Елес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арқылы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адам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заттар</a:t>
            </a:r>
            <a:r>
              <a:rPr lang="ru-RU" sz="2400" dirty="0">
                <a:latin typeface="Times New Roman" panose="02020603050405020304" pitchFamily="18" charset="0"/>
                <a:cs typeface="Times New Roman" panose="02020603050405020304" pitchFamily="18" charset="0"/>
              </a:rPr>
              <a:t> мен </a:t>
            </a:r>
            <a:r>
              <a:rPr lang="ru-RU" sz="2400" dirty="0" err="1">
                <a:latin typeface="Times New Roman" panose="02020603050405020304" pitchFamily="18" charset="0"/>
                <a:cs typeface="Times New Roman" panose="02020603050405020304" pitchFamily="18" charset="0"/>
              </a:rPr>
              <a:t>қүбылыстарды</a:t>
            </a:r>
            <a:r>
              <a:rPr lang="ru-RU" sz="2400" dirty="0">
                <a:latin typeface="Times New Roman" panose="02020603050405020304" pitchFamily="18" charset="0"/>
                <a:cs typeface="Times New Roman" panose="02020603050405020304" pitchFamily="18" charset="0"/>
              </a:rPr>
              <a:t> аз да </a:t>
            </a:r>
            <a:r>
              <a:rPr lang="ru-RU" sz="2400" dirty="0" err="1">
                <a:latin typeface="Times New Roman" panose="02020603050405020304" pitchFamily="18" charset="0"/>
                <a:cs typeface="Times New Roman" panose="02020603050405020304" pitchFamily="18" charset="0"/>
              </a:rPr>
              <a:t>болса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жалпылай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бейнелей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алуға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мүмкіндік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алады</a:t>
            </a:r>
            <a:r>
              <a:rPr lang="ru-RU" sz="2400" dirty="0">
                <a:latin typeface="Times New Roman" panose="02020603050405020304" pitchFamily="18" charset="0"/>
                <a:cs typeface="Times New Roman" panose="02020603050405020304" pitchFamily="18" charset="0"/>
              </a:rPr>
              <a:t>. И. М. Сеченов оны "</a:t>
            </a:r>
            <a:r>
              <a:rPr lang="ru-RU" sz="2400" dirty="0" err="1">
                <a:latin typeface="Times New Roman" panose="02020603050405020304" pitchFamily="18" charset="0"/>
                <a:cs typeface="Times New Roman" panose="02020603050405020304" pitchFamily="18" charset="0"/>
              </a:rPr>
              <a:t>Заттық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ойлау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өте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дүрыс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анықтаған</a:t>
            </a:r>
            <a:r>
              <a:rPr lang="ru-RU" sz="2400" dirty="0">
                <a:latin typeface="Times New Roman" panose="02020603050405020304" pitchFamily="18" charset="0"/>
                <a:cs typeface="Times New Roman" panose="02020603050405020304" pitchFamily="18" charset="0"/>
              </a:rPr>
              <a:t>.</a:t>
            </a:r>
          </a:p>
          <a:p>
            <a:r>
              <a:rPr lang="ru-RU" sz="2400" dirty="0" err="1">
                <a:latin typeface="Times New Roman" panose="02020603050405020304" pitchFamily="18" charset="0"/>
                <a:cs typeface="Times New Roman" panose="02020603050405020304" pitchFamily="18" charset="0"/>
              </a:rPr>
              <a:t>Елес</a:t>
            </a:r>
            <a:r>
              <a:rPr lang="ru-RU" sz="2400" dirty="0">
                <a:latin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cs typeface="Times New Roman" panose="02020603050405020304" pitchFamily="18" charset="0"/>
              </a:rPr>
              <a:t>заттардың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бейнелерін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есте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сақтауға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сол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заттардың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типтік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басты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белгілерін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көрсететін</a:t>
            </a:r>
            <a:r>
              <a:rPr lang="ru-RU" sz="2400" dirty="0">
                <a:latin typeface="Times New Roman" panose="02020603050405020304" pitchFamily="18" charset="0"/>
                <a:cs typeface="Times New Roman" panose="02020603050405020304" pitchFamily="18" charset="0"/>
              </a:rPr>
              <a:t> ой-</a:t>
            </a:r>
            <a:r>
              <a:rPr lang="ru-RU" sz="2400" dirty="0" err="1">
                <a:latin typeface="Times New Roman" panose="02020603050405020304" pitchFamily="18" charset="0"/>
                <a:cs typeface="Times New Roman" panose="02020603050405020304" pitchFamily="18" charset="0"/>
              </a:rPr>
              <a:t>тәсілдеріне</a:t>
            </a:r>
            <a:r>
              <a:rPr lang="ru-RU" sz="2400" dirty="0">
                <a:latin typeface="Times New Roman" panose="02020603050405020304" pitchFamily="18" charset="0"/>
                <a:cs typeface="Times New Roman" panose="02020603050405020304" pitchFamily="18" charset="0"/>
              </a:rPr>
              <a:t> (анализ, синтез, </a:t>
            </a:r>
            <a:r>
              <a:rPr lang="ru-RU" sz="2400" dirty="0" err="1">
                <a:latin typeface="Times New Roman" panose="02020603050405020304" pitchFamily="18" charset="0"/>
                <a:cs typeface="Times New Roman" panose="02020603050405020304" pitchFamily="18" charset="0"/>
              </a:rPr>
              <a:t>салыстыру</a:t>
            </a:r>
            <a:r>
              <a:rPr lang="ru-RU" sz="2400" dirty="0">
                <a:latin typeface="Times New Roman" panose="02020603050405020304" pitchFamily="18" charset="0"/>
                <a:cs typeface="Times New Roman" panose="02020603050405020304" pitchFamily="18" charset="0"/>
              </a:rPr>
              <a:t> т. б.) </a:t>
            </a:r>
            <a:r>
              <a:rPr lang="ru-RU" sz="2400" dirty="0" err="1">
                <a:latin typeface="Times New Roman" panose="02020603050405020304" pitchFamily="18" charset="0"/>
                <a:cs typeface="Times New Roman" panose="02020603050405020304" pitchFamily="18" charset="0"/>
              </a:rPr>
              <a:t>көшуге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мәнін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танып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білуге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көмектеседі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Демек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белгілі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жөнінде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елесіміз</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болса</a:t>
            </a:r>
            <a:r>
              <a:rPr lang="ru-RU" sz="2400" dirty="0">
                <a:latin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cs typeface="Times New Roman" panose="02020603050405020304" pitchFamily="18" charset="0"/>
              </a:rPr>
              <a:t>оның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ерекшелігін</a:t>
            </a:r>
            <a:r>
              <a:rPr lang="ru-RU" sz="2400" dirty="0">
                <a:latin typeface="Times New Roman" panose="02020603050405020304" pitchFamily="18" charset="0"/>
                <a:cs typeface="Times New Roman" panose="02020603050405020304" pitchFamily="18" charset="0"/>
              </a:rPr>
              <a:t> не </a:t>
            </a:r>
            <a:r>
              <a:rPr lang="ru-RU" sz="2400" dirty="0" err="1">
                <a:latin typeface="Times New Roman" panose="02020603050405020304" pitchFamily="18" charset="0"/>
                <a:cs typeface="Times New Roman" panose="02020603050405020304" pitchFamily="18" charset="0"/>
              </a:rPr>
              <a:t>үшін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қажеттігін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тезірек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үғынамыз</a:t>
            </a:r>
            <a:r>
              <a:rPr lang="ru-RU" sz="2400" dirty="0">
                <a:latin typeface="Times New Roman" panose="02020603050405020304" pitchFamily="18" charset="0"/>
                <a:cs typeface="Times New Roman" panose="02020603050405020304" pitchFamily="18" charset="0"/>
              </a:rPr>
              <a:t> да, </a:t>
            </a:r>
            <a:r>
              <a:rPr lang="ru-RU" sz="2400" dirty="0" err="1">
                <a:latin typeface="Times New Roman" panose="02020603050405020304" pitchFamily="18" charset="0"/>
                <a:cs typeface="Times New Roman" panose="02020603050405020304" pitchFamily="18" charset="0"/>
              </a:rPr>
              <a:t>еске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жақсы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сақтай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аламыз</a:t>
            </a:r>
            <a:r>
              <a:rPr lang="ru-RU" sz="2400" dirty="0">
                <a:latin typeface="Times New Roman" panose="02020603050405020304" pitchFamily="18" charset="0"/>
                <a:cs typeface="Times New Roman" panose="02020603050405020304" pitchFamily="18" charset="0"/>
              </a:rPr>
              <a:t>.</a:t>
            </a:r>
          </a:p>
          <a:p>
            <a:endParaRPr lang="ru-RU" dirty="0"/>
          </a:p>
        </p:txBody>
      </p:sp>
      <p:pic>
        <p:nvPicPr>
          <p:cNvPr id="4" name="Объект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722021" y="4604385"/>
            <a:ext cx="2676525" cy="1704975"/>
          </a:xfrm>
          <a:prstGeom prst="rect">
            <a:avLst/>
          </a:prstGeom>
          <a:ln>
            <a:noFill/>
          </a:ln>
          <a:effectLst>
            <a:softEdge rad="112500"/>
          </a:effectLst>
        </p:spPr>
      </p:pic>
    </p:spTree>
    <p:extLst>
      <p:ext uri="{BB962C8B-B14F-4D97-AF65-F5344CB8AC3E}">
        <p14:creationId xmlns:p14="http://schemas.microsoft.com/office/powerpoint/2010/main" xmlns="" val="3540398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3600" b="1" dirty="0" smtClean="0">
                <a:latin typeface="Times New Roman" pitchFamily="18" charset="0"/>
                <a:cs typeface="Times New Roman" pitchFamily="18" charset="0"/>
              </a:rPr>
              <a:t>Жоспар: </a:t>
            </a:r>
            <a:endParaRPr lang="ru-RU" sz="36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r>
              <a:rPr lang="kk-KZ" sz="2800" dirty="0" smtClean="0">
                <a:latin typeface="Times New Roman" pitchFamily="18" charset="0"/>
                <a:cs typeface="Times New Roman" pitchFamily="18" charset="0"/>
              </a:rPr>
              <a:t>Елестердің жалпы сипаттамалары </a:t>
            </a:r>
            <a:endParaRPr lang="kk-KZ" sz="2800" dirty="0" smtClean="0">
              <a:latin typeface="Times New Roman" pitchFamily="18" charset="0"/>
              <a:cs typeface="Times New Roman" pitchFamily="18" charset="0"/>
            </a:endParaRPr>
          </a:p>
          <a:p>
            <a:r>
              <a:rPr lang="kk-KZ" sz="2800" dirty="0" smtClean="0">
                <a:latin typeface="Times New Roman" pitchFamily="18" charset="0"/>
                <a:cs typeface="Times New Roman" pitchFamily="18" charset="0"/>
              </a:rPr>
              <a:t>Елестердің бейнелі сферасы және ассоциациялары,</a:t>
            </a:r>
          </a:p>
          <a:p>
            <a:r>
              <a:rPr lang="kk-KZ" sz="2800" dirty="0" smtClean="0">
                <a:latin typeface="Times New Roman" pitchFamily="18" charset="0"/>
                <a:cs typeface="Times New Roman" pitchFamily="18" charset="0"/>
              </a:rPr>
              <a:t>Қабылдау </a:t>
            </a:r>
            <a:r>
              <a:rPr lang="kk-KZ" sz="2800" dirty="0" smtClean="0">
                <a:latin typeface="Times New Roman" pitchFamily="18" charset="0"/>
                <a:cs typeface="Times New Roman" pitchFamily="18" charset="0"/>
              </a:rPr>
              <a:t>және елестер.</a:t>
            </a:r>
            <a:endParaRPr lang="ru-RU" sz="2800" dirty="0" smtClean="0">
              <a:latin typeface="Times New Roman" pitchFamily="18" charset="0"/>
              <a:cs typeface="Times New Roman" pitchFamily="18" charset="0"/>
            </a:endParaRPr>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24128" y="750627"/>
            <a:ext cx="9720073" cy="5558733"/>
          </a:xfrm>
        </p:spPr>
        <p:txBody>
          <a:bodyPr/>
          <a:lstStyle/>
          <a:p>
            <a:r>
              <a:rPr lang="ru-RU" dirty="0" err="1">
                <a:latin typeface="Times New Roman" panose="02020603050405020304" pitchFamily="18" charset="0"/>
                <a:cs typeface="Times New Roman" panose="02020603050405020304" pitchFamily="18" charset="0"/>
              </a:rPr>
              <a:t>Елестердің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түрлері</a:t>
            </a:r>
            <a:r>
              <a:rPr lang="ru-RU" dirty="0">
                <a:latin typeface="Times New Roman" panose="02020603050405020304" pitchFamily="18" charset="0"/>
                <a:cs typeface="Times New Roman" panose="02020603050405020304" pitchFamily="18" charset="0"/>
              </a:rPr>
              <a:t> де </a:t>
            </a:r>
            <a:r>
              <a:rPr lang="ru-RU" dirty="0" err="1">
                <a:latin typeface="Times New Roman" panose="02020603050405020304" pitchFamily="18" charset="0"/>
                <a:cs typeface="Times New Roman" panose="02020603050405020304" pitchFamily="18" charset="0"/>
              </a:rPr>
              <a:t>түйсіктер</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қабылдаудың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бөлінісіне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үқсас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Мәселен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адам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заттың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түсін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пішінін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көлемін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елеетері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арқылы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музыкалық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шығармаларды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таныс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адамның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даусын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иттің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үргенін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сиырдын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мөңірегенін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мысықтың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мияулағанын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елестері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арқылы</a:t>
            </a:r>
            <a:r>
              <a:rPr lang="ru-RU" dirty="0">
                <a:latin typeface="Times New Roman" panose="02020603050405020304" pitchFamily="18" charset="0"/>
                <a:cs typeface="Times New Roman" panose="02020603050405020304" pitchFamily="18" charset="0"/>
              </a:rPr>
              <a:t>; ал </a:t>
            </a:r>
            <a:r>
              <a:rPr lang="ru-RU" dirty="0" err="1">
                <a:latin typeface="Times New Roman" panose="02020603050405020304" pitchFamily="18" charset="0"/>
                <a:cs typeface="Times New Roman" panose="02020603050405020304" pitchFamily="18" charset="0"/>
              </a:rPr>
              <a:t>жусан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әтір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сабынды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иіс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елестері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арқылы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мақпалды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тасты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тікенек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шөпті</a:t>
            </a:r>
            <a:r>
              <a:rPr lang="ru-RU" dirty="0">
                <a:latin typeface="Times New Roman" panose="02020603050405020304" pitchFamily="18" charset="0"/>
                <a:cs typeface="Times New Roman" panose="02020603050405020304" pitchFamily="18" charset="0"/>
              </a:rPr>
              <a:t> сипай-</a:t>
            </a:r>
            <a:r>
              <a:rPr lang="ru-RU" dirty="0" err="1">
                <a:latin typeface="Times New Roman" panose="02020603050405020304" pitchFamily="18" charset="0"/>
                <a:cs typeface="Times New Roman" panose="02020603050405020304" pitchFamily="18" charset="0"/>
              </a:rPr>
              <a:t>сезу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елестері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арқылы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ажыратамыз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Біздің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елестеріміз</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жеке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қабылдаулардың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жалпылауының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нәтижесі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Елестер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жалпылау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дәрежесінің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болатындығына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қарай</a:t>
            </a:r>
            <a:r>
              <a:rPr lang="ru-RU" i="1" dirty="0" err="1">
                <a:latin typeface="Times New Roman" panose="02020603050405020304" pitchFamily="18" charset="0"/>
                <a:cs typeface="Times New Roman" panose="02020603050405020304" pitchFamily="18" charset="0"/>
              </a:rPr>
              <a:t>жалпы</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жеке</a:t>
            </a:r>
            <a:r>
              <a:rPr lang="ru-RU" i="1"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екіге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бөлінеді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жалпыланған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елестерді</a:t>
            </a:r>
            <a:r>
              <a:rPr lang="ru-RU"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жалпы</a:t>
            </a:r>
            <a:r>
              <a:rPr lang="ru-RU" i="1" dirty="0">
                <a:latin typeface="Times New Roman" panose="02020603050405020304" pitchFamily="18" charset="0"/>
                <a:cs typeface="Times New Roman" panose="02020603050405020304" pitchFamily="18" charset="0"/>
              </a:rPr>
              <a:t> </a:t>
            </a:r>
            <a:r>
              <a:rPr lang="ru-RU" i="1" dirty="0" err="1">
                <a:latin typeface="Times New Roman" panose="02020603050405020304" pitchFamily="18" charset="0"/>
                <a:cs typeface="Times New Roman" panose="02020603050405020304" pitchFamily="18" charset="0"/>
              </a:rPr>
              <a:t>елестер</a:t>
            </a:r>
            <a:r>
              <a:rPr lang="ru-RU" i="1"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дейді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Мәселен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адамның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өзен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туралы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елесі</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жалпы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Сырдария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өзені</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жеке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болады</a:t>
            </a:r>
            <a:r>
              <a:rPr lang="ru-RU" dirty="0">
                <a:latin typeface="Times New Roman" panose="02020603050405020304" pitchFamily="18" charset="0"/>
                <a:cs typeface="Times New Roman" panose="02020603050405020304" pitchFamily="18" charset="0"/>
              </a:rPr>
              <a:t>.</a:t>
            </a:r>
          </a:p>
        </p:txBody>
      </p:sp>
      <p:pic>
        <p:nvPicPr>
          <p:cNvPr id="4" name="Объект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196083" y="3875964"/>
            <a:ext cx="5431809" cy="2565779"/>
          </a:xfrm>
          <a:prstGeom prst="rect">
            <a:avLst/>
          </a:prstGeom>
          <a:ln>
            <a:noFill/>
          </a:ln>
          <a:effectLst>
            <a:softEdge rad="112500"/>
          </a:effectLst>
        </p:spPr>
      </p:pic>
    </p:spTree>
    <p:extLst>
      <p:ext uri="{BB962C8B-B14F-4D97-AF65-F5344CB8AC3E}">
        <p14:creationId xmlns:p14="http://schemas.microsoft.com/office/powerpoint/2010/main" xmlns="" val="1882402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24128" y="696036"/>
            <a:ext cx="9720073" cy="5613324"/>
          </a:xfrm>
        </p:spPr>
        <p:txBody>
          <a:bodyPr>
            <a:normAutofit/>
          </a:bodyPr>
          <a:lstStyle/>
          <a:p>
            <a:r>
              <a:rPr lang="ru-RU" sz="2400" dirty="0" err="1">
                <a:latin typeface="Times New Roman" panose="02020603050405020304" pitchFamily="18" charset="0"/>
                <a:cs typeface="Times New Roman" panose="02020603050405020304" pitchFamily="18" charset="0"/>
              </a:rPr>
              <a:t>Оқу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процесінде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балалардың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елесін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тәрбиелеуге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үлкен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мән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беріледі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Мәселен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баланы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оқуға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жазуға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үйрету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анық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дәл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елестерсіз</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мүмкін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емес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Егер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оқушыда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әріптердің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жазылуы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жөнінде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анық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елес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болмаса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дүрыстап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жаза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алмайды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Көру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елестері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сурет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сабағында</a:t>
            </a:r>
            <a:r>
              <a:rPr lang="ru-RU" sz="2400" dirty="0">
                <a:latin typeface="Times New Roman" panose="02020603050405020304" pitchFamily="18" charset="0"/>
                <a:cs typeface="Times New Roman" panose="02020603050405020304" pitchFamily="18" charset="0"/>
              </a:rPr>
              <a:t> аса </a:t>
            </a:r>
            <a:r>
              <a:rPr lang="ru-RU" sz="2400" dirty="0" err="1">
                <a:latin typeface="Times New Roman" panose="02020603050405020304" pitchFamily="18" charset="0"/>
                <a:cs typeface="Times New Roman" panose="02020603050405020304" pitchFamily="18" charset="0"/>
              </a:rPr>
              <a:t>қажет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Баланың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жөніндегі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елестері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анық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болса</a:t>
            </a:r>
            <a:r>
              <a:rPr lang="ru-RU" sz="2400" dirty="0">
                <a:latin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cs typeface="Times New Roman" panose="02020603050405020304" pitchFamily="18" charset="0"/>
              </a:rPr>
              <a:t>ол</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суреттерді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соған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сәйкес</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етіп</a:t>
            </a:r>
            <a:r>
              <a:rPr lang="ru-RU" sz="2400" dirty="0">
                <a:latin typeface="Times New Roman" panose="02020603050405020304" pitchFamily="18" charset="0"/>
                <a:cs typeface="Times New Roman" panose="02020603050405020304" pitchFamily="18" charset="0"/>
              </a:rPr>
              <a:t> сала </a:t>
            </a:r>
            <a:r>
              <a:rPr lang="ru-RU" sz="2400" dirty="0" err="1">
                <a:latin typeface="Times New Roman" panose="02020603050405020304" pitchFamily="18" charset="0"/>
                <a:cs typeface="Times New Roman" panose="02020603050405020304" pitchFamily="18" charset="0"/>
              </a:rPr>
              <a:t>алады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Елестер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қабылдаулардың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негізінде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қалыптасып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отырады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Сондық-тан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баланың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қабылдауы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толық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болса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елестері</a:t>
            </a:r>
            <a:r>
              <a:rPr lang="ru-RU" sz="2400" dirty="0">
                <a:latin typeface="Times New Roman" panose="02020603050405020304" pitchFamily="18" charset="0"/>
                <a:cs typeface="Times New Roman" panose="02020603050405020304" pitchFamily="18" charset="0"/>
              </a:rPr>
              <a:t> де </a:t>
            </a:r>
            <a:r>
              <a:rPr lang="ru-RU" sz="2400" dirty="0" err="1">
                <a:latin typeface="Times New Roman" panose="02020603050405020304" pitchFamily="18" charset="0"/>
                <a:cs typeface="Times New Roman" panose="02020603050405020304" pitchFamily="18" charset="0"/>
              </a:rPr>
              <a:t>толық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болады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Оқушы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өзі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байқап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отырған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нәрсенің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кейін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қажет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болатындығын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сезінетін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болса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елесі</a:t>
            </a:r>
            <a:r>
              <a:rPr lang="ru-RU" sz="2400" dirty="0">
                <a:latin typeface="Times New Roman" panose="02020603050405020304" pitchFamily="18" charset="0"/>
                <a:cs typeface="Times New Roman" panose="02020603050405020304" pitchFamily="18" charset="0"/>
              </a:rPr>
              <a:t> де </a:t>
            </a:r>
            <a:r>
              <a:rPr lang="ru-RU" sz="2400" dirty="0" err="1">
                <a:latin typeface="Times New Roman" panose="02020603050405020304" pitchFamily="18" charset="0"/>
                <a:cs typeface="Times New Roman" panose="02020603050405020304" pitchFamily="18" charset="0"/>
              </a:rPr>
              <a:t>тиянақты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қалыптасады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Мәселен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оқушы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табиғаттану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сабағында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үй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қояндары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туралы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мәлімет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алғанда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кейін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мүны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жатқа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салатыны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ескертілсе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баланың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байқауы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тереңірек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елесіне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жақсы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тірек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болады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Баланың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елестерін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дамытуда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арнаулы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жаттығулар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жасап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отыру</a:t>
            </a:r>
            <a:r>
              <a:rPr lang="ru-RU" sz="2400" dirty="0">
                <a:latin typeface="Times New Roman" panose="02020603050405020304" pitchFamily="18" charset="0"/>
                <a:cs typeface="Times New Roman" panose="02020603050405020304" pitchFamily="18" charset="0"/>
              </a:rPr>
              <a:t> кажет. </a:t>
            </a:r>
            <a:r>
              <a:rPr lang="ru-RU" sz="2400" dirty="0" err="1">
                <a:latin typeface="Times New Roman" panose="02020603050405020304" pitchFamily="18" charset="0"/>
                <a:cs typeface="Times New Roman" panose="02020603050405020304" pitchFamily="18" charset="0"/>
              </a:rPr>
              <a:t>Мәселен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сурет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сабағында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алдымен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салынатын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затқа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баланың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зейінін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аударып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кейін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одан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жатқа</a:t>
            </a:r>
            <a:r>
              <a:rPr lang="ru-RU" sz="2400" dirty="0">
                <a:latin typeface="Times New Roman" panose="02020603050405020304" pitchFamily="18" charset="0"/>
                <a:cs typeface="Times New Roman" panose="02020603050405020304" pitchFamily="18" charset="0"/>
              </a:rPr>
              <a:t> со л </a:t>
            </a:r>
            <a:r>
              <a:rPr lang="ru-RU" sz="2400" dirty="0" err="1">
                <a:latin typeface="Times New Roman" panose="02020603050405020304" pitchFamily="18" charset="0"/>
                <a:cs typeface="Times New Roman" panose="02020603050405020304" pitchFamily="18" charset="0"/>
              </a:rPr>
              <a:t>затты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салуды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талап</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етсе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және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осындай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әдісті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бірнеше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қайталаса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баланың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елесі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дами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түседі</a:t>
            </a:r>
            <a:r>
              <a:rPr lang="ru-RU"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3154722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cap="none" dirty="0" smtClean="0">
                <a:latin typeface="Times New Roman" pitchFamily="18" charset="0"/>
                <a:cs typeface="Times New Roman" pitchFamily="18" charset="0"/>
              </a:rPr>
              <a:t>Ұсынылатын әдебиеттер</a:t>
            </a:r>
            <a:endParaRPr lang="ru-RU" cap="none" dirty="0">
              <a:latin typeface="Times New Roman" pitchFamily="18" charset="0"/>
              <a:cs typeface="Times New Roman" pitchFamily="18" charset="0"/>
            </a:endParaRPr>
          </a:p>
        </p:txBody>
      </p:sp>
      <p:sp>
        <p:nvSpPr>
          <p:cNvPr id="3" name="Содержимое 2"/>
          <p:cNvSpPr>
            <a:spLocks noGrp="1"/>
          </p:cNvSpPr>
          <p:nvPr>
            <p:ph idx="1"/>
          </p:nvPr>
        </p:nvSpPr>
        <p:spPr>
          <a:xfrm>
            <a:off x="1069144" y="1688123"/>
            <a:ext cx="10353821" cy="4740812"/>
          </a:xfrm>
        </p:spPr>
        <p:txBody>
          <a:bodyPr>
            <a:normAutofit fontScale="55000" lnSpcReduction="20000"/>
          </a:bodyPr>
          <a:lstStyle/>
          <a:p>
            <a:pPr marL="0" lvl="0" indent="0">
              <a:lnSpc>
                <a:spcPct val="120000"/>
              </a:lnSpc>
              <a:spcBef>
                <a:spcPts val="0"/>
              </a:spcBef>
              <a:spcAft>
                <a:spcPts val="0"/>
              </a:spcAft>
            </a:pPr>
            <a:r>
              <a:rPr lang="kk-KZ" sz="3800" dirty="0" smtClean="0">
                <a:latin typeface="Times New Roman" pitchFamily="18" charset="0"/>
                <a:cs typeface="Times New Roman" pitchFamily="18" charset="0"/>
              </a:rPr>
              <a:t>1. Веккер </a:t>
            </a:r>
            <a:r>
              <a:rPr lang="kk-KZ" sz="3800" dirty="0" smtClean="0">
                <a:latin typeface="Times New Roman" pitchFamily="18" charset="0"/>
                <a:cs typeface="Times New Roman" pitchFamily="18" charset="0"/>
              </a:rPr>
              <a:t>Л.М. Психика и реальность. Единая теория психических процессов.-М.: Смысл.-2007.-688 с.</a:t>
            </a:r>
            <a:endParaRPr lang="ru-RU" sz="3800" dirty="0" smtClean="0">
              <a:latin typeface="Times New Roman" pitchFamily="18" charset="0"/>
              <a:cs typeface="Times New Roman" pitchFamily="18" charset="0"/>
            </a:endParaRPr>
          </a:p>
          <a:p>
            <a:pPr marL="0" lvl="0" indent="0">
              <a:lnSpc>
                <a:spcPct val="120000"/>
              </a:lnSpc>
              <a:spcBef>
                <a:spcPts val="0"/>
              </a:spcBef>
              <a:spcAft>
                <a:spcPts val="0"/>
              </a:spcAft>
            </a:pPr>
            <a:r>
              <a:rPr lang="kk-KZ" sz="3800" dirty="0" smtClean="0">
                <a:latin typeface="Times New Roman" pitchFamily="18" charset="0"/>
                <a:cs typeface="Times New Roman" pitchFamily="18" charset="0"/>
              </a:rPr>
              <a:t>2. Гусев </a:t>
            </a:r>
            <a:r>
              <a:rPr lang="kk-KZ" sz="3800" dirty="0" smtClean="0">
                <a:latin typeface="Times New Roman" pitchFamily="18" charset="0"/>
                <a:cs typeface="Times New Roman" pitchFamily="18" charset="0"/>
              </a:rPr>
              <a:t>А.Н. Общая психология. В 7 томах. Том 2. Ощущение и восприятие. М.: Академия.-2009, 416 с.</a:t>
            </a:r>
            <a:endParaRPr lang="ru-RU" sz="3800" dirty="0" smtClean="0">
              <a:latin typeface="Times New Roman" pitchFamily="18" charset="0"/>
              <a:cs typeface="Times New Roman" pitchFamily="18" charset="0"/>
            </a:endParaRPr>
          </a:p>
          <a:p>
            <a:pPr marL="0" lvl="0" indent="0">
              <a:lnSpc>
                <a:spcPct val="120000"/>
              </a:lnSpc>
              <a:spcBef>
                <a:spcPts val="0"/>
              </a:spcBef>
              <a:spcAft>
                <a:spcPts val="0"/>
              </a:spcAft>
            </a:pPr>
            <a:r>
              <a:rPr lang="ru-RU" sz="3800" dirty="0" smtClean="0">
                <a:latin typeface="Times New Roman" pitchFamily="18" charset="0"/>
                <a:cs typeface="Times New Roman" pitchFamily="18" charset="0"/>
              </a:rPr>
              <a:t>3. </a:t>
            </a:r>
            <a:r>
              <a:rPr lang="ru-RU" sz="3800" dirty="0" err="1" smtClean="0">
                <a:latin typeface="Times New Roman" pitchFamily="18" charset="0"/>
                <a:cs typeface="Times New Roman" pitchFamily="18" charset="0"/>
              </a:rPr>
              <a:t>Джакупов</a:t>
            </a:r>
            <a:r>
              <a:rPr lang="ru-RU" sz="3800" dirty="0" smtClean="0">
                <a:latin typeface="Times New Roman" pitchFamily="18" charset="0"/>
                <a:cs typeface="Times New Roman" pitchFamily="18" charset="0"/>
              </a:rPr>
              <a:t> </a:t>
            </a:r>
            <a:r>
              <a:rPr lang="ru-RU" sz="3800" dirty="0" smtClean="0">
                <a:latin typeface="Times New Roman" pitchFamily="18" charset="0"/>
                <a:cs typeface="Times New Roman" pitchFamily="18" charset="0"/>
              </a:rPr>
              <a:t>С.М. Психология познавательной деятельности. - Алма-Ата: Изд-во </a:t>
            </a:r>
            <a:r>
              <a:rPr lang="ru-RU" sz="3800" dirty="0" err="1" smtClean="0">
                <a:latin typeface="Times New Roman" pitchFamily="18" charset="0"/>
                <a:cs typeface="Times New Roman" pitchFamily="18" charset="0"/>
              </a:rPr>
              <a:t>КазГУ</a:t>
            </a:r>
            <a:r>
              <a:rPr lang="ru-RU" sz="3800" dirty="0" smtClean="0">
                <a:latin typeface="Times New Roman" pitchFamily="18" charset="0"/>
                <a:cs typeface="Times New Roman" pitchFamily="18" charset="0"/>
              </a:rPr>
              <a:t>,</a:t>
            </a:r>
            <a:r>
              <a:rPr lang="kk-KZ" sz="3800" dirty="0" smtClean="0">
                <a:latin typeface="Times New Roman" pitchFamily="18" charset="0"/>
                <a:cs typeface="Times New Roman" pitchFamily="18" charset="0"/>
              </a:rPr>
              <a:t> 2002</a:t>
            </a:r>
            <a:r>
              <a:rPr lang="ru-RU" sz="3800" dirty="0" smtClean="0">
                <a:latin typeface="Times New Roman" pitchFamily="18" charset="0"/>
                <a:cs typeface="Times New Roman" pitchFamily="18" charset="0"/>
              </a:rPr>
              <a:t> -195 с.</a:t>
            </a:r>
          </a:p>
          <a:p>
            <a:pPr marL="0" lvl="0" indent="0">
              <a:lnSpc>
                <a:spcPct val="120000"/>
              </a:lnSpc>
              <a:spcBef>
                <a:spcPts val="0"/>
              </a:spcBef>
              <a:spcAft>
                <a:spcPts val="0"/>
              </a:spcAft>
            </a:pPr>
            <a:r>
              <a:rPr lang="kk-KZ" sz="3800" dirty="0" smtClean="0">
                <a:latin typeface="Times New Roman" pitchFamily="18" charset="0"/>
                <a:cs typeface="Times New Roman" pitchFamily="18" charset="0"/>
              </a:rPr>
              <a:t>4. Психология </a:t>
            </a:r>
            <a:r>
              <a:rPr lang="kk-KZ" sz="3800" dirty="0" smtClean="0">
                <a:latin typeface="Times New Roman" pitchFamily="18" charset="0"/>
                <a:cs typeface="Times New Roman" pitchFamily="18" charset="0"/>
              </a:rPr>
              <a:t>внимания \Под ред Ю.Б. Гиппенрейтер,  В.Я. Романова. –М.: Астрель.-2011,704 с.</a:t>
            </a:r>
            <a:endParaRPr lang="ru-RU" sz="3800" dirty="0" smtClean="0">
              <a:latin typeface="Times New Roman" pitchFamily="18" charset="0"/>
              <a:cs typeface="Times New Roman" pitchFamily="18" charset="0"/>
            </a:endParaRPr>
          </a:p>
          <a:p>
            <a:pPr marL="0" lvl="0" indent="0">
              <a:lnSpc>
                <a:spcPct val="120000"/>
              </a:lnSpc>
              <a:spcBef>
                <a:spcPts val="0"/>
              </a:spcBef>
              <a:spcAft>
                <a:spcPts val="0"/>
              </a:spcAft>
            </a:pPr>
            <a:r>
              <a:rPr lang="kk-KZ" sz="3800" dirty="0" smtClean="0">
                <a:latin typeface="Times New Roman" pitchFamily="18" charset="0"/>
                <a:cs typeface="Times New Roman" pitchFamily="18" charset="0"/>
              </a:rPr>
              <a:t>5. Психология </a:t>
            </a:r>
            <a:r>
              <a:rPr lang="kk-KZ" sz="3800" dirty="0" smtClean="0">
                <a:latin typeface="Times New Roman" pitchFamily="18" charset="0"/>
                <a:cs typeface="Times New Roman" pitchFamily="18" charset="0"/>
              </a:rPr>
              <a:t>памяти \Под ред.Ю.Б. Гиппенрейтер, В.Я. Романова.-М.: Астрель.-2008, 656 с.</a:t>
            </a:r>
            <a:endParaRPr lang="ru-RU" sz="3800" dirty="0" smtClean="0">
              <a:latin typeface="Times New Roman" pitchFamily="18" charset="0"/>
              <a:cs typeface="Times New Roman" pitchFamily="18" charset="0"/>
            </a:endParaRPr>
          </a:p>
          <a:p>
            <a:pPr marL="0" lvl="0" indent="0">
              <a:lnSpc>
                <a:spcPct val="120000"/>
              </a:lnSpc>
              <a:spcBef>
                <a:spcPts val="0"/>
              </a:spcBef>
              <a:spcAft>
                <a:spcPts val="0"/>
              </a:spcAft>
            </a:pPr>
            <a:r>
              <a:rPr lang="kk-KZ" sz="3800" dirty="0" smtClean="0">
                <a:latin typeface="Times New Roman" pitchFamily="18" charset="0"/>
                <a:cs typeface="Times New Roman" pitchFamily="18" charset="0"/>
              </a:rPr>
              <a:t>6. Рубинштейн </a:t>
            </a:r>
            <a:r>
              <a:rPr lang="kk-KZ" sz="3800" dirty="0" smtClean="0">
                <a:latin typeface="Times New Roman" pitchFamily="18" charset="0"/>
                <a:cs typeface="Times New Roman" pitchFamily="18" charset="0"/>
              </a:rPr>
              <a:t>С.Л. Основы общей психологии. Серия: Мастера психологии.- СПб: Питер.-2012, 720 с.</a:t>
            </a:r>
            <a:endParaRPr lang="ru-RU" sz="3800" dirty="0" smtClean="0">
              <a:latin typeface="Times New Roman" pitchFamily="18" charset="0"/>
              <a:cs typeface="Times New Roman" pitchFamily="18" charset="0"/>
            </a:endParaRPr>
          </a:p>
          <a:p>
            <a:pPr marL="0" lvl="0" indent="0">
              <a:lnSpc>
                <a:spcPct val="120000"/>
              </a:lnSpc>
              <a:spcBef>
                <a:spcPts val="0"/>
              </a:spcBef>
              <a:spcAft>
                <a:spcPts val="0"/>
              </a:spcAft>
            </a:pPr>
            <a:r>
              <a:rPr lang="ru-RU" sz="3800" dirty="0" smtClean="0">
                <a:latin typeface="Times New Roman" pitchFamily="18" charset="0"/>
                <a:cs typeface="Times New Roman" pitchFamily="18" charset="0"/>
              </a:rPr>
              <a:t>7. Тихомиров </a:t>
            </a:r>
            <a:r>
              <a:rPr lang="ru-RU" sz="3800" dirty="0" smtClean="0">
                <a:latin typeface="Times New Roman" pitchFamily="18" charset="0"/>
                <a:cs typeface="Times New Roman" pitchFamily="18" charset="0"/>
              </a:rPr>
              <a:t>О.К. Психология: Учебник / Под ред. О.В. Гордеевой. – М.: Высшее образование, 2006. – 538 с.   </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6297634"/>
          </a:xfrm>
        </p:spPr>
        <p:txBody>
          <a:bodyPr>
            <a:normAutofit/>
          </a:bodyPr>
          <a:lstStyle/>
          <a:p>
            <a:r>
              <a:rPr lang="ru-RU" sz="4800" b="1" i="1" dirty="0" err="1">
                <a:solidFill>
                  <a:srgbClr val="FFC000"/>
                </a:solidFill>
              </a:rPr>
              <a:t>Елес</a:t>
            </a:r>
            <a:r>
              <a:rPr lang="ru-RU" sz="4800" b="1" i="1" dirty="0">
                <a:solidFill>
                  <a:srgbClr val="FFC000"/>
                </a:solidFill>
              </a:rPr>
              <a:t> – </a:t>
            </a:r>
            <a:r>
              <a:rPr lang="ru-RU" sz="4800" b="1" i="1" dirty="0" err="1"/>
              <a:t>бұл адамның өткен тәжірибесіне негізделіп</a:t>
            </a:r>
            <a:r>
              <a:rPr lang="ru-RU" sz="4800" b="1" i="1" dirty="0"/>
              <a:t>, </a:t>
            </a:r>
            <a:r>
              <a:rPr lang="ru-RU" sz="4800" b="1" i="1" dirty="0" err="1"/>
              <a:t>болмыс</a:t>
            </a:r>
            <a:r>
              <a:rPr lang="ru-RU" sz="4800" b="1" i="1" dirty="0"/>
              <a:t> </a:t>
            </a:r>
            <a:r>
              <a:rPr lang="ru-RU" sz="4800" b="1" i="1" dirty="0" err="1"/>
              <a:t>затының санадағы қайта жалпылай</a:t>
            </a:r>
            <a:r>
              <a:rPr lang="ru-RU" sz="4800" b="1" i="1" dirty="0"/>
              <a:t> </a:t>
            </a:r>
            <a:r>
              <a:rPr lang="ru-RU" sz="4800" b="1" i="1" dirty="0" err="1"/>
              <a:t>жасалған психикалық бейнесі</a:t>
            </a:r>
            <a:r>
              <a:rPr lang="ru-RU" sz="4800" b="1" i="1" dirty="0"/>
              <a:t>.</a:t>
            </a:r>
            <a:endParaRPr lang="ru-RU" sz="4800" dirty="0"/>
          </a:p>
        </p:txBody>
      </p:sp>
    </p:spTree>
    <p:extLst>
      <p:ext uri="{BB962C8B-B14F-4D97-AF65-F5344CB8AC3E}">
        <p14:creationId xmlns:p14="http://schemas.microsoft.com/office/powerpoint/2010/main" xmlns="" val="2562631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6297634"/>
          </a:xfrm>
        </p:spPr>
        <p:txBody>
          <a:bodyPr/>
          <a:lstStyle/>
          <a:p>
            <a:r>
              <a:rPr lang="ru-RU" dirty="0" err="1"/>
              <a:t>Қабылдауда болатын</a:t>
            </a:r>
            <a:r>
              <a:rPr lang="ru-RU" dirty="0"/>
              <a:t> </a:t>
            </a:r>
            <a:r>
              <a:rPr lang="ru-RU" dirty="0" err="1"/>
              <a:t>сезімдік</a:t>
            </a:r>
            <a:r>
              <a:rPr lang="ru-RU" dirty="0"/>
              <a:t> </a:t>
            </a:r>
            <a:r>
              <a:rPr lang="ru-RU" dirty="0" err="1"/>
              <a:t>бейнелердің жасалуынан</a:t>
            </a:r>
            <a:r>
              <a:rPr lang="ru-RU" dirty="0"/>
              <a:t> </a:t>
            </a:r>
            <a:r>
              <a:rPr lang="ru-RU" dirty="0" err="1"/>
              <a:t>санада</a:t>
            </a:r>
            <a:r>
              <a:rPr lang="ru-RU" dirty="0"/>
              <a:t> </a:t>
            </a:r>
            <a:r>
              <a:rPr lang="ru-RU" dirty="0" err="1"/>
              <a:t>өз алдына</a:t>
            </a:r>
            <a:r>
              <a:rPr lang="ru-RU" dirty="0"/>
              <a:t> </a:t>
            </a:r>
            <a:r>
              <a:rPr lang="ru-RU" dirty="0" err="1"/>
              <a:t>ерекшеленген</a:t>
            </a:r>
            <a:r>
              <a:rPr lang="ru-RU" dirty="0"/>
              <a:t> </a:t>
            </a:r>
            <a:r>
              <a:rPr lang="ru-RU" dirty="0" err="1"/>
              <a:t>жаңа психикалық құрылым </a:t>
            </a:r>
            <a:r>
              <a:rPr lang="ru-RU" dirty="0"/>
              <a:t>– </a:t>
            </a:r>
            <a:r>
              <a:rPr lang="ru-RU" i="1" dirty="0" err="1"/>
              <a:t>елестер</a:t>
            </a:r>
            <a:r>
              <a:rPr lang="ru-RU" i="1" dirty="0"/>
              <a:t> </a:t>
            </a:r>
            <a:r>
              <a:rPr lang="ru-RU" i="1" dirty="0" err="1"/>
              <a:t>пайда</a:t>
            </a:r>
            <a:r>
              <a:rPr lang="ru-RU" i="1" dirty="0"/>
              <a:t> </a:t>
            </a:r>
            <a:r>
              <a:rPr lang="ru-RU" i="1" dirty="0" err="1"/>
              <a:t>болады</a:t>
            </a:r>
            <a:r>
              <a:rPr lang="ru-RU" i="1" dirty="0"/>
              <a:t>.</a:t>
            </a:r>
            <a:endParaRPr lang="ru-RU" dirty="0"/>
          </a:p>
        </p:txBody>
      </p:sp>
    </p:spTree>
    <p:extLst>
      <p:ext uri="{BB962C8B-B14F-4D97-AF65-F5344CB8AC3E}">
        <p14:creationId xmlns:p14="http://schemas.microsoft.com/office/powerpoint/2010/main" xmlns="" val="3181344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6226196"/>
          </a:xfrm>
        </p:spPr>
        <p:txBody>
          <a:bodyPr>
            <a:normAutofit/>
          </a:bodyPr>
          <a:lstStyle/>
          <a:p>
            <a:pPr algn="l"/>
            <a:r>
              <a:rPr lang="ru-RU" sz="3600" dirty="0" smtClean="0"/>
              <a:t> </a:t>
            </a:r>
            <a:r>
              <a:rPr lang="ru-RU" sz="3600" dirty="0" err="1" smtClean="0"/>
              <a:t>Елесте</a:t>
            </a:r>
            <a:r>
              <a:rPr lang="ru-RU" sz="3600" dirty="0" smtClean="0"/>
              <a:t> </a:t>
            </a:r>
            <a:r>
              <a:rPr lang="ru-RU" sz="3600" dirty="0" err="1"/>
              <a:t>заттың барша</a:t>
            </a:r>
            <a:r>
              <a:rPr lang="ru-RU" sz="3600" dirty="0"/>
              <a:t> </a:t>
            </a:r>
            <a:r>
              <a:rPr lang="ru-RU" sz="3600" dirty="0" err="1"/>
              <a:t>бітістері</a:t>
            </a:r>
            <a:r>
              <a:rPr lang="ru-RU" sz="3600" dirty="0"/>
              <a:t> мен </a:t>
            </a:r>
            <a:r>
              <a:rPr lang="ru-RU" sz="3600" dirty="0" err="1"/>
              <a:t>белгілері</a:t>
            </a:r>
            <a:r>
              <a:rPr lang="ru-RU" sz="3600" dirty="0"/>
              <a:t> </a:t>
            </a:r>
            <a:r>
              <a:rPr lang="ru-RU" sz="3600" dirty="0" err="1"/>
              <a:t>теңдей жарқын</a:t>
            </a:r>
            <a:r>
              <a:rPr lang="ru-RU" sz="3600" dirty="0"/>
              <a:t>, </a:t>
            </a:r>
            <a:r>
              <a:rPr lang="ru-RU" sz="3600" dirty="0" err="1"/>
              <a:t>дәлдікпен нақтылай берілмейді</a:t>
            </a:r>
            <a:r>
              <a:rPr lang="ru-RU" sz="3600" dirty="0"/>
              <a:t>. </a:t>
            </a:r>
            <a:r>
              <a:rPr lang="ru-RU" sz="3600" dirty="0" err="1"/>
              <a:t>Егер</a:t>
            </a:r>
            <a:r>
              <a:rPr lang="ru-RU" sz="3600" dirty="0"/>
              <a:t> де </a:t>
            </a:r>
            <a:r>
              <a:rPr lang="ru-RU" sz="3600" dirty="0" err="1"/>
              <a:t>кейбір</a:t>
            </a:r>
            <a:r>
              <a:rPr lang="ru-RU" sz="3600" dirty="0"/>
              <a:t> </a:t>
            </a:r>
            <a:r>
              <a:rPr lang="ru-RU" sz="3600" dirty="0" err="1"/>
              <a:t>елестер</a:t>
            </a:r>
            <a:r>
              <a:rPr lang="ru-RU" sz="3600" dirty="0"/>
              <a:t> </a:t>
            </a:r>
            <a:r>
              <a:rPr lang="ru-RU" sz="3600" dirty="0" err="1"/>
              <a:t>біздің іс-әрекетімізбен байланысты</a:t>
            </a:r>
            <a:r>
              <a:rPr lang="ru-RU" sz="3600" dirty="0"/>
              <a:t> </a:t>
            </a:r>
            <a:r>
              <a:rPr lang="ru-RU" sz="3600" dirty="0" err="1"/>
              <a:t>келсе</a:t>
            </a:r>
            <a:r>
              <a:rPr lang="ru-RU" sz="3600" dirty="0"/>
              <a:t>, </a:t>
            </a:r>
            <a:r>
              <a:rPr lang="ru-RU" sz="3600" dirty="0" err="1"/>
              <a:t>онда</a:t>
            </a:r>
            <a:r>
              <a:rPr lang="ru-RU" sz="3600" dirty="0"/>
              <a:t> </a:t>
            </a:r>
            <a:r>
              <a:rPr lang="ru-RU" sz="3600" dirty="0" err="1"/>
              <a:t>алғы шепке</a:t>
            </a:r>
            <a:r>
              <a:rPr lang="ru-RU" sz="3600" dirty="0"/>
              <a:t> </a:t>
            </a:r>
            <a:r>
              <a:rPr lang="ru-RU" sz="3600" dirty="0" err="1"/>
              <a:t>нысанның біздің әрекетімізге тікелей</a:t>
            </a:r>
            <a:r>
              <a:rPr lang="ru-RU" sz="3600" dirty="0"/>
              <a:t> </a:t>
            </a:r>
            <a:r>
              <a:rPr lang="ru-RU" sz="3600" dirty="0" err="1"/>
              <a:t>қажет</a:t>
            </a:r>
            <a:r>
              <a:rPr lang="ru-RU" sz="3600" dirty="0"/>
              <a:t>, </a:t>
            </a:r>
            <a:r>
              <a:rPr lang="ru-RU" sz="3600" dirty="0" err="1"/>
              <a:t>маңызды тараптары</a:t>
            </a:r>
            <a:r>
              <a:rPr lang="ru-RU" sz="3600" dirty="0"/>
              <a:t> </a:t>
            </a:r>
            <a:r>
              <a:rPr lang="ru-RU" sz="3600" dirty="0" err="1"/>
              <a:t>шығарылады</a:t>
            </a:r>
            <a:r>
              <a:rPr lang="ru-RU" sz="3600" dirty="0"/>
              <a:t>, </a:t>
            </a:r>
            <a:r>
              <a:rPr lang="ru-RU" sz="3600" dirty="0" err="1"/>
              <a:t>қалған тұстары бұлдыр күйінде қалады</a:t>
            </a:r>
            <a:r>
              <a:rPr lang="ru-RU" sz="3600" dirty="0"/>
              <a:t>.</a:t>
            </a:r>
            <a:br>
              <a:rPr lang="ru-RU" sz="3600" dirty="0"/>
            </a:br>
            <a:r>
              <a:rPr lang="ru-RU" sz="3600" dirty="0" err="1"/>
              <a:t>Елестер</a:t>
            </a:r>
            <a:r>
              <a:rPr lang="ru-RU" sz="3600" dirty="0"/>
              <a:t> </a:t>
            </a:r>
            <a:r>
              <a:rPr lang="ru-RU" sz="3600" dirty="0" err="1"/>
              <a:t>қабылдану түрлеріне орай</a:t>
            </a:r>
            <a:r>
              <a:rPr lang="ru-RU" sz="3600" dirty="0"/>
              <a:t> </a:t>
            </a:r>
            <a:r>
              <a:rPr lang="ru-RU" sz="3600" dirty="0" err="1"/>
              <a:t>бөлінеді (көру, есіту</a:t>
            </a:r>
            <a:r>
              <a:rPr lang="ru-RU" sz="3600" dirty="0"/>
              <a:t> </a:t>
            </a:r>
            <a:r>
              <a:rPr lang="ru-RU" sz="3600" dirty="0" err="1"/>
              <a:t>және </a:t>
            </a:r>
            <a:r>
              <a:rPr lang="ru-RU" sz="3600" dirty="0"/>
              <a:t>т.б.).</a:t>
            </a:r>
          </a:p>
        </p:txBody>
      </p:sp>
    </p:spTree>
    <p:extLst>
      <p:ext uri="{BB962C8B-B14F-4D97-AF65-F5344CB8AC3E}">
        <p14:creationId xmlns:p14="http://schemas.microsoft.com/office/powerpoint/2010/main" xmlns="" val="3949579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0960" y="274638"/>
            <a:ext cx="11811040" cy="6369072"/>
          </a:xfrm>
        </p:spPr>
        <p:txBody>
          <a:bodyPr>
            <a:normAutofit fontScale="90000"/>
          </a:bodyPr>
          <a:lstStyle/>
          <a:p>
            <a:pPr>
              <a:lnSpc>
                <a:spcPct val="100000"/>
              </a:lnSpc>
            </a:pPr>
            <a:r>
              <a:rPr lang="ru-RU" sz="2800" b="1" dirty="0" err="1" smtClean="0">
                <a:solidFill>
                  <a:schemeClr val="tx1"/>
                </a:solidFill>
                <a:latin typeface="Times New Roman" pitchFamily="18" charset="0"/>
                <a:cs typeface="Times New Roman" pitchFamily="18" charset="0"/>
              </a:rPr>
              <a:t>Елестердің негізгі</a:t>
            </a:r>
            <a:r>
              <a:rPr lang="ru-RU" sz="2800" b="1" dirty="0" smtClean="0">
                <a:solidFill>
                  <a:schemeClr val="tx1"/>
                </a:solidFill>
                <a:latin typeface="Times New Roman" pitchFamily="18" charset="0"/>
                <a:cs typeface="Times New Roman" pitchFamily="18" charset="0"/>
              </a:rPr>
              <a:t> </a:t>
            </a:r>
            <a:r>
              <a:rPr lang="ru-RU" sz="2800" b="1" dirty="0" err="1" smtClean="0">
                <a:solidFill>
                  <a:schemeClr val="tx1"/>
                </a:solidFill>
                <a:latin typeface="Times New Roman" pitchFamily="18" charset="0"/>
                <a:cs typeface="Times New Roman" pitchFamily="18" charset="0"/>
              </a:rPr>
              <a:t>ерекшеліктері</a:t>
            </a:r>
            <a:r>
              <a:rPr lang="ru-RU" sz="2800" b="1" dirty="0" smtClean="0">
                <a:solidFill>
                  <a:schemeClr val="tx1"/>
                </a:solidFill>
                <a:latin typeface="Times New Roman" pitchFamily="18" charset="0"/>
                <a:cs typeface="Times New Roman" pitchFamily="18" charset="0"/>
              </a:rPr>
              <a:t>:    </a:t>
            </a:r>
            <a:br>
              <a:rPr lang="ru-RU" sz="2800" b="1" dirty="0" smtClean="0">
                <a:solidFill>
                  <a:schemeClr val="tx1"/>
                </a:solidFill>
                <a:latin typeface="Times New Roman" pitchFamily="18" charset="0"/>
                <a:cs typeface="Times New Roman" pitchFamily="18" charset="0"/>
              </a:rPr>
            </a:br>
            <a:r>
              <a:rPr lang="ru-RU" sz="2800" b="1" dirty="0" smtClean="0">
                <a:solidFill>
                  <a:schemeClr val="tx1"/>
                </a:solidFill>
                <a:latin typeface="Times New Roman" pitchFamily="18" charset="0"/>
                <a:cs typeface="Times New Roman" pitchFamily="18" charset="0"/>
              </a:rPr>
              <a:t> </a:t>
            </a:r>
            <a:r>
              <a:rPr lang="ru-RU" sz="2800" b="1" dirty="0" smtClean="0">
                <a:solidFill>
                  <a:schemeClr val="tx1"/>
                </a:solidFill>
                <a:latin typeface="Times New Roman" pitchFamily="18" charset="0"/>
                <a:cs typeface="Times New Roman" pitchFamily="18" charset="0"/>
              </a:rPr>
              <a:t>  </a:t>
            </a:r>
            <a:r>
              <a:rPr lang="ru-RU" sz="2800" b="1" dirty="0" smtClean="0">
                <a:solidFill>
                  <a:schemeClr val="tx1"/>
                </a:solidFill>
                <a:latin typeface="Times New Roman" pitchFamily="18" charset="0"/>
                <a:cs typeface="Times New Roman" pitchFamily="18" charset="0"/>
              </a:rPr>
              <a:t/>
            </a:r>
            <a:br>
              <a:rPr lang="ru-RU" sz="2800" b="1" dirty="0" smtClean="0">
                <a:solidFill>
                  <a:schemeClr val="tx1"/>
                </a:solidFill>
                <a:latin typeface="Times New Roman" pitchFamily="18" charset="0"/>
                <a:cs typeface="Times New Roman" pitchFamily="18" charset="0"/>
              </a:rPr>
            </a:br>
            <a:r>
              <a:rPr lang="ru-RU" sz="2800"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елестер</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қабылдаудағыдай көрнекі келеді</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бірақ мұндағы бейне</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күңгірттеу;</a:t>
            </a:r>
            <a:r>
              <a:rPr lang="ru-RU" sz="2800" i="1" cap="none" dirty="0" smtClean="0">
                <a:latin typeface="Times New Roman" pitchFamily="18" charset="0"/>
                <a:cs typeface="Times New Roman" pitchFamily="18" charset="0"/>
              </a:rPr>
              <a:t/>
            </a:r>
            <a:br>
              <a:rPr lang="ru-RU" sz="2800" i="1" cap="none" dirty="0" smtClean="0">
                <a:latin typeface="Times New Roman" pitchFamily="18" charset="0"/>
                <a:cs typeface="Times New Roman" pitchFamily="18" charset="0"/>
              </a:rPr>
            </a:br>
            <a:r>
              <a:rPr lang="ru-RU" sz="2800"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елеске</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түскен бейнеде</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заттың бөлшектері </a:t>
            </a:r>
            <a:r>
              <a:rPr lang="ru-RU" sz="2800" i="1" cap="none" dirty="0" smtClean="0">
                <a:latin typeface="Times New Roman" pitchFamily="18" charset="0"/>
                <a:cs typeface="Times New Roman" pitchFamily="18" charset="0"/>
              </a:rPr>
              <a:t>мен </a:t>
            </a:r>
            <a:r>
              <a:rPr lang="ru-RU" sz="2800" i="1" cap="none" dirty="0" err="1" smtClean="0">
                <a:latin typeface="Times New Roman" pitchFamily="18" charset="0"/>
                <a:cs typeface="Times New Roman" pitchFamily="18" charset="0"/>
              </a:rPr>
              <a:t>жеке</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бітістерін</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ажыратып</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болмайды</a:t>
            </a:r>
            <a:r>
              <a:rPr lang="ru-RU" sz="2800" i="1" cap="none" dirty="0" smtClean="0">
                <a:latin typeface="Times New Roman" pitchFamily="18" charset="0"/>
                <a:cs typeface="Times New Roman" pitchFamily="18" charset="0"/>
              </a:rPr>
              <a:t>;</a:t>
            </a:r>
            <a:br>
              <a:rPr lang="ru-RU" sz="2800" i="1" cap="none" dirty="0" smtClean="0">
                <a:latin typeface="Times New Roman" pitchFamily="18" charset="0"/>
                <a:cs typeface="Times New Roman" pitchFamily="18" charset="0"/>
              </a:rPr>
            </a:br>
            <a:r>
              <a:rPr lang="ru-RU" sz="2800"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елесте</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әрдайым жалпыланған бейне</a:t>
            </a:r>
            <a:r>
              <a:rPr lang="ru-RU" sz="2800" i="1" cap="none" dirty="0" smtClean="0">
                <a:latin typeface="Times New Roman" pitchFamily="18" charset="0"/>
                <a:cs typeface="Times New Roman" pitchFamily="18" charset="0"/>
              </a:rPr>
              <a:t> </a:t>
            </a:r>
            <a:br>
              <a:rPr lang="ru-RU" sz="2800" i="1" cap="none" dirty="0" smtClean="0">
                <a:latin typeface="Times New Roman" pitchFamily="18" charset="0"/>
                <a:cs typeface="Times New Roman" pitchFamily="18" charset="0"/>
              </a:rPr>
            </a:br>
            <a:r>
              <a:rPr lang="ru-RU" sz="2800"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бір</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зат</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жөніндегі әр адамның елесі</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жеке-даралықты келеді</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Бұл адамдардың тұлғалық сапа-қасиеттерінің өзіндік ерекшелігінен</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болады</a:t>
            </a:r>
            <a:r>
              <a:rPr lang="ru-RU" sz="2800" i="1" cap="none" dirty="0" smtClean="0">
                <a:latin typeface="Times New Roman" pitchFamily="18" charset="0"/>
                <a:cs typeface="Times New Roman" pitchFamily="18" charset="0"/>
              </a:rPr>
              <a:t>;</a:t>
            </a:r>
            <a:br>
              <a:rPr lang="ru-RU" sz="2800" i="1" cap="none" dirty="0" smtClean="0">
                <a:latin typeface="Times New Roman" pitchFamily="18" charset="0"/>
                <a:cs typeface="Times New Roman" pitchFamily="18" charset="0"/>
              </a:rPr>
            </a:br>
            <a:r>
              <a:rPr lang="ru-RU" sz="2800"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елес</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көрнекі </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бейнелі</a:t>
            </a:r>
            <a:r>
              <a:rPr lang="ru-RU" sz="2800" i="1" cap="none" dirty="0" smtClean="0">
                <a:latin typeface="Times New Roman" pitchFamily="18" charset="0"/>
                <a:cs typeface="Times New Roman" pitchFamily="18" charset="0"/>
              </a:rPr>
              <a:t> бола </a:t>
            </a:r>
            <a:r>
              <a:rPr lang="ru-RU" sz="2800" i="1" cap="none" dirty="0" err="1" smtClean="0">
                <a:latin typeface="Times New Roman" pitchFamily="18" charset="0"/>
                <a:cs typeface="Times New Roman" pitchFamily="18" charset="0"/>
              </a:rPr>
              <a:t>тұрып</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біз</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үшін қандай </a:t>
            </a:r>
            <a:r>
              <a:rPr lang="ru-RU" sz="2800" i="1" cap="none" dirty="0" smtClean="0">
                <a:latin typeface="Times New Roman" pitchFamily="18" charset="0"/>
                <a:cs typeface="Times New Roman" pitchFamily="18" charset="0"/>
              </a:rPr>
              <a:t>да </a:t>
            </a:r>
            <a:r>
              <a:rPr lang="ru-RU" sz="2800" i="1" cap="none" dirty="0" err="1" smtClean="0">
                <a:latin typeface="Times New Roman" pitchFamily="18" charset="0"/>
                <a:cs typeface="Times New Roman" pitchFamily="18" charset="0"/>
              </a:rPr>
              <a:t>жалпыланған танымдық</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білім</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қызметін атқаруы мүмкін</a:t>
            </a:r>
            <a:r>
              <a:rPr lang="ru-RU" sz="2800" i="1" cap="none" dirty="0" smtClean="0">
                <a:latin typeface="Times New Roman" pitchFamily="18" charset="0"/>
                <a:cs typeface="Times New Roman" pitchFamily="18" charset="0"/>
              </a:rPr>
              <a:t>;</a:t>
            </a:r>
            <a:br>
              <a:rPr lang="ru-RU" sz="2800" i="1" cap="none" dirty="0" smtClean="0">
                <a:latin typeface="Times New Roman" pitchFamily="18" charset="0"/>
                <a:cs typeface="Times New Roman" pitchFamily="18" charset="0"/>
              </a:rPr>
            </a:br>
            <a:r>
              <a:rPr lang="ru-RU" sz="2800"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түйсік және қабылдау үдерістеріне қарағанда елес</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сатысы</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анағұрлым жоғары деңгейлі келеді</a:t>
            </a:r>
            <a:r>
              <a:rPr lang="ru-RU" sz="2800" i="1" cap="none" dirty="0" smtClean="0">
                <a:latin typeface="Times New Roman" pitchFamily="18" charset="0"/>
                <a:cs typeface="Times New Roman" pitchFamily="18" charset="0"/>
              </a:rPr>
              <a:t>;</a:t>
            </a:r>
            <a:br>
              <a:rPr lang="ru-RU" sz="2800" i="1" cap="none" dirty="0" smtClean="0">
                <a:latin typeface="Times New Roman" pitchFamily="18" charset="0"/>
                <a:cs typeface="Times New Roman" pitchFamily="18" charset="0"/>
              </a:rPr>
            </a:br>
            <a:r>
              <a:rPr lang="ru-RU" sz="2800"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елес</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ойлау</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жүйесінің құрамды бөлігі</a:t>
            </a:r>
            <a:r>
              <a:rPr lang="ru-RU" sz="2800" i="1" cap="none" dirty="0" smtClean="0">
                <a:latin typeface="Times New Roman" pitchFamily="18" charset="0"/>
                <a:cs typeface="Times New Roman" pitchFamily="18" charset="0"/>
              </a:rPr>
              <a:t>, ой </a:t>
            </a:r>
            <a:r>
              <a:rPr lang="ru-RU" sz="2800" i="1" cap="none" dirty="0" err="1" smtClean="0">
                <a:latin typeface="Times New Roman" pitchFamily="18" charset="0"/>
                <a:cs typeface="Times New Roman" pitchFamily="18" charset="0"/>
              </a:rPr>
              <a:t>азығы </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есте</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сақталғанды елес</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күйіне келтіріп</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алғаннан соң ғана</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біз</a:t>
            </a:r>
            <a:r>
              <a:rPr lang="ru-RU" sz="2800" i="1" cap="none" dirty="0" smtClean="0">
                <a:latin typeface="Times New Roman" pitchFamily="18" charset="0"/>
                <a:cs typeface="Times New Roman" pitchFamily="18" charset="0"/>
              </a:rPr>
              <a:t> оны </a:t>
            </a:r>
            <a:r>
              <a:rPr lang="ru-RU" sz="2800" i="1" cap="none" dirty="0" err="1" smtClean="0">
                <a:latin typeface="Times New Roman" pitchFamily="18" charset="0"/>
                <a:cs typeface="Times New Roman" pitchFamily="18" charset="0"/>
              </a:rPr>
              <a:t>жан-жақты талдауға салып</a:t>
            </a:r>
            <a:r>
              <a:rPr lang="ru-RU" sz="2800" i="1" cap="none" dirty="0" smtClean="0">
                <a:latin typeface="Times New Roman" pitchFamily="18" charset="0"/>
                <a:cs typeface="Times New Roman" pitchFamily="18" charset="0"/>
              </a:rPr>
              <a:t>, </a:t>
            </a:r>
            <a:r>
              <a:rPr lang="ru-RU" sz="2800" i="1" cap="none" dirty="0" err="1" smtClean="0">
                <a:latin typeface="Times New Roman" pitchFamily="18" charset="0"/>
                <a:cs typeface="Times New Roman" pitchFamily="18" charset="0"/>
              </a:rPr>
              <a:t>нақтылай бастаймыз</a:t>
            </a:r>
            <a:r>
              <a:rPr lang="ru-RU" sz="2800" i="1" cap="none" dirty="0" smtClean="0">
                <a:latin typeface="Times New Roman" pitchFamily="18" charset="0"/>
                <a:cs typeface="Times New Roman" pitchFamily="18" charset="0"/>
              </a:rPr>
              <a:t>.</a:t>
            </a:r>
            <a:endParaRPr lang="ru-RU" sz="2800" cap="none" dirty="0">
              <a:latin typeface="Times New Roman" pitchFamily="18" charset="0"/>
              <a:cs typeface="Times New Roman" pitchFamily="18" charset="0"/>
            </a:endParaRPr>
          </a:p>
        </p:txBody>
      </p:sp>
    </p:spTree>
    <p:extLst>
      <p:ext uri="{BB962C8B-B14F-4D97-AF65-F5344CB8AC3E}">
        <p14:creationId xmlns:p14="http://schemas.microsoft.com/office/powerpoint/2010/main" xmlns="" val="4182533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6583362"/>
          </a:xfrm>
        </p:spPr>
        <p:txBody>
          <a:bodyPr>
            <a:normAutofit/>
          </a:bodyPr>
          <a:lstStyle/>
          <a:p>
            <a:r>
              <a:rPr lang="ru-RU" sz="4800" dirty="0" err="1">
                <a:solidFill>
                  <a:schemeClr val="tx1"/>
                </a:solidFill>
                <a:latin typeface="Times New Roman" pitchFamily="18" charset="0"/>
                <a:cs typeface="Times New Roman" pitchFamily="18" charset="0"/>
              </a:rPr>
              <a:t>Елес</a:t>
            </a:r>
            <a:r>
              <a:rPr lang="ru-RU" sz="4800" dirty="0">
                <a:solidFill>
                  <a:schemeClr val="tx1"/>
                </a:solidFill>
                <a:latin typeface="Times New Roman" pitchFamily="18" charset="0"/>
                <a:cs typeface="Times New Roman" pitchFamily="18" charset="0"/>
              </a:rPr>
              <a:t> </a:t>
            </a:r>
            <a:r>
              <a:rPr lang="ru-RU" sz="4800" cap="none" dirty="0" err="1">
                <a:solidFill>
                  <a:schemeClr val="tx1"/>
                </a:solidFill>
                <a:latin typeface="Times New Roman" pitchFamily="18" charset="0"/>
                <a:cs typeface="Times New Roman" pitchFamily="18" charset="0"/>
              </a:rPr>
              <a:t>қабылдау</a:t>
            </a:r>
            <a:r>
              <a:rPr lang="ru-RU" sz="4800" cap="none" dirty="0">
                <a:solidFill>
                  <a:schemeClr val="tx1"/>
                </a:solidFill>
                <a:latin typeface="Times New Roman" pitchFamily="18" charset="0"/>
                <a:cs typeface="Times New Roman" pitchFamily="18" charset="0"/>
              </a:rPr>
              <a:t> </a:t>
            </a:r>
            <a:r>
              <a:rPr lang="ru-RU" sz="4800" cap="none" dirty="0" err="1">
                <a:solidFill>
                  <a:schemeClr val="tx1"/>
                </a:solidFill>
                <a:latin typeface="Times New Roman" pitchFamily="18" charset="0"/>
                <a:cs typeface="Times New Roman" pitchFamily="18" charset="0"/>
              </a:rPr>
              <a:t>үдерісінің</a:t>
            </a:r>
            <a:r>
              <a:rPr lang="ru-RU" sz="4800" cap="none" dirty="0">
                <a:solidFill>
                  <a:schemeClr val="tx1"/>
                </a:solidFill>
                <a:latin typeface="Times New Roman" pitchFamily="18" charset="0"/>
                <a:cs typeface="Times New Roman" pitchFamily="18" charset="0"/>
              </a:rPr>
              <a:t> </a:t>
            </a:r>
            <a:r>
              <a:rPr lang="ru-RU" sz="4800" cap="none" dirty="0" err="1">
                <a:solidFill>
                  <a:schemeClr val="tx1"/>
                </a:solidFill>
                <a:latin typeface="Times New Roman" pitchFamily="18" charset="0"/>
                <a:cs typeface="Times New Roman" pitchFamily="18" charset="0"/>
              </a:rPr>
              <a:t>қарабайыр</a:t>
            </a:r>
            <a:r>
              <a:rPr lang="ru-RU" sz="4800" cap="none" dirty="0">
                <a:solidFill>
                  <a:schemeClr val="tx1"/>
                </a:solidFill>
                <a:latin typeface="Times New Roman" pitchFamily="18" charset="0"/>
                <a:cs typeface="Times New Roman" pitchFamily="18" charset="0"/>
              </a:rPr>
              <a:t>, </a:t>
            </a:r>
            <a:r>
              <a:rPr lang="ru-RU" sz="4800" cap="none" dirty="0" err="1">
                <a:solidFill>
                  <a:schemeClr val="tx1"/>
                </a:solidFill>
                <a:latin typeface="Times New Roman" pitchFamily="18" charset="0"/>
                <a:cs typeface="Times New Roman" pitchFamily="18" charset="0"/>
              </a:rPr>
              <a:t>сол</a:t>
            </a:r>
            <a:r>
              <a:rPr lang="ru-RU" sz="4800" cap="none" dirty="0">
                <a:solidFill>
                  <a:schemeClr val="tx1"/>
                </a:solidFill>
                <a:latin typeface="Times New Roman" pitchFamily="18" charset="0"/>
                <a:cs typeface="Times New Roman" pitchFamily="18" charset="0"/>
              </a:rPr>
              <a:t> </a:t>
            </a:r>
            <a:r>
              <a:rPr lang="ru-RU" sz="4800" cap="none" dirty="0" err="1">
                <a:solidFill>
                  <a:schemeClr val="tx1"/>
                </a:solidFill>
                <a:latin typeface="Times New Roman" pitchFamily="18" charset="0"/>
                <a:cs typeface="Times New Roman" pitchFamily="18" charset="0"/>
              </a:rPr>
              <a:t>күйінде</a:t>
            </a:r>
            <a:r>
              <a:rPr lang="ru-RU" sz="4800" cap="none" dirty="0">
                <a:solidFill>
                  <a:schemeClr val="tx1"/>
                </a:solidFill>
                <a:latin typeface="Times New Roman" pitchFamily="18" charset="0"/>
                <a:cs typeface="Times New Roman" pitchFamily="18" charset="0"/>
              </a:rPr>
              <a:t> </a:t>
            </a:r>
            <a:r>
              <a:rPr lang="ru-RU" sz="4800" cap="none" dirty="0" err="1">
                <a:solidFill>
                  <a:schemeClr val="tx1"/>
                </a:solidFill>
                <a:latin typeface="Times New Roman" pitchFamily="18" charset="0"/>
                <a:cs typeface="Times New Roman" pitchFamily="18" charset="0"/>
              </a:rPr>
              <a:t>қайталануы</a:t>
            </a:r>
            <a:r>
              <a:rPr lang="ru-RU" sz="4800" cap="none" dirty="0">
                <a:solidFill>
                  <a:schemeClr val="tx1"/>
                </a:solidFill>
                <a:latin typeface="Times New Roman" pitchFamily="18" charset="0"/>
                <a:cs typeface="Times New Roman" pitchFamily="18" charset="0"/>
              </a:rPr>
              <a:t> </a:t>
            </a:r>
            <a:r>
              <a:rPr lang="ru-RU" sz="4800" cap="none" dirty="0" err="1">
                <a:solidFill>
                  <a:schemeClr val="tx1"/>
                </a:solidFill>
                <a:latin typeface="Times New Roman" pitchFamily="18" charset="0"/>
                <a:cs typeface="Times New Roman" pitchFamily="18" charset="0"/>
              </a:rPr>
              <a:t>емес</a:t>
            </a:r>
            <a:r>
              <a:rPr lang="ru-RU" sz="4800" cap="none" dirty="0">
                <a:solidFill>
                  <a:schemeClr val="tx1"/>
                </a:solidFill>
                <a:latin typeface="Times New Roman" pitchFamily="18" charset="0"/>
                <a:cs typeface="Times New Roman" pitchFamily="18" charset="0"/>
              </a:rPr>
              <a:t>, </a:t>
            </a:r>
            <a:r>
              <a:rPr lang="ru-RU" sz="4800" cap="none" dirty="0" err="1">
                <a:solidFill>
                  <a:schemeClr val="tx1"/>
                </a:solidFill>
                <a:latin typeface="Times New Roman" pitchFamily="18" charset="0"/>
                <a:cs typeface="Times New Roman" pitchFamily="18" charset="0"/>
              </a:rPr>
              <a:t>ол</a:t>
            </a:r>
            <a:r>
              <a:rPr lang="ru-RU" sz="4800" cap="none" dirty="0">
                <a:solidFill>
                  <a:schemeClr val="tx1"/>
                </a:solidFill>
                <a:latin typeface="Times New Roman" pitchFamily="18" charset="0"/>
                <a:cs typeface="Times New Roman" pitchFamily="18" charset="0"/>
              </a:rPr>
              <a:t> </a:t>
            </a:r>
            <a:r>
              <a:rPr lang="ru-RU" sz="4800" cap="none" dirty="0" err="1">
                <a:solidFill>
                  <a:schemeClr val="tx1"/>
                </a:solidFill>
                <a:latin typeface="Times New Roman" pitchFamily="18" charset="0"/>
                <a:cs typeface="Times New Roman" pitchFamily="18" charset="0"/>
              </a:rPr>
              <a:t>ауыспалы</a:t>
            </a:r>
            <a:r>
              <a:rPr lang="ru-RU" sz="4800" cap="none" dirty="0">
                <a:solidFill>
                  <a:schemeClr val="tx1"/>
                </a:solidFill>
                <a:latin typeface="Times New Roman" pitchFamily="18" charset="0"/>
                <a:cs typeface="Times New Roman" pitchFamily="18" charset="0"/>
              </a:rPr>
              <a:t> </a:t>
            </a:r>
            <a:r>
              <a:rPr lang="ru-RU" sz="4800" cap="none" dirty="0" err="1">
                <a:solidFill>
                  <a:schemeClr val="tx1"/>
                </a:solidFill>
                <a:latin typeface="Times New Roman" pitchFamily="18" charset="0"/>
                <a:cs typeface="Times New Roman" pitchFamily="18" charset="0"/>
              </a:rPr>
              <a:t>қозғалысты</a:t>
            </a:r>
            <a:r>
              <a:rPr lang="ru-RU" sz="4800" cap="none" dirty="0">
                <a:solidFill>
                  <a:schemeClr val="tx1"/>
                </a:solidFill>
                <a:latin typeface="Times New Roman" pitchFamily="18" charset="0"/>
                <a:cs typeface="Times New Roman" pitchFamily="18" charset="0"/>
              </a:rPr>
              <a:t> </a:t>
            </a:r>
            <a:r>
              <a:rPr lang="ru-RU" sz="4800" cap="none" dirty="0" err="1">
                <a:solidFill>
                  <a:schemeClr val="tx1"/>
                </a:solidFill>
                <a:latin typeface="Times New Roman" pitchFamily="18" charset="0"/>
                <a:cs typeface="Times New Roman" pitchFamily="18" charset="0"/>
              </a:rPr>
              <a:t>құрылым</a:t>
            </a:r>
            <a:r>
              <a:rPr lang="ru-RU" sz="4800" cap="none" dirty="0">
                <a:solidFill>
                  <a:schemeClr val="tx1"/>
                </a:solidFill>
                <a:latin typeface="Times New Roman" pitchFamily="18" charset="0"/>
                <a:cs typeface="Times New Roman" pitchFamily="18" charset="0"/>
              </a:rPr>
              <a:t>, </a:t>
            </a:r>
            <a:r>
              <a:rPr lang="ru-RU" sz="4800" cap="none" dirty="0" err="1">
                <a:solidFill>
                  <a:schemeClr val="tx1"/>
                </a:solidFill>
                <a:latin typeface="Times New Roman" pitchFamily="18" charset="0"/>
                <a:cs typeface="Times New Roman" pitchFamily="18" charset="0"/>
              </a:rPr>
              <a:t>әр</a:t>
            </a:r>
            <a:r>
              <a:rPr lang="ru-RU" sz="4800" cap="none" dirty="0">
                <a:solidFill>
                  <a:schemeClr val="tx1"/>
                </a:solidFill>
                <a:latin typeface="Times New Roman" pitchFamily="18" charset="0"/>
                <a:cs typeface="Times New Roman" pitchFamily="18" charset="0"/>
              </a:rPr>
              <a:t> </a:t>
            </a:r>
            <a:r>
              <a:rPr lang="ru-RU" sz="4800" cap="none" dirty="0" err="1">
                <a:solidFill>
                  <a:schemeClr val="tx1"/>
                </a:solidFill>
                <a:latin typeface="Times New Roman" pitchFamily="18" charset="0"/>
                <a:cs typeface="Times New Roman" pitchFamily="18" charset="0"/>
              </a:rPr>
              <a:t>мезеттегі</a:t>
            </a:r>
            <a:r>
              <a:rPr lang="ru-RU" sz="4800" cap="none" dirty="0">
                <a:solidFill>
                  <a:schemeClr val="tx1"/>
                </a:solidFill>
                <a:latin typeface="Times New Roman" pitchFamily="18" charset="0"/>
                <a:cs typeface="Times New Roman" pitchFamily="18" charset="0"/>
              </a:rPr>
              <a:t> </a:t>
            </a:r>
            <a:r>
              <a:rPr lang="ru-RU" sz="4800" cap="none" dirty="0" err="1">
                <a:solidFill>
                  <a:schemeClr val="tx1"/>
                </a:solidFill>
                <a:latin typeface="Times New Roman" pitchFamily="18" charset="0"/>
                <a:cs typeface="Times New Roman" pitchFamily="18" charset="0"/>
              </a:rPr>
              <a:t>нақты</a:t>
            </a:r>
            <a:r>
              <a:rPr lang="ru-RU" sz="4800" cap="none" dirty="0">
                <a:solidFill>
                  <a:schemeClr val="tx1"/>
                </a:solidFill>
                <a:latin typeface="Times New Roman" pitchFamily="18" charset="0"/>
                <a:cs typeface="Times New Roman" pitchFamily="18" charset="0"/>
              </a:rPr>
              <a:t> </a:t>
            </a:r>
            <a:r>
              <a:rPr lang="ru-RU" sz="4800" cap="none" dirty="0" err="1">
                <a:solidFill>
                  <a:schemeClr val="tx1"/>
                </a:solidFill>
                <a:latin typeface="Times New Roman" pitchFamily="18" charset="0"/>
                <a:cs typeface="Times New Roman" pitchFamily="18" charset="0"/>
              </a:rPr>
              <a:t>жағдайға</a:t>
            </a:r>
            <a:r>
              <a:rPr lang="ru-RU" sz="4800" cap="none" dirty="0">
                <a:solidFill>
                  <a:schemeClr val="tx1"/>
                </a:solidFill>
                <a:latin typeface="Times New Roman" pitchFamily="18" charset="0"/>
                <a:cs typeface="Times New Roman" pitchFamily="18" charset="0"/>
              </a:rPr>
              <a:t> </a:t>
            </a:r>
            <a:r>
              <a:rPr lang="ru-RU" sz="4800" cap="none" dirty="0" err="1">
                <a:solidFill>
                  <a:schemeClr val="tx1"/>
                </a:solidFill>
                <a:latin typeface="Times New Roman" pitchFamily="18" charset="0"/>
                <a:cs typeface="Times New Roman" pitchFamily="18" charset="0"/>
              </a:rPr>
              <a:t>байланысты</a:t>
            </a:r>
            <a:r>
              <a:rPr lang="ru-RU" sz="4800" cap="none" dirty="0">
                <a:solidFill>
                  <a:schemeClr val="tx1"/>
                </a:solidFill>
                <a:latin typeface="Times New Roman" pitchFamily="18" charset="0"/>
                <a:cs typeface="Times New Roman" pitchFamily="18" charset="0"/>
              </a:rPr>
              <a:t> </a:t>
            </a:r>
            <a:r>
              <a:rPr lang="ru-RU" sz="4800" cap="none" dirty="0" err="1">
                <a:solidFill>
                  <a:schemeClr val="tx1"/>
                </a:solidFill>
                <a:latin typeface="Times New Roman" pitchFamily="18" charset="0"/>
                <a:cs typeface="Times New Roman" pitchFamily="18" charset="0"/>
              </a:rPr>
              <a:t>жаңаланып</a:t>
            </a:r>
            <a:r>
              <a:rPr lang="ru-RU" sz="4800" cap="none" dirty="0">
                <a:solidFill>
                  <a:schemeClr val="tx1"/>
                </a:solidFill>
                <a:latin typeface="Times New Roman" pitchFamily="18" charset="0"/>
                <a:cs typeface="Times New Roman" pitchFamily="18" charset="0"/>
              </a:rPr>
              <a:t>, </a:t>
            </a:r>
            <a:r>
              <a:rPr lang="ru-RU" sz="4800" cap="none" dirty="0" err="1">
                <a:solidFill>
                  <a:schemeClr val="tx1"/>
                </a:solidFill>
                <a:latin typeface="Times New Roman" pitchFamily="18" charset="0"/>
                <a:cs typeface="Times New Roman" pitchFamily="18" charset="0"/>
              </a:rPr>
              <a:t>тұлғаның</a:t>
            </a:r>
            <a:r>
              <a:rPr lang="ru-RU" sz="4800" cap="none" dirty="0">
                <a:solidFill>
                  <a:schemeClr val="tx1"/>
                </a:solidFill>
                <a:latin typeface="Times New Roman" pitchFamily="18" charset="0"/>
                <a:cs typeface="Times New Roman" pitchFamily="18" charset="0"/>
              </a:rPr>
              <a:t> </a:t>
            </a:r>
            <a:r>
              <a:rPr lang="ru-RU" sz="4800" cap="none" dirty="0" err="1">
                <a:solidFill>
                  <a:schemeClr val="tx1"/>
                </a:solidFill>
                <a:latin typeface="Times New Roman" pitchFamily="18" charset="0"/>
                <a:cs typeface="Times New Roman" pitchFamily="18" charset="0"/>
              </a:rPr>
              <a:t>күрделі</a:t>
            </a:r>
            <a:r>
              <a:rPr lang="ru-RU" sz="4800" cap="none" dirty="0">
                <a:solidFill>
                  <a:schemeClr val="tx1"/>
                </a:solidFill>
                <a:latin typeface="Times New Roman" pitchFamily="18" charset="0"/>
                <a:cs typeface="Times New Roman" pitchFamily="18" charset="0"/>
              </a:rPr>
              <a:t> </a:t>
            </a:r>
            <a:r>
              <a:rPr lang="ru-RU" sz="4800" cap="none" dirty="0" err="1">
                <a:solidFill>
                  <a:schemeClr val="tx1"/>
                </a:solidFill>
                <a:latin typeface="Times New Roman" pitchFamily="18" charset="0"/>
                <a:cs typeface="Times New Roman" pitchFamily="18" charset="0"/>
              </a:rPr>
              <a:t>өмірін</a:t>
            </a:r>
            <a:r>
              <a:rPr lang="ru-RU" sz="4800" cap="none" dirty="0">
                <a:solidFill>
                  <a:schemeClr val="tx1"/>
                </a:solidFill>
                <a:latin typeface="Times New Roman" pitchFamily="18" charset="0"/>
                <a:cs typeface="Times New Roman" pitchFamily="18" charset="0"/>
              </a:rPr>
              <a:t> </a:t>
            </a:r>
            <a:r>
              <a:rPr lang="ru-RU" sz="4800" cap="none" dirty="0" err="1">
                <a:solidFill>
                  <a:schemeClr val="tx1"/>
                </a:solidFill>
                <a:latin typeface="Times New Roman" pitchFamily="18" charset="0"/>
                <a:cs typeface="Times New Roman" pitchFamily="18" charset="0"/>
              </a:rPr>
              <a:t>бейнелеп</a:t>
            </a:r>
            <a:r>
              <a:rPr lang="ru-RU" sz="4800" cap="none" dirty="0">
                <a:solidFill>
                  <a:schemeClr val="tx1"/>
                </a:solidFill>
                <a:latin typeface="Times New Roman" pitchFamily="18" charset="0"/>
                <a:cs typeface="Times New Roman" pitchFamily="18" charset="0"/>
              </a:rPr>
              <a:t> </a:t>
            </a:r>
            <a:r>
              <a:rPr lang="ru-RU" sz="4800" cap="none" dirty="0" err="1" smtClean="0">
                <a:solidFill>
                  <a:schemeClr val="tx1"/>
                </a:solidFill>
                <a:latin typeface="Times New Roman" pitchFamily="18" charset="0"/>
                <a:cs typeface="Times New Roman" pitchFamily="18" charset="0"/>
              </a:rPr>
              <a:t>тұрушы</a:t>
            </a:r>
            <a:r>
              <a:rPr lang="ru-RU" sz="4800" cap="none" dirty="0" smtClean="0">
                <a:solidFill>
                  <a:schemeClr val="tx1"/>
                </a:solidFill>
                <a:latin typeface="Times New Roman" pitchFamily="18" charset="0"/>
                <a:cs typeface="Times New Roman" pitchFamily="18" charset="0"/>
              </a:rPr>
              <a:t> </a:t>
            </a:r>
            <a:r>
              <a:rPr lang="ru-RU" sz="4800" cap="none" dirty="0" err="1">
                <a:solidFill>
                  <a:schemeClr val="tx1"/>
                </a:solidFill>
                <a:latin typeface="Times New Roman" pitchFamily="18" charset="0"/>
                <a:cs typeface="Times New Roman" pitchFamily="18" charset="0"/>
              </a:rPr>
              <a:t>психикалық</a:t>
            </a:r>
            <a:r>
              <a:rPr lang="ru-RU" sz="4800" cap="none" dirty="0">
                <a:solidFill>
                  <a:schemeClr val="tx1"/>
                </a:solidFill>
                <a:latin typeface="Times New Roman" pitchFamily="18" charset="0"/>
                <a:cs typeface="Times New Roman" pitchFamily="18" charset="0"/>
              </a:rPr>
              <a:t> </a:t>
            </a:r>
            <a:r>
              <a:rPr lang="ru-RU" sz="4800" cap="none" dirty="0" err="1">
                <a:solidFill>
                  <a:schemeClr val="tx1"/>
                </a:solidFill>
                <a:latin typeface="Times New Roman" pitchFamily="18" charset="0"/>
                <a:cs typeface="Times New Roman" pitchFamily="18" charset="0"/>
              </a:rPr>
              <a:t>құбылыс</a:t>
            </a:r>
            <a:r>
              <a:rPr lang="ru-RU" sz="4800" cap="none" dirty="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xmlns="" val="3258779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6083320"/>
          </a:xfrm>
        </p:spPr>
        <p:txBody>
          <a:bodyPr>
            <a:normAutofit/>
          </a:bodyPr>
          <a:lstStyle/>
          <a:p>
            <a:r>
              <a:rPr lang="ru-RU" sz="4000" cap="none" dirty="0" err="1">
                <a:latin typeface="Times New Roman" pitchFamily="18" charset="0"/>
                <a:cs typeface="Times New Roman" pitchFamily="18" charset="0"/>
              </a:rPr>
              <a:t>Тұлға өміріндегі елестің маңызды болуының жарқын дәлелі </a:t>
            </a:r>
            <a:r>
              <a:rPr lang="ru-RU" sz="4000" cap="none" dirty="0">
                <a:latin typeface="Times New Roman" pitchFamily="18" charset="0"/>
                <a:cs typeface="Times New Roman" pitchFamily="18" charset="0"/>
              </a:rPr>
              <a:t>– </a:t>
            </a:r>
            <a:r>
              <a:rPr lang="ru-RU" sz="4000" cap="none" dirty="0" err="1">
                <a:latin typeface="Times New Roman" pitchFamily="18" charset="0"/>
                <a:cs typeface="Times New Roman" pitchFamily="18" charset="0"/>
              </a:rPr>
              <a:t>бұл адамдардың шығармашылық өнері.</a:t>
            </a:r>
            <a:r>
              <a:rPr lang="ru-RU" sz="4000" cap="none" dirty="0">
                <a:latin typeface="Times New Roman" pitchFamily="18" charset="0"/>
                <a:cs typeface="Times New Roman" pitchFamily="18" charset="0"/>
              </a:rPr>
              <a:t> </a:t>
            </a:r>
            <a:r>
              <a:rPr lang="ru-RU" sz="4000" cap="none" dirty="0" err="1">
                <a:latin typeface="Times New Roman" pitchFamily="18" charset="0"/>
                <a:cs typeface="Times New Roman" pitchFamily="18" charset="0"/>
              </a:rPr>
              <a:t>Шығармашылық әрекеттің қай түрі болмасын</a:t>
            </a:r>
            <a:r>
              <a:rPr lang="ru-RU" sz="4000" cap="none" dirty="0">
                <a:latin typeface="Times New Roman" pitchFamily="18" charset="0"/>
                <a:cs typeface="Times New Roman" pitchFamily="18" charset="0"/>
              </a:rPr>
              <a:t> </a:t>
            </a:r>
            <a:r>
              <a:rPr lang="ru-RU" sz="4000" cap="none" dirty="0" err="1">
                <a:latin typeface="Times New Roman" pitchFamily="18" charset="0"/>
                <a:cs typeface="Times New Roman" pitchFamily="18" charset="0"/>
              </a:rPr>
              <a:t>өз бастауын</a:t>
            </a:r>
            <a:r>
              <a:rPr lang="ru-RU" sz="4000" cap="none" dirty="0">
                <a:latin typeface="Times New Roman" pitchFamily="18" charset="0"/>
                <a:cs typeface="Times New Roman" pitchFamily="18" charset="0"/>
              </a:rPr>
              <a:t> осы </a:t>
            </a:r>
            <a:r>
              <a:rPr lang="ru-RU" sz="4000" cap="none" dirty="0" err="1">
                <a:latin typeface="Times New Roman" pitchFamily="18" charset="0"/>
                <a:cs typeface="Times New Roman" pitchFamily="18" charset="0"/>
              </a:rPr>
              <a:t>елестен</a:t>
            </a:r>
            <a:r>
              <a:rPr lang="ru-RU" sz="4000" cap="none" dirty="0">
                <a:latin typeface="Times New Roman" pitchFamily="18" charset="0"/>
                <a:cs typeface="Times New Roman" pitchFamily="18" charset="0"/>
              </a:rPr>
              <a:t> </a:t>
            </a:r>
            <a:r>
              <a:rPr lang="ru-RU" sz="4000" cap="none" dirty="0" err="1">
                <a:latin typeface="Times New Roman" pitchFamily="18" charset="0"/>
                <a:cs typeface="Times New Roman" pitchFamily="18" charset="0"/>
              </a:rPr>
              <a:t>алады</a:t>
            </a:r>
            <a:r>
              <a:rPr lang="ru-RU" sz="4000" cap="none" dirty="0">
                <a:latin typeface="Times New Roman" pitchFamily="18" charset="0"/>
                <a:cs typeface="Times New Roman" pitchFamily="18" charset="0"/>
              </a:rPr>
              <a:t>. </a:t>
            </a:r>
            <a:r>
              <a:rPr lang="ru-RU" sz="4000" cap="none" dirty="0" err="1">
                <a:latin typeface="Times New Roman" pitchFamily="18" charset="0"/>
                <a:cs typeface="Times New Roman" pitchFamily="18" charset="0"/>
              </a:rPr>
              <a:t>Құлақтан қалып, есіту</a:t>
            </a:r>
            <a:r>
              <a:rPr lang="ru-RU" sz="4000" cap="none" dirty="0">
                <a:latin typeface="Times New Roman" pitchFamily="18" charset="0"/>
                <a:cs typeface="Times New Roman" pitchFamily="18" charset="0"/>
              </a:rPr>
              <a:t> </a:t>
            </a:r>
            <a:r>
              <a:rPr lang="ru-RU" sz="4000" cap="none" dirty="0" err="1">
                <a:latin typeface="Times New Roman" pitchFamily="18" charset="0"/>
                <a:cs typeface="Times New Roman" pitchFamily="18" charset="0"/>
              </a:rPr>
              <a:t>түйсігінен айрылған әйгілі </a:t>
            </a:r>
            <a:r>
              <a:rPr lang="ru-RU" sz="4000" cap="none" dirty="0">
                <a:latin typeface="Times New Roman" pitchFamily="18" charset="0"/>
                <a:cs typeface="Times New Roman" pitchFamily="18" charset="0"/>
              </a:rPr>
              <a:t>Бетховен </a:t>
            </a:r>
            <a:r>
              <a:rPr lang="ru-RU" sz="4000" cap="none" dirty="0" err="1">
                <a:latin typeface="Times New Roman" pitchFamily="18" charset="0"/>
                <a:cs typeface="Times New Roman" pitchFamily="18" charset="0"/>
              </a:rPr>
              <a:t>ән-күй өрнек елестерін</a:t>
            </a:r>
            <a:r>
              <a:rPr lang="ru-RU" sz="4000" cap="none" dirty="0">
                <a:latin typeface="Times New Roman" pitchFamily="18" charset="0"/>
                <a:cs typeface="Times New Roman" pitchFamily="18" charset="0"/>
              </a:rPr>
              <a:t> </a:t>
            </a:r>
            <a:r>
              <a:rPr lang="ru-RU" sz="4000" cap="none" dirty="0" err="1">
                <a:latin typeface="Times New Roman" pitchFamily="18" charset="0"/>
                <a:cs typeface="Times New Roman" pitchFamily="18" charset="0"/>
              </a:rPr>
              <a:t>өзінің мәуелі шығармашылығының сүйеніші еткен</a:t>
            </a:r>
            <a:r>
              <a:rPr lang="ru-RU" sz="4000" cap="none" dirty="0">
                <a:latin typeface="Times New Roman" pitchFamily="18" charset="0"/>
                <a:cs typeface="Times New Roman" pitchFamily="18" charset="0"/>
              </a:rPr>
              <a:t>.</a:t>
            </a:r>
          </a:p>
        </p:txBody>
      </p:sp>
    </p:spTree>
    <p:extLst>
      <p:ext uri="{BB962C8B-B14F-4D97-AF65-F5344CB8AC3E}">
        <p14:creationId xmlns:p14="http://schemas.microsoft.com/office/powerpoint/2010/main" xmlns="" val="342962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6440510"/>
          </a:xfrm>
        </p:spPr>
        <p:txBody>
          <a:bodyPr>
            <a:normAutofit/>
          </a:bodyPr>
          <a:lstStyle/>
          <a:p>
            <a:r>
              <a:rPr lang="ru-RU" sz="5400" b="1" i="1" dirty="0" err="1">
                <a:solidFill>
                  <a:schemeClr val="accent6">
                    <a:lumMod val="75000"/>
                  </a:schemeClr>
                </a:solidFill>
              </a:rPr>
              <a:t>Эйдеттік</a:t>
            </a:r>
            <a:r>
              <a:rPr lang="ru-RU" sz="5400" b="1" i="1" dirty="0">
                <a:solidFill>
                  <a:schemeClr val="accent6">
                    <a:lumMod val="75000"/>
                  </a:schemeClr>
                </a:solidFill>
              </a:rPr>
              <a:t> </a:t>
            </a:r>
            <a:r>
              <a:rPr lang="ru-RU" sz="5400" b="1" i="1" dirty="0"/>
              <a:t>(грек. </a:t>
            </a:r>
            <a:r>
              <a:rPr lang="en-US" sz="5400" b="1" i="1" dirty="0" err="1"/>
              <a:t>eidos</a:t>
            </a:r>
            <a:r>
              <a:rPr lang="en-US" sz="5400" b="1" i="1" dirty="0"/>
              <a:t>-</a:t>
            </a:r>
            <a:r>
              <a:rPr lang="ru-RU" sz="5400" b="1" i="1" dirty="0" err="1"/>
              <a:t>бейне</a:t>
            </a:r>
            <a:r>
              <a:rPr lang="ru-RU" sz="5400" b="1" i="1" dirty="0"/>
              <a:t>) </a:t>
            </a:r>
            <a:r>
              <a:rPr lang="ru-RU" sz="5400" b="1" i="1" dirty="0" err="1"/>
              <a:t>елес</a:t>
            </a:r>
            <a:r>
              <a:rPr lang="ru-RU" sz="5400" b="1" i="1" dirty="0"/>
              <a:t> – </a:t>
            </a:r>
            <a:r>
              <a:rPr lang="ru-RU" sz="5400" b="1" i="1" dirty="0" err="1"/>
              <a:t>ырықсыз бір</a:t>
            </a:r>
            <a:r>
              <a:rPr lang="ru-RU" sz="5400" b="1" i="1" dirty="0"/>
              <a:t> </a:t>
            </a:r>
            <a:r>
              <a:rPr lang="ru-RU" sz="5400" b="1" i="1" dirty="0" err="1"/>
              <a:t>көргеннен есте</a:t>
            </a:r>
            <a:r>
              <a:rPr lang="ru-RU" sz="5400" b="1" i="1" dirty="0"/>
              <a:t> </a:t>
            </a:r>
            <a:r>
              <a:rPr lang="ru-RU" sz="5400" b="1" i="1" dirty="0" err="1"/>
              <a:t>қаларлық толық </a:t>
            </a:r>
            <a:r>
              <a:rPr lang="ru-RU" sz="5400" b="1" i="1" dirty="0"/>
              <a:t>та </a:t>
            </a:r>
            <a:r>
              <a:rPr lang="ru-RU" sz="5400" b="1" i="1" dirty="0" err="1"/>
              <a:t>жарқын елес</a:t>
            </a:r>
            <a:r>
              <a:rPr lang="ru-RU" sz="5400" b="1" i="1" dirty="0"/>
              <a:t>.</a:t>
            </a:r>
            <a:endParaRPr lang="ru-RU" sz="5400" dirty="0"/>
          </a:p>
        </p:txBody>
      </p:sp>
    </p:spTree>
    <p:extLst>
      <p:ext uri="{BB962C8B-B14F-4D97-AF65-F5344CB8AC3E}">
        <p14:creationId xmlns:p14="http://schemas.microsoft.com/office/powerpoint/2010/main" xmlns="" val="36043696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нтеграл">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Интеграл">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A41AC481-B287-49C8-90EF-C669597D2D0A}"/>
    </a:ext>
  </a:extLst>
</a:theme>
</file>

<file path=docProps/app.xml><?xml version="1.0" encoding="utf-8"?>
<Properties xmlns="http://schemas.openxmlformats.org/officeDocument/2006/extended-properties" xmlns:vt="http://schemas.openxmlformats.org/officeDocument/2006/docPropsVTypes">
  <Template>Integral</Template>
  <TotalTime>588</TotalTime>
  <Words>915</Words>
  <Application>Microsoft Office PowerPoint</Application>
  <PresentationFormat>Произвольный</PresentationFormat>
  <Paragraphs>47</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Интеграл</vt:lpstr>
      <vt:lpstr>Елес таным процесі ретінде</vt:lpstr>
      <vt:lpstr>Жоспар: </vt:lpstr>
      <vt:lpstr>Елес – бұл адамның өткен тәжірибесіне негізделіп, болмыс затының санадағы қайта жалпылай жасалған психикалық бейнесі.</vt:lpstr>
      <vt:lpstr>Қабылдауда болатын сезімдік бейнелердің жасалуынан санада өз алдына ерекшеленген жаңа психикалық құрылым – елестер пайда болады.</vt:lpstr>
      <vt:lpstr> Елесте заттың барша бітістері мен белгілері теңдей жарқын, дәлдікпен нақтылай берілмейді. Егер де кейбір елестер біздің іс-әрекетімізбен байланысты келсе, онда алғы шепке нысанның біздің әрекетімізге тікелей қажет, маңызды тараптары шығарылады, қалған тұстары бұлдыр күйінде қалады. Елестер қабылдану түрлеріне орай бөлінеді (көру, есіту және т.б.).</vt:lpstr>
      <vt:lpstr>Елестердің негізгі ерекшеліктері:         - елестер қабылдаудағыдай көрнекі келеді, бірақ мұндағы бейне күңгірттеу; - елеске түскен бейнеде заттың бөлшектері мен жеке бітістерін ажыратып болмайды; - елесте әрдайым жалпыланған бейне  - бір зат жөніндегі әр адамның елесі жеке-даралықты келеді. Бұл адамдардың тұлғалық сапа-қасиеттерінің өзіндік ерекшелігінен болады; - елес көрнекі – бейнелі бола тұрып, біз үшін қандай да жалпыланған танымдық, білім қызметін атқаруы мүмкін; - түйсік және қабылдау үдерістеріне қарағанда елес сатысы анағұрлым жоғары деңгейлі келеді; - елес ойлау жүйесінің құрамды бөлігі, ой азығы – есте сақталғанды елес күйіне келтіріп алғаннан соң ғана, біз оны жан-жақты талдауға салып, нақтылай бастаймыз.</vt:lpstr>
      <vt:lpstr>Елес қабылдау үдерісінің қарабайыр, сол күйінде қайталануы емес, ол ауыспалы қозғалысты құрылым, әр мезеттегі нақты жағдайға байланысты жаңаланып, тұлғаның күрделі өмірін бейнелеп тұрушы психикалық құбылыс.</vt:lpstr>
      <vt:lpstr>Тұлға өміріндегі елестің маңызды болуының жарқын дәлелі – бұл адамдардың шығармашылық өнері. Шығармашылық әрекеттің қай түрі болмасын өз бастауын осы елестен алады. Құлақтан қалып, есіту түйсігінен айрылған әйгілі Бетховен ән-күй өрнек елестерін өзінің мәуелі шығармашылығының сүйеніші еткен.</vt:lpstr>
      <vt:lpstr>Эйдеттік (грек. eidos-бейне) елес – ырықсыз бір көргеннен есте қаларлық толық та жарқын елес.</vt:lpstr>
      <vt:lpstr>Персевераттық (лат. perseveratio- табандылық) елес – бұл қандай да елес бейненің ырықсыз, ойдан шықпай, қайталана еске түсе беруі.</vt:lpstr>
      <vt:lpstr>Қабылдау және елес  Есте қайта елестету   - бейне түрiнде жаңғыртуда айтамыз. Бұрын қабылданған нәрселер мен қазiр жоқ көрiнiстiң бейнесi еске түседi. Соған орай қабылданған нәрсенiң бейнесi елестейдi. Бұл елестетулердi сөз айтып та, пiкiрлеме мен ой қорытындылары арқылы тудыруға болады және олар белгiлi уақытқа және белгiлi жерге байланысты болады. Елестер арқылы қайта жаңғыртуда , өткенімізді бiз қашан, қай жерде, қай кезде екенiн де есiмiзге түсiремiз.</vt:lpstr>
      <vt:lpstr>Слайд 12</vt:lpstr>
      <vt:lpstr>Слайд 13</vt:lpstr>
      <vt:lpstr>Адамдардың қиялына тән кейбір ерекшеліктерді төмендегіше топтастыруға болады:</vt:lpstr>
      <vt:lpstr>Слайд 15</vt:lpstr>
      <vt:lpstr>Слайд 16</vt:lpstr>
      <vt:lpstr>Слайд 17</vt:lpstr>
      <vt:lpstr>Слайд 18</vt:lpstr>
      <vt:lpstr>Слайд 19</vt:lpstr>
      <vt:lpstr>Слайд 20</vt:lpstr>
      <vt:lpstr>Слайд 21</vt:lpstr>
      <vt:lpstr>Ұсынылатын әдебиеттер</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Қиял Және елес</dc:title>
  <dc:creator>МУА</dc:creator>
  <cp:lastModifiedBy>ASUS</cp:lastModifiedBy>
  <cp:revision>7</cp:revision>
  <dcterms:created xsi:type="dcterms:W3CDTF">2018-03-24T20:57:35Z</dcterms:created>
  <dcterms:modified xsi:type="dcterms:W3CDTF">2023-06-06T05:07:28Z</dcterms:modified>
</cp:coreProperties>
</file>