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5" r:id="rId28"/>
    <p:sldId id="283" r:id="rId29"/>
    <p:sldId id="28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04" autoAdjust="0"/>
  </p:normalViewPr>
  <p:slideViewPr>
    <p:cSldViewPr>
      <p:cViewPr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E4BB2-5D41-4CA8-B165-37F6D7DFEDF6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850CB-1A42-420C-812D-8F26F4F568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850CB-1A42-420C-812D-8F26F4F568C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11559" y="5157192"/>
            <a:ext cx="7291819" cy="161433"/>
          </a:xfrm>
        </p:spPr>
        <p:txBody>
          <a:bodyPr>
            <a:noAutofit/>
          </a:bodyPr>
          <a:lstStyle/>
          <a:p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latin typeface="Arial" pitchFamily="34" charset="0"/>
                <a:cs typeface="Arial" pitchFamily="34" charset="0"/>
              </a:rPr>
            </a:br>
            <a:r>
              <a:rPr lang="kk-K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kk-K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-Дәріс </a:t>
            </a:r>
            <a:r>
              <a:rPr lang="kk-K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kk-KZ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kk-KZ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Педагогикалық іс–әрекеттегі Көшбасшылықтың жалпы негіздері</a:t>
            </a:r>
            <a:r>
              <a:rPr lang="kk-KZ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kk-KZ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kk-KZ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kk-K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kk-K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ғ.д., профессор  Шалғынбаева Қ.Қ.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24936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378823"/>
            <a:ext cx="84249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Көшбасшылықтың ең танымал теорияларының бірі К. Левиннің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(1938 ж.) көшбасшылық теориясы болып табылады. Ол көшбасшылықтың үш стилін бөлді: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556792"/>
            <a:ext cx="8208912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31640" y="3140968"/>
            <a:ext cx="7632848" cy="15841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5085184"/>
            <a:ext cx="7848872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23528" y="1613412"/>
            <a:ext cx="7560840" cy="123110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көшбасшылықтың авторитарлық стилі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қатаңдығымен,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талапшылдығымен, бір өзі басқаруымен, қатаң бақылауы және тәртібімен,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нәтижеге бағытталғандығымен, әлеуметтік-психологиялық факторларды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ескермейтіндігімен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сипатталады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403649" y="3125579"/>
            <a:ext cx="728513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көшбасшылықтың демократиялық стилі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алқалық сенімге,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бағынушылардың хабардарлығына, бастамашылдығына,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шығармашылығына, өзіндік тәртіпке, саналылыққа, жауапкершілікке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мадақтауға, жариялылыққа, нәтижеге ғана емес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оған жетудің тәсілдеріне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бағдарлануына сүйенеді;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1520" y="5196772"/>
            <a:ext cx="828079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көшбасшылықтың либералдық стилі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төмен талапшылдығымен,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салғырттығымен, тәртіп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талаптың жоқтығымен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басшының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қарамағындағыларға еркіндік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беруімен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айрықшаланады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• Р. </a:t>
            </a:r>
            <a:r>
              <a:rPr lang="ru-RU" sz="2000" dirty="0" err="1" smtClean="0">
                <a:solidFill>
                  <a:schemeClr val="tx1"/>
                </a:solidFill>
              </a:rPr>
              <a:t>Лайкерттің еңбектерінде </a:t>
            </a:r>
            <a:r>
              <a:rPr lang="ru-RU" sz="2000" dirty="0" smtClean="0">
                <a:solidFill>
                  <a:schemeClr val="tx1"/>
                </a:solidFill>
              </a:rPr>
              <a:t>1961 ж.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Лайкерттің теориясына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сәйкес, басқарудың төрт стилін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бөледі: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9512" y="1844824"/>
            <a:ext cx="1872208" cy="15121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эксплуататорлық </a:t>
            </a: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 err="1" smtClean="0">
                <a:solidFill>
                  <a:schemeClr val="tx1"/>
                </a:solidFill>
              </a:rPr>
              <a:t>авторитарлық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512" y="3933056"/>
            <a:ext cx="1872208" cy="15121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патерналистік-авторитарлық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1916832"/>
            <a:ext cx="6624736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4077072"/>
            <a:ext cx="6624736" cy="1584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67744" y="2285093"/>
            <a:ext cx="6768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анық автократтық сипатқа 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басшы,қол астындағыларға сенбейді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оларды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шешім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қабылдауға кейде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тартады,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міндеттерді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 құрады.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195736" y="3973215"/>
            <a:ext cx="649485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басшы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қарамағындағыларға шешім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қабылдауға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шектеулі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түрде қатысуға мүмкіндік береді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Қызметкерлерді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ынталандыруда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сыйақы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беру де,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жазалау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қолданылады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ru-RU" sz="1600" dirty="0" err="1" smtClean="0"/>
              <a:t>Формальды</a:t>
            </a:r>
            <a:r>
              <a:rPr lang="ru-RU" sz="1600" dirty="0" smtClean="0"/>
              <a:t> </a:t>
            </a:r>
            <a:endParaRPr lang="en-US" sz="1600" dirty="0" smtClean="0"/>
          </a:p>
          <a:p>
            <a:r>
              <a:rPr lang="kk-KZ" sz="1600" dirty="0" err="1" smtClean="0"/>
              <a:t>е</a:t>
            </a:r>
            <a:r>
              <a:rPr lang="ru-RU" sz="1600" dirty="0" err="1" smtClean="0"/>
              <a:t>мес</a:t>
            </a:r>
            <a:r>
              <a:rPr lang="en-US" sz="1600" dirty="0" smtClean="0"/>
              <a:t> </a:t>
            </a:r>
            <a:r>
              <a:rPr lang="ru-RU" sz="1600" dirty="0" err="1" smtClean="0"/>
              <a:t>ұйым формальды</a:t>
            </a:r>
            <a:r>
              <a:rPr lang="ru-RU" sz="1600" dirty="0" smtClean="0"/>
              <a:t> </a:t>
            </a:r>
            <a:r>
              <a:rPr lang="ru-RU" sz="1600" dirty="0" err="1" smtClean="0"/>
              <a:t>құрылымға қарсы тұрады.</a:t>
            </a:r>
            <a:endParaRPr lang="ru-RU" sz="1600" dirty="0" smtClean="0"/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211960" y="5805264"/>
            <a:ext cx="1656184" cy="43204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9512" y="1556792"/>
            <a:ext cx="1872208" cy="15121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консультативті</a:t>
            </a:r>
            <a:r>
              <a:rPr lang="ru-RU" b="1" dirty="0" smtClean="0"/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9512" y="3933056"/>
            <a:ext cx="1872208" cy="15121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басшылықтың демократиялық стилі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556792"/>
            <a:ext cx="6480720" cy="15121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3789040"/>
            <a:ext cx="6552728" cy="16561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339752" y="1699737"/>
            <a:ext cx="63367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басшы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стратегиялық шешімдер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қабылдайды және</a:t>
            </a:r>
            <a:r>
              <a:rPr lang="ru-RU" sz="700" dirty="0" err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сенім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білдіріп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тактикалық шешімдерді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қарамағындағылармен бөлінген</a:t>
            </a:r>
            <a:r>
              <a:rPr lang="ru-RU" sz="700" dirty="0" err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көшбасшылық арқылы бөліседі.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Қызметкерлерді шешім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қабылдау процесіне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шектеулі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түрде кіріктіру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ынталандыру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 қолданылады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339752" y="3933056"/>
            <a:ext cx="65527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толық сенім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білдірумен</a:t>
            </a:r>
            <a:r>
              <a:rPr lang="ru-RU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сипатталады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ұйымды басқаруға көптеген қызметкерлерді тартуға</a:t>
            </a:r>
            <a:r>
              <a:rPr lang="ru-RU" sz="700" dirty="0" err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негізделген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Шешім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қабылдау процесі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барлық деңгейде орын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алған,</a:t>
            </a:r>
            <a:r>
              <a:rPr lang="ru-RU" sz="700" dirty="0" err="1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кіріктірілген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Қарым-қатынас жасау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ағыны вертикальды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бағытта ғана емес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горизонтальды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бағытта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жүргізіледі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548680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Р.Лайкерт</a:t>
            </a:r>
            <a:r>
              <a:rPr lang="ru-RU" dirty="0" smtClean="0"/>
              <a:t> </a:t>
            </a:r>
            <a:r>
              <a:rPr lang="ru-RU" dirty="0" err="1" smtClean="0"/>
              <a:t>бірінші</a:t>
            </a:r>
            <a:r>
              <a:rPr lang="ru-RU" dirty="0" smtClean="0"/>
              <a:t> </a:t>
            </a:r>
            <a:r>
              <a:rPr lang="ru-RU" dirty="0" err="1" smtClean="0"/>
              <a:t>модельдегі</a:t>
            </a:r>
            <a:r>
              <a:rPr lang="ru-RU" dirty="0" smtClean="0"/>
              <a:t> </a:t>
            </a:r>
            <a:r>
              <a:rPr lang="ru-RU" dirty="0" err="1" smtClean="0"/>
              <a:t>басқару жүйесін қатаң құрылымдалған міндетке</a:t>
            </a:r>
            <a:r>
              <a:rPr lang="ru-RU" dirty="0" smtClean="0"/>
              <a:t> </a:t>
            </a:r>
            <a:r>
              <a:rPr lang="ru-RU" dirty="0" err="1" smtClean="0"/>
              <a:t>бағдарланған деп</a:t>
            </a:r>
            <a:r>
              <a:rPr lang="ru-RU" dirty="0" smtClean="0"/>
              <a:t> </a:t>
            </a:r>
            <a:r>
              <a:rPr lang="ru-RU" dirty="0" err="1" smtClean="0"/>
              <a:t>атады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555776" y="1628800"/>
            <a:ext cx="4392488" cy="144016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699792" y="2060848"/>
            <a:ext cx="4104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Көшбасшының екі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мүмкін болатын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мінез-құлқы айрықшаланған: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996952"/>
            <a:ext cx="2808312" cy="30963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8104" y="3068960"/>
            <a:ext cx="2808312" cy="30243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827584" y="3789040"/>
            <a:ext cx="25922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Адами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қатынасқа бағдарланған мінез-құлық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қызметкерлердің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Қажеттіліктерін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құрметтеу,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қызметкерлерді дамытуға қамқорлық таныту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580112" y="3192071"/>
            <a:ext cx="2736304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Қандай бағамен болса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өндірістік міндетті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орындауға бағдарланған мінез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құлық (қарамағындағылардың қажеттіліктері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қызығушылықтарын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ескермеу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қызметкерлерді дамытудың қажеттілігіне назар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аудармау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6984776" cy="86409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Жағдаяттық тәсілде </a:t>
            </a:r>
            <a:r>
              <a:rPr lang="kk-KZ" dirty="0" smtClean="0"/>
              <a:t>(1960-шы жж. басы)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052736"/>
            <a:ext cx="4896544" cy="136815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Жағдаяттық модельдердің көпшілігінің негізіне басқару жағдаятының табиғатын және оның негізгі факторларын анықтап талдау нәтижесінде анықталатын басқару стилін таңдау жатады.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988840"/>
            <a:ext cx="1728192" cy="46085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Ф. Фидлердің басшылық моделі болды, онда жағдайға назар шоғырландырылды және басшының мінез-құлқына ықпал ететін үш фактор бөлінді: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67744" y="2492896"/>
            <a:ext cx="6624736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7744" y="3068960"/>
            <a:ext cx="6624736" cy="5760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3645024"/>
            <a:ext cx="6624736" cy="57606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4221088"/>
            <a:ext cx="6624736" cy="1152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7744" y="5373216"/>
            <a:ext cx="6624736" cy="79208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7744" y="2492896"/>
            <a:ext cx="6588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басшы мен қарамағындағылардың өзара қатынасы (сенім мен құрметтің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деңгейі);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67744" y="31409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 міндеттер құрылымы (еңбек регламенті);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67744" y="3791743"/>
            <a:ext cx="65527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 басшының билігі (қызметтік тапсырманың көлемі).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339752" y="4008929"/>
            <a:ext cx="662245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 Фидлердің теориясы тиімді басшылықты қамтамасыз етуге байланысты екі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маңызды фактіні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жасады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жағымды және жағымсыз жағдайда топтың жоғары өнімділігін қамтамасыз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ететін міндеттерді орындауға бағдарланған басшы.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267744" y="551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 басшының жұмыс тиімділігі жағдайдың жағымдылық деңгейіне,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көшбасшылықтың стиліне байланысты.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>
            <a:stCxn id="4" idx="3"/>
            <a:endCxn id="1025" idx="1"/>
          </p:cNvCxnSpPr>
          <p:nvPr/>
        </p:nvCxnSpPr>
        <p:spPr>
          <a:xfrm flipV="1">
            <a:off x="1979712" y="2754506"/>
            <a:ext cx="288032" cy="1538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4" idx="3"/>
            <a:endCxn id="6" idx="1"/>
          </p:cNvCxnSpPr>
          <p:nvPr/>
        </p:nvCxnSpPr>
        <p:spPr>
          <a:xfrm flipV="1">
            <a:off x="1979712" y="3356992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" idx="3"/>
            <a:endCxn id="1027" idx="1"/>
          </p:cNvCxnSpPr>
          <p:nvPr/>
        </p:nvCxnSpPr>
        <p:spPr>
          <a:xfrm flipV="1">
            <a:off x="1979712" y="3945632"/>
            <a:ext cx="288032" cy="347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3"/>
            <a:endCxn id="8" idx="1"/>
          </p:cNvCxnSpPr>
          <p:nvPr/>
        </p:nvCxnSpPr>
        <p:spPr>
          <a:xfrm>
            <a:off x="1979712" y="4293096"/>
            <a:ext cx="28803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4" idx="3"/>
            <a:endCxn id="1030" idx="1"/>
          </p:cNvCxnSpPr>
          <p:nvPr/>
        </p:nvCxnSpPr>
        <p:spPr>
          <a:xfrm>
            <a:off x="1979712" y="4293096"/>
            <a:ext cx="288032" cy="1452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8640"/>
            <a:ext cx="7272808" cy="7200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П.Герси мен К.Бланшардың өмірлік цикльдің жағдаяттық теориясы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124744"/>
            <a:ext cx="2520280" cy="23762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П.Герси мен К.Бланшар келесі басшылық стильдерін бөлді: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4869160"/>
            <a:ext cx="1800200" cy="12241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бұйрықты,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3928" y="4869160"/>
            <a:ext cx="1800200" cy="12241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жаттықтыратын,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60232" y="3501008"/>
            <a:ext cx="1800200" cy="12241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басқаруға қатысу (қолдайтын),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1340768"/>
            <a:ext cx="1800200" cy="12241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қызметкерлердің даму деңгейі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3" idx="3"/>
          </p:cNvCxnSpPr>
          <p:nvPr/>
        </p:nvCxnSpPr>
        <p:spPr>
          <a:xfrm flipV="1">
            <a:off x="2843808" y="2276872"/>
            <a:ext cx="367240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3"/>
          </p:cNvCxnSpPr>
          <p:nvPr/>
        </p:nvCxnSpPr>
        <p:spPr>
          <a:xfrm>
            <a:off x="2843808" y="2312876"/>
            <a:ext cx="3528392" cy="1692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3"/>
          </p:cNvCxnSpPr>
          <p:nvPr/>
        </p:nvCxnSpPr>
        <p:spPr>
          <a:xfrm>
            <a:off x="2843808" y="2312876"/>
            <a:ext cx="1800200" cy="2340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3"/>
          </p:cNvCxnSpPr>
          <p:nvPr/>
        </p:nvCxnSpPr>
        <p:spPr>
          <a:xfrm flipH="1">
            <a:off x="1475656" y="2312876"/>
            <a:ext cx="1368152" cy="2412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79712" y="260648"/>
            <a:ext cx="4608512" cy="11521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П.Герси мен К.Бланшар есею деңгейіне байланысты көшбасшылықтың төрт стилін жасады: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6696744" cy="1080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1) адамдарға төмен бағдарлану, ал міндетке жоғары бағдарлану (бұйрық беру);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852936"/>
            <a:ext cx="6696744" cy="10801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kk-KZ" dirty="0" smtClean="0"/>
              <a:t>) адамдар мен міндетке бірдей жоғары бағдарлану (сату);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5445224"/>
            <a:ext cx="6696744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4) адамдар мен міндетке бірдей төмен бағдарлану (бөлу).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149080"/>
            <a:ext cx="6696744" cy="108012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3) міндетке төмен бағдарлану және адамдарға жоғары бағдарлану (қатысу);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128792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Митчел мен Хаустың «жол-мақсат» </a:t>
            </a:r>
            <a:r>
              <a:rPr lang="kk-KZ" dirty="0" smtClean="0"/>
              <a:t>тәсілі кіреді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980728"/>
            <a:ext cx="5688632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Жағдаятқа және қарамағындағылардың қажеттіліктеріне байланысты мақсатқа жету жолының әртүрлі кезеңдерінде көшбасшы басшылықтың төрт стилінің бірін қолданады</a:t>
            </a:r>
            <a:r>
              <a:rPr lang="kk-KZ" dirty="0" smtClean="0"/>
              <a:t>: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95536" y="4941168"/>
            <a:ext cx="2232248" cy="100811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1) инструментальды стиль,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43808" y="3429000"/>
            <a:ext cx="2232248" cy="10081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2) қолдау стилі,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04048" y="4797152"/>
            <a:ext cx="2232248" cy="10081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3) қатысуды ынталандырушы стиль,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88224" y="3284984"/>
            <a:ext cx="2232248" cy="10081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660232" y="3470231"/>
            <a:ext cx="23042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4)жетістікке бағдарланған стиль.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3" idx="2"/>
          </p:cNvCxnSpPr>
          <p:nvPr/>
        </p:nvCxnSpPr>
        <p:spPr>
          <a:xfrm flipH="1">
            <a:off x="1259632" y="2420888"/>
            <a:ext cx="3276364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</p:cNvCxnSpPr>
          <p:nvPr/>
        </p:nvCxnSpPr>
        <p:spPr>
          <a:xfrm flipH="1">
            <a:off x="4211960" y="2420888"/>
            <a:ext cx="3240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2"/>
          </p:cNvCxnSpPr>
          <p:nvPr/>
        </p:nvCxnSpPr>
        <p:spPr>
          <a:xfrm>
            <a:off x="4535996" y="2420888"/>
            <a:ext cx="169218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2"/>
          </p:cNvCxnSpPr>
          <p:nvPr/>
        </p:nvCxnSpPr>
        <p:spPr>
          <a:xfrm>
            <a:off x="4535996" y="2420888"/>
            <a:ext cx="29163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>
            <a:off x="3923928" y="6021288"/>
            <a:ext cx="23762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3563888" y="116632"/>
            <a:ext cx="165618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96752"/>
            <a:ext cx="2016224" cy="551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908720"/>
            <a:ext cx="1872208" cy="55172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1196752"/>
            <a:ext cx="2016224" cy="551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620688"/>
            <a:ext cx="2123728" cy="58052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4. </a:t>
            </a:r>
            <a:r>
              <a:rPr lang="ru-RU" sz="1600" b="1" dirty="0" err="1" smtClean="0">
                <a:solidFill>
                  <a:schemeClr val="tx1"/>
                </a:solidFill>
              </a:rPr>
              <a:t>Жетістікке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</a:rPr>
              <a:t>бағдарланған </a:t>
            </a:r>
            <a:r>
              <a:rPr lang="ru-RU" sz="1600" b="1" dirty="0" smtClean="0">
                <a:solidFill>
                  <a:schemeClr val="tx1"/>
                </a:solidFill>
              </a:rPr>
              <a:t>стиль </a:t>
            </a:r>
            <a:r>
              <a:rPr lang="ru-RU" sz="1600" dirty="0" err="1" smtClean="0">
                <a:solidFill>
                  <a:schemeClr val="tx1"/>
                </a:solidFill>
              </a:rPr>
              <a:t>басшы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қарамағындағыларға үлкен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күрделі мақсат қойғанда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олар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өз мүмкіндіктерін толық пайдаланып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жұмыс істейтінінкүткенде жүргізілуімен сипатталады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</a:rPr>
              <a:t>Басшы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үнемі қарамағындағыларды жеке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нәтижені арттыруға ынталандырады</a:t>
            </a:r>
            <a:r>
              <a:rPr lang="ru-RU" sz="1600" dirty="0" smtClean="0">
                <a:solidFill>
                  <a:schemeClr val="tx1"/>
                </a:solidFill>
              </a:rPr>
              <a:t>, осы </a:t>
            </a:r>
            <a:r>
              <a:rPr lang="ru-RU" sz="1600" dirty="0" err="1" smtClean="0">
                <a:solidFill>
                  <a:schemeClr val="tx1"/>
                </a:solidFill>
              </a:rPr>
              <a:t>уақытта жоғары нәтижелі жұмысқа қабілеттілігіне сенімділін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қолдайды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856357"/>
            <a:ext cx="2088232" cy="60016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Инструментальды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стиль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жұмысқа немесе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міндетке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бағдарланған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стиль)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қарамағындағылардан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қалайтындықтары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нақты бұйрықтар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қалай істеу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қажеттігі хабарланады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сонымен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бірге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топ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басшысының ролін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бәрі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түсінетіндей етіп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жасайды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Басшы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жұмыс кестесін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құрады, белгілі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орындау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ұстанылады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қарамағындағылардың тәртіпті ұстануын сұрайды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483768" y="1647963"/>
            <a:ext cx="201622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2. Қолдау стилі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(адамға немесе адами қатынасқа бағдарланған стиль) басшының қарамағындағылардың қажеттілігі мен амандығына қамқорлығымен сипатталады.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Басшы жағымды ахуалды ұстанады, еңбек жағдайын жақсартады, ол демократиялы және ашық.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644008" y="1196752"/>
            <a:ext cx="2088232" cy="550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Қатысуды ынталандырушы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стильде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басшы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қарамағындағылармен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өзінде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ақпаратпен бөліседі және шешім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қабылдауда олардың идеялары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мен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ұсыныстарын қолданады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Кеңес беруге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көп басымдық беріледі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Бұл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стиль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қарамағындағыларға компанияның, ұйымның мақсаты маңызды болғанда және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олар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басқару процесіне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қатысуға ұмтылғанда тиімді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6632"/>
            <a:ext cx="7272808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55576" y="124853"/>
            <a:ext cx="71232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Көшбасшылықтың жағдаяттық теориясының негізгілеріне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Врум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және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Йеттонның шешім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қабылдау моделі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жатады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980728"/>
            <a:ext cx="5184576" cy="1440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835696" y="1078578"/>
            <a:ext cx="51845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Онда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шешім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аударылған және көшбасшылықтың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стилі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ұсынылады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395536" y="3573016"/>
            <a:ext cx="1944216" cy="2088232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қабылдаудың автократтық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жеке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билеуші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dirty="0" err="1" smtClean="0">
                <a:solidFill>
                  <a:schemeClr val="tx1"/>
                </a:solidFill>
              </a:rPr>
              <a:t>стилі</a:t>
            </a:r>
            <a:r>
              <a:rPr lang="ru-RU" dirty="0" smtClean="0">
                <a:solidFill>
                  <a:schemeClr val="tx1"/>
                </a:solidFill>
              </a:rPr>
              <a:t> (A1 </a:t>
            </a:r>
            <a:r>
              <a:rPr lang="ru-RU" dirty="0" err="1" smtClean="0">
                <a:solidFill>
                  <a:schemeClr val="tx1"/>
                </a:solidFill>
              </a:rPr>
              <a:t>және </a:t>
            </a:r>
            <a:r>
              <a:rPr lang="ru-RU" dirty="0" smtClean="0">
                <a:solidFill>
                  <a:schemeClr val="tx1"/>
                </a:solidFill>
              </a:rPr>
              <a:t>А2),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3347864" y="4437112"/>
            <a:ext cx="1944216" cy="1944216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консультативті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кеңес беруші</a:t>
            </a:r>
            <a:r>
              <a:rPr lang="ru-RU" dirty="0" smtClean="0">
                <a:solidFill>
                  <a:schemeClr val="tx1"/>
                </a:solidFill>
              </a:rPr>
              <a:t> (C1 </a:t>
            </a:r>
            <a:r>
              <a:rPr lang="ru-RU" dirty="0" err="1" smtClean="0">
                <a:solidFill>
                  <a:schemeClr val="tx1"/>
                </a:solidFill>
              </a:rPr>
              <a:t>және </a:t>
            </a:r>
            <a:r>
              <a:rPr lang="ru-RU" dirty="0" smtClean="0">
                <a:solidFill>
                  <a:schemeClr val="tx1"/>
                </a:solidFill>
              </a:rPr>
              <a:t>С2)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6444208" y="3501008"/>
            <a:ext cx="1944216" cy="1944216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2267744" y="2420888"/>
            <a:ext cx="216024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 flipH="1">
            <a:off x="4355976" y="2420888"/>
            <a:ext cx="72008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4427984" y="2420888"/>
            <a:ext cx="223224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732241" y="4277707"/>
            <a:ext cx="1541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топтық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(G2).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Жоспары: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55576" y="980728"/>
            <a:ext cx="64008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24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kk-KZ" sz="2800" dirty="0" smtClean="0">
                <a:latin typeface="Arial" pitchFamily="34" charset="0"/>
                <a:cs typeface="Arial" pitchFamily="34" charset="0"/>
              </a:rPr>
              <a:t>Педaгогикaлық iс-әрекеттегi көшбасшылық теориясы.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kk-KZ" sz="2800" dirty="0" smtClean="0">
                <a:latin typeface="Arial" pitchFamily="34" charset="0"/>
                <a:cs typeface="Arial" pitchFamily="34" charset="0"/>
              </a:rPr>
              <a:t>. Көшбасшылықтың белгiлерi мен функциялaры.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kk-KZ" sz="2800" dirty="0" smtClean="0">
                <a:latin typeface="Arial" pitchFamily="34" charset="0"/>
                <a:cs typeface="Arial" pitchFamily="34" charset="0"/>
              </a:rPr>
              <a:t> Көшбасшылық компоненттері.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kk-KZ" sz="2800" dirty="0" smtClean="0">
                <a:latin typeface="Arial" pitchFamily="34" charset="0"/>
                <a:cs typeface="Arial" pitchFamily="34" charset="0"/>
              </a:rPr>
              <a:t> Көшбасшылық деңгейлерінің сипaттaмaсы.</a:t>
            </a:r>
          </a:p>
          <a:p>
            <a:pPr lvl="0"/>
            <a:r>
              <a:rPr lang="kk-KZ" sz="2800" dirty="0" smtClean="0">
                <a:latin typeface="Arial" pitchFamily="34" charset="0"/>
                <a:cs typeface="Arial" pitchFamily="34" charset="0"/>
              </a:rPr>
              <a:t>Гумaнизм және Көшбасшылық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kk-KZ" sz="2800" dirty="0" smtClean="0">
                <a:latin typeface="Arial" pitchFamily="34" charset="0"/>
                <a:cs typeface="Arial" pitchFamily="34" charset="0"/>
              </a:rPr>
              <a:t>Көшбасшылық мaқсaттылық  пен құзыреттілік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sz="28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179512" y="188640"/>
            <a:ext cx="6048672" cy="1728192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ятиугольник 2"/>
          <p:cNvSpPr/>
          <p:nvPr/>
        </p:nvSpPr>
        <p:spPr>
          <a:xfrm>
            <a:off x="611560" y="2636912"/>
            <a:ext cx="5400600" cy="18002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қабылдаудың консультативті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кеңес беруші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С1 – менеджер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қарамағындағы жекелеген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қызметкерлермен жеке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кеңес жүргізу арқылы шешім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қабылдайды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С2 – С1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стиліне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дегенмен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кеңес топтық формада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79512" y="5085184"/>
            <a:ext cx="6336704" cy="1584176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32240" y="1772816"/>
            <a:ext cx="2160240" cy="309634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шешім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қабылдау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365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процесіне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назар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аударылған және көшбасшылы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стилі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79512" y="240324"/>
            <a:ext cx="57241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Шешім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қабылдаудың автократтық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жеке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билеуші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стилі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А1 – менеджер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өзінде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ақпаратты қолданып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міндетті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 шешеді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шешімді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 қабылдайды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А2 – менеджер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міндетті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 шешеді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дегенмен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ақпаратты жинау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оның алғашқы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талдауы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қарамағындағылар арқылы жүзеге асырылады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23528" y="5157192"/>
            <a:ext cx="572412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Шешім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қабылдаудың топтық стилі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(толық қатысу стилі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 G2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шешімді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топ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қабылдайды,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менеджер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мұнда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төраға немесе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төрайым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»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ролін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атқарады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стильдердің қолданылуы жағдаятқа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мәселеге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байланысты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болады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7992888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39552" y="224935"/>
            <a:ext cx="67322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Эмоциялық зият негізіндегі көшбасшылық (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1990-шы жж.). </a:t>
            </a:r>
          </a:p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Бүгінде бұл ең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жас, танымал теория болып саналады, оны ХХ ғасырдың 1980-1990 жж. Чикаго университетінің профессоры Д.Гоулман жасақтады. А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Д.Гоулман тиімді көшбасшылар эмоциялық зиятқа ие екенін анықтады.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6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 smtClean="0"/>
              <a:t>Көшбасшылардың еңбек ұжымындағы эмоцияның рөлін түсінуі оларды басқалардан айрықшалайды.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27809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Айналадағылардың сезімдеріне</a:t>
            </a:r>
            <a:r>
              <a:rPr lang="ru-RU" dirty="0" smtClean="0"/>
              <a:t> </a:t>
            </a:r>
            <a:r>
              <a:rPr lang="ru-RU" dirty="0" err="1" smtClean="0"/>
              <a:t>ықпал ету</a:t>
            </a:r>
            <a:r>
              <a:rPr lang="ru-RU" dirty="0" smtClean="0"/>
              <a:t> </a:t>
            </a:r>
            <a:r>
              <a:rPr lang="ru-RU" dirty="0" err="1" smtClean="0"/>
              <a:t>іскерлігі</a:t>
            </a:r>
            <a:r>
              <a:rPr lang="ru-RU" dirty="0" smtClean="0"/>
              <a:t> </a:t>
            </a:r>
            <a:r>
              <a:rPr lang="ru-RU" dirty="0" err="1" smtClean="0"/>
              <a:t>қызметкерлердің жұмыс нәтижесі </a:t>
            </a:r>
            <a:r>
              <a:rPr lang="ru-RU" dirty="0" smtClean="0"/>
              <a:t>мен </a:t>
            </a:r>
            <a:r>
              <a:rPr lang="ru-RU" dirty="0" err="1" smtClean="0"/>
              <a:t>адалдығының артуына</a:t>
            </a:r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635896" y="3799493"/>
            <a:ext cx="49685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жақсы еңбек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тәртібіне,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4581128"/>
            <a:ext cx="2380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жоғары ынталануға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599384" y="5157192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шын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ықыласпен жұмыс жасауына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әсер етеді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75856" y="2996952"/>
            <a:ext cx="36004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5301208"/>
            <a:ext cx="36004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275856" y="4725144"/>
            <a:ext cx="36004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75856" y="4077072"/>
            <a:ext cx="36004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88640"/>
            <a:ext cx="7488832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Д.Гоулман, Р.Бояцис және Э.Макки бойынша көшбасшының көңіл-күйі және айналадағылардың сезіміне ықпал етуі әрқашанда маңызды рөл атқарады (13,б.19-21). </a:t>
            </a:r>
            <a:endParaRPr lang="ru-RU" dirty="0"/>
          </a:p>
        </p:txBody>
      </p:sp>
      <p:sp>
        <p:nvSpPr>
          <p:cNvPr id="3" name="Шестиугольник 2"/>
          <p:cNvSpPr/>
          <p:nvPr/>
        </p:nvSpPr>
        <p:spPr>
          <a:xfrm>
            <a:off x="1475656" y="980728"/>
            <a:ext cx="6120680" cy="100811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Олар көшбасшылық қабілеттің төрт түрін және осыған байланысты 19 дағдыны бөледі 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67544" y="3158099"/>
            <a:ext cx="936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Өзіндік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сана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өз</a:t>
            </a:r>
            <a:r>
              <a:rPr kumimoji="0" lang="ru-RU" sz="16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сезімін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сезіну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3923928" y="2132856"/>
            <a:ext cx="4248472" cy="1296144"/>
          </a:xfrm>
          <a:prstGeom prst="plaqu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Табличка 5"/>
          <p:cNvSpPr/>
          <p:nvPr/>
        </p:nvSpPr>
        <p:spPr>
          <a:xfrm>
            <a:off x="3851920" y="3789040"/>
            <a:ext cx="4392488" cy="1224136"/>
          </a:xfrm>
          <a:prstGeom prst="plaqu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өзінің мықты жақтарын және өзінің мүмкіндігінің шегін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түсіну;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2051720" y="2060848"/>
            <a:ext cx="1296144" cy="1584176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• </a:t>
            </a:r>
            <a:r>
              <a:rPr lang="ru-RU" dirty="0" err="1" smtClean="0"/>
              <a:t>Эмоциялық өзіндік </a:t>
            </a:r>
            <a:r>
              <a:rPr lang="ru-RU" dirty="0" smtClean="0"/>
              <a:t>сана</a:t>
            </a:r>
            <a:endParaRPr lang="ru-RU" dirty="0"/>
          </a:p>
        </p:txBody>
      </p:sp>
      <p:sp>
        <p:nvSpPr>
          <p:cNvPr id="8" name="Капля 7"/>
          <p:cNvSpPr/>
          <p:nvPr/>
        </p:nvSpPr>
        <p:spPr>
          <a:xfrm>
            <a:off x="1979712" y="3717032"/>
            <a:ext cx="1296144" cy="1656184"/>
          </a:xfrm>
          <a:prstGeom prst="teardrop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Нақты өзіндік баға: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067944" y="2348880"/>
            <a:ext cx="3960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өз эмоциясын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талдауы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және оның өзімізге деген</a:t>
            </a:r>
            <a:r>
              <a:rPr lang="ru-RU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әсерін сезіну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шешім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қабылдауда интуицияны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қолдану;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179512" y="2780928"/>
            <a:ext cx="1584176" cy="316835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апля 10"/>
          <p:cNvSpPr/>
          <p:nvPr/>
        </p:nvSpPr>
        <p:spPr>
          <a:xfrm>
            <a:off x="1979712" y="5517232"/>
            <a:ext cx="1512168" cy="1224136"/>
          </a:xfrm>
          <a:prstGeom prst="teardrop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Өзіне деген</a:t>
            </a:r>
            <a:r>
              <a:rPr lang="ru-RU" dirty="0" smtClean="0"/>
              <a:t> </a:t>
            </a:r>
            <a:r>
              <a:rPr lang="ru-RU" dirty="0" err="1" smtClean="0"/>
              <a:t>сенімділік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12" name="Табличка 11"/>
          <p:cNvSpPr/>
          <p:nvPr/>
        </p:nvSpPr>
        <p:spPr>
          <a:xfrm>
            <a:off x="3779912" y="5445224"/>
            <a:ext cx="4608512" cy="1224136"/>
          </a:xfrm>
          <a:prstGeom prst="plaqu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өзінің қадір қасиетін сезіну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және өзінің дарындылығын адекватты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бағалау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ильный пятиугольник 1"/>
          <p:cNvSpPr/>
          <p:nvPr/>
        </p:nvSpPr>
        <p:spPr>
          <a:xfrm>
            <a:off x="611560" y="332656"/>
            <a:ext cx="7704856" cy="79208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Өзін бағалау (өз сезімдерін</a:t>
            </a:r>
            <a:r>
              <a:rPr lang="ru-RU" b="1" dirty="0" smtClean="0"/>
              <a:t> </a:t>
            </a:r>
            <a:r>
              <a:rPr lang="ru-RU" b="1" dirty="0" err="1" smtClean="0"/>
              <a:t>басқару</a:t>
            </a:r>
            <a:r>
              <a:rPr lang="ru-RU" b="1" dirty="0" smtClean="0"/>
              <a:t>):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251520" y="1412776"/>
            <a:ext cx="8640960" cy="4896544"/>
          </a:xfrm>
          <a:prstGeom prst="snip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23528" y="1676129"/>
            <a:ext cx="7848872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Эмоцияны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жүгендеу: жағымсыз эмоциялар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ішкі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түрткіні бақылай алу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іскерлігі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</a:p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Ашықтық: адалдық,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айтушылық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сенімділік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көрсету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Бейімділік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өзгерген жағдаятқа бейімделе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кедергіні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жеңе білу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Жеңіске деген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еріктілік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сапаның ішкі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стандартына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сәйкес өнімділікті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жақсартуға табанды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түрде ұмтылу;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Бастамашылдық: белсенді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әрекетке дайын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мүмкіндікті жіберіп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іскерлігі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Оптимизм: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жағдайға позитивті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қарау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бүлдіретін ішкі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түрткіні жеңу және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жағымсыз эмоцияны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бақылай алу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іскерлігі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жағдаятқа бейімделу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өзін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қажетті арнаға, яғни жеңіске бағыттау және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т.б.;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одним вырезанным углом 1"/>
          <p:cNvSpPr/>
          <p:nvPr/>
        </p:nvSpPr>
        <p:spPr>
          <a:xfrm>
            <a:off x="395536" y="188640"/>
            <a:ext cx="4968552" cy="7920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145758"/>
            <a:ext cx="6929888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Әлеуметтік дағдылар: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бұл қабілеттер өзіміздің адамдармен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қарым-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қатынасымызды қалай басқаратынымызды анықтайды.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1547664" y="980728"/>
            <a:ext cx="7200800" cy="720080"/>
          </a:xfrm>
          <a:prstGeom prst="snip1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47664" y="1199455"/>
            <a:ext cx="71287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Әлеуметтік қайырымдылық (басқа адамның сезімін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сезіну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23528" y="2420888"/>
            <a:ext cx="5760640" cy="1008112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971600" y="4077072"/>
            <a:ext cx="5760640" cy="1008112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131840" y="5733256"/>
            <a:ext cx="5760640" cy="1008112"/>
          </a:xfrm>
          <a:prstGeom prst="round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23528" y="2378006"/>
            <a:ext cx="576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Жанашырлық: өзге адамдардың сезіміне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аудара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білу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іскерлігі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олардың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позициясын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түсіну және олардың мәселесін шешуде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белсенділік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таныту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71600" y="4106198"/>
            <a:ext cx="56886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Іскерлік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хабардарлық: жағдаяттарды, ұйымдастыру деңгейіндегі</a:t>
            </a:r>
            <a:r>
              <a:rPr lang="ru-RU" sz="7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жауапкершілік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иерархиясын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саясатты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түсіну;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3131840" y="5813485"/>
            <a:ext cx="56886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Сыпайылық: қарамағындағылардың қажеттіліктерін мойындау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онықанағаттандыру қабілеті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624" y="260648"/>
            <a:ext cx="69127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31640" y="407367"/>
            <a:ext cx="66247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Қарым-қатынасты басқару (басқа адамдардың сезімдерін басқару):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556792"/>
            <a:ext cx="7560840" cy="50405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827584" y="2127339"/>
            <a:ext cx="7488832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Жігерлендіру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болашақты жүректі жаулап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алатын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етіп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суреттеп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өзімен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еліктіріп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әкету;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Ықпал ету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көзін жеткізудің, сендірудің бірнеше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тактикаларын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меңгеру;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Өзін жетілдіруге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көмектесу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пікірдің көмегімен басқа адамдарды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көтермелеу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қабілетін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дамыту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Өзгерістерге әсер ету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қайта құрылым жасай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қабілеті, басқару әдістерін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жетілдіру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қызметкерлерді жаңа бағытқа апара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Кикілжіңді реттеу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келіспеушілікті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шешу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Жеке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өзара қатынасты жетілдіру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культивация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әлеуметтік желіде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тұрақты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болу;</a:t>
            </a: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Топтық жұмыс және бірлесу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басқа қызметкерлермен өзара байланыс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624" y="260648"/>
            <a:ext cx="69127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31640" y="-346684"/>
            <a:ext cx="66247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6513" algn="just" fontAlgn="base">
              <a:spcBef>
                <a:spcPct val="0"/>
              </a:spcBef>
              <a:spcAft>
                <a:spcPct val="0"/>
              </a:spcAft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513" algn="just" fontAlgn="base">
              <a:spcBef>
                <a:spcPct val="0"/>
              </a:spcBef>
              <a:spcAft>
                <a:spcPct val="0"/>
              </a:spcAft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513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Гумaнизм және Көшбасшылық.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560840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827584" y="43754"/>
            <a:ext cx="74888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Сонымен қатар, АҚШ-та XX ғасырдың 50-жылдарының аяғында –60-жылдардың басында   гуманистік психология  идеяларының іске асырылуы оқыту мен тәрбиелеудің теориясы мен практикасында «гуманистік педагогика» деп аталатын заманауи бағытты тудырды.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Топтық жұмыс және бірлесу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басқа қызметкерлермен өзара байланыс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жасау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педагогика тарихында гуманистік психология өкілдері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А.Маслоу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К.Роджерс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В.Франкл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айтарлықтай із қалдырды,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– олар егер адам өзін өз табиғатына толық келсе,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онда өзін жақсы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ұстай алады,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егер оның әрекеттері ішкі табиғатының тереңінен шығып жатса, онда оның әрекеттері жақсы әрі дұрыс болады деп санады.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624" y="260648"/>
            <a:ext cx="69127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31640" y="-346684"/>
            <a:ext cx="66247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6513" algn="just" fontAlgn="base">
              <a:spcBef>
                <a:spcPct val="0"/>
              </a:spcBef>
              <a:spcAft>
                <a:spcPct val="0"/>
              </a:spcAft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513" algn="just" fontAlgn="base">
              <a:spcBef>
                <a:spcPct val="0"/>
              </a:spcBef>
              <a:spcAft>
                <a:spcPct val="0"/>
              </a:spcAft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513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Гумaнизм және Көшбасшылық.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560840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827584" y="-356354"/>
            <a:ext cx="7488832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/>
              <a:t>А. Маслоу 5 деңгейлік қажеттілікті  атап көрсетті:</a:t>
            </a:r>
            <a:endParaRPr lang="ru-RU" sz="2000" dirty="0" smtClean="0"/>
          </a:p>
          <a:p>
            <a:r>
              <a:rPr lang="kk-KZ" sz="2000" i="1" dirty="0" smtClean="0"/>
              <a:t>Физиологиялық</a:t>
            </a:r>
            <a:r>
              <a:rPr lang="kk-KZ" sz="2000" dirty="0" smtClean="0"/>
              <a:t>: аштық, шөл, жыныстық қатынасқа талпыныс және т.б.</a:t>
            </a:r>
            <a:endParaRPr lang="ru-RU" sz="2000" dirty="0" smtClean="0"/>
          </a:p>
          <a:p>
            <a:r>
              <a:rPr lang="kk-KZ" sz="2000" i="1" dirty="0" smtClean="0"/>
              <a:t>Қауіпсіздік:</a:t>
            </a:r>
            <a:r>
              <a:rPr lang="kk-KZ" sz="2000" dirty="0" smtClean="0"/>
              <a:t> өмір сүруге қауіпсіздік, комфорт, өмір сүру жағдайларының тұрақтылығы.</a:t>
            </a:r>
            <a:endParaRPr lang="ru-RU" sz="2000" dirty="0" smtClean="0"/>
          </a:p>
          <a:p>
            <a:r>
              <a:rPr lang="kk-KZ" sz="2000" i="1" dirty="0" smtClean="0"/>
              <a:t>Әлеуметтік</a:t>
            </a:r>
            <a:r>
              <a:rPr lang="kk-KZ" sz="2000" dirty="0" smtClean="0"/>
              <a:t>: әлеуметтік байланыс, тілдесу, жақындық, басқаға және өзіне көңіл бөлу, бірге жұмыс істеу.</a:t>
            </a:r>
            <a:endParaRPr lang="ru-RU" sz="2000" dirty="0" smtClean="0"/>
          </a:p>
          <a:p>
            <a:r>
              <a:rPr lang="kk-KZ" sz="2000" i="1" dirty="0" smtClean="0"/>
              <a:t>Абыройлық:</a:t>
            </a:r>
            <a:r>
              <a:rPr lang="kk-KZ" sz="2000" dirty="0" smtClean="0"/>
              <a:t> өзіне құрмет, сырт адамдардан құрметке ие болу, басқалар мойындап абыройлы болу, табысқа жету мен жоғары баға алу, қызметте өсу.</a:t>
            </a:r>
            <a:endParaRPr lang="ru-RU" sz="2000" dirty="0" smtClean="0"/>
          </a:p>
          <a:p>
            <a:r>
              <a:rPr lang="kk-KZ" sz="2000" i="1" dirty="0" smtClean="0"/>
              <a:t>Рухани:</a:t>
            </a:r>
            <a:r>
              <a:rPr lang="kk-KZ" sz="2000" dirty="0" smtClean="0"/>
              <a:t> тану, өзін орнын табу, өзіндік сипаттау, өзін өзі тану.</a:t>
            </a:r>
            <a:endParaRPr lang="ru-RU" sz="2000" dirty="0" smtClean="0"/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87624" y="260648"/>
            <a:ext cx="69127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331640" y="-346684"/>
            <a:ext cx="66247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36513" algn="just" fontAlgn="base">
              <a:spcBef>
                <a:spcPct val="0"/>
              </a:spcBef>
              <a:spcAft>
                <a:spcPct val="0"/>
              </a:spcAft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513" algn="just" fontAlgn="base">
              <a:spcBef>
                <a:spcPct val="0"/>
              </a:spcBef>
              <a:spcAft>
                <a:spcPct val="0"/>
              </a:spcAft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513" algn="just" fontAlgn="base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Гумaнизм және Көшбасшылық.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268760"/>
            <a:ext cx="7560840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827584" y="259197"/>
            <a:ext cx="7488832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6513" fontAlgn="base">
              <a:spcBef>
                <a:spcPct val="0"/>
              </a:spcBef>
              <a:spcAft>
                <a:spcPct val="0"/>
              </a:spcAft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Қорыта келгенде, адамның «өзегі», шынайы «Мені» әуел бастан дұрыс, адамгершілікті, сенімге ие. А.Маслоудың ойынша, адамның іргелі қажеттіліктері небары баспалдақтың сатылары сияқты қарастырылады маңыздануға, абсолютті құндылықтарға жетелейтін – барлық адамдар ұмтылатын алыс мақсаттарға, яғни оның толыққанды адамға айналуына, адамның әлеуеттік мүмкіндіктерін жүзеге асыруын көрсетеді.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534400" cy="758952"/>
          </a:xfrm>
        </p:spPr>
        <p:txBody>
          <a:bodyPr>
            <a:noAutofit/>
          </a:bodyPr>
          <a:lstStyle/>
          <a:p>
            <a:r>
              <a:rPr lang="kk-K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рахмет!!!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Көшбасшылықтың теориялары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Көшбасшылық теория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3605386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644008" y="1827401"/>
            <a:ext cx="3923928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Жиырмасыншы ғасырдың басында адамдар көшбасшылыққа байланысты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барлық оқуға, ізденіске қызыға бастады. Ғалымдар қандай дағдыларды дамыту керектігін, көптеген адамдарға ықпал етуді және оған қажетті дағдыларды игеруді айқындауға тырысты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5157192"/>
            <a:ext cx="7128792" cy="122413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65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Сондықтан да көшбасшылықтың қандай сипаттары неліктен тиімдірек ықпал ететінін айқындауға және оны болжауға көмектесетін көшбасшылықтың теориялары жасалды  </a:t>
            </a:r>
            <a:endParaRPr lang="kk-K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534400" cy="758952"/>
          </a:xfrm>
        </p:spPr>
        <p:txBody>
          <a:bodyPr>
            <a:noAutofit/>
          </a:bodyPr>
          <a:lstStyle/>
          <a:p>
            <a:r>
              <a:rPr lang="kk-KZ" sz="2400" dirty="0" smtClean="0">
                <a:solidFill>
                  <a:srgbClr val="FF0000"/>
                </a:solidFill>
              </a:rPr>
              <a:t>Көшбасшы болуға ұмтылатын мұғалімдерге көшбасшылықтың теориясын білуі қажет.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6386" name="AutoShape 2" descr="КӨШБАСШЫЛЫҚ дегеніміз не? - ПСИХОЛОГИЯ БОЙЫНША анықтама және түсінік -  Психология - 20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КӨШБАСШЫЛЫҚ дегеніміз не? - ПСИХОЛОГИЯ БОЙЫНША анықтама және түсінік -  Психология - 20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КӨШБАСШЫЛЫҚ дегеніміз не? - ПСИХОЛОГИЯ БОЙЫНША анықтама және түсінік -  Психология - 20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КӨШБАСШЫЛЫҚ дегеніміз не? - ПСИХОЛОГИЯ БОЙЫНША анықтама және түсінік -  Психология - 20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4" name="Picture 10" descr="ლიდერობა ჩვენს წარმოდგენაში | არანერდინალური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5"/>
            <a:ext cx="5472608" cy="22322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611560" y="4437112"/>
            <a:ext cx="7920880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dirty="0" smtClean="0"/>
              <a:t>Бұл оларға көшбасшылықтың не екенін толық және терең түсінуге мүмкіндік береді. Өз кезегінде көшбасшы қандай болуы және не істей алуы қажеттігі туралы дұрыс пікір қалыптастырады. 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2880320" cy="396044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Мысалға, біліктілікті арттыру курстарын оқу барысындағы көшбасшылыққа қатысты тақырыпты өту кезінде мұғалімдер көшбасшылық туралы түрлі анықтамаларды ұстанады.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Гарвард университетінің студенті: Көшбасшы қандай болуы керек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84784"/>
            <a:ext cx="2448272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796136" y="1628800"/>
            <a:ext cx="30243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Мұғалімдер көшбасшылық теориясын меңгергеннен кейін, өзінің мұғалім-көшбасшы ретіндегі әрекетін дұрыс ұйымдастыра алатынын атап өтті.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534400" cy="758952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Көшбасшылық туралы түсініктердің дамуы, осы бағыттағы эксперименттік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еңбектер көшбасшылық түсінігінің төрт негізгі тәсілінің туындауына, қалыптасуына ықпалын тигізді.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95736" y="2636912"/>
            <a:ext cx="4680520" cy="93610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23728" y="3573016"/>
            <a:ext cx="4680520" cy="93610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23728" y="4509120"/>
            <a:ext cx="4680520" cy="93610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195736" y="5445224"/>
            <a:ext cx="4680520" cy="93610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эмоциялық зият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негізіндегі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көшбасшылық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55776" y="2852936"/>
            <a:ext cx="43320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тұлғалық қасиеттері тарапынан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419872" y="3861048"/>
            <a:ext cx="2404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мінез-құлықтық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563888" y="4725144"/>
            <a:ext cx="1959511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жағдаяттық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332656"/>
            <a:ext cx="73448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63688" y="620688"/>
            <a:ext cx="4957639" cy="3693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Көшбасшылықтың белгiлерi мен функциялaры.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8640"/>
            <a:ext cx="8496944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Тұлғалық қасиеттері позициясының тәсілі</a:t>
            </a:r>
            <a:endParaRPr lang="en-US" sz="2000" b="1" dirty="0" smtClean="0"/>
          </a:p>
          <a:p>
            <a:pPr algn="ctr"/>
            <a:r>
              <a:rPr lang="kk-KZ" sz="2000" dirty="0" smtClean="0"/>
              <a:t>(1930 жж.)</a:t>
            </a:r>
            <a:endParaRPr lang="en-US" sz="2000" b="1" dirty="0" smtClean="0"/>
          </a:p>
          <a:p>
            <a:pPr algn="ctr"/>
            <a:r>
              <a:rPr lang="kk-KZ" sz="2000" b="1" dirty="0" smtClean="0"/>
              <a:t>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3212976"/>
            <a:ext cx="40324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/>
              <a:t>барлық көшбасшының жеке тұлғалық қасиеттері арналған белгілі бір жинағы бар көшбасшылықты түсіндіреді: 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539552" y="3933056"/>
            <a:ext cx="1368152" cy="13681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қабілеттілік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907704" y="5301208"/>
            <a:ext cx="1368152" cy="13681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бейімделгіш,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79912" y="5301208"/>
            <a:ext cx="1368152" cy="13681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өзіне сенімді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236296" y="3861048"/>
            <a:ext cx="1368152" cy="13681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тік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516216" y="1628800"/>
            <a:ext cx="1368152" cy="1368152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адал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07904" y="1340768"/>
            <a:ext cx="1368152" cy="1368152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энергиялы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27584" y="1844824"/>
            <a:ext cx="1368152" cy="13681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атаққұмар,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796136" y="5229200"/>
            <a:ext cx="1368152" cy="13681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білім.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412776"/>
            <a:ext cx="3024336" cy="30963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772816"/>
            <a:ext cx="26642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Әсіресе, бұл қасиеттер атақты көшбасшыларда байқалады (атақты адамдар теориясы). Дегенмен, жеке қасиеттер жетістікке кепілдік бермейді, олардың маңыздылығы көбінесе басқа факторларға байланысты.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827584" y="188640"/>
            <a:ext cx="165618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4869160"/>
            <a:ext cx="7920880" cy="15121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584" y="5136286"/>
            <a:ext cx="70922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Осы тәсілдің аясында алғашқы қадам жасалды және қызметкерлерді жеке</a:t>
            </a:r>
            <a:r>
              <a:rPr lang="en-US" sz="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қасиеті бойынша іріктеудің ғылыми базасы жасалды. Жеке мінездемелердің концепциясы қызметкерлердің іскерлік қасиеттерін бағалау мен дамытудың түрлі бағдарламасында көрініс табады. 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0" name="Picture 4" descr="Менеджер мен көшбасшы: кім мықты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56792"/>
            <a:ext cx="4896544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8640"/>
            <a:ext cx="7992888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Мінез-құлықтық тәсілі </a:t>
            </a:r>
            <a:r>
              <a:rPr lang="kk-KZ" sz="2000" dirty="0" smtClean="0"/>
              <a:t>(1940-1950 жж.) </a:t>
            </a:r>
            <a:endParaRPr lang="ru-RU" sz="2000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11560" y="1724036"/>
            <a:ext cx="26277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көшбасшылықты басшының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6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қарамағындағыларға деген қатынасы бойынша мінез-құлық үлгілерінің жинағы ретінде, яғни басшының басқару процесінде қолданатын тәсіл мен әдістерінің жинағы ретінде қарастырады.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32040" y="1628800"/>
            <a:ext cx="360040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Көшбасшылықтың стилі өз қарамағындағыларға деген басшының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3068960"/>
            <a:ext cx="3807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бөлінген көшбасшылық деңгейін,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3645024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қолданатын билік типін,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4293096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сыртқы ортамен жұмыс әдісін,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4869160"/>
            <a:ext cx="31293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қызметкерге ықпал тәсілін,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499992" y="5445224"/>
            <a:ext cx="39239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5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қарамағындағыларға деген басшының әдеттегі әрекетін көрсетеді.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11960" y="3140968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211960" y="3717032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11960" y="4437112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211960" y="501317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11960" y="5589240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1894</Words>
  <Application>Microsoft Office PowerPoint</Application>
  <PresentationFormat>Экран (4:3)</PresentationFormat>
  <Paragraphs>230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Официальная</vt:lpstr>
      <vt:lpstr>                  2-Дәріс   Педагогикалық іс–әрекеттегі Көшбасшылықтың жалпы негіздері п.ғ.д., профессор  Шалғынбаева Қ.Қ. </vt:lpstr>
      <vt:lpstr>Жоспары:</vt:lpstr>
      <vt:lpstr>Көшбасшылықтың теориялары </vt:lpstr>
      <vt:lpstr>Көшбасшы болуға ұмтылатын мұғалімдерге көшбасшылықтың теориясын білуі қажет. </vt:lpstr>
      <vt:lpstr>  Мысалға, біліктілікті арттыру курстарын оқу барысындағы көшбасшылыққа қатысты тақырыпты өту кезінде мұғалімдер көшбасшылық туралы түрлі анықтамаларды ұстанады. </vt:lpstr>
      <vt:lpstr>Көшбасшылық туралы түсініктердің дамуы, осы бағыттағы эксперименттік еңбектер көшбасшылық түсінігінің төрт негізгі тәсілінің туындауына, қалыптасуына ықпалын тигізді.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Назарларыңызға рахмет!!!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2-Дәріс   Педагогикалық іс –әрекеттегі Көшбасшылықтың жалпы негіздері </dc:title>
  <dc:creator>Айзат Рымбекова</dc:creator>
  <cp:lastModifiedBy>Alima Saipova</cp:lastModifiedBy>
  <cp:revision>39</cp:revision>
  <dcterms:created xsi:type="dcterms:W3CDTF">2021-09-04T17:39:50Z</dcterms:created>
  <dcterms:modified xsi:type="dcterms:W3CDTF">2023-09-13T09:12:41Z</dcterms:modified>
</cp:coreProperties>
</file>