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310" r:id="rId3"/>
    <p:sldId id="308" r:id="rId4"/>
    <p:sldId id="314" r:id="rId5"/>
    <p:sldId id="311" r:id="rId6"/>
    <p:sldId id="312" r:id="rId7"/>
    <p:sldId id="313" r:id="rId8"/>
    <p:sldId id="257" r:id="rId9"/>
    <p:sldId id="309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315" r:id="rId19"/>
    <p:sldId id="316" r:id="rId20"/>
    <p:sldId id="317" r:id="rId21"/>
    <p:sldId id="318" r:id="rId22"/>
    <p:sldId id="319" r:id="rId23"/>
    <p:sldId id="320" r:id="rId24"/>
    <p:sldId id="305" r:id="rId25"/>
    <p:sldId id="30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E6A806-CFFC-48E3-8984-1118D04DB602}">
          <p14:sldIdLst>
            <p14:sldId id="259"/>
            <p14:sldId id="310"/>
            <p14:sldId id="308"/>
            <p14:sldId id="314"/>
            <p14:sldId id="311"/>
            <p14:sldId id="312"/>
            <p14:sldId id="313"/>
            <p14:sldId id="257"/>
            <p14:sldId id="309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315"/>
            <p14:sldId id="316"/>
            <p14:sldId id="317"/>
            <p14:sldId id="318"/>
            <p14:sldId id="319"/>
            <p14:sldId id="320"/>
          </p14:sldIdLst>
        </p14:section>
        <p14:section name="Раздел без заголовка" id="{4FC3ABE3-A329-49E6-920F-9A0DBC293E2E}">
          <p14:sldIdLst>
            <p14:sldId id="305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0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w.ru/sovremennie-informacionnie-sistemi.html" TargetMode="External"/><Relationship Id="rId2" Type="http://schemas.openxmlformats.org/officeDocument/2006/relationships/hyperlink" Target="https://genew.ru/programma-dlya-obrabotki-kodovih-tablic-programma-prednaznach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94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5%D0%B0%D0%BB%D1%8C%D0%BD%D0%BE%D0%B5_%D0%B2%D1%80%D0%B5%D0%BC%D1%8F" TargetMode="External"/><Relationship Id="rId5" Type="http://schemas.openxmlformats.org/officeDocument/2006/relationships/hyperlink" Target="https://ru.wikipedia.org/wiki/%D0%9A%D0%BB%D0%B8%D0%B5%D0%BD%D1%82_(%D0%B8%D0%BD%D1%84%D0%BE%D1%80%D0%BC%D0%B0%D1%82%D0%B8%D0%BA%D0%B0)" TargetMode="External"/><Relationship Id="rId4" Type="http://schemas.openxmlformats.org/officeDocument/2006/relationships/hyperlink" Target="https://ru.wikipedia.org/wiki/%D0%A2%D1%80%D0%B0%D0%BD%D0%B7%D0%B0%D0%BA%D1%86%D0%B8%D1%8F_(%D0%B8%D0%BD%D1%84%D0%BE%D1%80%D0%BC%D0%B0%D1%82%D0%B8%D0%BA%D0%B0)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7001" y="1475633"/>
            <a:ext cx="8361229" cy="2098226"/>
          </a:xfrm>
        </p:spPr>
        <p:txBody>
          <a:bodyPr/>
          <a:lstStyle/>
          <a:p>
            <a:r>
              <a:rPr lang="kk-KZ" dirty="0" smtClean="0"/>
              <a:t>Лекция 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8295" y="3696220"/>
            <a:ext cx="6831673" cy="1086237"/>
          </a:xfrm>
        </p:spPr>
        <p:txBody>
          <a:bodyPr/>
          <a:lstStyle/>
          <a:p>
            <a:r>
              <a:rPr lang="ru-RU" b="1" dirty="0"/>
              <a:t>Архитектура </a:t>
            </a:r>
            <a:r>
              <a:rPr lang="ru-RU" b="1" dirty="0" smtClean="0"/>
              <a:t>СП</a:t>
            </a:r>
            <a:r>
              <a:rPr lang="kk-KZ" b="1" dirty="0" smtClean="0"/>
              <a:t>ПР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93178" y="4870139"/>
            <a:ext cx="41100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/>
              <a:t>и</a:t>
            </a:r>
            <a:r>
              <a:rPr lang="ru-RU" sz="1400" dirty="0" err="1" smtClean="0"/>
              <a:t>.о</a:t>
            </a:r>
            <a:r>
              <a:rPr lang="ru-RU" sz="1400" dirty="0" smtClean="0"/>
              <a:t>. доцент кафедры «Информационные системы» </a:t>
            </a:r>
          </a:p>
          <a:p>
            <a:r>
              <a:rPr lang="ru-RU" sz="1400" dirty="0" err="1" smtClean="0"/>
              <a:t>Муханова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Аягоз</a:t>
            </a:r>
            <a:r>
              <a:rPr lang="ru-RU" sz="1400" dirty="0" smtClean="0"/>
              <a:t> </a:t>
            </a:r>
            <a:r>
              <a:rPr lang="ru-RU" sz="1400" dirty="0" err="1" smtClean="0"/>
              <a:t>Асанбековна</a:t>
            </a:r>
            <a:endParaRPr lang="ru-RU" sz="1400" dirty="0" smtClean="0"/>
          </a:p>
          <a:p>
            <a:r>
              <a:rPr lang="en-US" sz="1400" dirty="0"/>
              <a:t>e</a:t>
            </a:r>
            <a:r>
              <a:rPr lang="en-US" sz="1400" dirty="0" smtClean="0"/>
              <a:t>-mail: ayagoz198302@mail.ru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704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Подсистема метаинформации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Подсистема метаинформации</a:t>
            </a:r>
            <a:r>
              <a:rPr lang="ru-RU" dirty="0"/>
              <a:t> представляет собой описание структуры информационного хранилища: состав показателей, иерархий агрегации измерений, форматов данных, используемых функций, физического размещения на сервере, прав доступа пользователей, частоты обновления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3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Подсистема представления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 smtClean="0"/>
              <a:t>Подсистема </a:t>
            </a:r>
            <a:r>
              <a:rPr lang="ru-RU" b="1" dirty="0"/>
              <a:t>представления данных</a:t>
            </a:r>
            <a:r>
              <a:rPr lang="ru-RU" dirty="0"/>
              <a:t> (организация витрин данных) представляет собой предметно-ориентированное хранилище, как правило, агрегированной информации, предназначенное для использования группой пользователей в рамках конкретного вида деятельности (маркетинга, финансового менеджмента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8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Структура </a:t>
            </a:r>
            <a:r>
              <a:rPr lang="en-US" b="1" dirty="0" smtClean="0"/>
              <a:t>OLAP </a:t>
            </a:r>
            <a:r>
              <a:rPr lang="ru-RU" b="1" dirty="0" smtClean="0"/>
              <a:t>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2285999"/>
            <a:ext cx="3561347" cy="40426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Подсистема оперативного анализа данных (OLAP)</a:t>
            </a:r>
            <a:r>
              <a:rPr lang="ru-RU" dirty="0"/>
              <a:t> используется лицами, подготавливающими информацию для принятия решений путем выполнения различных статистических группировок исходных данных (рис. 3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14" y="1705309"/>
            <a:ext cx="6645455" cy="356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8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Подсистема интеллектуального анализа данных (</a:t>
            </a:r>
            <a:r>
              <a:rPr lang="ru-RU" b="1" dirty="0" err="1"/>
              <a:t>Data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b="1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2285999"/>
            <a:ext cx="10491537" cy="436345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	Подсистема </a:t>
            </a:r>
            <a:r>
              <a:rPr lang="ru-RU" b="1" dirty="0"/>
              <a:t>интеллектуального анализа данных (</a:t>
            </a:r>
            <a:r>
              <a:rPr lang="ru-RU" b="1" dirty="0" err="1"/>
              <a:t>Data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b="1" dirty="0"/>
              <a:t>)</a:t>
            </a:r>
            <a:r>
              <a:rPr lang="ru-RU" dirty="0"/>
              <a:t> используется специальной категорией пользователей-аналитиков, которые на основе информационных хранилищ обнаруживают закономерности в деятельности предприятия и на рынке, используемые в дальнейшем для обоснования стратегических или тактических решений.</a:t>
            </a:r>
          </a:p>
          <a:p>
            <a:pPr marL="0" indent="0" algn="just">
              <a:buNone/>
            </a:pPr>
            <a:r>
              <a:rPr lang="ru-RU" dirty="0" smtClean="0"/>
              <a:t>Необходимость </a:t>
            </a:r>
            <a:r>
              <a:rPr lang="ru-RU" dirty="0"/>
              <a:t>появления DM-технологии продиктована следующими обстоятельствами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1 - тотальное применение </a:t>
            </a:r>
            <a:r>
              <a:rPr lang="ru-RU" dirty="0" err="1"/>
              <a:t>web</a:t>
            </a:r>
            <a:r>
              <a:rPr lang="ru-RU" dirty="0"/>
              <a:t>-серверов обеспечивает доступ к огромному объему разнородной информации, обработка которой с помощью традиционных информационных технологий невозможна;</a:t>
            </a:r>
          </a:p>
          <a:p>
            <a:pPr marL="0" indent="0" algn="just">
              <a:buNone/>
            </a:pPr>
            <a:r>
              <a:rPr lang="ru-RU" dirty="0"/>
              <a:t>2 - потребность в выявлении скрытых зависимостей между </a:t>
            </a:r>
            <a:r>
              <a:rPr lang="ru-RU" dirty="0" smtClean="0"/>
              <a:t>различными </a:t>
            </a:r>
            <a:r>
              <a:rPr lang="ru-RU" dirty="0"/>
              <a:t>факторами, представленными в различных формах (символьная, числовая, графическая, неструктурированная, структурированная и т. д.);</a:t>
            </a:r>
          </a:p>
          <a:p>
            <a:pPr marL="0" indent="0" algn="just">
              <a:buNone/>
            </a:pPr>
            <a:r>
              <a:rPr lang="ru-RU" dirty="0"/>
              <a:t>3 - необходимость в выделении из множества значений, принимаемых факторами, тех, которые определяют поведение объекта и оказывают влияние на его поведение в будущем.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4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WareHouse</a:t>
            </a:r>
            <a:r>
              <a:rPr lang="ru-RU" dirty="0"/>
              <a:t> – DWH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 основе DM-технологии лежит Хранилище данных (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WareHouse</a:t>
            </a:r>
            <a:r>
              <a:rPr lang="ru-RU" dirty="0"/>
              <a:t> – DWH). DWH – это предметно-ориентированный, интегрированный, неизменяемый и поддерживающий хронологию набор данных, специфическим образом организованный для целей поддержки принятия решений.</a:t>
            </a:r>
          </a:p>
          <a:p>
            <a:pPr algn="just"/>
            <a:r>
              <a:rPr lang="ru-RU" dirty="0"/>
              <a:t>Особенно перспективным является сочетание DWH+DM-технологий, так как они функционируют не по заранее заданным формулам, а на основе функциональных зависимостей, релевантных накопленным данным.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1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WareHouse</a:t>
            </a:r>
            <a:r>
              <a:rPr lang="ru-RU" dirty="0"/>
              <a:t> – DWH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В DWH+DM-технологиях</a:t>
            </a:r>
            <a:r>
              <a:rPr lang="ru-RU" dirty="0"/>
              <a:t> используются в различных сочетаниях следующие инструменты: нейронные сети, генетические алгоритмы, средства визуализации процессов, методы порождения деревьев решений, методы, основанные на правилах, методы статистического анализа.</a:t>
            </a:r>
          </a:p>
          <a:p>
            <a:pPr algn="just"/>
            <a:r>
              <a:rPr lang="ru-RU" dirty="0"/>
              <a:t>Принципиальная новизна этих технологий состоит в том, что управление процессом решения задач носит не алгоритмический характер, а характер управления данными (демон).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Подсистема «Информационная система руководителя»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Подсистема «Информационная система руководителя» </a:t>
            </a:r>
            <a:r>
              <a:rPr lang="ru-RU" dirty="0"/>
              <a:t>(EIS – </a:t>
            </a:r>
            <a:r>
              <a:rPr lang="ru-RU" dirty="0" err="1"/>
              <a:t>Execution</a:t>
            </a:r>
            <a:r>
              <a:rPr lang="ru-RU" dirty="0"/>
              <a:t> </a:t>
            </a:r>
            <a:r>
              <a:rPr lang="ru-RU" dirty="0" err="1"/>
              <a:t>Information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/>
              <a:t>) предназначена для лиц, непосредственно принимающих решения. В качестве интерфейса руководителям предлагается набор стандартных отчётов и графиков, настраиваемых на потребности руководителя через систему меню.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Таким образом, обоснование принятия решений в сфере экономики и бизнеса по выпуску новой и модернизации существующей продукции, расширению или сокращению финансово-хозяйственной деятельности предполагает широкое использование систем поддержки принятия управленческих решений </a:t>
            </a:r>
            <a:r>
              <a:rPr lang="ru-RU" b="1" dirty="0"/>
              <a:t>на основе</a:t>
            </a:r>
            <a:r>
              <a:rPr lang="ru-RU" dirty="0"/>
              <a:t> применения экономико-математических методов моделирования, экспертных систем, статистических методов прогнозирования и методов интеллектуального анализа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3490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Архитектура СППР</a:t>
            </a:r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сегодняшний день можно выделить четыре наиболее популярных типа архитектур систем поддержки принятия решений:</a:t>
            </a:r>
          </a:p>
          <a:p>
            <a:r>
              <a:rPr lang="ru-RU" dirty="0"/>
              <a:t>1.  Функциональная СППР.</a:t>
            </a:r>
          </a:p>
          <a:p>
            <a:r>
              <a:rPr lang="ru-RU" dirty="0"/>
              <a:t>2.  Независимые витрины данных.</a:t>
            </a:r>
          </a:p>
          <a:p>
            <a:r>
              <a:rPr lang="ru-RU" dirty="0"/>
              <a:t>3.  Двухуровневое хранилище данных.</a:t>
            </a:r>
          </a:p>
          <a:p>
            <a:r>
              <a:rPr lang="ru-RU" dirty="0"/>
              <a:t>4.  Трехуровневое хранилище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1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Функциональная СППР</a:t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4" y="1517873"/>
            <a:ext cx="5245768" cy="500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3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Процедура </a:t>
            </a:r>
            <a:r>
              <a:rPr lang="ru-RU" b="1" dirty="0" smtClean="0"/>
              <a:t>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Процедура </a:t>
            </a:r>
            <a:r>
              <a:rPr lang="ru-RU" dirty="0"/>
              <a:t>принятия решений с помощью СППР представляет собой циклический процесс взаимодействия человека и компьютера</a:t>
            </a:r>
            <a:r>
              <a:rPr lang="kk-KZ" dirty="0"/>
              <a:t>. </a:t>
            </a:r>
            <a:endParaRPr lang="ru-RU" dirty="0"/>
          </a:p>
          <a:p>
            <a:pPr marL="0" indent="0">
              <a:buNone/>
            </a:pPr>
            <a:r>
              <a:rPr lang="kk-KZ" dirty="0" smtClean="0"/>
              <a:t>	Процедура </a:t>
            </a:r>
            <a:r>
              <a:rPr lang="kk-KZ" dirty="0"/>
              <a:t>ПР в</a:t>
            </a:r>
            <a:r>
              <a:rPr lang="ru-RU" dirty="0" err="1"/>
              <a:t>ключает</a:t>
            </a:r>
            <a:r>
              <a:rPr lang="ru-RU" dirty="0"/>
              <a:t> </a:t>
            </a:r>
            <a:r>
              <a:rPr lang="kk-KZ" dirty="0"/>
              <a:t>следующие фазы;</a:t>
            </a:r>
            <a:endParaRPr lang="ru-RU" dirty="0"/>
          </a:p>
          <a:p>
            <a:pPr lvl="0"/>
            <a:r>
              <a:rPr lang="ru-RU" dirty="0"/>
              <a:t>фазы анализа и постановки задачи, </a:t>
            </a:r>
          </a:p>
          <a:p>
            <a:pPr lvl="0"/>
            <a:r>
              <a:rPr lang="ru-RU" dirty="0"/>
              <a:t>фазы поиска и оптимизации альтернативных решений, реализуемых с помощью компьютера.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043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СППР с использованием независимых витрин данных</a:t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37" y="1808160"/>
            <a:ext cx="4569415" cy="447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8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СППР на основе двухуровневого хранилища данных</a:t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7" y="1604211"/>
            <a:ext cx="5688849" cy="507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9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СППР на основе трёхуровневого хранилища данных</a:t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88" y="1414682"/>
            <a:ext cx="4499811" cy="507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2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61" y="1540042"/>
            <a:ext cx="7625992" cy="471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6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Контрольные вопросы: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1.Что представляет собой процедура принятия решений с помощью СППР?</a:t>
            </a:r>
          </a:p>
          <a:p>
            <a:r>
              <a:rPr lang="ru-RU" dirty="0"/>
              <a:t>2.Из каких фаз состоит процедура принятия решений с помощью СППР?</a:t>
            </a:r>
          </a:p>
          <a:p>
            <a:r>
              <a:rPr lang="ru-RU" dirty="0"/>
              <a:t>3.Что такое OLAP - технология и в чем его основное назначение и цель?</a:t>
            </a:r>
          </a:p>
          <a:p>
            <a:r>
              <a:rPr lang="ru-RU" dirty="0"/>
              <a:t>4.Перечислите основные структурные элементы архитектуры СППР</a:t>
            </a:r>
          </a:p>
          <a:p>
            <a:r>
              <a:rPr lang="ru-RU" dirty="0"/>
              <a:t>5. В  каких базовых сферах выполняется поддержка принятия решений </a:t>
            </a:r>
          </a:p>
          <a:p>
            <a:r>
              <a:rPr lang="ru-RU" dirty="0"/>
              <a:t>6.Из каких элементов состоит архитектура информационного хранилища данных?</a:t>
            </a:r>
          </a:p>
          <a:p>
            <a:r>
              <a:rPr lang="ru-RU" dirty="0"/>
              <a:t>7. Что представляет собой подсистема хранения данных?</a:t>
            </a:r>
          </a:p>
          <a:p>
            <a:r>
              <a:rPr lang="ru-RU" dirty="0"/>
              <a:t>8. Что представляет собой подсистема метаинформации?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2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Контрольные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9.</a:t>
            </a:r>
            <a:r>
              <a:rPr lang="ru-RU" b="1" dirty="0"/>
              <a:t> </a:t>
            </a:r>
            <a:r>
              <a:rPr lang="ru-RU" dirty="0"/>
              <a:t>Что представляет собой подсистема представления данных?</a:t>
            </a:r>
          </a:p>
          <a:p>
            <a:r>
              <a:rPr lang="ru-RU" dirty="0"/>
              <a:t>10.Перечислить составные элементы OLAP – системы</a:t>
            </a:r>
          </a:p>
          <a:p>
            <a:r>
              <a:rPr lang="ru-RU" dirty="0"/>
              <a:t>11.Для чего служит </a:t>
            </a:r>
            <a:r>
              <a:rPr lang="ru-RU" i="1" dirty="0"/>
              <a:t> </a:t>
            </a:r>
            <a:r>
              <a:rPr lang="ru-RU" dirty="0"/>
              <a:t>подсистема интеллектуального анализа данных (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)?</a:t>
            </a:r>
          </a:p>
          <a:p>
            <a:r>
              <a:rPr lang="ru-RU" dirty="0"/>
              <a:t>12.Чем вызвана необходимость  появления DM-технологии?</a:t>
            </a:r>
          </a:p>
          <a:p>
            <a:r>
              <a:rPr lang="ru-RU" dirty="0"/>
              <a:t>13.Что такое DWH?</a:t>
            </a:r>
          </a:p>
          <a:p>
            <a:r>
              <a:rPr lang="ru-RU" dirty="0"/>
              <a:t>14.Какие инструменты используются в DWH+DM-технологиях?</a:t>
            </a:r>
          </a:p>
          <a:p>
            <a:r>
              <a:rPr lang="ru-RU" dirty="0"/>
              <a:t>15.Для кого предназначена Подсистема «Информационная система руководителя» </a:t>
            </a:r>
          </a:p>
          <a:p>
            <a:r>
              <a:rPr lang="ru-RU" dirty="0"/>
              <a:t>16.На чем основывается использование СППР в сфере экономики и бизнеса?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8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63" y="352926"/>
            <a:ext cx="4892841" cy="970548"/>
          </a:xfrm>
        </p:spPr>
        <p:txBody>
          <a:bodyPr>
            <a:normAutofit/>
          </a:bodyPr>
          <a:lstStyle/>
          <a:p>
            <a:r>
              <a:rPr lang="ru-RU" b="1" dirty="0"/>
              <a:t>Архитектура </a:t>
            </a:r>
            <a:r>
              <a:rPr lang="ru-RU" b="1" dirty="0" smtClean="0"/>
              <a:t>СППР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316" y="1565275"/>
            <a:ext cx="4114800" cy="36443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Архитектура типичной системы  принятия решений представлена на </a:t>
            </a:r>
            <a:r>
              <a:rPr lang="ru-RU" dirty="0" smtClean="0"/>
              <a:t>рис. 1. и </a:t>
            </a:r>
            <a:r>
              <a:rPr lang="ru-RU" dirty="0"/>
              <a:t>включает следующие элементы:</a:t>
            </a:r>
          </a:p>
          <a:p>
            <a:pPr algn="just"/>
            <a:r>
              <a:rPr lang="ru-RU" dirty="0" smtClean="0"/>
              <a:t>внешние </a:t>
            </a:r>
            <a:r>
              <a:rPr lang="ru-RU" dirty="0"/>
              <a:t>источники;</a:t>
            </a:r>
          </a:p>
          <a:p>
            <a:pPr algn="just"/>
            <a:r>
              <a:rPr lang="ru-RU" dirty="0" smtClean="0"/>
              <a:t>оперативные </a:t>
            </a:r>
            <a:r>
              <a:rPr lang="ru-RU" dirty="0"/>
              <a:t>данные;</a:t>
            </a:r>
          </a:p>
          <a:p>
            <a:pPr algn="just"/>
            <a:r>
              <a:rPr lang="ru-RU" dirty="0" smtClean="0"/>
              <a:t>информационное </a:t>
            </a:r>
            <a:r>
              <a:rPr lang="ru-RU" dirty="0"/>
              <a:t>хранилище данных;</a:t>
            </a:r>
          </a:p>
          <a:p>
            <a:pPr algn="just"/>
            <a:r>
              <a:rPr lang="ru-RU" dirty="0" smtClean="0"/>
              <a:t>отчетность</a:t>
            </a:r>
            <a:r>
              <a:rPr lang="ru-RU" dirty="0"/>
              <a:t>, OLAP-технология,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руководство </a:t>
            </a:r>
            <a:r>
              <a:rPr lang="ru-RU" dirty="0"/>
              <a:t>и службы </a:t>
            </a:r>
            <a:r>
              <a:rPr lang="ru-RU" dirty="0" smtClean="0"/>
              <a:t>предприятия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kk-K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71" y="167639"/>
            <a:ext cx="5528200" cy="303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276417"/>
            <a:ext cx="5055937" cy="3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4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OLAP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Современные системы поддержки принятия</a:t>
            </a:r>
            <a:r>
              <a:rPr lang="ru-RU" dirty="0"/>
              <a:t> решений и информационные системы руководителей высшего уровня управления </a:t>
            </a:r>
            <a:r>
              <a:rPr lang="ru-RU" b="1" dirty="0"/>
              <a:t>основаны </a:t>
            </a:r>
            <a:r>
              <a:rPr lang="ru-RU" dirty="0"/>
              <a:t>на применении специализированных информационных хранилищ и технологий OLAP.  </a:t>
            </a:r>
          </a:p>
          <a:p>
            <a:pPr algn="just"/>
            <a:r>
              <a:rPr lang="ru-RU" b="1" dirty="0"/>
              <a:t>OLAP (</a:t>
            </a:r>
            <a:r>
              <a:rPr lang="ru-RU" b="1" dirty="0" err="1"/>
              <a:t>Online</a:t>
            </a:r>
            <a:r>
              <a:rPr lang="ru-RU" b="1" dirty="0"/>
              <a:t> </a:t>
            </a:r>
            <a:r>
              <a:rPr lang="ru-RU" b="1" dirty="0" err="1"/>
              <a:t>Analytical</a:t>
            </a:r>
            <a:r>
              <a:rPr lang="ru-RU" b="1" dirty="0"/>
              <a:t> </a:t>
            </a:r>
            <a:r>
              <a:rPr lang="ru-RU" b="1" dirty="0" err="1"/>
              <a:t>Processing</a:t>
            </a:r>
            <a:r>
              <a:rPr lang="ru-RU" b="1" dirty="0"/>
              <a:t>)</a:t>
            </a:r>
            <a:r>
              <a:rPr lang="ru-RU" dirty="0"/>
              <a:t> - технология оперативной </a:t>
            </a:r>
            <a:r>
              <a:rPr lang="ru-RU" dirty="0">
                <a:hlinkClick r:id="rId2"/>
              </a:rPr>
              <a:t>аналитической обработки данных</a:t>
            </a:r>
            <a:r>
              <a:rPr lang="ru-RU" dirty="0"/>
              <a:t>, использующая </a:t>
            </a:r>
            <a:r>
              <a:rPr lang="ru-RU" dirty="0">
                <a:hlinkClick r:id="rId3"/>
              </a:rPr>
              <a:t>методы и средства для сбора</a:t>
            </a:r>
            <a:r>
              <a:rPr lang="ru-RU" dirty="0"/>
              <a:t>, хранения и анализа многомерных данных в целях поддержки процессов принятия решений.</a:t>
            </a:r>
            <a:r>
              <a:rPr lang="ru-RU" b="1" dirty="0"/>
              <a:t> </a:t>
            </a:r>
            <a:endParaRPr lang="ru-RU" dirty="0"/>
          </a:p>
          <a:p>
            <a:pPr algn="just"/>
            <a:r>
              <a:rPr lang="ru-RU" b="1" dirty="0"/>
              <a:t>Основное назначение</a:t>
            </a:r>
            <a:r>
              <a:rPr lang="ru-RU" dirty="0"/>
              <a:t> OLAP-технологий – динамический многомерный анализ данных, моделирование и прогнозирование. </a:t>
            </a:r>
          </a:p>
          <a:p>
            <a:pPr algn="just"/>
            <a:r>
              <a:rPr lang="ru-RU" b="1" dirty="0"/>
              <a:t>Цель </a:t>
            </a:r>
            <a:r>
              <a:rPr lang="ru-RU" dirty="0"/>
              <a:t>OLAP-анализа - проверка возникающих гипотез.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6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970547"/>
            <a:ext cx="10090484" cy="48968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Поддержка принятия решений на основе накопленных данных может выполняться в трех базовых сферах.</a:t>
            </a:r>
          </a:p>
          <a:p>
            <a:pPr marL="0" indent="0" algn="just">
              <a:buNone/>
            </a:pPr>
            <a:r>
              <a:rPr lang="ru-RU" b="1" dirty="0"/>
              <a:t>1. Область детализированных данных (OLTP-системы).</a:t>
            </a:r>
            <a:r>
              <a:rPr lang="ru-RU" dirty="0"/>
              <a:t> Целью большинства таких систем является поиск информации, это так называемые информационно-поисковые системы. Они могут использоваться в качестве надстроек над системами обработки данных или как хранилища данных.</a:t>
            </a:r>
          </a:p>
          <a:p>
            <a:pPr marL="0" indent="0" algn="just">
              <a:buNone/>
            </a:pPr>
            <a:r>
              <a:rPr lang="ru-RU" b="1" dirty="0"/>
              <a:t>2. Сфера агрегированных показателей (OLAP-системы). </a:t>
            </a:r>
            <a:r>
              <a:rPr lang="ru-RU" dirty="0"/>
              <a:t>Задачами OLAP систем является обобщение, агрегация, </a:t>
            </a:r>
            <a:r>
              <a:rPr lang="ru-RU" dirty="0" err="1"/>
              <a:t>гиперкубическое</a:t>
            </a:r>
            <a:r>
              <a:rPr lang="ru-RU" dirty="0"/>
              <a:t> представление информации и многомерный анализ. Это могут быть многомерные СУБД или же реляционные базы с предварительной агрегацией данных.</a:t>
            </a:r>
          </a:p>
          <a:p>
            <a:pPr marL="0" indent="0" algn="just">
              <a:buNone/>
            </a:pPr>
            <a:r>
              <a:rPr lang="ru-RU" dirty="0"/>
              <a:t>3. </a:t>
            </a:r>
            <a:r>
              <a:rPr lang="ru-RU" b="1" dirty="0"/>
              <a:t>Сфера закономерностей (</a:t>
            </a:r>
            <a:r>
              <a:rPr lang="ru-RU" b="1" dirty="0" err="1"/>
              <a:t>Data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b="1" dirty="0"/>
              <a:t>).</a:t>
            </a: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0757" y="5687523"/>
            <a:ext cx="10659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* OLTP</a:t>
            </a:r>
            <a:r>
              <a:rPr lang="ru-RU" sz="1200" dirty="0"/>
              <a:t> (</a:t>
            </a:r>
            <a:r>
              <a:rPr lang="ru-RU" sz="1200" dirty="0">
                <a:hlinkClick r:id="rId2" tooltip="Английский язык"/>
              </a:rPr>
              <a:t>англ.</a:t>
            </a:r>
            <a:r>
              <a:rPr lang="ru-RU" sz="1200" dirty="0"/>
              <a:t> </a:t>
            </a:r>
            <a:r>
              <a:rPr lang="ru-RU" sz="1200" i="1" dirty="0" err="1"/>
              <a:t>Online</a:t>
            </a:r>
            <a:r>
              <a:rPr lang="ru-RU" sz="1200" i="1" dirty="0"/>
              <a:t> </a:t>
            </a:r>
            <a:r>
              <a:rPr lang="ru-RU" sz="1200" i="1" dirty="0" err="1"/>
              <a:t>Transaction</a:t>
            </a:r>
            <a:r>
              <a:rPr lang="ru-RU" sz="1200" i="1" dirty="0"/>
              <a:t> </a:t>
            </a:r>
            <a:r>
              <a:rPr lang="ru-RU" sz="1200" i="1" dirty="0" err="1"/>
              <a:t>Processing</a:t>
            </a:r>
            <a:r>
              <a:rPr lang="ru-RU" sz="1200" dirty="0"/>
              <a:t>), </a:t>
            </a:r>
            <a:r>
              <a:rPr lang="ru-RU" sz="1200" b="1" dirty="0"/>
              <a:t>транзакционная система</a:t>
            </a:r>
            <a:r>
              <a:rPr lang="ru-RU" sz="1200" dirty="0"/>
              <a:t> — обработка транзакций в реальном времени. Способ организации </a:t>
            </a:r>
            <a:r>
              <a:rPr lang="ru-RU" sz="1200" dirty="0">
                <a:hlinkClick r:id="rId3" tooltip="БД"/>
              </a:rPr>
              <a:t>БД</a:t>
            </a:r>
            <a:r>
              <a:rPr lang="ru-RU" sz="1200" dirty="0"/>
              <a:t>, при котором система работает с небольшими по размерам </a:t>
            </a:r>
            <a:r>
              <a:rPr lang="ru-RU" sz="1200" dirty="0">
                <a:hlinkClick r:id="rId4" tooltip="Транзакция (информатика)"/>
              </a:rPr>
              <a:t>транзакциями</a:t>
            </a:r>
            <a:r>
              <a:rPr lang="ru-RU" sz="1200" dirty="0"/>
              <a:t>, но идущими большим потоком, и при этом </a:t>
            </a:r>
            <a:r>
              <a:rPr lang="ru-RU" sz="1200" dirty="0">
                <a:hlinkClick r:id="rId5" tooltip="Клиент (информатика)"/>
              </a:rPr>
              <a:t>клиенту</a:t>
            </a:r>
            <a:r>
              <a:rPr lang="ru-RU" sz="1200" dirty="0"/>
              <a:t> требуется от системы минимальное время отклика.</a:t>
            </a:r>
          </a:p>
          <a:p>
            <a:r>
              <a:rPr lang="ru-RU" sz="1200" dirty="0"/>
              <a:t>Термин OLTP применяют также к системам (приложениям). OLTP-системы предназначены для ввода, структурированного хранения и обработки информации (операций, документов) в режиме </a:t>
            </a:r>
            <a:r>
              <a:rPr lang="ru-RU" sz="1200" dirty="0">
                <a:hlinkClick r:id="rId6" tooltip="Реальное время"/>
              </a:rPr>
              <a:t>реального времени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85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Требования к </a:t>
            </a:r>
            <a:r>
              <a:rPr lang="ru-RU" b="1" dirty="0" smtClean="0"/>
              <a:t>СППР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756611"/>
            <a:ext cx="10138611" cy="4110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современных условиях динамичности рынка, обострения конкуренции, комплексности управления бизнес-процессами к СППР предъявляются следующие требования:</a:t>
            </a:r>
          </a:p>
          <a:p>
            <a:r>
              <a:rPr lang="ru-RU" dirty="0" smtClean="0"/>
              <a:t>анализ </a:t>
            </a:r>
            <a:r>
              <a:rPr lang="ru-RU" dirty="0"/>
              <a:t>и интеграция множества внешних и внутренних источников маркетинговой, производственной и финансовой информации;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оперативности анализа эффективности бизнес-процессов и прогнозирование их развития;</a:t>
            </a:r>
          </a:p>
          <a:p>
            <a:r>
              <a:rPr lang="ru-RU" dirty="0" smtClean="0"/>
              <a:t>расширение </a:t>
            </a:r>
            <a:r>
              <a:rPr lang="ru-RU" dirty="0"/>
              <a:t>сферы лиц, участвующих в подготовке и принятии управленческих решений;</a:t>
            </a:r>
          </a:p>
          <a:p>
            <a:r>
              <a:rPr lang="ru-RU" dirty="0" smtClean="0"/>
              <a:t>автоматизация </a:t>
            </a:r>
            <a:r>
              <a:rPr lang="ru-RU" dirty="0"/>
              <a:t>извлечения знаний о закономерностях в развитии ситуаций для принятия своевременных решений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5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Архитектура информационного хранилища данных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358" y="2286000"/>
            <a:ext cx="4323347" cy="3581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Для реализации перечисленных требований широко используются информационные хранилища (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Warehouse</a:t>
            </a:r>
            <a:r>
              <a:rPr lang="ru-RU" dirty="0"/>
              <a:t>), системы оперативного анализа данных (OLAP) и интеллектуального анализа данных (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Архитектура </a:t>
            </a:r>
            <a:r>
              <a:rPr lang="ru-RU" dirty="0"/>
              <a:t>информационного хранилища системы поддержки принятия решений представлена на рис. 2.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48" y="1540040"/>
            <a:ext cx="5892305" cy="503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8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Информационное хранилище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79418"/>
            <a:ext cx="9601200" cy="4287982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Информационное хранилище</a:t>
            </a:r>
            <a:r>
              <a:rPr lang="ru-RU" dirty="0"/>
              <a:t> представляет собой базу обобщённой информации, формируемую из множества внешних и внутренних источников, на основе которых выполняются статистические группировки и интеллектуальный анализ данных. </a:t>
            </a:r>
          </a:p>
          <a:p>
            <a:pPr algn="just"/>
            <a:r>
              <a:rPr lang="ru-RU" dirty="0"/>
              <a:t>        По сравнению с базами данных для оперативной обработки транзакций информационные хранилища обеспечивают более гибкое и простое формирование произвольных справочно-аналитических запросов, а также применение специализированных методов статистического и интеллектуального анализа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6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Подсистема хранения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	Подсистема </a:t>
            </a:r>
            <a:r>
              <a:rPr lang="ru-RU" b="1" dirty="0"/>
              <a:t>хранения данных</a:t>
            </a:r>
            <a:r>
              <a:rPr lang="ru-RU" dirty="0"/>
              <a:t> представляет собой многомерное хранилище, организованное в виде:</a:t>
            </a:r>
          </a:p>
          <a:p>
            <a:pPr lvl="0" algn="just"/>
            <a:r>
              <a:rPr lang="ru-RU" dirty="0"/>
              <a:t>физической структуры, в которую с определенной периодичностью загружаются данные из файлов-источников, принадлежащих базам оперативных данных;</a:t>
            </a:r>
          </a:p>
          <a:p>
            <a:pPr lvl="0" algn="just"/>
            <a:r>
              <a:rPr lang="ru-RU" dirty="0"/>
              <a:t>виртуальной структуры, которая динамически используется при запросах, вызывающих физическое манипулирование с файлами-источниками из реляционных баз данных (как надстройка над реляционными базами данных), обеспечивая удобный интерфейс пользователя;</a:t>
            </a:r>
          </a:p>
          <a:p>
            <a:pPr lvl="0" algn="just"/>
            <a:r>
              <a:rPr lang="ru-RU" dirty="0"/>
              <a:t>гибридной структуры, которая используется при построении многоуровневых информационных хранилищ, применяемых на разных уровнях управления корпоративных ин­формационных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29790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5360</TotalTime>
  <Words>687</Words>
  <Application>Microsoft Office PowerPoint</Application>
  <PresentationFormat>Произвольный</PresentationFormat>
  <Paragraphs>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Crop</vt:lpstr>
      <vt:lpstr>Лекция 2</vt:lpstr>
      <vt:lpstr>Процедура ПР</vt:lpstr>
      <vt:lpstr>Архитектура СППР</vt:lpstr>
      <vt:lpstr>OLAP</vt:lpstr>
      <vt:lpstr>Презентация PowerPoint</vt:lpstr>
      <vt:lpstr>Требования к СППР</vt:lpstr>
      <vt:lpstr>Архитектура информационного хранилища данных </vt:lpstr>
      <vt:lpstr>Информационное хранилище  </vt:lpstr>
      <vt:lpstr>Подсистема хранения данных</vt:lpstr>
      <vt:lpstr>Подсистема метаинформации </vt:lpstr>
      <vt:lpstr>Подсистема представления данных</vt:lpstr>
      <vt:lpstr>Структура OLAP системы</vt:lpstr>
      <vt:lpstr>Подсистема интеллектуального анализа данных (Data Mining)</vt:lpstr>
      <vt:lpstr>Data WareHouse – DWH</vt:lpstr>
      <vt:lpstr>Data WareHouse – DWH</vt:lpstr>
      <vt:lpstr>Подсистема «Информационная система руководителя»</vt:lpstr>
      <vt:lpstr>Выводы</vt:lpstr>
      <vt:lpstr>Презентация PowerPoint</vt:lpstr>
      <vt:lpstr>Функциональная СППР </vt:lpstr>
      <vt:lpstr>СППР с использованием независимых витрин данных </vt:lpstr>
      <vt:lpstr>СППР на основе двухуровневого хранилища данных </vt:lpstr>
      <vt:lpstr>СППР на основе трёхуровневого хранилища данных </vt:lpstr>
      <vt:lpstr>Презентация PowerPoint</vt:lpstr>
      <vt:lpstr>Контрольные вопросы: </vt:lpstr>
      <vt:lpstr>Контрольные вопросы: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77755</cp:lastModifiedBy>
  <cp:revision>37</cp:revision>
  <dcterms:created xsi:type="dcterms:W3CDTF">2021-01-27T16:38:45Z</dcterms:created>
  <dcterms:modified xsi:type="dcterms:W3CDTF">2022-02-01T11:27:48Z</dcterms:modified>
</cp:coreProperties>
</file>