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pitchFamily="2" charset="0"/>
      <p:regular r:id="rId12"/>
    </p:embeddedFont>
    <p:embeddedFont>
      <p:font typeface="Now" panose="020B0604020202020204" charset="0"/>
      <p:regular r:id="rId13"/>
    </p:embeddedFont>
    <p:embeddedFont>
      <p:font typeface="Now Bold" panose="020B0604020202020204" charset="0"/>
      <p:regular r:id="rId14"/>
    </p:embeddedFont>
    <p:embeddedFont>
      <p:font typeface="Times New Roman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392544" y="4154952"/>
            <a:ext cx="11958151" cy="1929323"/>
            <a:chOff x="0" y="0"/>
            <a:chExt cx="3149472" cy="508135"/>
          </a:xfrm>
        </p:grpSpPr>
        <p:sp>
          <p:nvSpPr>
            <p:cNvPr id="3" name="Freeform 3"/>
            <p:cNvSpPr/>
            <p:nvPr/>
          </p:nvSpPr>
          <p:spPr>
            <a:xfrm>
              <a:off x="0" y="0"/>
              <a:ext cx="3149472" cy="508135"/>
            </a:xfrm>
            <a:custGeom>
              <a:avLst/>
              <a:gdLst/>
              <a:ahLst/>
              <a:cxnLst/>
              <a:rect l="l" t="t" r="r" b="b"/>
              <a:pathLst>
                <a:path w="3149472" h="508135">
                  <a:moveTo>
                    <a:pt x="0" y="0"/>
                  </a:moveTo>
                  <a:lnTo>
                    <a:pt x="3149472" y="0"/>
                  </a:lnTo>
                  <a:lnTo>
                    <a:pt x="3149472" y="508135"/>
                  </a:lnTo>
                  <a:lnTo>
                    <a:pt x="0" y="508135"/>
                  </a:lnTo>
                  <a:close/>
                </a:path>
              </a:pathLst>
            </a:custGeom>
            <a:solidFill>
              <a:srgbClr val="145DA0"/>
            </a:solidFill>
          </p:spPr>
          <p:txBody>
            <a:bodyPr/>
            <a:lstStyle/>
            <a:p>
              <a:endParaRPr lang="ru-KZ"/>
            </a:p>
          </p:txBody>
        </p:sp>
        <p:sp>
          <p:nvSpPr>
            <p:cNvPr id="4" name="TextBox 4"/>
            <p:cNvSpPr txBox="1"/>
            <p:nvPr/>
          </p:nvSpPr>
          <p:spPr>
            <a:xfrm>
              <a:off x="0" y="-28575"/>
              <a:ext cx="3149472" cy="536710"/>
            </a:xfrm>
            <a:prstGeom prst="rect">
              <a:avLst/>
            </a:prstGeom>
          </p:spPr>
          <p:txBody>
            <a:bodyPr lIns="50800" tIns="50800" rIns="50800" bIns="50800" rtlCol="0" anchor="ctr"/>
            <a:lstStyle/>
            <a:p>
              <a:pPr algn="ctr">
                <a:lnSpc>
                  <a:spcPts val="2590"/>
                </a:lnSpc>
              </a:pPr>
              <a:endParaRPr/>
            </a:p>
          </p:txBody>
        </p:sp>
      </p:grpSp>
      <p:sp>
        <p:nvSpPr>
          <p:cNvPr id="5" name="Freeform 5"/>
          <p:cNvSpPr/>
          <p:nvPr/>
        </p:nvSpPr>
        <p:spPr>
          <a:xfrm>
            <a:off x="11208957" y="-1011147"/>
            <a:ext cx="2647750" cy="26477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6" name="Freeform 6"/>
          <p:cNvSpPr/>
          <p:nvPr/>
        </p:nvSpPr>
        <p:spPr>
          <a:xfrm>
            <a:off x="-295175" y="8630507"/>
            <a:ext cx="2647750" cy="2647750"/>
          </a:xfrm>
          <a:custGeom>
            <a:avLst/>
            <a:gdLst/>
            <a:ahLst/>
            <a:cxnLst/>
            <a:rect l="l" t="t" r="r" b="b"/>
            <a:pathLst>
              <a:path w="2647750" h="2647750">
                <a:moveTo>
                  <a:pt x="0" y="0"/>
                </a:moveTo>
                <a:lnTo>
                  <a:pt x="2647750" y="0"/>
                </a:lnTo>
                <a:lnTo>
                  <a:pt x="2647750" y="2647751"/>
                </a:lnTo>
                <a:lnTo>
                  <a:pt x="0" y="2647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7" name="Freeform 7"/>
          <p:cNvSpPr/>
          <p:nvPr/>
        </p:nvSpPr>
        <p:spPr>
          <a:xfrm>
            <a:off x="4732274" y="1028700"/>
            <a:ext cx="9294985" cy="6283410"/>
          </a:xfrm>
          <a:custGeom>
            <a:avLst/>
            <a:gdLst/>
            <a:ahLst/>
            <a:cxnLst/>
            <a:rect l="l" t="t" r="r" b="b"/>
            <a:pathLst>
              <a:path w="9294985" h="6283410">
                <a:moveTo>
                  <a:pt x="0" y="0"/>
                </a:moveTo>
                <a:lnTo>
                  <a:pt x="9294985" y="0"/>
                </a:lnTo>
                <a:lnTo>
                  <a:pt x="9294985" y="6283410"/>
                </a:lnTo>
                <a:lnTo>
                  <a:pt x="0" y="6283410"/>
                </a:lnTo>
                <a:lnTo>
                  <a:pt x="0" y="0"/>
                </a:lnTo>
                <a:close/>
              </a:path>
            </a:pathLst>
          </a:custGeom>
          <a:blipFill>
            <a:blip r:embed="rId4"/>
            <a:stretch>
              <a:fillRect/>
            </a:stretch>
          </a:blipFill>
        </p:spPr>
        <p:txBody>
          <a:bodyPr/>
          <a:lstStyle/>
          <a:p>
            <a:endParaRPr lang="ru-KZ"/>
          </a:p>
        </p:txBody>
      </p:sp>
      <p:sp>
        <p:nvSpPr>
          <p:cNvPr id="8" name="TextBox 8"/>
          <p:cNvSpPr txBox="1"/>
          <p:nvPr/>
        </p:nvSpPr>
        <p:spPr>
          <a:xfrm>
            <a:off x="3900224" y="7887557"/>
            <a:ext cx="10959085" cy="2047099"/>
          </a:xfrm>
          <a:prstGeom prst="rect">
            <a:avLst/>
          </a:prstGeom>
        </p:spPr>
        <p:txBody>
          <a:bodyPr lIns="0" tIns="0" rIns="0" bIns="0" rtlCol="0" anchor="t">
            <a:spAutoFit/>
          </a:bodyPr>
          <a:lstStyle/>
          <a:p>
            <a:pPr algn="ctr">
              <a:lnSpc>
                <a:spcPts val="3969"/>
              </a:lnSpc>
            </a:pPr>
            <a:r>
              <a:rPr lang="kk-KZ" sz="3307" b="1">
                <a:solidFill>
                  <a:srgbClr val="070707"/>
                </a:solidFill>
                <a:latin typeface="Now Bold"/>
                <a:ea typeface="Now Bold"/>
                <a:cs typeface="Now Bold"/>
                <a:sym typeface="Now Bold"/>
              </a:rPr>
              <a:t>Практика 15</a:t>
            </a:r>
            <a:endParaRPr lang="kk-KZ" sz="3307" b="1" dirty="0">
              <a:solidFill>
                <a:srgbClr val="070707"/>
              </a:solidFill>
              <a:latin typeface="Now Bold"/>
              <a:ea typeface="Now Bold"/>
              <a:cs typeface="Now Bold"/>
              <a:sym typeface="Now Bold"/>
            </a:endParaRPr>
          </a:p>
          <a:p>
            <a:pPr algn="ctr">
              <a:lnSpc>
                <a:spcPts val="3969"/>
              </a:lnSpc>
            </a:pPr>
            <a:r>
              <a:rPr lang="en-US" sz="3307" b="1" dirty="0">
                <a:solidFill>
                  <a:srgbClr val="070707"/>
                </a:solidFill>
                <a:latin typeface="Now Bold"/>
                <a:ea typeface="Now Bold"/>
                <a:cs typeface="Now Bold"/>
                <a:sym typeface="Now Bold"/>
              </a:rPr>
              <a:t>ФТОРЛАНДЫРУ ҚОНДЫРҒЫНЫҢ ЕСЕБІ. </a:t>
            </a:r>
          </a:p>
          <a:p>
            <a:pPr algn="ctr">
              <a:lnSpc>
                <a:spcPts val="3969"/>
              </a:lnSpc>
            </a:pPr>
            <a:r>
              <a:rPr lang="en-US" sz="3307" b="1" dirty="0" err="1">
                <a:solidFill>
                  <a:srgbClr val="070707"/>
                </a:solidFill>
                <a:latin typeface="Now Bold"/>
                <a:ea typeface="Now Bold"/>
                <a:cs typeface="Now Bold"/>
                <a:sym typeface="Now Bold"/>
              </a:rPr>
              <a:t>Фторы</a:t>
            </a:r>
            <a:r>
              <a:rPr lang="en-US" sz="3307" b="1" dirty="0">
                <a:solidFill>
                  <a:srgbClr val="070707"/>
                </a:solidFill>
                <a:latin typeface="Now Bold"/>
                <a:ea typeface="Now Bold"/>
                <a:cs typeface="Now Bold"/>
                <a:sym typeface="Now Bold"/>
              </a:rPr>
              <a:t> </a:t>
            </a:r>
            <a:r>
              <a:rPr lang="en-US" sz="3307" b="1" dirty="0" err="1">
                <a:solidFill>
                  <a:srgbClr val="070707"/>
                </a:solidFill>
                <a:latin typeface="Now Bold"/>
                <a:ea typeface="Now Bold"/>
                <a:cs typeface="Now Bold"/>
                <a:sym typeface="Now Bold"/>
              </a:rPr>
              <a:t>бар</a:t>
            </a:r>
            <a:r>
              <a:rPr lang="en-US" sz="3307" b="1" dirty="0">
                <a:solidFill>
                  <a:srgbClr val="070707"/>
                </a:solidFill>
                <a:latin typeface="Now Bold"/>
                <a:ea typeface="Now Bold"/>
                <a:cs typeface="Now Bold"/>
                <a:sym typeface="Now Bold"/>
              </a:rPr>
              <a:t> </a:t>
            </a:r>
            <a:r>
              <a:rPr lang="en-US" sz="3307" b="1" dirty="0" err="1">
                <a:solidFill>
                  <a:srgbClr val="070707"/>
                </a:solidFill>
                <a:latin typeface="Now Bold"/>
                <a:ea typeface="Now Bold"/>
                <a:cs typeface="Now Bold"/>
                <a:sym typeface="Now Bold"/>
              </a:rPr>
              <a:t>реагенттердің</a:t>
            </a:r>
            <a:r>
              <a:rPr lang="en-US" sz="3307" b="1" dirty="0">
                <a:solidFill>
                  <a:srgbClr val="070707"/>
                </a:solidFill>
                <a:latin typeface="Now Bold"/>
                <a:ea typeface="Now Bold"/>
                <a:cs typeface="Now Bold"/>
                <a:sym typeface="Now Bold"/>
              </a:rPr>
              <a:t> </a:t>
            </a:r>
          </a:p>
          <a:p>
            <a:pPr algn="ctr">
              <a:lnSpc>
                <a:spcPts val="3969"/>
              </a:lnSpc>
            </a:pPr>
            <a:r>
              <a:rPr lang="en-US" sz="3307" b="1" dirty="0" err="1">
                <a:solidFill>
                  <a:srgbClr val="070707"/>
                </a:solidFill>
                <a:latin typeface="Now Bold"/>
                <a:ea typeface="Now Bold"/>
                <a:cs typeface="Now Bold"/>
                <a:sym typeface="Now Bold"/>
              </a:rPr>
              <a:t>мөлшерін</a:t>
            </a:r>
            <a:r>
              <a:rPr lang="en-US" sz="3307" b="1" dirty="0">
                <a:solidFill>
                  <a:srgbClr val="070707"/>
                </a:solidFill>
                <a:latin typeface="Now Bold"/>
                <a:ea typeface="Now Bold"/>
                <a:cs typeface="Now Bold"/>
                <a:sym typeface="Now Bold"/>
              </a:rPr>
              <a:t> </a:t>
            </a:r>
            <a:r>
              <a:rPr lang="en-US" sz="3307" b="1" dirty="0" err="1">
                <a:solidFill>
                  <a:srgbClr val="070707"/>
                </a:solidFill>
                <a:latin typeface="Now Bold"/>
                <a:ea typeface="Now Bold"/>
                <a:cs typeface="Now Bold"/>
                <a:sym typeface="Now Bold"/>
              </a:rPr>
              <a:t>анықтау</a:t>
            </a:r>
            <a:r>
              <a:rPr lang="en-US" sz="3307" b="1" dirty="0">
                <a:solidFill>
                  <a:srgbClr val="070707"/>
                </a:solidFill>
                <a:latin typeface="Now Bold"/>
                <a:ea typeface="Now Bold"/>
                <a:cs typeface="Now Bold"/>
                <a:sym typeface="Now Bold"/>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6994521" y="2156764"/>
            <a:ext cx="4298959" cy="1775657"/>
          </a:xfrm>
          <a:custGeom>
            <a:avLst/>
            <a:gdLst/>
            <a:ahLst/>
            <a:cxnLst/>
            <a:rect l="l" t="t" r="r" b="b"/>
            <a:pathLst>
              <a:path w="4298959" h="1775657">
                <a:moveTo>
                  <a:pt x="0" y="0"/>
                </a:moveTo>
                <a:lnTo>
                  <a:pt x="4298958" y="0"/>
                </a:lnTo>
                <a:lnTo>
                  <a:pt x="4298958" y="1775657"/>
                </a:lnTo>
                <a:lnTo>
                  <a:pt x="0" y="1775657"/>
                </a:lnTo>
                <a:lnTo>
                  <a:pt x="0" y="0"/>
                </a:lnTo>
                <a:close/>
              </a:path>
            </a:pathLst>
          </a:custGeom>
          <a:blipFill>
            <a:blip r:embed="rId2"/>
            <a:stretch>
              <a:fillRect/>
            </a:stretch>
          </a:blipFill>
        </p:spPr>
        <p:txBody>
          <a:bodyPr/>
          <a:lstStyle/>
          <a:p>
            <a:endParaRPr lang="ru-KZ"/>
          </a:p>
        </p:txBody>
      </p:sp>
      <p:sp>
        <p:nvSpPr>
          <p:cNvPr id="3" name="Freeform 3"/>
          <p:cNvSpPr/>
          <p:nvPr/>
        </p:nvSpPr>
        <p:spPr>
          <a:xfrm>
            <a:off x="2387692" y="5578517"/>
            <a:ext cx="13512617" cy="4324037"/>
          </a:xfrm>
          <a:custGeom>
            <a:avLst/>
            <a:gdLst/>
            <a:ahLst/>
            <a:cxnLst/>
            <a:rect l="l" t="t" r="r" b="b"/>
            <a:pathLst>
              <a:path w="13512617" h="4324037">
                <a:moveTo>
                  <a:pt x="0" y="0"/>
                </a:moveTo>
                <a:lnTo>
                  <a:pt x="13512616" y="0"/>
                </a:lnTo>
                <a:lnTo>
                  <a:pt x="13512616" y="4324037"/>
                </a:lnTo>
                <a:lnTo>
                  <a:pt x="0" y="4324037"/>
                </a:lnTo>
                <a:lnTo>
                  <a:pt x="0" y="0"/>
                </a:lnTo>
                <a:close/>
              </a:path>
            </a:pathLst>
          </a:custGeom>
          <a:blipFill>
            <a:blip r:embed="rId3"/>
            <a:stretch>
              <a:fillRect/>
            </a:stretch>
          </a:blipFill>
        </p:spPr>
        <p:txBody>
          <a:bodyPr/>
          <a:lstStyle/>
          <a:p>
            <a:endParaRPr lang="ru-KZ"/>
          </a:p>
        </p:txBody>
      </p:sp>
      <p:sp>
        <p:nvSpPr>
          <p:cNvPr id="4" name="TextBox 4"/>
          <p:cNvSpPr txBox="1"/>
          <p:nvPr/>
        </p:nvSpPr>
        <p:spPr>
          <a:xfrm>
            <a:off x="1817038" y="1000125"/>
            <a:ext cx="4087773" cy="638175"/>
          </a:xfrm>
          <a:prstGeom prst="rect">
            <a:avLst/>
          </a:prstGeom>
        </p:spPr>
        <p:txBody>
          <a:bodyPr lIns="0" tIns="0" rIns="0" bIns="0" rtlCol="0" anchor="t">
            <a:spAutoFit/>
          </a:bodyPr>
          <a:lstStyle/>
          <a:p>
            <a:pPr algn="ctr">
              <a:lnSpc>
                <a:spcPts val="4809"/>
              </a:lnSpc>
              <a:spcBef>
                <a:spcPct val="0"/>
              </a:spcBef>
            </a:pPr>
            <a:r>
              <a:rPr lang="en-US" sz="4007">
                <a:solidFill>
                  <a:srgbClr val="000000"/>
                </a:solidFill>
                <a:latin typeface="Times New Roman"/>
                <a:ea typeface="Times New Roman"/>
                <a:cs typeface="Times New Roman"/>
                <a:sym typeface="Times New Roman"/>
              </a:rPr>
              <a:t>Қойманың ауданы:</a:t>
            </a:r>
          </a:p>
        </p:txBody>
      </p:sp>
      <p:sp>
        <p:nvSpPr>
          <p:cNvPr id="5" name="TextBox 5"/>
          <p:cNvSpPr txBox="1"/>
          <p:nvPr/>
        </p:nvSpPr>
        <p:spPr>
          <a:xfrm>
            <a:off x="716192" y="3137306"/>
            <a:ext cx="16855617" cy="2162175"/>
          </a:xfrm>
          <a:prstGeom prst="rect">
            <a:avLst/>
          </a:prstGeom>
        </p:spPr>
        <p:txBody>
          <a:bodyPr lIns="0" tIns="0" rIns="0" bIns="0" rtlCol="0" anchor="t">
            <a:spAutoFit/>
          </a:bodyPr>
          <a:lstStyle/>
          <a:p>
            <a:pPr algn="ctr">
              <a:lnSpc>
                <a:spcPts val="4209"/>
              </a:lnSpc>
              <a:spcBef>
                <a:spcPct val="0"/>
              </a:spcBef>
            </a:pPr>
            <a:r>
              <a:rPr lang="en-US" sz="3507">
                <a:solidFill>
                  <a:srgbClr val="000000"/>
                </a:solidFill>
                <a:latin typeface="Times New Roman"/>
                <a:ea typeface="Times New Roman"/>
                <a:cs typeface="Times New Roman"/>
                <a:sym typeface="Times New Roman"/>
              </a:rPr>
              <a:t> </a:t>
            </a:r>
          </a:p>
          <a:p>
            <a:pPr algn="ctr">
              <a:lnSpc>
                <a:spcPts val="4209"/>
              </a:lnSpc>
              <a:spcBef>
                <a:spcPct val="0"/>
              </a:spcBef>
            </a:pPr>
            <a:r>
              <a:rPr lang="en-US" sz="3507">
                <a:solidFill>
                  <a:srgbClr val="000000"/>
                </a:solidFill>
                <a:latin typeface="Times New Roman"/>
                <a:ea typeface="Times New Roman"/>
                <a:cs typeface="Times New Roman"/>
                <a:sym typeface="Times New Roman"/>
              </a:rPr>
              <a:t>мұндағы m-1,5 айлық қорына есептелген реагенттің бөшкесінің саны; f - бір бөшкенің орын алатын ауданы 0,25 м2- кетең; 1,2 - өтетін жерлерді есепке алатын коэффициент.</a:t>
            </a:r>
          </a:p>
          <a:p>
            <a:pPr algn="ctr">
              <a:lnSpc>
                <a:spcPts val="4209"/>
              </a:lnSpc>
              <a:spcBef>
                <a:spcPct val="0"/>
              </a:spcBef>
            </a:pPr>
            <a:r>
              <a:rPr lang="en-US" sz="3507">
                <a:solidFill>
                  <a:srgbClr val="000000"/>
                </a:solidFill>
                <a:latin typeface="Times New Roman"/>
                <a:ea typeface="Times New Roman"/>
                <a:cs typeface="Times New Roman"/>
                <a:sym typeface="Times New Roman"/>
              </a:rPr>
              <a:t>Кремнифторлы натрий /нетто / салмағы 57 кг ағаш бөшкемен тасымалданады.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81160" y="9258300"/>
            <a:ext cx="13457996" cy="3264379"/>
            <a:chOff x="0" y="0"/>
            <a:chExt cx="17943995" cy="4352506"/>
          </a:xfrm>
        </p:grpSpPr>
        <p:sp>
          <p:nvSpPr>
            <p:cNvPr id="3" name="Freeform 3"/>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4" name="Freeform 4"/>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ru-KZ"/>
            </a:p>
          </p:txBody>
        </p:sp>
        <p:sp>
          <p:nvSpPr>
            <p:cNvPr id="5" name="Freeform 5"/>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6" name="Freeform 6"/>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ru-KZ"/>
            </a:p>
          </p:txBody>
        </p:sp>
      </p:grpSp>
      <p:sp>
        <p:nvSpPr>
          <p:cNvPr id="7" name="Freeform 7"/>
          <p:cNvSpPr/>
          <p:nvPr/>
        </p:nvSpPr>
        <p:spPr>
          <a:xfrm rot="6150721">
            <a:off x="6080933" y="4579544"/>
            <a:ext cx="13544802" cy="1127911"/>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4"/>
            <a:stretch>
              <a:fillRect t="-137172"/>
            </a:stretch>
          </a:blipFill>
        </p:spPr>
        <p:txBody>
          <a:bodyPr/>
          <a:lstStyle/>
          <a:p>
            <a:endParaRPr lang="ru-KZ"/>
          </a:p>
        </p:txBody>
      </p:sp>
      <p:grpSp>
        <p:nvGrpSpPr>
          <p:cNvPr id="8" name="Group 8"/>
          <p:cNvGrpSpPr/>
          <p:nvPr/>
        </p:nvGrpSpPr>
        <p:grpSpPr>
          <a:xfrm>
            <a:off x="11807534" y="0"/>
            <a:ext cx="6254290" cy="10287000"/>
            <a:chOff x="0" y="0"/>
            <a:chExt cx="3860673" cy="6350000"/>
          </a:xfrm>
        </p:grpSpPr>
        <p:sp>
          <p:nvSpPr>
            <p:cNvPr id="9" name="Freeform 9"/>
            <p:cNvSpPr/>
            <p:nvPr/>
          </p:nvSpPr>
          <p:spPr>
            <a:xfrm>
              <a:off x="0" y="0"/>
              <a:ext cx="3860673" cy="6350000"/>
            </a:xfrm>
            <a:custGeom>
              <a:avLst/>
              <a:gdLst/>
              <a:ahLst/>
              <a:cxnLst/>
              <a:rect l="l" t="t" r="r" b="b"/>
              <a:pathLst>
                <a:path w="3860673" h="6350000">
                  <a:moveTo>
                    <a:pt x="3860673" y="0"/>
                  </a:moveTo>
                  <a:lnTo>
                    <a:pt x="2341753" y="6350000"/>
                  </a:lnTo>
                  <a:lnTo>
                    <a:pt x="0" y="6350000"/>
                  </a:lnTo>
                  <a:lnTo>
                    <a:pt x="1518920" y="0"/>
                  </a:lnTo>
                  <a:lnTo>
                    <a:pt x="3860673" y="0"/>
                  </a:lnTo>
                  <a:close/>
                </a:path>
              </a:pathLst>
            </a:custGeom>
            <a:blipFill>
              <a:blip r:embed="rId5"/>
              <a:stretch>
                <a:fillRect l="-18567" r="-18567"/>
              </a:stretch>
            </a:blipFill>
          </p:spPr>
          <p:txBody>
            <a:bodyPr/>
            <a:lstStyle/>
            <a:p>
              <a:endParaRPr lang="ru-KZ"/>
            </a:p>
          </p:txBody>
        </p:sp>
      </p:grpSp>
      <p:sp>
        <p:nvSpPr>
          <p:cNvPr id="10" name="Freeform 10"/>
          <p:cNvSpPr/>
          <p:nvPr/>
        </p:nvSpPr>
        <p:spPr>
          <a:xfrm rot="-4615544">
            <a:off x="10510810" y="5041623"/>
            <a:ext cx="13544802" cy="1127911"/>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4"/>
            <a:stretch>
              <a:fillRect t="-137172"/>
            </a:stretch>
          </a:blipFill>
        </p:spPr>
        <p:txBody>
          <a:bodyPr/>
          <a:lstStyle/>
          <a:p>
            <a:endParaRPr lang="ru-KZ"/>
          </a:p>
        </p:txBody>
      </p:sp>
      <p:grpSp>
        <p:nvGrpSpPr>
          <p:cNvPr id="11" name="Group 11"/>
          <p:cNvGrpSpPr/>
          <p:nvPr/>
        </p:nvGrpSpPr>
        <p:grpSpPr>
          <a:xfrm rot="-10800000">
            <a:off x="15966396" y="9258300"/>
            <a:ext cx="13457996" cy="3264379"/>
            <a:chOff x="0" y="0"/>
            <a:chExt cx="17943995" cy="4352506"/>
          </a:xfrm>
        </p:grpSpPr>
        <p:sp>
          <p:nvSpPr>
            <p:cNvPr id="12" name="Freeform 12"/>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13" name="Freeform 13"/>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ru-KZ"/>
            </a:p>
          </p:txBody>
        </p:sp>
        <p:sp>
          <p:nvSpPr>
            <p:cNvPr id="14" name="Freeform 14"/>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15" name="Freeform 15"/>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ru-KZ"/>
            </a:p>
          </p:txBody>
        </p:sp>
      </p:grpSp>
      <p:sp>
        <p:nvSpPr>
          <p:cNvPr id="16" name="TextBox 16"/>
          <p:cNvSpPr txBox="1"/>
          <p:nvPr/>
        </p:nvSpPr>
        <p:spPr>
          <a:xfrm>
            <a:off x="1549567" y="1838179"/>
            <a:ext cx="8115300" cy="6515393"/>
          </a:xfrm>
          <a:prstGeom prst="rect">
            <a:avLst/>
          </a:prstGeom>
        </p:spPr>
        <p:txBody>
          <a:bodyPr lIns="0" tIns="0" rIns="0" bIns="0" rtlCol="0" anchor="t">
            <a:spAutoFit/>
          </a:bodyPr>
          <a:lstStyle/>
          <a:p>
            <a:pPr algn="l">
              <a:lnSpc>
                <a:spcPts val="5732"/>
              </a:lnSpc>
            </a:pPr>
            <a:r>
              <a:rPr lang="en-US" sz="4153">
                <a:solidFill>
                  <a:srgbClr val="FFFFFF"/>
                </a:solidFill>
                <a:latin typeface="Times New Roman"/>
                <a:ea typeface="Times New Roman"/>
                <a:cs typeface="Times New Roman"/>
                <a:sym typeface="Times New Roman"/>
              </a:rPr>
              <a:t>Жоспар:</a:t>
            </a:r>
          </a:p>
          <a:p>
            <a:pPr algn="l">
              <a:lnSpc>
                <a:spcPts val="5732"/>
              </a:lnSpc>
            </a:pPr>
            <a:endParaRPr lang="en-US" sz="4153">
              <a:solidFill>
                <a:srgbClr val="FFFFFF"/>
              </a:solidFill>
              <a:latin typeface="Times New Roman"/>
              <a:ea typeface="Times New Roman"/>
              <a:cs typeface="Times New Roman"/>
              <a:sym typeface="Times New Roman"/>
            </a:endParaRPr>
          </a:p>
          <a:p>
            <a:pPr algn="l">
              <a:lnSpc>
                <a:spcPts val="5732"/>
              </a:lnSpc>
            </a:pPr>
            <a:r>
              <a:rPr lang="en-US" sz="4153">
                <a:solidFill>
                  <a:srgbClr val="FFFFFF"/>
                </a:solidFill>
                <a:latin typeface="Times New Roman"/>
                <a:ea typeface="Times New Roman"/>
                <a:cs typeface="Times New Roman"/>
                <a:sym typeface="Times New Roman"/>
              </a:rPr>
              <a:t>Ауыз суындағы фтордың гигиеналық мөлшері,</a:t>
            </a:r>
          </a:p>
          <a:p>
            <a:pPr algn="l">
              <a:lnSpc>
                <a:spcPts val="5732"/>
              </a:lnSpc>
            </a:pPr>
            <a:r>
              <a:rPr lang="en-US" sz="4153">
                <a:solidFill>
                  <a:srgbClr val="FFFFFF"/>
                </a:solidFill>
                <a:latin typeface="Times New Roman"/>
                <a:ea typeface="Times New Roman"/>
                <a:cs typeface="Times New Roman"/>
                <a:sym typeface="Times New Roman"/>
              </a:rPr>
              <a:t>Суды фторландыру,</a:t>
            </a:r>
          </a:p>
          <a:p>
            <a:pPr algn="l">
              <a:lnSpc>
                <a:spcPts val="5732"/>
              </a:lnSpc>
            </a:pPr>
            <a:r>
              <a:rPr lang="en-US" sz="4153">
                <a:solidFill>
                  <a:srgbClr val="FFFFFF"/>
                </a:solidFill>
                <a:latin typeface="Times New Roman"/>
                <a:ea typeface="Times New Roman"/>
                <a:cs typeface="Times New Roman"/>
                <a:sym typeface="Times New Roman"/>
              </a:rPr>
              <a:t>Суды фторландыру қондырғының есебі.</a:t>
            </a:r>
          </a:p>
          <a:p>
            <a:pPr algn="l">
              <a:lnSpc>
                <a:spcPts val="5732"/>
              </a:lnSpc>
            </a:pPr>
            <a:endParaRPr lang="en-US" sz="4153">
              <a:solidFill>
                <a:srgbClr val="FFFFFF"/>
              </a:solidFill>
              <a:latin typeface="Times New Roman"/>
              <a:ea typeface="Times New Roman"/>
              <a:cs typeface="Times New Roman"/>
              <a:sym typeface="Times New Roman"/>
            </a:endParaRPr>
          </a:p>
          <a:p>
            <a:pPr marL="0" lvl="0" indent="0" algn="l">
              <a:lnSpc>
                <a:spcPts val="5732"/>
              </a:lnSpc>
              <a:spcBef>
                <a:spcPct val="0"/>
              </a:spcBef>
            </a:pPr>
            <a:endParaRPr lang="en-US" sz="4153">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6975317" y="-2198044"/>
            <a:ext cx="4337366" cy="4337366"/>
          </a:xfrm>
          <a:custGeom>
            <a:avLst/>
            <a:gdLst/>
            <a:ahLst/>
            <a:cxnLst/>
            <a:rect l="l" t="t" r="r" b="b"/>
            <a:pathLst>
              <a:path w="4337366" h="4337366">
                <a:moveTo>
                  <a:pt x="0" y="0"/>
                </a:moveTo>
                <a:lnTo>
                  <a:pt x="4337366" y="0"/>
                </a:lnTo>
                <a:lnTo>
                  <a:pt x="4337366" y="4337366"/>
                </a:lnTo>
                <a:lnTo>
                  <a:pt x="0" y="4337366"/>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ru-KZ"/>
          </a:p>
        </p:txBody>
      </p:sp>
      <p:sp>
        <p:nvSpPr>
          <p:cNvPr id="3" name="TextBox 3"/>
          <p:cNvSpPr txBox="1"/>
          <p:nvPr/>
        </p:nvSpPr>
        <p:spPr>
          <a:xfrm>
            <a:off x="9796212" y="1210069"/>
            <a:ext cx="7463088" cy="7828761"/>
          </a:xfrm>
          <a:prstGeom prst="rect">
            <a:avLst/>
          </a:prstGeom>
        </p:spPr>
        <p:txBody>
          <a:bodyPr lIns="0" tIns="0" rIns="0" bIns="0" rtlCol="0" anchor="t">
            <a:spAutoFit/>
          </a:bodyPr>
          <a:lstStyle/>
          <a:p>
            <a:pPr algn="l">
              <a:lnSpc>
                <a:spcPts val="2764"/>
              </a:lnSpc>
            </a:pPr>
            <a:r>
              <a:rPr lang="en-US" sz="2002">
                <a:solidFill>
                  <a:srgbClr val="FFFFFF"/>
                </a:solidFill>
                <a:latin typeface="DM Sans"/>
                <a:ea typeface="DM Sans"/>
                <a:cs typeface="DM Sans"/>
                <a:sym typeface="DM Sans"/>
              </a:rPr>
              <a:t> Адамдарға жақсы әсер ететін фтордың тиімді мөлшері белгіленген. Санитарлық ережелер талабы бойынша ауыз суда фтордың мөлшері 1,5 мг/л-ден аспауы керек. СНиП-тің талабы бойынша ауыз су және шаруашылық мүддесіне жаратылатын табиғи көздің суында фтордың мөлшері 0,5 мг/л-ден кем болса суды фторландыру керек. Фторландырудың қажетін әр жағдайда санитарлы – эпидимиологиялық қызметкерлердің нұсқауымен жасалынады.</a:t>
            </a:r>
          </a:p>
          <a:p>
            <a:pPr algn="l">
              <a:lnSpc>
                <a:spcPts val="2764"/>
              </a:lnSpc>
            </a:pPr>
            <a:r>
              <a:rPr lang="en-US" sz="2002">
                <a:solidFill>
                  <a:srgbClr val="FFFFFF"/>
                </a:solidFill>
                <a:latin typeface="DM Sans"/>
                <a:ea typeface="DM Sans"/>
                <a:cs typeface="DM Sans"/>
                <a:sym typeface="DM Sans"/>
              </a:rPr>
              <a:t> Фтордың азы да көбі де адамның организіміне жағымсыз әсер етеді. Ауыз суда фтор жеткіліксіз болса тісте кариес деген ауру пайда болады. Сол үшін тұрғындарға жіберетін суды фторландыру керек. Фторландыру дегеніміз суға фторы бар реагенттерді қосу. Бірінші фторландыруды пайдаланған 1945 жылы Америка Құрама Штаты.</a:t>
            </a:r>
          </a:p>
          <a:p>
            <a:pPr algn="l">
              <a:lnSpc>
                <a:spcPts val="2764"/>
              </a:lnSpc>
            </a:pPr>
            <a:r>
              <a:rPr lang="en-US" sz="2002">
                <a:solidFill>
                  <a:srgbClr val="FFFFFF"/>
                </a:solidFill>
                <a:latin typeface="DM Sans"/>
                <a:ea typeface="DM Sans"/>
                <a:cs typeface="DM Sans"/>
                <a:sym typeface="DM Sans"/>
              </a:rPr>
              <a:t> Гигиеналық зерттеулермен суда фтордың мөлшері рұқсат етілетін концентрациядан артық болса, тісті флюороз, ал кейде дененің қаңқасын флюороз деген ауруға шалдықтырады (сүйектің сіңіріне зақым қылады, адамның тұлғасының қимылын нашарлатады). Суда флордың ең тиімді мөлшері 0,7-ден 1,2 мг/л-ге дейін (оны белгілеген Габович Р.Д. деген ғалым).</a:t>
            </a:r>
          </a:p>
          <a:p>
            <a:pPr marL="432441" lvl="1" indent="-216220" algn="l">
              <a:lnSpc>
                <a:spcPts val="2764"/>
              </a:lnSpc>
              <a:buFont typeface="Arial"/>
              <a:buChar char="•"/>
            </a:pPr>
            <a:endParaRPr lang="en-US" sz="2002">
              <a:solidFill>
                <a:srgbClr val="FFFFFF"/>
              </a:solidFill>
              <a:latin typeface="DM Sans"/>
              <a:ea typeface="DM Sans"/>
              <a:cs typeface="DM Sans"/>
              <a:sym typeface="DM Sans"/>
            </a:endParaRPr>
          </a:p>
        </p:txBody>
      </p:sp>
      <p:sp>
        <p:nvSpPr>
          <p:cNvPr id="4" name="Freeform 4"/>
          <p:cNvSpPr/>
          <p:nvPr/>
        </p:nvSpPr>
        <p:spPr>
          <a:xfrm>
            <a:off x="-892467" y="8377832"/>
            <a:ext cx="4337366" cy="4337366"/>
          </a:xfrm>
          <a:custGeom>
            <a:avLst/>
            <a:gdLst/>
            <a:ahLst/>
            <a:cxnLst/>
            <a:rect l="l" t="t" r="r" b="b"/>
            <a:pathLst>
              <a:path w="4337366" h="4337366">
                <a:moveTo>
                  <a:pt x="0" y="0"/>
                </a:moveTo>
                <a:lnTo>
                  <a:pt x="4337366" y="0"/>
                </a:lnTo>
                <a:lnTo>
                  <a:pt x="4337366" y="4337366"/>
                </a:lnTo>
                <a:lnTo>
                  <a:pt x="0" y="4337366"/>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ru-KZ"/>
          </a:p>
        </p:txBody>
      </p:sp>
      <p:sp>
        <p:nvSpPr>
          <p:cNvPr id="5" name="Freeform 5"/>
          <p:cNvSpPr/>
          <p:nvPr/>
        </p:nvSpPr>
        <p:spPr>
          <a:xfrm>
            <a:off x="663887" y="1248169"/>
            <a:ext cx="8480113" cy="7420420"/>
          </a:xfrm>
          <a:custGeom>
            <a:avLst/>
            <a:gdLst/>
            <a:ahLst/>
            <a:cxnLst/>
            <a:rect l="l" t="t" r="r" b="b"/>
            <a:pathLst>
              <a:path w="8480113" h="7420420">
                <a:moveTo>
                  <a:pt x="0" y="0"/>
                </a:moveTo>
                <a:lnTo>
                  <a:pt x="8480113" y="0"/>
                </a:lnTo>
                <a:lnTo>
                  <a:pt x="8480113" y="7420421"/>
                </a:lnTo>
                <a:lnTo>
                  <a:pt x="0" y="7420421"/>
                </a:lnTo>
                <a:lnTo>
                  <a:pt x="0" y="0"/>
                </a:lnTo>
                <a:close/>
              </a:path>
            </a:pathLst>
          </a:custGeom>
          <a:blipFill>
            <a:blip r:embed="rId4"/>
            <a:stretch>
              <a:fillRect l="-8335" r="-8335"/>
            </a:stretch>
          </a:blipFill>
        </p:spPr>
        <p:txBody>
          <a:bodyPr/>
          <a:lstStyle/>
          <a:p>
            <a:endParaRPr lang="ru-K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5581489" y="4901669"/>
            <a:ext cx="7125022" cy="2124433"/>
          </a:xfrm>
          <a:custGeom>
            <a:avLst/>
            <a:gdLst/>
            <a:ahLst/>
            <a:cxnLst/>
            <a:rect l="l" t="t" r="r" b="b"/>
            <a:pathLst>
              <a:path w="7125022" h="2124433">
                <a:moveTo>
                  <a:pt x="0" y="0"/>
                </a:moveTo>
                <a:lnTo>
                  <a:pt x="7125022" y="0"/>
                </a:lnTo>
                <a:lnTo>
                  <a:pt x="7125022" y="2124433"/>
                </a:lnTo>
                <a:lnTo>
                  <a:pt x="0" y="2124433"/>
                </a:lnTo>
                <a:lnTo>
                  <a:pt x="0" y="0"/>
                </a:lnTo>
                <a:close/>
              </a:path>
            </a:pathLst>
          </a:custGeom>
          <a:blipFill>
            <a:blip r:embed="rId2"/>
            <a:stretch>
              <a:fillRect/>
            </a:stretch>
          </a:blipFill>
        </p:spPr>
        <p:txBody>
          <a:bodyPr/>
          <a:lstStyle/>
          <a:p>
            <a:endParaRPr lang="ru-KZ"/>
          </a:p>
        </p:txBody>
      </p:sp>
      <p:sp>
        <p:nvSpPr>
          <p:cNvPr id="3" name="TextBox 3"/>
          <p:cNvSpPr txBox="1"/>
          <p:nvPr/>
        </p:nvSpPr>
        <p:spPr>
          <a:xfrm>
            <a:off x="3918675" y="1245538"/>
            <a:ext cx="10450651" cy="731520"/>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070707"/>
                </a:solidFill>
                <a:latin typeface="Now"/>
                <a:ea typeface="Now"/>
                <a:cs typeface="Now"/>
                <a:sym typeface="Now"/>
              </a:rPr>
              <a:t> СУДЫ ФТОРЛАНДЫРУ</a:t>
            </a:r>
            <a:r>
              <a:rPr lang="en-US" sz="4766" b="1">
                <a:solidFill>
                  <a:srgbClr val="070707"/>
                </a:solidFill>
                <a:latin typeface="Now Bold"/>
                <a:ea typeface="Now Bold"/>
                <a:cs typeface="Now Bold"/>
                <a:sym typeface="Now Bold"/>
              </a:rPr>
              <a:t> </a:t>
            </a:r>
          </a:p>
        </p:txBody>
      </p:sp>
      <p:sp>
        <p:nvSpPr>
          <p:cNvPr id="4" name="TextBox 4"/>
          <p:cNvSpPr txBox="1"/>
          <p:nvPr/>
        </p:nvSpPr>
        <p:spPr>
          <a:xfrm>
            <a:off x="771999" y="2220095"/>
            <a:ext cx="16744002" cy="2209800"/>
          </a:xfrm>
          <a:prstGeom prst="rect">
            <a:avLst/>
          </a:prstGeom>
        </p:spPr>
        <p:txBody>
          <a:bodyPr lIns="0" tIns="0" rIns="0" bIns="0" rtlCol="0" anchor="t">
            <a:spAutoFit/>
          </a:bodyPr>
          <a:lstStyle/>
          <a:p>
            <a:pPr algn="ctr">
              <a:lnSpc>
                <a:spcPts val="3468"/>
              </a:lnSpc>
              <a:spcBef>
                <a:spcPct val="0"/>
              </a:spcBef>
            </a:pPr>
            <a:r>
              <a:rPr lang="en-US" sz="2890">
                <a:solidFill>
                  <a:srgbClr val="070707"/>
                </a:solidFill>
                <a:latin typeface="Times New Roman"/>
                <a:ea typeface="Times New Roman"/>
                <a:cs typeface="Times New Roman"/>
                <a:sym typeface="Times New Roman"/>
              </a:rPr>
              <a:t>Суды фторландыруға қажетті реагенттер кремний фторлы натрий Na2SiF6 және аммоний </a:t>
            </a:r>
            <a:r>
              <a:rPr lang="en-US" sz="2890" b="1">
                <a:solidFill>
                  <a:srgbClr val="070707"/>
                </a:solidFill>
                <a:latin typeface="Times New Roman Bold"/>
                <a:ea typeface="Times New Roman Bold"/>
                <a:cs typeface="Times New Roman Bold"/>
                <a:sym typeface="Times New Roman Bold"/>
              </a:rPr>
              <a:t>(NH4)SiF6</a:t>
            </a:r>
            <a:r>
              <a:rPr lang="en-US" sz="2890">
                <a:solidFill>
                  <a:srgbClr val="070707"/>
                </a:solidFill>
                <a:latin typeface="Times New Roman"/>
                <a:ea typeface="Times New Roman"/>
                <a:cs typeface="Times New Roman"/>
                <a:sym typeface="Times New Roman"/>
              </a:rPr>
              <a:t>,фторлы натрий </a:t>
            </a:r>
            <a:r>
              <a:rPr lang="en-US" sz="2890" b="1">
                <a:solidFill>
                  <a:srgbClr val="070707"/>
                </a:solidFill>
                <a:latin typeface="Times New Roman Bold"/>
                <a:ea typeface="Times New Roman Bold"/>
                <a:cs typeface="Times New Roman Bold"/>
                <a:sym typeface="Times New Roman Bold"/>
              </a:rPr>
              <a:t>NaF</a:t>
            </a:r>
            <a:r>
              <a:rPr lang="en-US" sz="2890">
                <a:solidFill>
                  <a:srgbClr val="070707"/>
                </a:solidFill>
                <a:latin typeface="Times New Roman"/>
                <a:ea typeface="Times New Roman"/>
                <a:cs typeface="Times New Roman"/>
                <a:sym typeface="Times New Roman"/>
              </a:rPr>
              <a:t>, кремний фторлы сутекті қышқыл</a:t>
            </a:r>
            <a:r>
              <a:rPr lang="en-US" sz="2890" b="1">
                <a:solidFill>
                  <a:srgbClr val="070707"/>
                </a:solidFill>
                <a:latin typeface="Times New Roman Bold"/>
                <a:ea typeface="Times New Roman Bold"/>
                <a:cs typeface="Times New Roman Bold"/>
                <a:sym typeface="Times New Roman Bold"/>
              </a:rPr>
              <a:t> H2SiF6</a:t>
            </a:r>
            <a:r>
              <a:rPr lang="en-US" sz="2890">
                <a:solidFill>
                  <a:srgbClr val="070707"/>
                </a:solidFill>
                <a:latin typeface="Times New Roman"/>
                <a:ea typeface="Times New Roman"/>
                <a:cs typeface="Times New Roman"/>
                <a:sym typeface="Times New Roman"/>
              </a:rPr>
              <a:t>, фторлы кальций </a:t>
            </a:r>
            <a:r>
              <a:rPr lang="en-US" sz="2890" b="1">
                <a:solidFill>
                  <a:srgbClr val="070707"/>
                </a:solidFill>
                <a:latin typeface="Times New Roman Bold"/>
                <a:ea typeface="Times New Roman Bold"/>
                <a:cs typeface="Times New Roman Bold"/>
                <a:sym typeface="Times New Roman Bold"/>
              </a:rPr>
              <a:t>Са2</a:t>
            </a:r>
            <a:r>
              <a:rPr lang="en-US" sz="2890">
                <a:solidFill>
                  <a:srgbClr val="070707"/>
                </a:solidFill>
                <a:latin typeface="Times New Roman"/>
                <a:ea typeface="Times New Roman"/>
                <a:cs typeface="Times New Roman"/>
                <a:sym typeface="Times New Roman"/>
              </a:rPr>
              <a:t>.</a:t>
            </a:r>
          </a:p>
          <a:p>
            <a:pPr algn="ctr">
              <a:lnSpc>
                <a:spcPts val="3468"/>
              </a:lnSpc>
              <a:spcBef>
                <a:spcPct val="0"/>
              </a:spcBef>
            </a:pPr>
            <a:r>
              <a:rPr lang="en-US" sz="2890">
                <a:solidFill>
                  <a:srgbClr val="070707"/>
                </a:solidFill>
                <a:latin typeface="Times New Roman"/>
                <a:ea typeface="Times New Roman"/>
                <a:cs typeface="Times New Roman"/>
                <a:sym typeface="Times New Roman"/>
              </a:rPr>
              <a:t>Фторы бар реагенттерді барлық сүзгілер мен түйіскен мөлдіреткіштердің алдында немесе барлық тазартқыш ғимараттардан кейін зарарсыздандырудың алдында суға енгізеді. Реагенттердің мөлшерін мына формуламен анықтайды:</a:t>
            </a:r>
          </a:p>
        </p:txBody>
      </p:sp>
      <p:sp>
        <p:nvSpPr>
          <p:cNvPr id="5" name="TextBox 5"/>
          <p:cNvSpPr txBox="1"/>
          <p:nvPr/>
        </p:nvSpPr>
        <p:spPr>
          <a:xfrm>
            <a:off x="2678743" y="6838950"/>
            <a:ext cx="12930515" cy="2419350"/>
          </a:xfrm>
          <a:prstGeom prst="rect">
            <a:avLst/>
          </a:prstGeom>
        </p:spPr>
        <p:txBody>
          <a:bodyPr lIns="0" tIns="0" rIns="0" bIns="0" rtlCol="0" anchor="t">
            <a:spAutoFit/>
          </a:bodyPr>
          <a:lstStyle/>
          <a:p>
            <a:pPr algn="ctr">
              <a:lnSpc>
                <a:spcPts val="2726"/>
              </a:lnSpc>
              <a:spcBef>
                <a:spcPct val="0"/>
              </a:spcBef>
            </a:pPr>
            <a:r>
              <a:rPr lang="en-US" sz="2272">
                <a:solidFill>
                  <a:srgbClr val="070707"/>
                </a:solidFill>
                <a:latin typeface="Times New Roman"/>
                <a:ea typeface="Times New Roman"/>
                <a:cs typeface="Times New Roman"/>
                <a:sym typeface="Times New Roman"/>
              </a:rPr>
              <a:t>мұндағы m – фторды суға енгізетін жерге байланысты коэффициент, тазарту ғимараттардан кейін енгізілсе 1-ге тең, сүзгілердің алдында болса – 1,1; а – ауыз судағы фтордын қажетті мөлшері г/м3, ауа райы және маусым жағдайына байланысты 0,7 – 1,2 г/м3-ке тең (төменгісін жазғы маусымға және ыстық ауа райға қабылдайды); Ғ– - табиғи судағы фтордың мөлшері, г/м3; Кф – таза реагентте фтордың мөлшері, г/м3, кремний фторлы натрииге – 60, фторлы натриде – 45, кремнийфторлы аммониге – 64; Сф – техникалық өнімде таза реагенттің мөлшері, г/м3, кремний фторлы натриге – 58, фторлы натриге – 38, кремний фторлы аммониге – 59,4.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Freeform 2"/>
          <p:cNvSpPr/>
          <p:nvPr/>
        </p:nvSpPr>
        <p:spPr>
          <a:xfrm rot="1313163">
            <a:off x="14330817" y="-1655690"/>
            <a:ext cx="9085628" cy="5368780"/>
          </a:xfrm>
          <a:custGeom>
            <a:avLst/>
            <a:gdLst/>
            <a:ahLst/>
            <a:cxnLst/>
            <a:rect l="l" t="t" r="r" b="b"/>
            <a:pathLst>
              <a:path w="9085628" h="5368780">
                <a:moveTo>
                  <a:pt x="0" y="0"/>
                </a:moveTo>
                <a:lnTo>
                  <a:pt x="9085629" y="0"/>
                </a:lnTo>
                <a:lnTo>
                  <a:pt x="9085629" y="5368780"/>
                </a:lnTo>
                <a:lnTo>
                  <a:pt x="0" y="536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KZ"/>
          </a:p>
        </p:txBody>
      </p:sp>
      <p:sp>
        <p:nvSpPr>
          <p:cNvPr id="3" name="Freeform 3"/>
          <p:cNvSpPr/>
          <p:nvPr/>
        </p:nvSpPr>
        <p:spPr>
          <a:xfrm>
            <a:off x="336690" y="2863448"/>
            <a:ext cx="8807310" cy="6083828"/>
          </a:xfrm>
          <a:custGeom>
            <a:avLst/>
            <a:gdLst/>
            <a:ahLst/>
            <a:cxnLst/>
            <a:rect l="l" t="t" r="r" b="b"/>
            <a:pathLst>
              <a:path w="8807310" h="6083828">
                <a:moveTo>
                  <a:pt x="0" y="0"/>
                </a:moveTo>
                <a:lnTo>
                  <a:pt x="8807310" y="0"/>
                </a:lnTo>
                <a:lnTo>
                  <a:pt x="8807310" y="6083828"/>
                </a:lnTo>
                <a:lnTo>
                  <a:pt x="0" y="6083828"/>
                </a:lnTo>
                <a:lnTo>
                  <a:pt x="0" y="0"/>
                </a:lnTo>
                <a:close/>
              </a:path>
            </a:pathLst>
          </a:custGeom>
          <a:blipFill>
            <a:blip r:embed="rId4"/>
            <a:stretch>
              <a:fillRect l="-5515" r="-10206"/>
            </a:stretch>
          </a:blipFill>
        </p:spPr>
        <p:txBody>
          <a:bodyPr/>
          <a:lstStyle/>
          <a:p>
            <a:endParaRPr lang="ru-KZ"/>
          </a:p>
        </p:txBody>
      </p:sp>
      <p:sp>
        <p:nvSpPr>
          <p:cNvPr id="4" name="TextBox 4"/>
          <p:cNvSpPr txBox="1"/>
          <p:nvPr/>
        </p:nvSpPr>
        <p:spPr>
          <a:xfrm>
            <a:off x="9521831" y="3677021"/>
            <a:ext cx="8271523" cy="4390006"/>
          </a:xfrm>
          <a:prstGeom prst="rect">
            <a:avLst/>
          </a:prstGeom>
        </p:spPr>
        <p:txBody>
          <a:bodyPr lIns="0" tIns="0" rIns="0" bIns="0" rtlCol="0" anchor="t">
            <a:spAutoFit/>
          </a:bodyPr>
          <a:lstStyle/>
          <a:p>
            <a:pPr algn="ctr">
              <a:lnSpc>
                <a:spcPts val="3511"/>
              </a:lnSpc>
            </a:pPr>
            <a:r>
              <a:rPr lang="en-US" sz="2544">
                <a:solidFill>
                  <a:srgbClr val="FFFFFF"/>
                </a:solidFill>
                <a:latin typeface="Times New Roman"/>
                <a:ea typeface="Times New Roman"/>
                <a:cs typeface="Times New Roman"/>
                <a:sym typeface="Times New Roman"/>
              </a:rPr>
              <a:t> Фторландыруға арналған қондырғының құрамына реагенттің ерітіндісін дайындайтын, оны мөлшерлейтін және бапталатын сумен аралсатыратын құрылғылар кіреді. Реагенттерді ерітуге әр түрлі конструкциялы ерітінді бактер және сатураторлар қолданады (11.1-сурет).</a:t>
            </a:r>
          </a:p>
          <a:p>
            <a:pPr algn="ctr">
              <a:lnSpc>
                <a:spcPts val="3511"/>
              </a:lnSpc>
            </a:pPr>
            <a:r>
              <a:rPr lang="en-US" sz="2544">
                <a:solidFill>
                  <a:srgbClr val="FFFFFF"/>
                </a:solidFill>
                <a:latin typeface="Times New Roman"/>
                <a:ea typeface="Times New Roman"/>
                <a:cs typeface="Times New Roman"/>
                <a:sym typeface="Times New Roman"/>
              </a:rPr>
              <a:t> Ерітінді бактерде реагенттің ерітіндісінің концентрациясын былай қабылдайды: кремнийфторлық натриді – 0,25% ерітіндінің температурасы 00С, фторлы натриді – 2,5%       , кремнийфторлы аммонийдікі - 7%. </a:t>
            </a:r>
          </a:p>
          <a:p>
            <a:pPr marL="0" lvl="0" indent="0" algn="ctr">
              <a:lnSpc>
                <a:spcPts val="3511"/>
              </a:lnSpc>
              <a:spcBef>
                <a:spcPct val="0"/>
              </a:spcBef>
            </a:pPr>
            <a:endParaRPr lang="en-US" sz="2544">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2145366" y="214635"/>
            <a:ext cx="13997268" cy="7300241"/>
          </a:xfrm>
          <a:custGeom>
            <a:avLst/>
            <a:gdLst/>
            <a:ahLst/>
            <a:cxnLst/>
            <a:rect l="l" t="t" r="r" b="b"/>
            <a:pathLst>
              <a:path w="13997268" h="7300241">
                <a:moveTo>
                  <a:pt x="0" y="0"/>
                </a:moveTo>
                <a:lnTo>
                  <a:pt x="13997268" y="0"/>
                </a:lnTo>
                <a:lnTo>
                  <a:pt x="13997268" y="7300241"/>
                </a:lnTo>
                <a:lnTo>
                  <a:pt x="0" y="7300241"/>
                </a:lnTo>
                <a:lnTo>
                  <a:pt x="0" y="0"/>
                </a:lnTo>
                <a:close/>
              </a:path>
            </a:pathLst>
          </a:custGeom>
          <a:blipFill>
            <a:blip r:embed="rId2"/>
            <a:stretch>
              <a:fillRect t="-810" b="-810"/>
            </a:stretch>
          </a:blipFill>
        </p:spPr>
        <p:txBody>
          <a:bodyPr/>
          <a:lstStyle/>
          <a:p>
            <a:endParaRPr lang="ru-KZ"/>
          </a:p>
        </p:txBody>
      </p:sp>
      <p:sp>
        <p:nvSpPr>
          <p:cNvPr id="3" name="TextBox 3"/>
          <p:cNvSpPr txBox="1"/>
          <p:nvPr/>
        </p:nvSpPr>
        <p:spPr>
          <a:xfrm>
            <a:off x="2407764" y="8276933"/>
            <a:ext cx="13472471" cy="2010067"/>
          </a:xfrm>
          <a:prstGeom prst="rect">
            <a:avLst/>
          </a:prstGeom>
        </p:spPr>
        <p:txBody>
          <a:bodyPr lIns="0" tIns="0" rIns="0" bIns="0" rtlCol="0" anchor="t">
            <a:spAutoFit/>
          </a:bodyPr>
          <a:lstStyle/>
          <a:p>
            <a:pPr algn="ctr">
              <a:lnSpc>
                <a:spcPts val="3270"/>
              </a:lnSpc>
            </a:pPr>
            <a:r>
              <a:rPr lang="en-US" sz="2369" spc="232">
                <a:solidFill>
                  <a:srgbClr val="F5FFF5"/>
                </a:solidFill>
                <a:latin typeface="Times New Roman"/>
                <a:ea typeface="Times New Roman"/>
                <a:cs typeface="Times New Roman"/>
                <a:sym typeface="Times New Roman"/>
              </a:rPr>
              <a:t>1-шығынды бак; 2-мөлшерлеуіш сорғыш; 3-ерітінді бак; 4-су құбыры; 5-ДУ-1 құнарландырғышы; 6-қопсытқыш; 7-реагент сақтайтын бункер; 8-вакуум-бункер; 9-вакуум-құбыр; 10-құрғақ реагентті соратын құбыр; 11-реагенті бар бөшке; 12-вакуум-сорғыш; </a:t>
            </a:r>
          </a:p>
          <a:p>
            <a:pPr algn="ctr">
              <a:lnSpc>
                <a:spcPts val="3270"/>
              </a:lnSpc>
            </a:pPr>
            <a:endParaRPr lang="en-US" sz="2369" spc="232">
              <a:solidFill>
                <a:srgbClr val="F5FFF5"/>
              </a:solidFill>
              <a:latin typeface="Times New Roman"/>
              <a:ea typeface="Times New Roman"/>
              <a:cs typeface="Times New Roman"/>
              <a:sym typeface="Times New Roman"/>
            </a:endParaRPr>
          </a:p>
        </p:txBody>
      </p:sp>
      <p:sp>
        <p:nvSpPr>
          <p:cNvPr id="4" name="TextBox 4"/>
          <p:cNvSpPr txBox="1"/>
          <p:nvPr/>
        </p:nvSpPr>
        <p:spPr>
          <a:xfrm>
            <a:off x="5399603" y="7695880"/>
            <a:ext cx="7488793" cy="428625"/>
          </a:xfrm>
          <a:prstGeom prst="rect">
            <a:avLst/>
          </a:prstGeom>
        </p:spPr>
        <p:txBody>
          <a:bodyPr lIns="0" tIns="0" rIns="0" bIns="0" rtlCol="0" anchor="t">
            <a:spAutoFit/>
          </a:bodyPr>
          <a:lstStyle/>
          <a:p>
            <a:pPr algn="ctr">
              <a:lnSpc>
                <a:spcPts val="3249"/>
              </a:lnSpc>
              <a:spcBef>
                <a:spcPct val="0"/>
              </a:spcBef>
            </a:pPr>
            <a:r>
              <a:rPr lang="en-US" sz="2707">
                <a:solidFill>
                  <a:srgbClr val="FFFFFF"/>
                </a:solidFill>
                <a:latin typeface="Times New Roman"/>
                <a:ea typeface="Times New Roman"/>
                <a:cs typeface="Times New Roman"/>
                <a:sym typeface="Times New Roman"/>
              </a:rPr>
              <a:t>11.1-сурет. Фторландыру қондырғысының сұлбасы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4794335" y="5143500"/>
            <a:ext cx="9034173" cy="1445468"/>
          </a:xfrm>
          <a:custGeom>
            <a:avLst/>
            <a:gdLst/>
            <a:ahLst/>
            <a:cxnLst/>
            <a:rect l="l" t="t" r="r" b="b"/>
            <a:pathLst>
              <a:path w="9034173" h="1445468">
                <a:moveTo>
                  <a:pt x="0" y="0"/>
                </a:moveTo>
                <a:lnTo>
                  <a:pt x="9034173" y="0"/>
                </a:lnTo>
                <a:lnTo>
                  <a:pt x="9034173" y="1445468"/>
                </a:lnTo>
                <a:lnTo>
                  <a:pt x="0" y="1445468"/>
                </a:lnTo>
                <a:lnTo>
                  <a:pt x="0" y="0"/>
                </a:lnTo>
                <a:close/>
              </a:path>
            </a:pathLst>
          </a:custGeom>
          <a:blipFill>
            <a:blip r:embed="rId2"/>
            <a:stretch>
              <a:fillRect/>
            </a:stretch>
          </a:blipFill>
        </p:spPr>
        <p:txBody>
          <a:bodyPr/>
          <a:lstStyle/>
          <a:p>
            <a:endParaRPr lang="ru-KZ"/>
          </a:p>
        </p:txBody>
      </p:sp>
      <p:sp>
        <p:nvSpPr>
          <p:cNvPr id="3" name="TextBox 3"/>
          <p:cNvSpPr txBox="1"/>
          <p:nvPr/>
        </p:nvSpPr>
        <p:spPr>
          <a:xfrm>
            <a:off x="1748624" y="1911642"/>
            <a:ext cx="15125595" cy="2200275"/>
          </a:xfrm>
          <a:prstGeom prst="rect">
            <a:avLst/>
          </a:prstGeom>
        </p:spPr>
        <p:txBody>
          <a:bodyPr lIns="0" tIns="0" rIns="0" bIns="0" rtlCol="0" anchor="t">
            <a:spAutoFit/>
          </a:bodyPr>
          <a:lstStyle/>
          <a:p>
            <a:pPr algn="ctr">
              <a:lnSpc>
                <a:spcPts val="4279"/>
              </a:lnSpc>
              <a:spcBef>
                <a:spcPct val="0"/>
              </a:spcBef>
            </a:pPr>
            <a:r>
              <a:rPr lang="en-US" sz="3566">
                <a:solidFill>
                  <a:srgbClr val="000000"/>
                </a:solidFill>
                <a:latin typeface="Times New Roman"/>
                <a:ea typeface="Times New Roman"/>
                <a:cs typeface="Times New Roman"/>
                <a:sym typeface="Times New Roman"/>
              </a:rPr>
              <a:t>Мысал есеп. Берілгені: Су тазарту станцияның толық өнімділігі </a:t>
            </a:r>
            <a:r>
              <a:rPr lang="en-US" sz="3566" b="1">
                <a:solidFill>
                  <a:srgbClr val="000000"/>
                </a:solidFill>
                <a:latin typeface="Times New Roman Bold"/>
                <a:ea typeface="Times New Roman Bold"/>
                <a:cs typeface="Times New Roman Bold"/>
                <a:sym typeface="Times New Roman Bold"/>
              </a:rPr>
              <a:t>Qтәу = 40000 м3/тәул.</a:t>
            </a:r>
            <a:r>
              <a:rPr lang="en-US" sz="3566">
                <a:solidFill>
                  <a:srgbClr val="000000"/>
                </a:solidFill>
                <a:latin typeface="Times New Roman"/>
                <a:ea typeface="Times New Roman"/>
                <a:cs typeface="Times New Roman"/>
                <a:sym typeface="Times New Roman"/>
              </a:rPr>
              <a:t> Бастапқы суда фтордың мөлшері </a:t>
            </a:r>
            <a:r>
              <a:rPr lang="en-US" sz="3566" b="1">
                <a:solidFill>
                  <a:srgbClr val="000000"/>
                </a:solidFill>
                <a:latin typeface="Times New Roman Bold"/>
                <a:ea typeface="Times New Roman Bold"/>
                <a:cs typeface="Times New Roman Bold"/>
                <a:sym typeface="Times New Roman Bold"/>
              </a:rPr>
              <a:t>F- = 0,2 мг/л</a:t>
            </a:r>
            <a:r>
              <a:rPr lang="en-US" sz="3566">
                <a:solidFill>
                  <a:srgbClr val="000000"/>
                </a:solidFill>
                <a:latin typeface="Times New Roman"/>
                <a:ea typeface="Times New Roman"/>
                <a:cs typeface="Times New Roman"/>
                <a:sym typeface="Times New Roman"/>
              </a:rPr>
              <a:t>. Ерітнді багі бар фторландыру қондырғыны есептеу керек. Алдымен фторы бар реагенттің </a:t>
            </a:r>
            <a:r>
              <a:rPr lang="en-US" sz="3566" b="1">
                <a:solidFill>
                  <a:srgbClr val="000000"/>
                </a:solidFill>
                <a:latin typeface="Times New Roman Bold"/>
                <a:ea typeface="Times New Roman Bold"/>
                <a:cs typeface="Times New Roman Bold"/>
                <a:sym typeface="Times New Roman Bold"/>
              </a:rPr>
              <a:t>Na2SiF6</a:t>
            </a:r>
            <a:r>
              <a:rPr lang="en-US" sz="3566">
                <a:solidFill>
                  <a:srgbClr val="000000"/>
                </a:solidFill>
                <a:latin typeface="Times New Roman"/>
                <a:ea typeface="Times New Roman"/>
                <a:cs typeface="Times New Roman"/>
                <a:sym typeface="Times New Roman"/>
              </a:rPr>
              <a:t> мөлшерін аықтаймыз.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6332020" y="2929106"/>
            <a:ext cx="5884394" cy="1898865"/>
          </a:xfrm>
          <a:custGeom>
            <a:avLst/>
            <a:gdLst/>
            <a:ahLst/>
            <a:cxnLst/>
            <a:rect l="l" t="t" r="r" b="b"/>
            <a:pathLst>
              <a:path w="5884394" h="1898865">
                <a:moveTo>
                  <a:pt x="0" y="0"/>
                </a:moveTo>
                <a:lnTo>
                  <a:pt x="5884394" y="0"/>
                </a:lnTo>
                <a:lnTo>
                  <a:pt x="5884394" y="1898865"/>
                </a:lnTo>
                <a:lnTo>
                  <a:pt x="0" y="1898865"/>
                </a:lnTo>
                <a:lnTo>
                  <a:pt x="0" y="0"/>
                </a:lnTo>
                <a:close/>
              </a:path>
            </a:pathLst>
          </a:custGeom>
          <a:blipFill>
            <a:blip r:embed="rId2"/>
            <a:stretch>
              <a:fillRect/>
            </a:stretch>
          </a:blipFill>
        </p:spPr>
        <p:txBody>
          <a:bodyPr/>
          <a:lstStyle/>
          <a:p>
            <a:endParaRPr lang="ru-KZ"/>
          </a:p>
        </p:txBody>
      </p:sp>
      <p:sp>
        <p:nvSpPr>
          <p:cNvPr id="3" name="TextBox 3"/>
          <p:cNvSpPr txBox="1"/>
          <p:nvPr/>
        </p:nvSpPr>
        <p:spPr>
          <a:xfrm>
            <a:off x="3124426" y="1630253"/>
            <a:ext cx="12039147" cy="637265"/>
          </a:xfrm>
          <a:prstGeom prst="rect">
            <a:avLst/>
          </a:prstGeom>
        </p:spPr>
        <p:txBody>
          <a:bodyPr lIns="0" tIns="0" rIns="0" bIns="0" rtlCol="0" anchor="t">
            <a:spAutoFit/>
          </a:bodyPr>
          <a:lstStyle/>
          <a:p>
            <a:pPr algn="ctr">
              <a:lnSpc>
                <a:spcPts val="4809"/>
              </a:lnSpc>
              <a:spcBef>
                <a:spcPct val="0"/>
              </a:spcBef>
            </a:pPr>
            <a:r>
              <a:rPr lang="en-US" sz="4007">
                <a:solidFill>
                  <a:srgbClr val="000000"/>
                </a:solidFill>
                <a:latin typeface="Times New Roman"/>
                <a:ea typeface="Times New Roman"/>
                <a:cs typeface="Times New Roman"/>
                <a:sym typeface="Times New Roman"/>
              </a:rPr>
              <a:t>Ерітінді бактің пайдалы өнімділігін былай анықтаймыз</a:t>
            </a:r>
          </a:p>
        </p:txBody>
      </p:sp>
      <p:sp>
        <p:nvSpPr>
          <p:cNvPr id="4" name="TextBox 4"/>
          <p:cNvSpPr txBox="1"/>
          <p:nvPr/>
        </p:nvSpPr>
        <p:spPr>
          <a:xfrm>
            <a:off x="1311468" y="6997807"/>
            <a:ext cx="15665064" cy="1712654"/>
          </a:xfrm>
          <a:prstGeom prst="rect">
            <a:avLst/>
          </a:prstGeom>
        </p:spPr>
        <p:txBody>
          <a:bodyPr lIns="0" tIns="0" rIns="0" bIns="0" rtlCol="0" anchor="t">
            <a:spAutoFit/>
          </a:bodyPr>
          <a:lstStyle/>
          <a:p>
            <a:pPr algn="ctr">
              <a:lnSpc>
                <a:spcPts val="4410"/>
              </a:lnSpc>
              <a:spcBef>
                <a:spcPct val="0"/>
              </a:spcBef>
            </a:pPr>
            <a:r>
              <a:rPr lang="en-US" sz="3675">
                <a:solidFill>
                  <a:srgbClr val="000000"/>
                </a:solidFill>
                <a:latin typeface="Times New Roman"/>
                <a:ea typeface="Times New Roman"/>
                <a:cs typeface="Times New Roman"/>
                <a:sym typeface="Times New Roman"/>
              </a:rPr>
              <a:t>мұндағы Qтәу- қондырғының өнімділігі, м3/тәу; Мф- фторы бар реагенттің мөлшері, г/м3; N – тәуліктегі реагентті еріту саны; Ке – бакте ерітіндінің концентрациясы, үшін 2,5-3,5 гл.</a:t>
            </a:r>
          </a:p>
        </p:txBody>
      </p:sp>
      <p:sp>
        <p:nvSpPr>
          <p:cNvPr id="5" name="Freeform 5"/>
          <p:cNvSpPr/>
          <p:nvPr/>
        </p:nvSpPr>
        <p:spPr>
          <a:xfrm>
            <a:off x="6685465" y="5143500"/>
            <a:ext cx="5844700" cy="1447080"/>
          </a:xfrm>
          <a:custGeom>
            <a:avLst/>
            <a:gdLst/>
            <a:ahLst/>
            <a:cxnLst/>
            <a:rect l="l" t="t" r="r" b="b"/>
            <a:pathLst>
              <a:path w="5844700" h="1447080">
                <a:moveTo>
                  <a:pt x="0" y="0"/>
                </a:moveTo>
                <a:lnTo>
                  <a:pt x="5844700" y="0"/>
                </a:lnTo>
                <a:lnTo>
                  <a:pt x="5844700" y="1447080"/>
                </a:lnTo>
                <a:lnTo>
                  <a:pt x="0" y="1447080"/>
                </a:lnTo>
                <a:lnTo>
                  <a:pt x="0" y="0"/>
                </a:lnTo>
                <a:close/>
              </a:path>
            </a:pathLst>
          </a:custGeom>
          <a:blipFill>
            <a:blip r:embed="rId3"/>
            <a:stretch>
              <a:fillRect/>
            </a:stretch>
          </a:blipFill>
        </p:spPr>
        <p:txBody>
          <a:bodyPr/>
          <a:lstStyle/>
          <a:p>
            <a:endParaRPr lang="ru-K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4189911" y="3660873"/>
            <a:ext cx="10688706" cy="2965254"/>
          </a:xfrm>
          <a:custGeom>
            <a:avLst/>
            <a:gdLst/>
            <a:ahLst/>
            <a:cxnLst/>
            <a:rect l="l" t="t" r="r" b="b"/>
            <a:pathLst>
              <a:path w="10688706" h="2965254">
                <a:moveTo>
                  <a:pt x="0" y="0"/>
                </a:moveTo>
                <a:lnTo>
                  <a:pt x="10688706" y="0"/>
                </a:lnTo>
                <a:lnTo>
                  <a:pt x="10688706" y="2965254"/>
                </a:lnTo>
                <a:lnTo>
                  <a:pt x="0" y="2965254"/>
                </a:lnTo>
                <a:lnTo>
                  <a:pt x="0" y="0"/>
                </a:lnTo>
                <a:close/>
              </a:path>
            </a:pathLst>
          </a:custGeom>
          <a:blipFill>
            <a:blip r:embed="rId2"/>
            <a:stretch>
              <a:fillRect/>
            </a:stretch>
          </a:blipFill>
        </p:spPr>
        <p:txBody>
          <a:bodyPr/>
          <a:lstStyle/>
          <a:p>
            <a:endParaRPr lang="ru-KZ"/>
          </a:p>
        </p:txBody>
      </p:sp>
      <p:sp>
        <p:nvSpPr>
          <p:cNvPr id="3" name="TextBox 3"/>
          <p:cNvSpPr txBox="1"/>
          <p:nvPr/>
        </p:nvSpPr>
        <p:spPr>
          <a:xfrm>
            <a:off x="3836466" y="2339496"/>
            <a:ext cx="9498925" cy="752475"/>
          </a:xfrm>
          <a:prstGeom prst="rect">
            <a:avLst/>
          </a:prstGeom>
        </p:spPr>
        <p:txBody>
          <a:bodyPr lIns="0" tIns="0" rIns="0" bIns="0" rtlCol="0" anchor="t">
            <a:spAutoFit/>
          </a:bodyPr>
          <a:lstStyle/>
          <a:p>
            <a:pPr algn="ctr">
              <a:lnSpc>
                <a:spcPts val="5719"/>
              </a:lnSpc>
              <a:spcBef>
                <a:spcPct val="0"/>
              </a:spcBef>
            </a:pPr>
            <a:r>
              <a:rPr lang="en-US" sz="4766">
                <a:solidFill>
                  <a:srgbClr val="000000"/>
                </a:solidFill>
                <a:latin typeface="Times New Roman"/>
                <a:ea typeface="Times New Roman"/>
                <a:cs typeface="Times New Roman"/>
                <a:sym typeface="Times New Roman"/>
              </a:rPr>
              <a:t>Мөлшерлеуіш сорғыштың өнімділігі</a:t>
            </a:r>
          </a:p>
        </p:txBody>
      </p:sp>
      <p:sp>
        <p:nvSpPr>
          <p:cNvPr id="4" name="TextBox 4"/>
          <p:cNvSpPr txBox="1"/>
          <p:nvPr/>
        </p:nvSpPr>
        <p:spPr>
          <a:xfrm>
            <a:off x="1214724" y="7400925"/>
            <a:ext cx="16230600" cy="1857375"/>
          </a:xfrm>
          <a:prstGeom prst="rect">
            <a:avLst/>
          </a:prstGeom>
        </p:spPr>
        <p:txBody>
          <a:bodyPr lIns="0" tIns="0" rIns="0" bIns="0" rtlCol="0" anchor="t">
            <a:spAutoFit/>
          </a:bodyPr>
          <a:lstStyle/>
          <a:p>
            <a:pPr algn="ctr">
              <a:lnSpc>
                <a:spcPts val="4809"/>
              </a:lnSpc>
              <a:spcBef>
                <a:spcPct val="0"/>
              </a:spcBef>
            </a:pPr>
            <a:r>
              <a:rPr lang="en-US" sz="4007">
                <a:solidFill>
                  <a:srgbClr val="000000"/>
                </a:solidFill>
                <a:latin typeface="Times New Roman"/>
                <a:ea typeface="Times New Roman"/>
                <a:cs typeface="Times New Roman"/>
                <a:sym typeface="Times New Roman"/>
              </a:rPr>
              <a:t>Маркасы НД-2500/10 мөлшерлеуіш сорғышты қабылдаймыз (бір жұмысшы, бір резервті). Бұл сорғыштың көрсетілген өнімділігі 2500 л/сағ, электрқозғалтқыштың қуаты 3,0 кВт.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635</Words>
  <Application>Microsoft Office PowerPoint</Application>
  <PresentationFormat>Произвольный</PresentationFormat>
  <Paragraphs>29</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Now Bold</vt:lpstr>
      <vt:lpstr>Calibri</vt:lpstr>
      <vt:lpstr>Arial</vt:lpstr>
      <vt:lpstr>Now</vt:lpstr>
      <vt:lpstr>Times New Roman Bold</vt:lpstr>
      <vt:lpstr>Times New Roman</vt:lpstr>
      <vt:lpstr>DM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dc:title>
  <cp:lastModifiedBy>Шарипулла  Мақсат Муратұлы</cp:lastModifiedBy>
  <cp:revision>3</cp:revision>
  <dcterms:created xsi:type="dcterms:W3CDTF">2006-08-16T00:00:00Z</dcterms:created>
  <dcterms:modified xsi:type="dcterms:W3CDTF">2025-11-04T10:12:03Z</dcterms:modified>
  <dc:identifier>DAG3p-HUzA0</dc:identifier>
</cp:coreProperties>
</file>