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7" r:id="rId2"/>
    <p:sldId id="299" r:id="rId3"/>
    <p:sldId id="298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263" r:id="rId12"/>
    <p:sldId id="307" r:id="rId13"/>
    <p:sldId id="262" r:id="rId14"/>
    <p:sldId id="264" r:id="rId15"/>
    <p:sldId id="265" r:id="rId16"/>
    <p:sldId id="266" r:id="rId17"/>
    <p:sldId id="267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86"/>
    <p:restoredTop sz="94614"/>
  </p:normalViewPr>
  <p:slideViewPr>
    <p:cSldViewPr snapToGrid="0" snapToObjects="1">
      <p:cViewPr varScale="1">
        <p:scale>
          <a:sx n="57" d="100"/>
          <a:sy n="57" d="100"/>
        </p:scale>
        <p:origin x="168" y="1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E31A9-15BE-EB4D-A944-789841CF3D5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983D0-6A03-8F4C-B726-1C63BD4C8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624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D%D1%83%D0%BB%D0%B5%D0%B2%D0%B0%D1%8F_%D0%B3%D0%B8%D0%BF%D0%BE%D1%82%D0%B5%D0%B7%D0%B0" TargetMode="External"/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ru.wikipedia.org/wiki/%D0%9B%D0%BE%D0%B6%D0%BD%D0%BE%D0%BE%D1%82%D1%80%D0%B8%D1%86%D0%B0%D1%82%D0%B5%D0%BB%D1%8C%D0%BD%D1%8B%D0%B9" TargetMode="External"/><Relationship Id="rId4" Type="http://schemas.openxmlformats.org/officeDocument/2006/relationships/hyperlink" Target="http://ru.wikipedia.org/wiki/%D0%9E%D1%88%D0%B8%D0%B1%D0%BA%D0%B8_%D0%BF%D0%B5%D1%80%D0%B2%D0%BE%D0%B3%D0%BE_%D0%B8_%D0%B2%D1%82%D0%BE%D1%80%D0%BE%D0%B3%D0%BE_%D1%80%D0%BE%D0%B4%D0%B0" TargetMode="Externa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1%80%D0%B8%D1%82%D0%B5%D1%80%D0%B8%D0%B9_%D1%81%D0%BE%D0%B3%D0%BB%D0%B0%D1%81%D0%B8%D1%8F_%D0%9A%D0%BE%D0%BB%D0%BC%D0%BE%D0%B3%D0%BE%D1%80%D0%BE%D0%B2%D0%B0" TargetMode="External"/><Relationship Id="rId13" Type="http://schemas.openxmlformats.org/officeDocument/2006/relationships/hyperlink" Target="http://ru.wikipedia.org/w/index.php?title=%D0%9A%D1%80%D0%B8%D1%82%D0%B5%D1%80%D0%B8%D0%B9_%D0%A8%D0%B0%D0%BF%D0%B8%D1%80%D0%BE-%D0%92%D0%B8%D0%BB%D0%BA%D0%B0&amp;action=edit&amp;redlink=1" TargetMode="External"/><Relationship Id="rId3" Type="http://schemas.openxmlformats.org/officeDocument/2006/relationships/hyperlink" Target="http://ru.wikipedia.org/wiki/%D0%A1%D1%82%D0%B0%D1%82%D0%B8%D1%81%D1%82%D0%B8%D1%87%D0%B5%D1%81%D0%BA%D0%B0%D1%8F_%D0%B3%D0%B8%D0%BF%D0%BE%D1%82%D0%B5%D0%B7%D0%B0" TargetMode="External"/><Relationship Id="rId7" Type="http://schemas.openxmlformats.org/officeDocument/2006/relationships/hyperlink" Target="http://ru.wikipedia.org/wiki/%D0%9A%D1%80%D0%B8%D1%82%D0%B5%D1%80%D0%B8%D0%B9_%D1%81%D0%BE%D0%B3%D0%BB%D0%B0%D1%81%D0%B8%D1%8F_%D0%9F%D0%B8%D1%80%D1%81%D0%BE%D0%BD%D0%B0" TargetMode="External"/><Relationship Id="rId12" Type="http://schemas.openxmlformats.org/officeDocument/2006/relationships/hyperlink" Target="http://en.wikipedia.org/wiki/Jarque-Bera_test" TargetMode="External"/><Relationship Id="rId17" Type="http://schemas.openxmlformats.org/officeDocument/2006/relationships/hyperlink" Target="http://ru.wikipedia.org/wiki/%D0%A4%D0%B0%D0%BA%D1%82%D0%BE%D1%80%D0%BD%D1%8B%D0%B9_%D0%B0%D0%BD%D0%B0%D0%BB%D0%B8%D0%B7" TargetMode="External"/><Relationship Id="rId2" Type="http://schemas.openxmlformats.org/officeDocument/2006/relationships/slide" Target="../slides/slide27.xml"/><Relationship Id="rId16" Type="http://schemas.openxmlformats.org/officeDocument/2006/relationships/hyperlink" Target="http://en.wikipedia.org/wiki/Rankit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ru.wikipedia.org/wiki/%D0%A1%D0%BB%D1%83%D1%87%D0%B0%D0%B9%D0%BD%D0%B0%D1%8F_%D0%B2%D0%B5%D0%BB%D0%B8%D1%87%D0%B8%D0%BD%D0%B0" TargetMode="External"/><Relationship Id="rId11" Type="http://schemas.openxmlformats.org/officeDocument/2006/relationships/hyperlink" Target="http://ru.wikipedia.org/w/index.php?title=%D0%9A%D1%80%D0%B8%D1%82%D0%B5%D1%80%D0%B8%D0%B9_%D0%96%D0%B0%D0%BA%D0%B0-%D0%91%D0%B5%D1%80%D0%B0&amp;action=edit&amp;redlink=1" TargetMode="External"/><Relationship Id="rId5" Type="http://schemas.openxmlformats.org/officeDocument/2006/relationships/hyperlink" Target="http://ru.wikipedia.org/wiki/%D0%9D%D1%83%D0%BB%D0%B5%D0%B2%D0%B0%D1%8F_%D0%B3%D0%B8%D0%BF%D0%BE%D1%82%D0%B5%D0%B7%D0%B0" TargetMode="External"/><Relationship Id="rId15" Type="http://schemas.openxmlformats.org/officeDocument/2006/relationships/hyperlink" Target="http://ru.wikipedia.org/w/index.php?title=%D0%93%D1%80%D0%B0%D1%84%D0%B8%D0%BA_%D0%BD%D0%BE%D1%80%D0%BC%D0%B0%D0%BB%D1%8C%D0%BD%D0%BE%D1%81%D1%82%D0%B8&amp;action=edit&amp;redlink=1" TargetMode="External"/><Relationship Id="rId10" Type="http://schemas.openxmlformats.org/officeDocument/2006/relationships/hyperlink" Target="http://en.wikipedia.org/wiki/Anderson-Darling_test" TargetMode="External"/><Relationship Id="rId4" Type="http://schemas.openxmlformats.org/officeDocument/2006/relationships/hyperlink" Target="http://ru.wikipedia.org/wiki/%D0%A0%D0%B0%D1%81%D0%BF%D1%80%D0%B5%D0%B4%D0%B5%D0%BB%D0%B5%D0%BD%D0%B8%D0%B5_%D0%B2%D0%B5%D1%80%D0%BE%D1%8F%D1%82%D0%BD%D0%BE%D1%81%D1%82%D0%B5%D0%B9" TargetMode="External"/><Relationship Id="rId9" Type="http://schemas.openxmlformats.org/officeDocument/2006/relationships/hyperlink" Target="http://ru.wikipedia.org/w/index.php?title=%D0%9A%D1%80%D0%B8%D1%82%D0%B5%D1%80%D0%B8%D0%B9_%D0%90%D0%BD%D0%B4%D0%B5%D1%80%D1%81%D0%BE%D0%BD%D0%B0-%D0%94%D0%B0%D1%80%D0%BB%D0%B8%D0%BD%D0%B3%D0%B0&amp;action=edit&amp;redlink=1" TargetMode="External"/><Relationship Id="rId14" Type="http://schemas.openxmlformats.org/officeDocument/2006/relationships/hyperlink" Target="http://en.wikipedia.org/wiki/Shapiro-Wilk_test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Исследователи различают научные и статистические гипотезы. Научные гипотезы формулируются как предполагаемое решение проблемы. Статистическая гипотеза – утверждение в отношении неизвестного параметра, сформулированное на языке математической статистики. Любая научная гипотеза требует перевода на язык статистики.</a:t>
            </a:r>
          </a:p>
          <a:p>
            <a:endParaRPr lang="ru-RU" i="1" dirty="0"/>
          </a:p>
          <a:p>
            <a:r>
              <a:rPr lang="ru-RU" i="1" dirty="0"/>
              <a:t>Статистическая гипотеза</a:t>
            </a:r>
            <a:r>
              <a:rPr lang="ru-RU" dirty="0"/>
              <a:t> представляет собой некоторое предположение о законе распределения случайной величины или о параметрах этого закона, формулируемое на основе выборки [3, 5, 11]. Примерами статистических гипотез являются предположения: генеральная совокупность распределена по экспоненциальному закону; математические ожидания двух экспоненциально распределенных выборок равны друг другу. В первой из них высказано предположение о виде закона распределения, а во второй – о параметрах двух распределений. Гипотезы, в основе которых нет никаких допущений о конкретном виде закона распределения, называют </a:t>
            </a:r>
            <a:r>
              <a:rPr lang="ru-RU" i="1" dirty="0"/>
              <a:t>непараметрическими</a:t>
            </a:r>
            <a:r>
              <a:rPr lang="ru-RU" dirty="0"/>
              <a:t>, в противном случае – </a:t>
            </a:r>
            <a:r>
              <a:rPr lang="ru-RU" i="1" dirty="0"/>
              <a:t>параметрическими</a:t>
            </a:r>
          </a:p>
          <a:p>
            <a:endParaRPr lang="ru-RU" i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489277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1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67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Описание критерия.</a:t>
            </a:r>
            <a:endParaRPr lang="ru-RU" dirty="0"/>
          </a:p>
          <a:p>
            <a:r>
              <a:rPr lang="ru-RU" dirty="0"/>
              <a:t>Метод определяет, достаточно ли мала зона пересекающихся значений между двумя рядами. Чем меньше эта область, тем более вероятно, что различия достоверны. Эмпирическое (фактически полученное) значение  критерия U отражает то, насколько велика зона совпадения между рядами. Чем меньше </a:t>
            </a:r>
            <a:r>
              <a:rPr lang="ru-RU" dirty="0" err="1"/>
              <a:t>Uэмп</a:t>
            </a:r>
            <a:r>
              <a:rPr lang="ru-RU" dirty="0"/>
              <a:t>., тем более вероятно, что различия достоверны.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Гипотезы.</a:t>
            </a:r>
            <a:endParaRPr lang="ru-RU" dirty="0"/>
          </a:p>
          <a:p>
            <a:r>
              <a:rPr lang="ru-RU" b="1" i="1" dirty="0"/>
              <a:t>Но:</a:t>
            </a:r>
            <a:r>
              <a:rPr lang="ru-RU" i="1" dirty="0"/>
              <a:t> Уровень признака в группе 2 не ниже уровня признака в группе 1.</a:t>
            </a:r>
            <a:endParaRPr lang="ru-RU" dirty="0"/>
          </a:p>
          <a:p>
            <a:r>
              <a:rPr lang="ru-RU" b="1" i="1" dirty="0"/>
              <a:t>Н1: </a:t>
            </a:r>
            <a:r>
              <a:rPr lang="ru-RU" i="1" dirty="0"/>
              <a:t>Уровень признака в группе 2 ниже уровня признака в группе 1.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Ограничения критерия U.</a:t>
            </a:r>
            <a:endParaRPr lang="ru-RU" dirty="0"/>
          </a:p>
          <a:p>
            <a:pPr lvl="0"/>
            <a:r>
              <a:rPr lang="ru-RU" dirty="0"/>
              <a:t>1.       В  каждой  выборке должно быть не менее 3 наблюдений или, в крайнем случае, допускается соотношение 2 к 5 или более.</a:t>
            </a:r>
          </a:p>
          <a:p>
            <a:pPr lvl="0"/>
            <a:r>
              <a:rPr lang="ru-RU" dirty="0"/>
              <a:t>2.       В каждой выборке должно быть не более 60 наблюдений.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B7D40-DDFA-499E-9AC7-366EECE4F5CD}" type="slidenum">
              <a:rPr lang="ru-RU" smtClean="0"/>
              <a:pPr/>
              <a:t>38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2. Методы обработки</a:t>
            </a:r>
          </a:p>
        </p:txBody>
      </p:sp>
    </p:spTree>
    <p:extLst>
      <p:ext uri="{BB962C8B-B14F-4D97-AF65-F5344CB8AC3E}">
        <p14:creationId xmlns:p14="http://schemas.microsoft.com/office/powerpoint/2010/main" val="3085240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56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Популярными уровнями значимости являются 10%, 5%, 1%, и 0.1%. Если тест выдаёт p-величину меньше </a:t>
            </a:r>
            <a:r>
              <a:rPr lang="ru-RU" dirty="0" err="1"/>
              <a:t>α-уровня</a:t>
            </a:r>
            <a:r>
              <a:rPr lang="ru-RU" dirty="0"/>
              <a:t>, то </a:t>
            </a:r>
            <a:r>
              <a:rPr lang="ru-RU" dirty="0">
                <a:hlinkClick r:id="rId3" action="ppaction://hlinkfile" tooltip="Нулевая гипотеза"/>
              </a:rPr>
              <a:t>нулевая гипотеза</a:t>
            </a:r>
            <a:r>
              <a:rPr lang="ru-RU" dirty="0"/>
              <a:t> отклоняется. Такие результаты называют «статистически значимыми». Например, если кто-то говорит, что «шансы того, что случившееся является совпадением, равным одному из тысячи», то имеется в виду 0.1 % уровень значимости.</a:t>
            </a:r>
          </a:p>
          <a:p>
            <a:endParaRPr lang="ru-RU" dirty="0"/>
          </a:p>
          <a:p>
            <a:r>
              <a:rPr lang="ru-RU" dirty="0"/>
              <a:t>Различные значения </a:t>
            </a:r>
            <a:r>
              <a:rPr lang="ru-RU" dirty="0" err="1"/>
              <a:t>α-уровня </a:t>
            </a:r>
            <a:r>
              <a:rPr lang="ru-RU" dirty="0"/>
              <a:t>имеют свои </a:t>
            </a:r>
            <a:r>
              <a:rPr lang="ru-RU" b="1" dirty="0"/>
              <a:t>достоинства и недостатки. </a:t>
            </a:r>
            <a:r>
              <a:rPr lang="ru-RU" dirty="0"/>
              <a:t>Меньшие </a:t>
            </a:r>
            <a:r>
              <a:rPr lang="ru-RU" dirty="0" err="1"/>
              <a:t>α-уровни </a:t>
            </a:r>
            <a:r>
              <a:rPr lang="ru-RU" dirty="0"/>
              <a:t>дают </a:t>
            </a:r>
            <a:r>
              <a:rPr lang="ru-RU" dirty="0" err="1"/>
              <a:t>бо́льшую</a:t>
            </a:r>
            <a:r>
              <a:rPr lang="ru-RU" dirty="0"/>
              <a:t> уверенность в том, что уже установленная альтернативная гипотеза значима, но при этом есть больший риск не отвергнуть ложную нулевую гипотезу (</a:t>
            </a:r>
            <a:r>
              <a:rPr lang="ru-RU" dirty="0">
                <a:hlinkClick r:id="rId4" action="ppaction://hlinkfile" tooltip="Ошибки первого и второго рода"/>
              </a:rPr>
              <a:t>ошибка второго рода</a:t>
            </a:r>
            <a:r>
              <a:rPr lang="ru-RU" dirty="0"/>
              <a:t>, или «</a:t>
            </a:r>
            <a:r>
              <a:rPr lang="ru-RU" dirty="0">
                <a:hlinkClick r:id="rId5" action="ppaction://hlinkfile" tooltip="Ложноотрицательный"/>
              </a:rPr>
              <a:t>ложноотрицательное</a:t>
            </a:r>
            <a:r>
              <a:rPr lang="ru-RU" dirty="0"/>
              <a:t> решение»), и таким образом меньшая статистическая мощность. Выбор </a:t>
            </a:r>
            <a:r>
              <a:rPr lang="ru-RU" dirty="0" err="1"/>
              <a:t>α-уровня </a:t>
            </a:r>
            <a:r>
              <a:rPr lang="ru-RU" dirty="0"/>
              <a:t>неизбежно требует компромисса между значимостью и мощностью, и следовательно между вероятностями </a:t>
            </a:r>
            <a:r>
              <a:rPr lang="ru-RU" dirty="0">
                <a:hlinkClick r:id="rId4" action="ppaction://hlinkfile" tooltip="Ошибки первого и второго рода"/>
              </a:rPr>
              <a:t>ошибок первого и второго рода</a:t>
            </a:r>
            <a:r>
              <a:rPr lang="ru-RU" dirty="0"/>
              <a:t>. В отечественных научных работах часто употребляется неправильный термин "достоверность" вместо термина "статистическая значимость".</a:t>
            </a:r>
          </a:p>
          <a:p>
            <a:endParaRPr lang="ru-RU" dirty="0"/>
          </a:p>
          <a:p>
            <a:r>
              <a:rPr lang="ru-RU" dirty="0"/>
              <a:t>уровень значимости, или, как еще говорят, </a:t>
            </a:r>
            <a:r>
              <a:rPr lang="ru-RU" dirty="0" err="1"/>
              <a:t>р-уровень</a:t>
            </a:r>
            <a:r>
              <a:rPr lang="ru-RU" dirty="0"/>
              <a:t>, — это показатель, находящийся в убывающей зависимости от надежности результата. Более высокий </a:t>
            </a:r>
            <a:r>
              <a:rPr lang="ru-RU" dirty="0" err="1"/>
              <a:t>р-уровень</a:t>
            </a:r>
            <a:r>
              <a:rPr lang="ru-RU" dirty="0"/>
              <a:t> соответствует более низкому уровню доверия к найденной в выборке зависимости между переменными. Именно </a:t>
            </a:r>
            <a:r>
              <a:rPr lang="ru-RU" dirty="0" err="1"/>
              <a:t>р-уровень</a:t>
            </a:r>
            <a:r>
              <a:rPr lang="ru-RU" dirty="0"/>
              <a:t> представляет собой вероятность ошибки, связанной с распространением наблюдаемого результата на всю популяцию.</a:t>
            </a:r>
          </a:p>
          <a:p>
            <a:r>
              <a:rPr lang="ru-RU" dirty="0"/>
              <a:t> Например, </a:t>
            </a:r>
            <a:r>
              <a:rPr lang="ru-RU" dirty="0" err="1"/>
              <a:t>р-уровень</a:t>
            </a:r>
            <a:r>
              <a:rPr lang="ru-RU" dirty="0"/>
              <a:t> = 0,05 (то есть 1/20) показывает, что имеется 5%-я вероятность того, что найденная в выборке зависимость между переменными является лишь случайной особенностью данной выборки. Иначе говоря, если данная зависимость в популяции отсутствует, а вы многократно проводите подобные эксперименты, то примерно в одном из двадцати повторений эксперимента можно ожидать такой же или более сильной зависимости между изучаемыми переменными. Во многих исследованиях </a:t>
            </a:r>
            <a:r>
              <a:rPr lang="ru-RU" dirty="0" err="1"/>
              <a:t>р-уpoвень</a:t>
            </a:r>
            <a:r>
              <a:rPr lang="ru-RU" dirty="0"/>
              <a:t>, равный 0,05, рассматривается как «приемлемая граница» уровня ошибки. </a:t>
            </a:r>
          </a:p>
          <a:p>
            <a:r>
              <a:rPr lang="ru-RU" dirty="0"/>
              <a:t>На уровень значимости можно посмотреть с другой стороны. Предположим, что вы врач и выдвигаете гипотезу: пациент болен. Тогда, если вы назначили уровень 0,05, то в среднем в 5 случаях из 100 будете совершать ошибку (то есть принимать неправильную гипотезу — признавать человека больным, когда на самом деле он здоров).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41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8530289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Исторически так сложилось, что низшим уровнем статистической</a:t>
            </a:r>
            <a:r>
              <a:rPr lang="ru-RU" baseline="0" dirty="0"/>
              <a:t> значимости принято считать 5%-ный уровень, достаточный – 1%-ный и высшим 0,1 процентный., поэтому в таблицах критических значений обычно приводятся соответствующие значения. </a:t>
            </a:r>
          </a:p>
          <a:p>
            <a:endParaRPr lang="ru-RU" baseline="0" dirty="0"/>
          </a:p>
          <a:p>
            <a:r>
              <a:rPr lang="ru-RU" baseline="0" dirty="0"/>
              <a:t>До тех пор, пока уровень значимости не достигнет 0,05, мы еще не имеем право отклонить нулевую гипотезу</a:t>
            </a:r>
          </a:p>
          <a:p>
            <a:endParaRPr lang="ru-RU" baseline="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820940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Нулевая гипотеза</a:t>
            </a:r>
            <a:r>
              <a:rPr lang="ru-RU" dirty="0"/>
              <a:t> – это</a:t>
            </a:r>
            <a:r>
              <a:rPr lang="ru-RU" i="1" dirty="0"/>
              <a:t> о</a:t>
            </a:r>
            <a:r>
              <a:rPr lang="ru-RU" dirty="0"/>
              <a:t>сновное проверяемое предположение, которое обычно формулируется как отсутствие различий, отсутствие влияние фактора, отсутствие эффекта, равенство нулю значений выборочных характеристик и т.п. Примером нулевой гипотезы в педагогике является утверждение о том, что различие в результатах выполнения двумя группами учащихся одной и той же контрольной работы вызвано лишь случайными причинами.</a:t>
            </a:r>
          </a:p>
          <a:p>
            <a:r>
              <a:rPr lang="ru-RU" dirty="0"/>
              <a:t>Другое проверяемое предположение (не всегда строго противоположное или обратное первому) называется </a:t>
            </a:r>
            <a:r>
              <a:rPr lang="ru-RU" b="1" dirty="0"/>
              <a:t>конкурирующей</a:t>
            </a:r>
            <a:r>
              <a:rPr lang="ru-RU" i="1" dirty="0"/>
              <a:t> </a:t>
            </a:r>
            <a:r>
              <a:rPr lang="ru-RU" dirty="0"/>
              <a:t>или </a:t>
            </a:r>
            <a:r>
              <a:rPr lang="ru-RU" b="1" dirty="0"/>
              <a:t>альтернативной</a:t>
            </a:r>
            <a:r>
              <a:rPr lang="ru-RU" i="1" dirty="0"/>
              <a:t> </a:t>
            </a:r>
            <a:r>
              <a:rPr lang="ru-RU" dirty="0"/>
              <a:t>гипотезой.  Так, для упомянутого выше примера гипотезы Н</a:t>
            </a:r>
            <a:r>
              <a:rPr lang="ru-RU" baseline="-25000" dirty="0"/>
              <a:t>0</a:t>
            </a:r>
            <a:r>
              <a:rPr lang="ru-RU" dirty="0"/>
              <a:t> в педагогике одна из возможных альтернатив Н</a:t>
            </a:r>
            <a:r>
              <a:rPr lang="ru-RU" baseline="-25000" dirty="0"/>
              <a:t>1 </a:t>
            </a:r>
            <a:r>
              <a:rPr lang="ru-RU" dirty="0"/>
              <a:t> будет определена  как:  уровни выполнения работы в двух группах учащихся различны и это различие определяется влиянием неслучайных факторов, например, тех или других методов обучения.</a:t>
            </a:r>
          </a:p>
          <a:p>
            <a:r>
              <a:rPr lang="ru-RU" dirty="0"/>
              <a:t>Выдвинутая гипотеза может быть правильной или неправильной, поэ­тому возникает необходимость проверить ее. Так как проверку производят статистическими методами, то данная проверка называется статистической. </a:t>
            </a:r>
          </a:p>
          <a:p>
            <a:endParaRPr lang="ru-RU" dirty="0"/>
          </a:p>
          <a:p>
            <a:r>
              <a:rPr lang="ru-RU" dirty="0"/>
              <a:t>Направленные гипотезы (превышает/не превышает; признак больше/меньше, выше/ниже)</a:t>
            </a:r>
          </a:p>
          <a:p>
            <a:r>
              <a:rPr lang="ru-RU" dirty="0"/>
              <a:t>Ненаправленные гипотезы (отличается/не отличается; различаются формы распределений)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922689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Метод: когда мы говорим,</a:t>
            </a:r>
            <a:r>
              <a:rPr lang="ru-RU" b="1" baseline="0" dirty="0"/>
              <a:t> что достоверность различий определялась по критерию ХИ», то имеем в виду, что использовали Хи2 для расчета определенного числа. </a:t>
            </a:r>
          </a:p>
          <a:p>
            <a:r>
              <a:rPr lang="ru-RU" b="1" baseline="0" dirty="0"/>
              <a:t>Число: когда мы говорим, что ХИ2 = 12, 676, то имеем в виду определенное число, рассчитанное по данному методу. Э то число обозначается как эмпирическое значение критерия</a:t>
            </a:r>
          </a:p>
          <a:p>
            <a:endParaRPr lang="ru-RU" b="1" dirty="0"/>
          </a:p>
          <a:p>
            <a:r>
              <a:rPr lang="ru-RU" b="1" dirty="0"/>
              <a:t>Виды критериев</a:t>
            </a:r>
          </a:p>
          <a:p>
            <a:r>
              <a:rPr lang="ru-RU" dirty="0"/>
              <a:t>Статистические критерии подразделяются на следующие категории:</a:t>
            </a:r>
          </a:p>
          <a:p>
            <a:r>
              <a:rPr lang="ru-RU" b="1" dirty="0"/>
              <a:t>Критерии значимости.</a:t>
            </a:r>
            <a:r>
              <a:rPr lang="ru-RU" dirty="0"/>
              <a:t> Проверка на значимость предполагает проверку </a:t>
            </a:r>
            <a:r>
              <a:rPr lang="ru-RU" dirty="0">
                <a:hlinkClick r:id="rId3" action="ppaction://hlinkfile" tooltip="Статистическая гипотеза"/>
              </a:rPr>
              <a:t>гипотезы</a:t>
            </a:r>
            <a:r>
              <a:rPr lang="ru-RU" dirty="0"/>
              <a:t> о численных значениях известного </a:t>
            </a:r>
            <a:r>
              <a:rPr lang="ru-RU" dirty="0">
                <a:hlinkClick r:id="rId4" action="ppaction://hlinkfile" tooltip="Распределение вероятностей"/>
              </a:rPr>
              <a:t>закона распределения</a:t>
            </a:r>
            <a:r>
              <a:rPr lang="ru-RU" dirty="0"/>
              <a:t>: — </a:t>
            </a:r>
            <a:r>
              <a:rPr lang="ru-RU" dirty="0">
                <a:hlinkClick r:id="rId5" action="ppaction://hlinkfile" tooltip="Нулевая гипотеза"/>
              </a:rPr>
              <a:t>нулевая гипотеза</a:t>
            </a:r>
            <a:r>
              <a:rPr lang="ru-RU" dirty="0"/>
              <a:t>. или — конкурирующая гипотеза.</a:t>
            </a:r>
          </a:p>
          <a:p>
            <a:r>
              <a:rPr lang="ru-RU" b="1" dirty="0"/>
              <a:t>Критерии согласия.</a:t>
            </a:r>
            <a:r>
              <a:rPr lang="ru-RU" dirty="0"/>
              <a:t> Проверка на согласие подразумевает проверку предположения о том, что исследуемая </a:t>
            </a:r>
            <a:r>
              <a:rPr lang="ru-RU" dirty="0">
                <a:hlinkClick r:id="rId6" action="ppaction://hlinkfile" tooltip="Случайная величина"/>
              </a:rPr>
              <a:t>случайная величина</a:t>
            </a:r>
            <a:r>
              <a:rPr lang="ru-RU" dirty="0"/>
              <a:t> подчиняется предполагаемому </a:t>
            </a:r>
            <a:r>
              <a:rPr lang="ru-RU" dirty="0">
                <a:hlinkClick r:id="rId4" action="ppaction://hlinkfile" tooltip="Распределение вероятностей"/>
              </a:rPr>
              <a:t>закону</a:t>
            </a:r>
            <a:r>
              <a:rPr lang="ru-RU" dirty="0"/>
              <a:t>. Критерии согласия можно также воспринимать, как критерии значимости. Критериями согласия являются:</a:t>
            </a:r>
          </a:p>
          <a:p>
            <a:r>
              <a:rPr lang="ru-RU" dirty="0">
                <a:hlinkClick r:id="rId7" action="ppaction://hlinkfile" tooltip="Критерий согласия Пирсона"/>
              </a:rPr>
              <a:t>Критерий Пирсона</a:t>
            </a:r>
            <a:endParaRPr lang="ru-RU" dirty="0"/>
          </a:p>
          <a:p>
            <a:r>
              <a:rPr lang="ru-RU" dirty="0">
                <a:hlinkClick r:id="rId8" action="ppaction://hlinkfile" tooltip="Критерий согласия Колмогорова"/>
              </a:rPr>
              <a:t>Критерий Колмогорова-Смирнова</a:t>
            </a:r>
            <a:endParaRPr lang="ru-RU" dirty="0"/>
          </a:p>
          <a:p>
            <a:r>
              <a:rPr lang="ru-RU" dirty="0">
                <a:hlinkClick r:id="rId9" action="ppaction://hlinkfile" tooltip="Критерий Андерсона-Дарлинга (страница отсутствует)"/>
              </a:rPr>
              <a:t>Критерий </a:t>
            </a:r>
            <a:r>
              <a:rPr lang="ru-RU" dirty="0" err="1">
                <a:hlinkClick r:id="rId9" action="ppaction://hlinkfile" tooltip="Критерий Андерсона-Дарлинга (страница отсутствует)"/>
              </a:rPr>
              <a:t>Андерсона-Дарлинга</a:t>
            </a:r>
            <a:r>
              <a:rPr lang="ru-RU" dirty="0"/>
              <a:t> (</a:t>
            </a:r>
            <a:r>
              <a:rPr lang="ru-RU" dirty="0">
                <a:hlinkClick r:id="rId10" tooltip="en:Anderson-Darling test"/>
              </a:rPr>
              <a:t>англ.</a:t>
            </a:r>
            <a:r>
              <a:rPr lang="ru-RU" dirty="0"/>
              <a:t>)</a:t>
            </a:r>
          </a:p>
          <a:p>
            <a:r>
              <a:rPr lang="ru-RU" dirty="0">
                <a:hlinkClick r:id="rId11" action="ppaction://hlinkfile" tooltip="Критерий Жака-Бера (страница отсутствует)"/>
              </a:rPr>
              <a:t>Критерий Жака-Бера</a:t>
            </a:r>
            <a:r>
              <a:rPr lang="ru-RU" dirty="0"/>
              <a:t> (</a:t>
            </a:r>
            <a:r>
              <a:rPr lang="ru-RU" dirty="0">
                <a:hlinkClick r:id="rId12" tooltip="en:Jarque-Bera test"/>
              </a:rPr>
              <a:t>англ.</a:t>
            </a:r>
            <a:r>
              <a:rPr lang="ru-RU" dirty="0"/>
              <a:t>)</a:t>
            </a:r>
          </a:p>
          <a:p>
            <a:r>
              <a:rPr lang="ru-RU" dirty="0">
                <a:hlinkClick r:id="rId13" action="ppaction://hlinkfile" tooltip="Критерий Шапиро-Вилка (страница отсутствует)"/>
              </a:rPr>
              <a:t>Критерий Шапиро-Вилка</a:t>
            </a:r>
            <a:r>
              <a:rPr lang="ru-RU" dirty="0"/>
              <a:t> (</a:t>
            </a:r>
            <a:r>
              <a:rPr lang="ru-RU" dirty="0">
                <a:hlinkClick r:id="rId14" tooltip="en:Shapiro-Wilk test"/>
              </a:rPr>
              <a:t>англ.</a:t>
            </a:r>
            <a:r>
              <a:rPr lang="ru-RU" dirty="0"/>
              <a:t>)</a:t>
            </a:r>
          </a:p>
          <a:p>
            <a:r>
              <a:rPr lang="ru-RU" dirty="0">
                <a:hlinkClick r:id="rId15" action="ppaction://hlinkfile" tooltip="График нормальности (страница отсутствует)"/>
              </a:rPr>
              <a:t>График нормальности</a:t>
            </a:r>
            <a:r>
              <a:rPr lang="ru-RU" dirty="0"/>
              <a:t> (</a:t>
            </a:r>
            <a:r>
              <a:rPr lang="ru-RU" dirty="0">
                <a:hlinkClick r:id="rId16" tooltip="en:Rankit"/>
              </a:rPr>
              <a:t>англ.</a:t>
            </a:r>
            <a:r>
              <a:rPr lang="ru-RU" dirty="0"/>
              <a:t>) — не столько критерий, сколько графическая иллюстрация: точки специально построенного графика должны лежать почти на одной прямой.</a:t>
            </a:r>
          </a:p>
          <a:p>
            <a:r>
              <a:rPr lang="ru-RU" b="1" dirty="0"/>
              <a:t>Критерии на однородность.</a:t>
            </a:r>
            <a:r>
              <a:rPr lang="ru-RU" dirty="0"/>
              <a:t> При проверке на однородность </a:t>
            </a:r>
            <a:r>
              <a:rPr lang="ru-RU" dirty="0">
                <a:hlinkClick r:id="rId6" action="ppaction://hlinkfile" tooltip="Случайная величина"/>
              </a:rPr>
              <a:t>случайные величины</a:t>
            </a:r>
            <a:r>
              <a:rPr lang="ru-RU" dirty="0"/>
              <a:t> исследуются на факт взаимного соответствия их </a:t>
            </a:r>
            <a:r>
              <a:rPr lang="ru-RU" dirty="0">
                <a:hlinkClick r:id="rId4" action="ppaction://hlinkfile" tooltip="Распределение вероятностей"/>
              </a:rPr>
              <a:t>законов распределения</a:t>
            </a:r>
            <a:r>
              <a:rPr lang="ru-RU" dirty="0"/>
              <a:t> (подчиняются ли эти величины одному и тому же закону). Используются в </a:t>
            </a:r>
            <a:r>
              <a:rPr lang="ru-RU" dirty="0">
                <a:hlinkClick r:id="rId17" action="ppaction://hlinkfile" tooltip="Факторный анализ"/>
              </a:rPr>
              <a:t>факторном (дисперсионном) анализе</a:t>
            </a:r>
            <a:r>
              <a:rPr lang="ru-RU" dirty="0"/>
              <a:t> для определения наличия зависимостей.</a:t>
            </a:r>
          </a:p>
          <a:p>
            <a:r>
              <a:rPr lang="ru-RU" dirty="0"/>
              <a:t>Это разделение условно, и зачастую один и тот же критерий может быть использован в разных качествах.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572527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Если эмпирическое превышает критическое, то гипотеза Н0 опровергается</a:t>
            </a:r>
          </a:p>
          <a:p>
            <a:endParaRPr lang="ru-RU" dirty="0"/>
          </a:p>
          <a:p>
            <a:r>
              <a:rPr lang="ru-RU" dirty="0"/>
              <a:t>Всякое правило, на основе которого отклоняется или принимается нулевая гипотеза называется </a:t>
            </a:r>
            <a:r>
              <a:rPr lang="ru-RU" b="1" dirty="0"/>
              <a:t>критерием </a:t>
            </a:r>
            <a:r>
              <a:rPr lang="ru-RU" dirty="0"/>
              <a:t>для проверки данной гипотезы. Статистический критерий (</a:t>
            </a:r>
            <a:r>
              <a:rPr lang="ru-RU" b="1" dirty="0" err="1"/>
              <a:t>критерий</a:t>
            </a:r>
            <a:r>
              <a:rPr lang="ru-RU" dirty="0"/>
              <a:t>) – это случайная величина, которая служит для проверки статистических гипотез.</a:t>
            </a:r>
          </a:p>
          <a:p>
            <a:r>
              <a:rPr lang="ru-RU" b="1" dirty="0"/>
              <a:t>Критическая область</a:t>
            </a:r>
            <a:r>
              <a:rPr lang="ru-RU" dirty="0"/>
              <a:t> – совокупность значений критерия, при котором нулевую гипотезу отвергают. </a:t>
            </a:r>
            <a:r>
              <a:rPr lang="ru-RU" b="1" dirty="0"/>
              <a:t>Область принятия нулевой гипотезы</a:t>
            </a:r>
            <a:r>
              <a:rPr lang="ru-RU" i="1" dirty="0"/>
              <a:t> (область допустимых значений) –</a:t>
            </a:r>
            <a:r>
              <a:rPr lang="ru-RU" dirty="0"/>
              <a:t> совокупность значений критерия, при котором нулевую гипотезу принимают. При справедливости нулевой гипотезы вероятность того, что статистика критерия попадает в область принятия нулевой гипотезы должна быть равна 1-Ркр</a:t>
            </a:r>
            <a:r>
              <a:rPr lang="ru-RU" i="1" dirty="0"/>
              <a:t>. </a:t>
            </a:r>
            <a:endParaRPr lang="ru-RU" dirty="0"/>
          </a:p>
          <a:p>
            <a:endParaRPr lang="ru-RU" dirty="0"/>
          </a:p>
          <a:p>
            <a:pPr defTabSz="1027819">
              <a:defRPr/>
            </a:pPr>
            <a:r>
              <a:rPr lang="ru-RU" b="1" dirty="0"/>
              <a:t>Число степеней свободы</a:t>
            </a:r>
            <a:r>
              <a:rPr lang="ru-RU" dirty="0"/>
              <a:t> у какого-либо параметра определяют как число опытов, по которым рассчитан данный параметр, минус количество одинаковых значений, найденных по этим опытам независимо друг от друга</a:t>
            </a:r>
            <a:r>
              <a:rPr lang="ru-RU" baseline="0" dirty="0"/>
              <a:t> (/Это количество наблюдений/человек!!!!)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28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871913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Параметрическими</a:t>
            </a:r>
            <a:r>
              <a:rPr lang="ru-RU" dirty="0"/>
              <a:t> называются те статистические критерии, которые используют в процессе расчетов </a:t>
            </a:r>
            <a:r>
              <a:rPr lang="ru-RU" u="sng" dirty="0"/>
              <a:t>параметры распределения</a:t>
            </a:r>
            <a:r>
              <a:rPr lang="ru-RU" dirty="0"/>
              <a:t>, то есть средние значения и дисперсии (среднеквадратические отклонения). Помимо этого, должно выполняться требование соответствия эмпирического распределения нормальному распределению (по крайней мере, с известной степенью приближенности). Существуют способы проверки такого соответствия, например, .  χ</a:t>
            </a:r>
            <a:r>
              <a:rPr lang="ru-RU" baseline="30000" dirty="0"/>
              <a:t>2  </a:t>
            </a:r>
            <a:r>
              <a:rPr lang="ru-RU" dirty="0"/>
              <a:t>- критерий Пирсона. Примером параметрического критерия может служить  </a:t>
            </a:r>
            <a:r>
              <a:rPr lang="ru-RU" dirty="0" err="1"/>
              <a:t>t</a:t>
            </a:r>
            <a:r>
              <a:rPr lang="ru-RU" dirty="0"/>
              <a:t> – критерий Стьюдента, позволяющий непосредственно оценивать различия в средних между двумя выборками (сравнивать среднее значение выборки с каким-либо заданным числом).</a:t>
            </a:r>
          </a:p>
          <a:p>
            <a:r>
              <a:rPr lang="ru-RU" b="1" dirty="0"/>
              <a:t>Непараметрическими</a:t>
            </a:r>
            <a:r>
              <a:rPr lang="ru-RU" dirty="0"/>
              <a:t> называются критерии, не включающие в формулу расчета параметры распределения, и оперирующие частотами или рангами. Последующие критерии, представленные в настоящем пособии относятся к непараметрическим.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b="1" dirty="0"/>
              <a:t>СХЕМА сравнения ОТДЕЛЬНО!!!</a:t>
            </a:r>
          </a:p>
          <a:p>
            <a:r>
              <a:rPr lang="ru-RU" b="0" dirty="0"/>
              <a:t>Параметрические</a:t>
            </a:r>
            <a:r>
              <a:rPr lang="ru-RU" b="0" baseline="0" dirty="0"/>
              <a:t> критерии могут оказаться более мощными, чем непараметрические, но только в том случае, если признак измерен по интервальной шкале и нормально распределен. Непараметрические критерии лишены этих ограничений и не требуют длительных и сложных расчетов.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3ABBC0-5ABE-4BAE-83BE-B765C4E819F3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Цихончик Н.В., 2016</a:t>
            </a:r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ru-RU"/>
              <a:t>МИСР. Лекция 1. Методы обработки данных</a:t>
            </a:r>
          </a:p>
        </p:txBody>
      </p:sp>
    </p:spTree>
    <p:extLst>
      <p:ext uri="{BB962C8B-B14F-4D97-AF65-F5344CB8AC3E}">
        <p14:creationId xmlns:p14="http://schemas.microsoft.com/office/powerpoint/2010/main" val="2383385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299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245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pPr>
              <a:spcBef>
                <a:spcPts val="487"/>
              </a:spcBef>
              <a:tabLst>
                <a:tab pos="0" algn="l"/>
                <a:tab pos="990478" algn="l"/>
                <a:tab pos="1980956" algn="l"/>
                <a:tab pos="2971434" algn="l"/>
                <a:tab pos="3961912" algn="l"/>
                <a:tab pos="4952390" algn="l"/>
                <a:tab pos="5942868" algn="l"/>
                <a:tab pos="6933347" algn="l"/>
                <a:tab pos="7923825" algn="l"/>
                <a:tab pos="8914303" algn="l"/>
                <a:tab pos="9904781" algn="l"/>
                <a:tab pos="10895259" algn="l"/>
              </a:tabLst>
            </a:pPr>
            <a:endParaRPr lang="ru-RU" dirty="0">
              <a:latin typeface="Calibri" pitchFamily="34" charset="0"/>
              <a:cs typeface="Microsoft YaHei" charset="0"/>
            </a:endParaRP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88" tIns="50694" rIns="97488" bIns="50694" anchor="b"/>
          <a:lstStyle/>
          <a:p>
            <a:pPr algn="r">
              <a:tabLst>
                <a:tab pos="0" algn="l"/>
                <a:tab pos="990478" algn="l"/>
                <a:tab pos="1980956" algn="l"/>
                <a:tab pos="2971434" algn="l"/>
                <a:tab pos="3961912" algn="l"/>
                <a:tab pos="4952390" algn="l"/>
                <a:tab pos="5942868" algn="l"/>
                <a:tab pos="6933347" algn="l"/>
                <a:tab pos="7923825" algn="l"/>
                <a:tab pos="8914303" algn="l"/>
                <a:tab pos="9904781" algn="l"/>
                <a:tab pos="10895259" algn="l"/>
              </a:tabLst>
            </a:pPr>
            <a:fld id="{25C6E5A7-5B75-49C8-8C70-0910A2902B27}" type="slidenum">
              <a:rPr lang="ru-RU" sz="1300">
                <a:solidFill>
                  <a:srgbClr val="000000"/>
                </a:solidFill>
              </a:rPr>
              <a:pPr algn="r">
                <a:tabLst>
                  <a:tab pos="0" algn="l"/>
                  <a:tab pos="990478" algn="l"/>
                  <a:tab pos="1980956" algn="l"/>
                  <a:tab pos="2971434" algn="l"/>
                  <a:tab pos="3961912" algn="l"/>
                  <a:tab pos="4952390" algn="l"/>
                  <a:tab pos="5942868" algn="l"/>
                  <a:tab pos="6933347" algn="l"/>
                  <a:tab pos="7923825" algn="l"/>
                  <a:tab pos="8914303" algn="l"/>
                  <a:tab pos="9904781" algn="l"/>
                  <a:tab pos="10895259" algn="l"/>
                </a:tabLst>
              </a:pPr>
              <a:t>35</a:t>
            </a:fld>
            <a:endParaRPr lang="ru-RU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43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6763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09930" y="4861442"/>
            <a:ext cx="5679440" cy="4605576"/>
          </a:xfrm>
          <a:noFill/>
          <a:ln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909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DCB0F-BBF7-B940-9F5D-C24423AF8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FE932D-F914-EE40-AC84-338F3C80E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B806C3-9D9B-324C-9ED5-D5FE9543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767DCE-9C01-F540-BF2D-226C4ECDC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1846DA-D0B7-0C4F-AE9E-56605BBF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70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9E801-7B26-5E42-B33C-A0707F553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CBB025-58AC-6944-81BF-AA484F09F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D98FAF-5443-FF4A-B1FF-8D2CEC6A9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D12C31-1B5C-E543-9060-776E64EC5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2A412E-E55F-EF4F-90EE-E2AE84D3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2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F7770E2-DA62-A141-A119-2716D2F741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C11C6A-D0B2-914E-8606-3645A52C0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F2BB97-DAD1-884F-8B85-F8F12026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6B9B4F-B6D0-E14B-9DC4-3027EFBD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E37F6B-0682-C64E-AF89-57EBB662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5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78874-6305-2043-A81B-56BAD9820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CB1C2E-A7A7-104A-9FB6-B74D3458F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CFB632-CFA7-6F48-9A79-8DE90F87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C97292-C3DB-374A-A812-AE14FA52A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59F63D-45EA-6E44-B151-3BF312BB3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52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447925-6074-4A4F-9D1D-96F99956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E1E1AE-F64B-634C-B6DA-ECAD9FFF4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086B9-FEBE-B44C-BD29-D6D19C1CA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5A1CFD-968C-6D4E-906E-D6FB1D52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B633B4-6EB0-204B-B698-96AE780E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60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F1084-06CD-4246-8F8A-0A3B1643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B8A63E-B824-E140-AD16-DD9088E52F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C32255-520E-914C-A653-36BC92A4B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724CAF-A83D-0F48-978B-FBF64FD9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C1F7D0E-A3A0-8E49-B9B1-C5530FA2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16D2E0-5B2F-4449-A6FF-001F06BA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78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EE43C-E8FA-3842-B4D0-ED8C563EC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2EC308-66FC-6749-B383-7D0C2854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862878-4183-EC4B-B862-077F4CC23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8C8B0D-3770-D648-A72E-25392E3DB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806FC8-4C92-DA43-AB85-746367813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81EBD5-BDB8-6545-A70D-15A7B19E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74AFC67-F439-E740-AA9E-C04854ED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C7F8E7-675A-1C45-80E0-25D35EEE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77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C47BA-4BF4-4D4B-B966-66D8D18F2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070DF35-F57D-3F43-81B1-7133C343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64D844-BDC5-F346-B7ED-9F402E69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603C263-F264-554B-A592-E4299E5A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8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CBFF192-70B7-704A-890B-166E1BE4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C13B218-3285-7748-87AD-815B4F237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C785FB-5959-A747-8720-53799712F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35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3F2654-7584-1B40-B1DE-FC1F94AAF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4FFF7E-DF10-B849-B305-519A1A700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7E741F-5F1A-A149-A0D6-63B45F0B2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A441EF-F2C4-CA41-854D-A8C8C431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346E93-2C70-D74A-A78E-573B0BB6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9CA9BC-24CB-824E-946B-16E9C586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05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7EF02-E5AF-1C4C-98DF-FD742065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6228C0-A37C-BB4E-87C9-E722B2341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A1F61D-FC73-A64B-B177-0972F44E6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818B21-B95B-0C43-A6A7-2A4A99AF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555B09-403C-F04D-8108-1E006D85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16FC37-B38D-7849-957B-071A2965F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19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39653-971D-6545-92D8-75F9CE03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480B9E-E56D-9346-8DD9-ADD691BEE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B24F7-B855-B54F-A031-97A706E62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24372-A4CB-564F-87C5-596254AE8DAC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37E944-8CBB-024E-9F76-41FAACBDA6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AF94BA-AC34-3F45-A709-055574627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5CACA-D695-5242-895F-1B94EA59B1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14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A9D86-3633-354C-9B5D-13DC9087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12. Принципы расчета уровня значимости взаимосвязи переменных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8B5CD7-AEFC-C347-843A-02D0A4561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Выявление отличий наблюденной доли признака от эталонной (теоретически ожидаемой).</a:t>
            </a:r>
          </a:p>
          <a:p>
            <a:pPr marL="514350" indent="-514350">
              <a:buAutoNum type="arabicPeriod"/>
            </a:pPr>
            <a:r>
              <a:rPr lang="ru-RU" dirty="0"/>
              <a:t>Алгоритм выбора некоторых из возможных к применению статистических критериев для базовых задач психологических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258610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8"/>
            <a:ext cx="8229600" cy="715962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/>
              <a:t>Классификация методов сравнения (с. 113)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76400" y="1600201"/>
            <a:ext cx="85344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360489"/>
            <a:ext cx="8534400" cy="325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736726" y="4697414"/>
            <a:ext cx="86979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Если </a:t>
            </a:r>
            <a:r>
              <a:rPr lang="en-US" sz="1700" i="1">
                <a:solidFill>
                  <a:srgbClr val="C00000"/>
                </a:solidFill>
                <a:latin typeface="Arial" charset="0"/>
                <a:cs typeface="Arial" charset="0"/>
              </a:rPr>
              <a:t>Y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 – </a:t>
            </a:r>
            <a:r>
              <a:rPr lang="ru-RU" sz="1700" i="1">
                <a:solidFill>
                  <a:srgbClr val="C00000"/>
                </a:solidFill>
                <a:latin typeface="Arial" charset="0"/>
                <a:cs typeface="Arial" charset="0"/>
              </a:rPr>
              <a:t>метрическая переменная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 (распределение приблизительно нормальное), </a:t>
            </a:r>
          </a:p>
          <a:p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то применяются </a:t>
            </a:r>
            <a:r>
              <a:rPr lang="ru-RU" sz="1700" i="1">
                <a:solidFill>
                  <a:srgbClr val="C00000"/>
                </a:solidFill>
                <a:latin typeface="Arial" charset="0"/>
                <a:cs typeface="Arial" charset="0"/>
              </a:rPr>
              <a:t>методы сравнения средних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.</a:t>
            </a:r>
          </a:p>
          <a:p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Если </a:t>
            </a:r>
            <a:r>
              <a:rPr lang="en-US" sz="1700" i="1">
                <a:solidFill>
                  <a:srgbClr val="C00000"/>
                </a:solidFill>
                <a:latin typeface="Arial" charset="0"/>
                <a:cs typeface="Arial" charset="0"/>
              </a:rPr>
              <a:t>Y</a:t>
            </a:r>
            <a:r>
              <a:rPr lang="en-US" sz="1700">
                <a:solidFill>
                  <a:srgbClr val="C00000"/>
                </a:solidFill>
                <a:latin typeface="Arial" charset="0"/>
                <a:cs typeface="Arial" charset="0"/>
              </a:rPr>
              <a:t> – </a:t>
            </a:r>
            <a:r>
              <a:rPr lang="ru-RU" sz="1700" i="1">
                <a:solidFill>
                  <a:srgbClr val="C00000"/>
                </a:solidFill>
                <a:latin typeface="Arial" charset="0"/>
                <a:cs typeface="Arial" charset="0"/>
              </a:rPr>
              <a:t>порядковая переменная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 (выбросы, асимметрия распределения…),</a:t>
            </a:r>
          </a:p>
          <a:p>
            <a:r>
              <a:rPr lang="ru-RU" sz="1700" i="1">
                <a:solidFill>
                  <a:srgbClr val="C00000"/>
                </a:solidFill>
                <a:latin typeface="Arial" charset="0"/>
                <a:cs typeface="Arial" charset="0"/>
              </a:rPr>
              <a:t>или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1700" i="1">
                <a:solidFill>
                  <a:srgbClr val="C00000"/>
                </a:solidFill>
                <a:latin typeface="Arial" charset="0"/>
                <a:cs typeface="Arial" charset="0"/>
              </a:rPr>
              <a:t>N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1700">
                <a:solidFill>
                  <a:srgbClr val="C00000"/>
                </a:solidFill>
                <a:latin typeface="Arial" charset="0"/>
                <a:cs typeface="Arial" charset="0"/>
              </a:rPr>
              <a:t>&lt; 20-25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, то применяются </a:t>
            </a:r>
            <a:r>
              <a:rPr lang="ru-RU" sz="1700" i="1">
                <a:solidFill>
                  <a:srgbClr val="C00000"/>
                </a:solidFill>
                <a:latin typeface="Arial" charset="0"/>
                <a:cs typeface="Arial" charset="0"/>
              </a:rPr>
              <a:t>ранговые методы (критерии) сравнения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, </a:t>
            </a:r>
          </a:p>
          <a:p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предполагающие предварительное ранжирование </a:t>
            </a:r>
            <a:r>
              <a:rPr lang="en-US" sz="1700" i="1">
                <a:solidFill>
                  <a:srgbClr val="C00000"/>
                </a:solidFill>
                <a:latin typeface="Arial" charset="0"/>
                <a:cs typeface="Arial" charset="0"/>
              </a:rPr>
              <a:t>Y</a:t>
            </a:r>
            <a:r>
              <a:rPr lang="ru-RU" sz="1700">
                <a:solidFill>
                  <a:srgbClr val="C00000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8364538" y="6453188"/>
            <a:ext cx="2297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>
                <a:latin typeface="Arial" charset="0"/>
                <a:cs typeface="Arial" charset="0"/>
                <a:sym typeface="Symbol" pitchFamily="18" charset="2"/>
              </a:rPr>
              <a:t> </a:t>
            </a:r>
            <a:r>
              <a:rPr lang="ru-RU" sz="1600" i="1">
                <a:latin typeface="Arial" charset="0"/>
                <a:cs typeface="Arial" charset="0"/>
                <a:sym typeface="Symbol" pitchFamily="18" charset="2"/>
              </a:rPr>
              <a:t>Наследов </a:t>
            </a:r>
            <a:r>
              <a:rPr lang="ru-RU" sz="1600" i="1">
                <a:latin typeface="Blackadder ITC" pitchFamily="82" charset="0"/>
                <a:cs typeface="Arial" charset="0"/>
                <a:sym typeface="Symbol" pitchFamily="18" charset="2"/>
              </a:rPr>
              <a:t>А. Д</a:t>
            </a:r>
            <a:r>
              <a:rPr lang="ru-RU" sz="1600">
                <a:latin typeface="Arial" charset="0"/>
                <a:cs typeface="Arial" charset="0"/>
                <a:sym typeface="Symbol" pitchFamily="18" charset="2"/>
              </a:rPr>
              <a:t>, </a:t>
            </a:r>
            <a:r>
              <a:rPr lang="ru-RU" sz="1600" i="1">
                <a:latin typeface="Arial" charset="0"/>
                <a:cs typeface="Arial" charset="0"/>
                <a:sym typeface="Symbol" pitchFamily="18" charset="2"/>
              </a:rPr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2907836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9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24100" y="2357431"/>
            <a:ext cx="7215238" cy="1512887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/>
              <a:t>2. Общий принцип проверки статистических гипотез</a:t>
            </a:r>
          </a:p>
        </p:txBody>
      </p:sp>
      <p:sp>
        <p:nvSpPr>
          <p:cNvPr id="269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1290" y="3643314"/>
            <a:ext cx="6381750" cy="2011362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ru-RU" sz="2000" dirty="0"/>
              <a:t>Основная и альтернативная гипотеза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/>
              <a:t>Уровень значимости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/>
              <a:t>Статистика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/>
              <a:t>Критическая область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/>
              <a:t>Этапы проверки гипотезы</a:t>
            </a:r>
          </a:p>
        </p:txBody>
      </p:sp>
    </p:spTree>
    <p:extLst>
      <p:ext uri="{BB962C8B-B14F-4D97-AF65-F5344CB8AC3E}">
        <p14:creationId xmlns:p14="http://schemas.microsoft.com/office/powerpoint/2010/main" val="55591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Статистическая гипотеза</a:t>
            </a:r>
          </a:p>
        </p:txBody>
      </p:sp>
      <p:sp>
        <p:nvSpPr>
          <p:cNvPr id="269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Статистической гипотезой (</a:t>
            </a:r>
            <a:r>
              <a:rPr lang="en-US" b="1"/>
              <a:t>statistical hypothesis</a:t>
            </a:r>
            <a:r>
              <a:rPr lang="ru-RU" b="1"/>
              <a:t>)</a:t>
            </a:r>
            <a:r>
              <a:rPr lang="ru-RU"/>
              <a:t> мы называем любое предположение о свойствах и характеристиках исследуемых генеральных совокупностей, которое может быть проверено на основе анализа выборок.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038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Статистическая 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8640" y="1571612"/>
            <a:ext cx="8774723" cy="4449776"/>
          </a:xfrm>
        </p:spPr>
        <p:txBody>
          <a:bodyPr>
            <a:normAutofit/>
          </a:bodyPr>
          <a:lstStyle/>
          <a:p>
            <a:pPr marL="457200" indent="-457200"/>
            <a:r>
              <a:rPr lang="ru-RU" dirty="0"/>
              <a:t>предположение о свойствах случайных величин или событий, которое мы хотим проверить по имеющимся данным</a:t>
            </a:r>
          </a:p>
          <a:p>
            <a:pPr marL="457200" indent="-457200"/>
            <a:r>
              <a:rPr lang="ru-RU" dirty="0"/>
              <a:t>некоторое предположение о законе распределения случайной величины или о параметрах этого закона, формулируемое на основе выборки </a:t>
            </a:r>
          </a:p>
          <a:p>
            <a:pPr marL="457200" indent="-457200"/>
            <a:r>
              <a:rPr lang="ru-RU" dirty="0"/>
              <a:t>утверждение в отношении неизвестного параметра, сформулированное на языке математической статистики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 err="1"/>
              <a:t>Цихончик</a:t>
            </a:r>
            <a:r>
              <a:rPr lang="ru-RU" dirty="0"/>
              <a:t>  Н.В., 2016</a:t>
            </a:r>
          </a:p>
        </p:txBody>
      </p:sp>
    </p:spTree>
    <p:extLst>
      <p:ext uri="{BB962C8B-B14F-4D97-AF65-F5344CB8AC3E}">
        <p14:creationId xmlns:p14="http://schemas.microsoft.com/office/powerpoint/2010/main" val="2270461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Как проверяют статистические гипотезы</a:t>
            </a:r>
          </a:p>
        </p:txBody>
      </p:sp>
      <p:sp>
        <p:nvSpPr>
          <p:cNvPr id="259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1346" y="1571613"/>
            <a:ext cx="4229496" cy="4752975"/>
          </a:xfrm>
        </p:spPr>
        <p:txBody>
          <a:bodyPr>
            <a:normAutofit/>
          </a:bodyPr>
          <a:lstStyle/>
          <a:p>
            <a:r>
              <a:rPr lang="ru-RU" dirty="0"/>
              <a:t>Проверка статистических гипотез состоит из шести этапов.</a:t>
            </a:r>
          </a:p>
          <a:p>
            <a:r>
              <a:rPr lang="ru-RU" dirty="0"/>
              <a:t>Нам необходимо изучить каждый сначала теоретически, а затем применять в различных задачах.</a:t>
            </a:r>
          </a:p>
        </p:txBody>
      </p:sp>
      <p:graphicFrame>
        <p:nvGraphicFramePr>
          <p:cNvPr id="2592772" name="Object 4"/>
          <p:cNvGraphicFramePr>
            <a:graphicFrameLocks noChangeAspect="1"/>
          </p:cNvGraphicFramePr>
          <p:nvPr/>
        </p:nvGraphicFramePr>
        <p:xfrm>
          <a:off x="1809720" y="1500175"/>
          <a:ext cx="4344866" cy="507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4898529" imgH="5315248" progId="">
                  <p:embed/>
                </p:oleObj>
              </mc:Choice>
              <mc:Fallback>
                <p:oleObj name="Visio" r:id="rId3" imgW="4898529" imgH="5315248" progId="">
                  <p:embed/>
                  <p:pic>
                    <p:nvPicPr>
                      <p:cNvPr id="2592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20" y="1500175"/>
                        <a:ext cx="4344866" cy="507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7514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Статистические гипотезы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590175" y="1000108"/>
            <a:ext cx="577000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942399" y="1071546"/>
            <a:ext cx="653933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24000" y="1857364"/>
            <a:ext cx="446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направленные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61943" y="2071678"/>
            <a:ext cx="4335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ненаправленные</a:t>
            </a:r>
            <a:endParaRPr lang="ru-RU" sz="40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271320" y="2571744"/>
            <a:ext cx="57150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051774" y="3071810"/>
            <a:ext cx="57150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953256" y="2857496"/>
            <a:ext cx="57150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8997482" y="3500438"/>
            <a:ext cx="57150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743777" y="3643314"/>
            <a:ext cx="207170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нулевая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887314" y="4071942"/>
            <a:ext cx="186104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нулевая</a:t>
            </a:r>
            <a:endParaRPr lang="ru-RU" sz="3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28577" y="4143380"/>
            <a:ext cx="350853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альтернативная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159466" y="4714884"/>
            <a:ext cx="350853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альтернативная</a:t>
            </a:r>
            <a:endParaRPr lang="ru-RU" sz="3000" dirty="0"/>
          </a:p>
        </p:txBody>
      </p:sp>
      <p:sp>
        <p:nvSpPr>
          <p:cNvPr id="17" name="TextBox 16"/>
          <p:cNvSpPr txBox="1"/>
          <p:nvPr/>
        </p:nvSpPr>
        <p:spPr>
          <a:xfrm>
            <a:off x="1809720" y="4214819"/>
            <a:ext cx="1714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об отсутствии различий (опровергнуть)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7717" y="4714885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 значимости различий  (доказать)</a:t>
            </a: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 sz="1600" dirty="0" err="1"/>
              <a:t>Цихончик</a:t>
            </a:r>
            <a:r>
              <a:rPr lang="ru-RU" sz="1600" dirty="0"/>
              <a:t> Н.В., 2016</a:t>
            </a:r>
          </a:p>
        </p:txBody>
      </p:sp>
    </p:spTree>
    <p:extLst>
      <p:ext uri="{BB962C8B-B14F-4D97-AF65-F5344CB8AC3E}">
        <p14:creationId xmlns:p14="http://schemas.microsoft.com/office/powerpoint/2010/main" val="302070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1. Основная и альтернативная гипотезы</a:t>
            </a:r>
          </a:p>
        </p:txBody>
      </p:sp>
      <p:sp>
        <p:nvSpPr>
          <p:cNvPr id="259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8640" y="1268413"/>
            <a:ext cx="8774723" cy="38163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/>
              <a:t>Проверяемая гипотеза в статистике называется </a:t>
            </a:r>
            <a:r>
              <a:rPr lang="ru-RU" b="1"/>
              <a:t>основной (</a:t>
            </a:r>
            <a:r>
              <a:rPr lang="ru-RU"/>
              <a:t>или нулевой) гипотезой. </a:t>
            </a:r>
            <a:r>
              <a:rPr lang="ru-RU" b="1"/>
              <a:t>Основная гипотеза </a:t>
            </a:r>
            <a:r>
              <a:rPr lang="en-US" b="1"/>
              <a:t>H</a:t>
            </a:r>
            <a:r>
              <a:rPr lang="en-US" b="1" baseline="-25000"/>
              <a:t>0</a:t>
            </a:r>
            <a:r>
              <a:rPr lang="ru-RU" b="1"/>
              <a:t> </a:t>
            </a:r>
            <a:r>
              <a:rPr lang="ru-RU"/>
              <a:t>подлежит проверке, по результатам которой ее можно принять либо отклонить. «Принять» означает «не получить убедительных аргументов для отклонения гипотезы». </a:t>
            </a:r>
          </a:p>
          <a:p>
            <a:pPr>
              <a:lnSpc>
                <a:spcPct val="90000"/>
              </a:lnSpc>
            </a:pPr>
            <a:endParaRPr lang="ru-RU" b="1"/>
          </a:p>
          <a:p>
            <a:pPr>
              <a:lnSpc>
                <a:spcPct val="90000"/>
              </a:lnSpc>
            </a:pPr>
            <a:r>
              <a:rPr lang="ru-RU" b="1"/>
              <a:t>Альтернативная гипотеза </a:t>
            </a:r>
            <a:r>
              <a:rPr lang="en-US" b="1"/>
              <a:t>H</a:t>
            </a:r>
            <a:r>
              <a:rPr lang="en-US" b="1" baseline="-25000"/>
              <a:t>1</a:t>
            </a:r>
            <a:r>
              <a:rPr lang="ru-RU" b="1"/>
              <a:t> </a:t>
            </a:r>
            <a:r>
              <a:rPr lang="ru-RU"/>
              <a:t>принимается только тогда, когда есть убедительное статистическое доказательство для отклонения основной гипотезы.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2593796" name="Text Box 4"/>
          <p:cNvSpPr txBox="1">
            <a:spLocks noChangeArrowheads="1"/>
          </p:cNvSpPr>
          <p:nvPr/>
        </p:nvSpPr>
        <p:spPr bwMode="auto">
          <a:xfrm>
            <a:off x="2706566" y="5013325"/>
            <a:ext cx="2543908" cy="1079500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/>
            <a:r>
              <a:rPr lang="ru-RU">
                <a:cs typeface="Arial" pitchFamily="34" charset="0"/>
              </a:rPr>
              <a:t>Принять</a:t>
            </a:r>
            <a:r>
              <a:rPr lang="ru-RU" b="1">
                <a:cs typeface="Arial" pitchFamily="34" charset="0"/>
              </a:rPr>
              <a:t> </a:t>
            </a:r>
          </a:p>
          <a:p>
            <a:pPr algn="ctr"/>
            <a:r>
              <a:rPr lang="ru-RU">
                <a:cs typeface="Arial" pitchFamily="34" charset="0"/>
              </a:rPr>
              <a:t>основную гипотезу</a:t>
            </a:r>
            <a:r>
              <a:rPr lang="ru-RU" b="1">
                <a:cs typeface="Arial" pitchFamily="34" charset="0"/>
              </a:rPr>
              <a:t> </a:t>
            </a:r>
          </a:p>
          <a:p>
            <a:pPr algn="ctr"/>
            <a:r>
              <a:rPr lang="en-US" b="1">
                <a:cs typeface="Arial" pitchFamily="34" charset="0"/>
              </a:rPr>
              <a:t>H</a:t>
            </a:r>
            <a:r>
              <a:rPr lang="en-US" b="1" baseline="-25000">
                <a:cs typeface="Arial" pitchFamily="34" charset="0"/>
              </a:rPr>
              <a:t>0</a:t>
            </a:r>
            <a:endParaRPr lang="ru-RU" sz="1400">
              <a:cs typeface="Arial" pitchFamily="34" charset="0"/>
            </a:endParaRPr>
          </a:p>
        </p:txBody>
      </p:sp>
      <p:sp>
        <p:nvSpPr>
          <p:cNvPr id="2593797" name="Text Box 5"/>
          <p:cNvSpPr txBox="1">
            <a:spLocks noChangeArrowheads="1"/>
          </p:cNvSpPr>
          <p:nvPr/>
        </p:nvSpPr>
        <p:spPr bwMode="auto">
          <a:xfrm>
            <a:off x="6428644" y="5013325"/>
            <a:ext cx="2526323" cy="1079500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/>
            <a:r>
              <a:rPr lang="ru-RU">
                <a:cs typeface="Arial" pitchFamily="34" charset="0"/>
              </a:rPr>
              <a:t>Принять альтернативную гипотезу </a:t>
            </a:r>
            <a:r>
              <a:rPr lang="en-US" b="1"/>
              <a:t>H</a:t>
            </a:r>
            <a:r>
              <a:rPr lang="ru-RU" b="1" baseline="-25000"/>
              <a:t>1</a:t>
            </a:r>
            <a:endParaRPr lang="ru-RU" baseline="-25000"/>
          </a:p>
        </p:txBody>
      </p:sp>
      <p:sp>
        <p:nvSpPr>
          <p:cNvPr id="2593798" name="AutoShape 6"/>
          <p:cNvSpPr>
            <a:spLocks noChangeArrowheads="1"/>
          </p:cNvSpPr>
          <p:nvPr/>
        </p:nvSpPr>
        <p:spPr bwMode="auto">
          <a:xfrm>
            <a:off x="5364773" y="5157790"/>
            <a:ext cx="996462" cy="720725"/>
          </a:xfrm>
          <a:prstGeom prst="leftRightArrow">
            <a:avLst>
              <a:gd name="adj1" fmla="val 50000"/>
              <a:gd name="adj2" fmla="val 2995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163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Ситуация А. Новая методика преподавания</a:t>
            </a:r>
          </a:p>
        </p:txBody>
      </p:sp>
      <p:sp>
        <p:nvSpPr>
          <p:cNvPr id="270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/>
              <a:t>Исследователь хочет проверить, повлияет ли новая методика преподавания на уровень успеваемости студентов. Повысится или понизится успеваемость у студентов, прослушавших курс по новой методике? </a:t>
            </a:r>
          </a:p>
          <a:p>
            <a:endParaRPr lang="ru-RU"/>
          </a:p>
          <a:p>
            <a:r>
              <a:rPr lang="ru-RU"/>
              <a:t>Исследователю известно, что средняя успеваемость без нововведений составляет 4,23 балла. Гипотезы в этом случае будут сформулированы следующим образом:</a:t>
            </a:r>
          </a:p>
          <a:p>
            <a:endParaRPr lang="ru-RU"/>
          </a:p>
          <a:p>
            <a:r>
              <a:rPr lang="ru-RU"/>
              <a:t>				Н</a:t>
            </a:r>
            <a:r>
              <a:rPr lang="ru-RU" baseline="-25000"/>
              <a:t>0</a:t>
            </a:r>
            <a:r>
              <a:rPr lang="ru-RU"/>
              <a:t>: µ = 4,23</a:t>
            </a:r>
          </a:p>
          <a:p>
            <a:r>
              <a:rPr lang="ru-RU"/>
              <a:t>				Н</a:t>
            </a:r>
            <a:r>
              <a:rPr lang="ru-RU" baseline="-25000"/>
              <a:t>1</a:t>
            </a:r>
            <a:r>
              <a:rPr lang="ru-RU"/>
              <a:t>: µ </a:t>
            </a:r>
            <a:r>
              <a:rPr lang="ru-RU">
                <a:sym typeface="Symbol" pitchFamily="18" charset="2"/>
              </a:rPr>
              <a:t></a:t>
            </a:r>
            <a:r>
              <a:rPr lang="ru-RU"/>
              <a:t> 4,23</a:t>
            </a:r>
          </a:p>
        </p:txBody>
      </p:sp>
    </p:spTree>
    <p:extLst>
      <p:ext uri="{BB962C8B-B14F-4D97-AF65-F5344CB8AC3E}">
        <p14:creationId xmlns:p14="http://schemas.microsoft.com/office/powerpoint/2010/main" val="3590005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Ошибки первого и второго рода</a:t>
            </a:r>
          </a:p>
        </p:txBody>
      </p:sp>
      <p:sp>
        <p:nvSpPr>
          <p:cNvPr id="259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8640" y="1268413"/>
            <a:ext cx="8774723" cy="2520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b="1"/>
              <a:t>Ошибка первого рода</a:t>
            </a:r>
            <a:r>
              <a:rPr lang="ru-RU"/>
              <a:t> </a:t>
            </a:r>
            <a:r>
              <a:rPr lang="ru-RU" b="1"/>
              <a:t>(</a:t>
            </a:r>
            <a:r>
              <a:rPr lang="en-US" b="1"/>
              <a:t>type I error</a:t>
            </a:r>
            <a:r>
              <a:rPr lang="ru-RU" b="1"/>
              <a:t>)</a:t>
            </a:r>
            <a:r>
              <a:rPr lang="ru-RU"/>
              <a:t> происходит, если мы отвергаем верную нулевую гипотезу. 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 b="1"/>
              <a:t>Ошибка второго рода (</a:t>
            </a:r>
            <a:r>
              <a:rPr lang="en-US" b="1"/>
              <a:t>type II error</a:t>
            </a:r>
            <a:r>
              <a:rPr lang="ru-RU" b="1"/>
              <a:t>) </a:t>
            </a:r>
            <a:r>
              <a:rPr lang="ru-RU"/>
              <a:t>происходит, если мы принимаем нулевую гипотезу, когда она неверна. </a:t>
            </a:r>
          </a:p>
        </p:txBody>
      </p:sp>
      <p:graphicFrame>
        <p:nvGraphicFramePr>
          <p:cNvPr id="2596000" name="Group 160"/>
          <p:cNvGraphicFramePr>
            <a:graphicFrameLocks noGrp="1"/>
          </p:cNvGraphicFramePr>
          <p:nvPr/>
        </p:nvGraphicFramePr>
        <p:xfrm>
          <a:off x="2639158" y="3700463"/>
          <a:ext cx="6780334" cy="2414400"/>
        </p:xfrm>
        <a:graphic>
          <a:graphicData uri="http://schemas.openxmlformats.org/drawingml/2006/table">
            <a:tbl>
              <a:tblPr/>
              <a:tblGrid>
                <a:gridCol w="2542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Основная гипотеза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верна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Основная гипотеза неверна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3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 приняли основную гипотезу </a:t>
                      </a: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Верное решение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Ошибка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рода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 отклонили основную гипотезу </a:t>
                      </a:r>
                    </a:p>
                  </a:txBody>
                  <a:tcPr marL="83077" marR="83077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C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Ошибка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рода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Верное решение</a:t>
                      </a:r>
                    </a:p>
                  </a:txBody>
                  <a:tcPr marL="83077" marR="83077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861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2. Уровень значимости гипотезы</a:t>
            </a:r>
          </a:p>
        </p:txBody>
      </p:sp>
      <p:sp>
        <p:nvSpPr>
          <p:cNvPr id="259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/>
              <a:t>Уровнем значимости (</a:t>
            </a:r>
            <a:r>
              <a:rPr lang="en-US" b="1"/>
              <a:t>level of significance)</a:t>
            </a:r>
            <a:r>
              <a:rPr lang="ru-RU" b="1"/>
              <a:t> </a:t>
            </a:r>
            <a:r>
              <a:rPr lang="ru-RU"/>
              <a:t>гипотезы</a:t>
            </a:r>
            <a:r>
              <a:rPr lang="ru-RU" i="1"/>
              <a:t> </a:t>
            </a:r>
            <a:r>
              <a:rPr lang="ru-RU"/>
              <a:t>называют вероятность совершить ошибку первого рода, то есть отклонить верную нулевую гипотезу. </a:t>
            </a:r>
          </a:p>
          <a:p>
            <a:endParaRPr lang="ru-RU"/>
          </a:p>
          <a:p>
            <a:r>
              <a:rPr lang="ru-RU"/>
              <a:t>Обозначение: </a:t>
            </a:r>
            <a:r>
              <a:rPr lang="ru-RU">
                <a:sym typeface="Symbol" pitchFamily="18" charset="2"/>
              </a:rPr>
              <a:t></a:t>
            </a:r>
            <a:r>
              <a:rPr lang="ru-RU"/>
              <a:t>. </a:t>
            </a:r>
            <a:endParaRPr lang="en-US"/>
          </a:p>
          <a:p>
            <a:endParaRPr lang="en-US"/>
          </a:p>
          <a:p>
            <a:r>
              <a:rPr lang="ru-RU"/>
              <a:t>Значение </a:t>
            </a:r>
            <a:r>
              <a:rPr lang="ru-RU">
                <a:sym typeface="Symbol" pitchFamily="18" charset="2"/>
              </a:rPr>
              <a:t></a:t>
            </a:r>
            <a:r>
              <a:rPr lang="ru-RU"/>
              <a:t> обычно выбирается небольшим: 10%, 5% или 1%.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34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5538" y="2276475"/>
            <a:ext cx="7089190" cy="173355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1. Зависимые и независимые выборки</a:t>
            </a:r>
          </a:p>
        </p:txBody>
      </p:sp>
      <p:sp>
        <p:nvSpPr>
          <p:cNvPr id="269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24166" y="3929067"/>
            <a:ext cx="6381750" cy="1868487"/>
          </a:xfrm>
        </p:spPr>
        <p:txBody>
          <a:bodyPr/>
          <a:lstStyle/>
          <a:p>
            <a:pPr algn="l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Пять типовых ситуаций</a:t>
            </a:r>
          </a:p>
        </p:txBody>
      </p:sp>
    </p:spTree>
    <p:extLst>
      <p:ext uri="{BB962C8B-B14F-4D97-AF65-F5344CB8AC3E}">
        <p14:creationId xmlns:p14="http://schemas.microsoft.com/office/powerpoint/2010/main" val="3216907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3. Статистика - критерий проверки гипотезы</a:t>
            </a:r>
          </a:p>
        </p:txBody>
      </p:sp>
      <p:sp>
        <p:nvSpPr>
          <p:cNvPr id="259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Статистика (критерий, </a:t>
            </a:r>
            <a:r>
              <a:rPr lang="en-US" b="1" dirty="0"/>
              <a:t>statistical test</a:t>
            </a:r>
            <a:r>
              <a:rPr lang="ru-RU" b="1" dirty="0"/>
              <a:t>) </a:t>
            </a:r>
            <a:r>
              <a:rPr lang="ru-RU" dirty="0"/>
              <a:t>есть специальная функция от элементов выборки, по значениям которой принимают решение о принятии или отклонении основной гипотезы.</a:t>
            </a:r>
          </a:p>
          <a:p>
            <a:endParaRPr lang="ru-RU" dirty="0"/>
          </a:p>
          <a:p>
            <a:r>
              <a:rPr lang="ru-RU" dirty="0"/>
              <a:t>Статистика зависит от выборки, поэтому является случайной функцией.</a:t>
            </a:r>
          </a:p>
        </p:txBody>
      </p:sp>
    </p:spTree>
    <p:extLst>
      <p:ext uri="{BB962C8B-B14F-4D97-AF65-F5344CB8AC3E}">
        <p14:creationId xmlns:p14="http://schemas.microsoft.com/office/powerpoint/2010/main" val="177485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6434" name="Rectangle 2"/>
          <p:cNvSpPr>
            <a:spLocks noChangeArrowheads="1"/>
          </p:cNvSpPr>
          <p:nvPr/>
        </p:nvSpPr>
        <p:spPr bwMode="auto">
          <a:xfrm>
            <a:off x="6827228" y="5033963"/>
            <a:ext cx="930519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06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4. Критическая область</a:t>
            </a:r>
          </a:p>
        </p:txBody>
      </p:sp>
      <p:sp>
        <p:nvSpPr>
          <p:cNvPr id="270643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/>
              <a:t>Множество значений статистики включает две области: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Область принятия гипотезы</a:t>
            </a:r>
            <a:r>
              <a:rPr lang="ru-RU" sz="2400" dirty="0"/>
              <a:t>, то есть множество тех значений статистики, при которых гипотеза </a:t>
            </a:r>
            <a:r>
              <a:rPr lang="en-US" sz="2400" dirty="0"/>
              <a:t>H</a:t>
            </a:r>
            <a:r>
              <a:rPr lang="en-US" sz="2400" b="1" baseline="-25000" dirty="0"/>
              <a:t>0</a:t>
            </a:r>
            <a:r>
              <a:rPr lang="ru-RU" sz="2400" dirty="0"/>
              <a:t> принимается,</a:t>
            </a:r>
            <a:endParaRPr lang="ru-RU" sz="2400" i="1" dirty="0"/>
          </a:p>
          <a:p>
            <a:pPr>
              <a:lnSpc>
                <a:spcPct val="90000"/>
              </a:lnSpc>
            </a:pPr>
            <a:r>
              <a:rPr lang="ru-RU" sz="2400" b="1" dirty="0"/>
              <a:t>Критическую область</a:t>
            </a:r>
            <a:r>
              <a:rPr lang="ru-RU" sz="2400" dirty="0"/>
              <a:t>, то есть множество тех значений статистики, при которых гипотеза </a:t>
            </a:r>
            <a:r>
              <a:rPr lang="en-US" sz="2400" dirty="0"/>
              <a:t>H</a:t>
            </a:r>
            <a:r>
              <a:rPr lang="en-US" sz="2400" b="1" baseline="-25000" dirty="0"/>
              <a:t>0</a:t>
            </a:r>
            <a:r>
              <a:rPr lang="ru-RU" sz="2400" dirty="0"/>
              <a:t> отклоняется и принимается альтернативная гипотеза.</a:t>
            </a:r>
          </a:p>
        </p:txBody>
      </p:sp>
      <p:sp>
        <p:nvSpPr>
          <p:cNvPr id="2706437" name="Rectangle 5"/>
          <p:cNvSpPr>
            <a:spLocks noChangeArrowheads="1"/>
          </p:cNvSpPr>
          <p:nvPr/>
        </p:nvSpPr>
        <p:spPr bwMode="auto">
          <a:xfrm>
            <a:off x="4169020" y="5033965"/>
            <a:ext cx="2658208" cy="217487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06438" name="Line 6"/>
          <p:cNvSpPr>
            <a:spLocks noChangeShapeType="1"/>
          </p:cNvSpPr>
          <p:nvPr/>
        </p:nvSpPr>
        <p:spPr bwMode="auto">
          <a:xfrm>
            <a:off x="3304443" y="5249863"/>
            <a:ext cx="46525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06439" name="Line 7"/>
          <p:cNvSpPr>
            <a:spLocks noChangeShapeType="1"/>
          </p:cNvSpPr>
          <p:nvPr/>
        </p:nvSpPr>
        <p:spPr bwMode="auto">
          <a:xfrm>
            <a:off x="4169020" y="5178425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06440" name="Line 8"/>
          <p:cNvSpPr>
            <a:spLocks noChangeShapeType="1"/>
          </p:cNvSpPr>
          <p:nvPr/>
        </p:nvSpPr>
        <p:spPr bwMode="auto">
          <a:xfrm>
            <a:off x="6827227" y="5178425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06441" name="AutoShape 9"/>
          <p:cNvSpPr>
            <a:spLocks/>
          </p:cNvSpPr>
          <p:nvPr/>
        </p:nvSpPr>
        <p:spPr bwMode="auto">
          <a:xfrm rot="5400000">
            <a:off x="5353663" y="3561984"/>
            <a:ext cx="288925" cy="2658208"/>
          </a:xfrm>
          <a:prstGeom prst="leftBrace">
            <a:avLst>
              <a:gd name="adj1" fmla="val 83059"/>
              <a:gd name="adj2" fmla="val 50000"/>
            </a:avLst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06442" name="Text Box 10"/>
          <p:cNvSpPr txBox="1">
            <a:spLocks noChangeArrowheads="1"/>
          </p:cNvSpPr>
          <p:nvPr/>
        </p:nvSpPr>
        <p:spPr bwMode="auto">
          <a:xfrm>
            <a:off x="4434256" y="4105276"/>
            <a:ext cx="2051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/>
              <a:t>Область принятия </a:t>
            </a:r>
          </a:p>
          <a:p>
            <a:pPr algn="ctr"/>
            <a:r>
              <a:rPr lang="ru-RU" b="1"/>
              <a:t>гипотезы</a:t>
            </a:r>
          </a:p>
        </p:txBody>
      </p:sp>
      <p:sp>
        <p:nvSpPr>
          <p:cNvPr id="2706443" name="Rectangle 11"/>
          <p:cNvSpPr>
            <a:spLocks noChangeArrowheads="1"/>
          </p:cNvSpPr>
          <p:nvPr/>
        </p:nvSpPr>
        <p:spPr bwMode="auto">
          <a:xfrm>
            <a:off x="3370386" y="5033963"/>
            <a:ext cx="798635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06444" name="Text Box 12"/>
          <p:cNvSpPr txBox="1">
            <a:spLocks noChangeArrowheads="1"/>
          </p:cNvSpPr>
          <p:nvPr/>
        </p:nvSpPr>
        <p:spPr bwMode="auto">
          <a:xfrm>
            <a:off x="6774474" y="4097338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Критическая область</a:t>
            </a:r>
          </a:p>
        </p:txBody>
      </p:sp>
      <p:sp>
        <p:nvSpPr>
          <p:cNvPr id="2706445" name="Text Box 13"/>
          <p:cNvSpPr txBox="1">
            <a:spLocks noChangeArrowheads="1"/>
          </p:cNvSpPr>
          <p:nvPr/>
        </p:nvSpPr>
        <p:spPr bwMode="auto">
          <a:xfrm>
            <a:off x="2520462" y="4097338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b="1"/>
              <a:t>Критическая область</a:t>
            </a:r>
          </a:p>
        </p:txBody>
      </p:sp>
      <p:sp>
        <p:nvSpPr>
          <p:cNvPr id="2706446" name="Text Box 14"/>
          <p:cNvSpPr txBox="1">
            <a:spLocks noChangeArrowheads="1"/>
          </p:cNvSpPr>
          <p:nvPr/>
        </p:nvSpPr>
        <p:spPr bwMode="auto">
          <a:xfrm>
            <a:off x="8022982" y="4818065"/>
            <a:ext cx="17145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Возможные значения статистики</a:t>
            </a:r>
          </a:p>
        </p:txBody>
      </p:sp>
    </p:spTree>
    <p:extLst>
      <p:ext uri="{BB962C8B-B14F-4D97-AF65-F5344CB8AC3E}">
        <p14:creationId xmlns:p14="http://schemas.microsoft.com/office/powerpoint/2010/main" val="2917768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Критические значения</a:t>
            </a:r>
          </a:p>
        </p:txBody>
      </p:sp>
      <p:sp>
        <p:nvSpPr>
          <p:cNvPr id="259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8640" y="1268413"/>
            <a:ext cx="8774723" cy="2952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Критические значения (</a:t>
            </a:r>
            <a:r>
              <a:rPr lang="en-US" b="1"/>
              <a:t>critical value</a:t>
            </a:r>
            <a:r>
              <a:rPr lang="ru-RU" b="1"/>
              <a:t>(</a:t>
            </a:r>
            <a:r>
              <a:rPr lang="en-US" b="1"/>
              <a:t>s</a:t>
            </a:r>
            <a:r>
              <a:rPr lang="ru-RU" b="1"/>
              <a:t>)) </a:t>
            </a:r>
            <a:r>
              <a:rPr lang="ru-RU"/>
              <a:t>отделяют критическую область от области принятия гипотезы.</a:t>
            </a:r>
          </a:p>
        </p:txBody>
      </p:sp>
      <p:sp>
        <p:nvSpPr>
          <p:cNvPr id="2596868" name="Rectangle 4"/>
          <p:cNvSpPr>
            <a:spLocks noChangeArrowheads="1"/>
          </p:cNvSpPr>
          <p:nvPr/>
        </p:nvSpPr>
        <p:spPr bwMode="auto">
          <a:xfrm>
            <a:off x="6841882" y="5373688"/>
            <a:ext cx="930519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69" name="Rectangle 5"/>
          <p:cNvSpPr>
            <a:spLocks noChangeArrowheads="1"/>
          </p:cNvSpPr>
          <p:nvPr/>
        </p:nvSpPr>
        <p:spPr bwMode="auto">
          <a:xfrm>
            <a:off x="4183674" y="5373690"/>
            <a:ext cx="2658208" cy="217487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70" name="Line 6"/>
          <p:cNvSpPr>
            <a:spLocks noChangeShapeType="1"/>
          </p:cNvSpPr>
          <p:nvPr/>
        </p:nvSpPr>
        <p:spPr bwMode="auto">
          <a:xfrm>
            <a:off x="3319096" y="5589588"/>
            <a:ext cx="46525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71" name="Line 7"/>
          <p:cNvSpPr>
            <a:spLocks noChangeShapeType="1"/>
          </p:cNvSpPr>
          <p:nvPr/>
        </p:nvSpPr>
        <p:spPr bwMode="auto">
          <a:xfrm>
            <a:off x="4183674" y="5518150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72" name="Line 8"/>
          <p:cNvSpPr>
            <a:spLocks noChangeShapeType="1"/>
          </p:cNvSpPr>
          <p:nvPr/>
        </p:nvSpPr>
        <p:spPr bwMode="auto">
          <a:xfrm>
            <a:off x="6841881" y="5518150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73" name="AutoShape 9"/>
          <p:cNvSpPr>
            <a:spLocks/>
          </p:cNvSpPr>
          <p:nvPr/>
        </p:nvSpPr>
        <p:spPr bwMode="auto">
          <a:xfrm rot="5400000">
            <a:off x="5368316" y="3901709"/>
            <a:ext cx="288925" cy="2658208"/>
          </a:xfrm>
          <a:prstGeom prst="leftBrace">
            <a:avLst>
              <a:gd name="adj1" fmla="val 83059"/>
              <a:gd name="adj2" fmla="val 50000"/>
            </a:avLst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74" name="Text Box 10"/>
          <p:cNvSpPr txBox="1">
            <a:spLocks noChangeArrowheads="1"/>
          </p:cNvSpPr>
          <p:nvPr/>
        </p:nvSpPr>
        <p:spPr bwMode="auto">
          <a:xfrm>
            <a:off x="4448909" y="4445001"/>
            <a:ext cx="2051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/>
              <a:t>Область принятия </a:t>
            </a:r>
          </a:p>
          <a:p>
            <a:pPr algn="ctr"/>
            <a:r>
              <a:rPr lang="ru-RU" b="1"/>
              <a:t>гипотезы</a:t>
            </a:r>
          </a:p>
        </p:txBody>
      </p:sp>
      <p:sp>
        <p:nvSpPr>
          <p:cNvPr id="2596875" name="Rectangle 11"/>
          <p:cNvSpPr>
            <a:spLocks noChangeArrowheads="1"/>
          </p:cNvSpPr>
          <p:nvPr/>
        </p:nvSpPr>
        <p:spPr bwMode="auto">
          <a:xfrm>
            <a:off x="3385040" y="5373688"/>
            <a:ext cx="798635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76" name="Text Box 12"/>
          <p:cNvSpPr txBox="1">
            <a:spLocks noChangeArrowheads="1"/>
          </p:cNvSpPr>
          <p:nvPr/>
        </p:nvSpPr>
        <p:spPr bwMode="auto">
          <a:xfrm>
            <a:off x="6789128" y="4437063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Критическая область</a:t>
            </a:r>
          </a:p>
        </p:txBody>
      </p:sp>
      <p:sp>
        <p:nvSpPr>
          <p:cNvPr id="2596877" name="Text Box 13"/>
          <p:cNvSpPr txBox="1">
            <a:spLocks noChangeArrowheads="1"/>
          </p:cNvSpPr>
          <p:nvPr/>
        </p:nvSpPr>
        <p:spPr bwMode="auto">
          <a:xfrm>
            <a:off x="2535116" y="4437063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b="1"/>
              <a:t>Критическая область</a:t>
            </a:r>
          </a:p>
        </p:txBody>
      </p:sp>
      <p:sp>
        <p:nvSpPr>
          <p:cNvPr id="2596878" name="Text Box 14"/>
          <p:cNvSpPr txBox="1">
            <a:spLocks noChangeArrowheads="1"/>
          </p:cNvSpPr>
          <p:nvPr/>
        </p:nvSpPr>
        <p:spPr bwMode="auto">
          <a:xfrm>
            <a:off x="8037636" y="5157790"/>
            <a:ext cx="17145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Возможные значения статистики</a:t>
            </a:r>
          </a:p>
        </p:txBody>
      </p:sp>
      <p:sp>
        <p:nvSpPr>
          <p:cNvPr id="2596879" name="AutoShape 15"/>
          <p:cNvSpPr>
            <a:spLocks noChangeArrowheads="1"/>
          </p:cNvSpPr>
          <p:nvPr/>
        </p:nvSpPr>
        <p:spPr bwMode="auto">
          <a:xfrm>
            <a:off x="4116266" y="5518152"/>
            <a:ext cx="133350" cy="144463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80" name="AutoShape 16"/>
          <p:cNvSpPr>
            <a:spLocks noChangeArrowheads="1"/>
          </p:cNvSpPr>
          <p:nvPr/>
        </p:nvSpPr>
        <p:spPr bwMode="auto">
          <a:xfrm>
            <a:off x="6774473" y="5518152"/>
            <a:ext cx="133350" cy="144463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81" name="Text Box 17"/>
          <p:cNvSpPr txBox="1">
            <a:spLocks noChangeArrowheads="1"/>
          </p:cNvSpPr>
          <p:nvPr/>
        </p:nvSpPr>
        <p:spPr bwMode="auto">
          <a:xfrm>
            <a:off x="4646736" y="2859088"/>
            <a:ext cx="171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/>
              <a:t>Критические значения</a:t>
            </a:r>
          </a:p>
        </p:txBody>
      </p:sp>
      <p:sp>
        <p:nvSpPr>
          <p:cNvPr id="2596882" name="Line 18"/>
          <p:cNvSpPr>
            <a:spLocks noChangeShapeType="1"/>
          </p:cNvSpPr>
          <p:nvPr/>
        </p:nvSpPr>
        <p:spPr bwMode="auto">
          <a:xfrm flipH="1">
            <a:off x="4234963" y="3357563"/>
            <a:ext cx="665285" cy="1871662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83" name="Line 19"/>
          <p:cNvSpPr>
            <a:spLocks noChangeShapeType="1"/>
          </p:cNvSpPr>
          <p:nvPr/>
        </p:nvSpPr>
        <p:spPr bwMode="auto">
          <a:xfrm>
            <a:off x="6096002" y="3357563"/>
            <a:ext cx="731227" cy="1871662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793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4172" name="Rectangle 28"/>
          <p:cNvSpPr>
            <a:spLocks noChangeArrowheads="1"/>
          </p:cNvSpPr>
          <p:nvPr/>
        </p:nvSpPr>
        <p:spPr bwMode="auto">
          <a:xfrm>
            <a:off x="1774583" y="4876800"/>
            <a:ext cx="1396511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80" name="Rectangle 36"/>
          <p:cNvSpPr>
            <a:spLocks noChangeArrowheads="1"/>
          </p:cNvSpPr>
          <p:nvPr/>
        </p:nvSpPr>
        <p:spPr bwMode="auto">
          <a:xfrm>
            <a:off x="8688266" y="4876800"/>
            <a:ext cx="1462454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49" name="Rectangle 5"/>
          <p:cNvSpPr>
            <a:spLocks noChangeArrowheads="1"/>
          </p:cNvSpPr>
          <p:nvPr/>
        </p:nvSpPr>
        <p:spPr bwMode="auto">
          <a:xfrm>
            <a:off x="4966189" y="5445125"/>
            <a:ext cx="1926980" cy="217488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55" name="Rectangle 11"/>
          <p:cNvSpPr>
            <a:spLocks noChangeArrowheads="1"/>
          </p:cNvSpPr>
          <p:nvPr/>
        </p:nvSpPr>
        <p:spPr bwMode="auto">
          <a:xfrm>
            <a:off x="4300905" y="5446713"/>
            <a:ext cx="731226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 критической области</a:t>
            </a:r>
          </a:p>
        </p:txBody>
      </p:sp>
      <p:sp>
        <p:nvSpPr>
          <p:cNvPr id="2694148" name="Rectangle 4"/>
          <p:cNvSpPr>
            <a:spLocks noChangeArrowheads="1"/>
          </p:cNvSpPr>
          <p:nvPr/>
        </p:nvSpPr>
        <p:spPr bwMode="auto">
          <a:xfrm>
            <a:off x="6893171" y="5445125"/>
            <a:ext cx="731227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50" name="Line 6"/>
          <p:cNvSpPr>
            <a:spLocks noChangeShapeType="1"/>
          </p:cNvSpPr>
          <p:nvPr/>
        </p:nvSpPr>
        <p:spPr bwMode="auto">
          <a:xfrm>
            <a:off x="4300905" y="5662613"/>
            <a:ext cx="3522785" cy="635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51" name="Line 7"/>
          <p:cNvSpPr>
            <a:spLocks noChangeShapeType="1"/>
          </p:cNvSpPr>
          <p:nvPr/>
        </p:nvSpPr>
        <p:spPr bwMode="auto">
          <a:xfrm>
            <a:off x="5018943" y="5589588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52" name="Line 8"/>
          <p:cNvSpPr>
            <a:spLocks noChangeShapeType="1"/>
          </p:cNvSpPr>
          <p:nvPr/>
        </p:nvSpPr>
        <p:spPr bwMode="auto">
          <a:xfrm>
            <a:off x="6893169" y="5589588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57" name="Text Box 13"/>
          <p:cNvSpPr txBox="1">
            <a:spLocks noChangeArrowheads="1"/>
          </p:cNvSpPr>
          <p:nvPr/>
        </p:nvSpPr>
        <p:spPr bwMode="auto">
          <a:xfrm>
            <a:off x="5045320" y="4510090"/>
            <a:ext cx="17145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/>
              <a:t>Двусторонняя критическая область</a:t>
            </a:r>
          </a:p>
        </p:txBody>
      </p:sp>
      <p:sp>
        <p:nvSpPr>
          <p:cNvPr id="2694159" name="AutoShape 15"/>
          <p:cNvSpPr>
            <a:spLocks noChangeArrowheads="1"/>
          </p:cNvSpPr>
          <p:nvPr/>
        </p:nvSpPr>
        <p:spPr bwMode="auto">
          <a:xfrm>
            <a:off x="4951535" y="5589588"/>
            <a:ext cx="133350" cy="144462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60" name="AutoShape 16"/>
          <p:cNvSpPr>
            <a:spLocks noChangeArrowheads="1"/>
          </p:cNvSpPr>
          <p:nvPr/>
        </p:nvSpPr>
        <p:spPr bwMode="auto">
          <a:xfrm>
            <a:off x="6825762" y="5589588"/>
            <a:ext cx="133350" cy="144462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694166" name="Object 22"/>
          <p:cNvGraphicFramePr>
            <a:graphicFrameLocks noChangeAspect="1"/>
          </p:cNvGraphicFramePr>
          <p:nvPr/>
        </p:nvGraphicFramePr>
        <p:xfrm>
          <a:off x="4985239" y="5661025"/>
          <a:ext cx="19753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799920" imgH="241200" progId="Equation.3">
                  <p:embed/>
                </p:oleObj>
              </mc:Choice>
              <mc:Fallback>
                <p:oleObj name="Формула" r:id="rId3" imgW="799920" imgH="241200" progId="Equation.3">
                  <p:embed/>
                  <p:pic>
                    <p:nvPicPr>
                      <p:cNvPr id="269416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239" y="5661025"/>
                        <a:ext cx="1975338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4168" name="Rectangle 24"/>
          <p:cNvSpPr>
            <a:spLocks noChangeArrowheads="1"/>
          </p:cNvSpPr>
          <p:nvPr/>
        </p:nvSpPr>
        <p:spPr bwMode="auto">
          <a:xfrm>
            <a:off x="3171093" y="4876800"/>
            <a:ext cx="1462454" cy="217488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69" name="Line 25"/>
          <p:cNvSpPr>
            <a:spLocks noChangeShapeType="1"/>
          </p:cNvSpPr>
          <p:nvPr/>
        </p:nvSpPr>
        <p:spPr bwMode="auto">
          <a:xfrm>
            <a:off x="1774582" y="5092700"/>
            <a:ext cx="305825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70" name="Line 26"/>
          <p:cNvSpPr>
            <a:spLocks noChangeShapeType="1"/>
          </p:cNvSpPr>
          <p:nvPr/>
        </p:nvSpPr>
        <p:spPr bwMode="auto">
          <a:xfrm>
            <a:off x="3169627" y="5021263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73" name="Text Box 29"/>
          <p:cNvSpPr txBox="1">
            <a:spLocks noChangeArrowheads="1"/>
          </p:cNvSpPr>
          <p:nvPr/>
        </p:nvSpPr>
        <p:spPr bwMode="auto">
          <a:xfrm>
            <a:off x="1510813" y="3860800"/>
            <a:ext cx="1926981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b="1"/>
              <a:t>Левосторонняя критическая область</a:t>
            </a:r>
          </a:p>
        </p:txBody>
      </p:sp>
      <p:sp>
        <p:nvSpPr>
          <p:cNvPr id="2694174" name="AutoShape 30"/>
          <p:cNvSpPr>
            <a:spLocks noChangeArrowheads="1"/>
          </p:cNvSpPr>
          <p:nvPr/>
        </p:nvSpPr>
        <p:spPr bwMode="auto">
          <a:xfrm>
            <a:off x="3103685" y="5021263"/>
            <a:ext cx="133350" cy="144462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694176" name="Object 32"/>
          <p:cNvGraphicFramePr>
            <a:graphicFrameLocks noChangeAspect="1"/>
          </p:cNvGraphicFramePr>
          <p:nvPr/>
        </p:nvGraphicFramePr>
        <p:xfrm>
          <a:off x="1841989" y="5661025"/>
          <a:ext cx="19753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5" imgW="799920" imgH="241200" progId="Equation.3">
                  <p:embed/>
                </p:oleObj>
              </mc:Choice>
              <mc:Fallback>
                <p:oleObj name="Формула" r:id="rId5" imgW="799920" imgH="241200" progId="Equation.3">
                  <p:embed/>
                  <p:pic>
                    <p:nvPicPr>
                      <p:cNvPr id="2694176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989" y="5661025"/>
                        <a:ext cx="1975338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4177" name="Rectangle 33"/>
          <p:cNvSpPr>
            <a:spLocks noChangeArrowheads="1"/>
          </p:cNvSpPr>
          <p:nvPr/>
        </p:nvSpPr>
        <p:spPr bwMode="auto">
          <a:xfrm>
            <a:off x="7291754" y="4876800"/>
            <a:ext cx="1395046" cy="217488"/>
          </a:xfrm>
          <a:prstGeom prst="rect">
            <a:avLst/>
          </a:prstGeom>
          <a:solidFill>
            <a:srgbClr val="F3D95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4178" name="Line 34"/>
          <p:cNvSpPr>
            <a:spLocks noChangeShapeType="1"/>
          </p:cNvSpPr>
          <p:nvPr/>
        </p:nvSpPr>
        <p:spPr bwMode="auto">
          <a:xfrm>
            <a:off x="7291754" y="5092700"/>
            <a:ext cx="305825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79" name="Line 35"/>
          <p:cNvSpPr>
            <a:spLocks noChangeShapeType="1"/>
          </p:cNvSpPr>
          <p:nvPr/>
        </p:nvSpPr>
        <p:spPr bwMode="auto">
          <a:xfrm>
            <a:off x="8686800" y="5021263"/>
            <a:ext cx="0" cy="2159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94181" name="AutoShape 37"/>
          <p:cNvSpPr>
            <a:spLocks noChangeArrowheads="1"/>
          </p:cNvSpPr>
          <p:nvPr/>
        </p:nvSpPr>
        <p:spPr bwMode="auto">
          <a:xfrm>
            <a:off x="8620858" y="5021263"/>
            <a:ext cx="133350" cy="144462"/>
          </a:xfrm>
          <a:prstGeom prst="octagon">
            <a:avLst>
              <a:gd name="adj" fmla="val 2928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694182" name="Object 38"/>
          <p:cNvGraphicFramePr>
            <a:graphicFrameLocks noChangeAspect="1"/>
          </p:cNvGraphicFramePr>
          <p:nvPr/>
        </p:nvGraphicFramePr>
        <p:xfrm>
          <a:off x="8440616" y="5668963"/>
          <a:ext cx="19753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7" imgW="799920" imgH="241200" progId="Equation.3">
                  <p:embed/>
                </p:oleObj>
              </mc:Choice>
              <mc:Fallback>
                <p:oleObj name="Формула" r:id="rId7" imgW="799920" imgH="241200" progId="Equation.3">
                  <p:embed/>
                  <p:pic>
                    <p:nvPicPr>
                      <p:cNvPr id="269418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0616" y="5668963"/>
                        <a:ext cx="1975338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4183" name="Text Box 39"/>
          <p:cNvSpPr txBox="1">
            <a:spLocks noChangeArrowheads="1"/>
          </p:cNvSpPr>
          <p:nvPr/>
        </p:nvSpPr>
        <p:spPr bwMode="auto">
          <a:xfrm>
            <a:off x="8488975" y="3868740"/>
            <a:ext cx="2060331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Правосторонняя критическая область</a:t>
            </a:r>
          </a:p>
        </p:txBody>
      </p:sp>
      <p:sp>
        <p:nvSpPr>
          <p:cNvPr id="2694184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1708640" y="1268413"/>
            <a:ext cx="8774723" cy="2952750"/>
          </a:xfrm>
          <a:noFill/>
          <a:ln/>
        </p:spPr>
        <p:txBody>
          <a:bodyPr>
            <a:normAutofit/>
          </a:bodyPr>
          <a:lstStyle/>
          <a:p>
            <a:r>
              <a:rPr lang="ru-RU" sz="2600" dirty="0"/>
              <a:t>Критическая область строится, исходя из имеющихся знаний  о законе распределения статистики, и зависит от: </a:t>
            </a:r>
          </a:p>
          <a:p>
            <a:pPr>
              <a:buFontTx/>
              <a:buChar char="•"/>
            </a:pPr>
            <a:r>
              <a:rPr lang="ru-RU" sz="2600" dirty="0"/>
              <a:t>объема выборки, </a:t>
            </a:r>
          </a:p>
          <a:p>
            <a:pPr>
              <a:buFontTx/>
              <a:buChar char="•"/>
            </a:pPr>
            <a:r>
              <a:rPr lang="ru-RU" sz="2600" dirty="0"/>
              <a:t>уровня значимости, задаваемого исследователем,</a:t>
            </a:r>
          </a:p>
          <a:p>
            <a:pPr>
              <a:buFontTx/>
              <a:buChar char="•"/>
            </a:pPr>
            <a:r>
              <a:rPr lang="ru-RU" sz="2600" dirty="0"/>
              <a:t>вида альтернативной гипотезы.</a:t>
            </a:r>
          </a:p>
        </p:txBody>
      </p:sp>
    </p:spTree>
    <p:extLst>
      <p:ext uri="{BB962C8B-B14F-4D97-AF65-F5344CB8AC3E}">
        <p14:creationId xmlns:p14="http://schemas.microsoft.com/office/powerpoint/2010/main" val="27229495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Вычисление статистики и вывод</a:t>
            </a:r>
          </a:p>
        </p:txBody>
      </p:sp>
      <p:sp>
        <p:nvSpPr>
          <p:cNvPr id="260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/>
              <a:t>После построения критической области вычисляют значение статистики по выборке и сравнивают его с критической областью.</a:t>
            </a:r>
          </a:p>
          <a:p>
            <a:endParaRPr lang="ru-RU" b="1"/>
          </a:p>
          <a:p>
            <a:pPr algn="ctr"/>
            <a:r>
              <a:rPr lang="ru-RU" b="1"/>
              <a:t>Если значение статистики попало в область принятия гипотезы, то гипотеза </a:t>
            </a:r>
            <a:r>
              <a:rPr lang="en-US" b="1"/>
              <a:t>H</a:t>
            </a:r>
            <a:r>
              <a:rPr lang="en-US" b="1" baseline="-25000"/>
              <a:t>0</a:t>
            </a:r>
            <a:r>
              <a:rPr lang="ru-RU" b="1"/>
              <a:t> принимается</a:t>
            </a:r>
            <a:endParaRPr lang="ru-RU" b="1" i="1"/>
          </a:p>
          <a:p>
            <a:pPr algn="ctr"/>
            <a:endParaRPr lang="ru-RU" b="1"/>
          </a:p>
          <a:p>
            <a:pPr algn="ctr"/>
            <a:r>
              <a:rPr lang="ru-RU" b="1"/>
              <a:t>Если значение статистики попало в критическую область, </a:t>
            </a:r>
          </a:p>
          <a:p>
            <a:pPr algn="ctr"/>
            <a:r>
              <a:rPr lang="ru-RU" b="1"/>
              <a:t>то гипотеза </a:t>
            </a:r>
            <a:r>
              <a:rPr lang="en-US" b="1"/>
              <a:t>H</a:t>
            </a:r>
            <a:r>
              <a:rPr lang="en-US" b="1" baseline="-25000"/>
              <a:t>0</a:t>
            </a:r>
            <a:r>
              <a:rPr lang="ru-RU" b="1"/>
              <a:t> отклоняется и принимается альтернативная гипотеза </a:t>
            </a:r>
            <a:r>
              <a:rPr lang="en-US" b="1"/>
              <a:t>H</a:t>
            </a:r>
            <a:r>
              <a:rPr lang="ru-RU" b="1" baseline="-25000"/>
              <a:t>1</a:t>
            </a:r>
            <a:endParaRPr lang="ru-RU" b="1"/>
          </a:p>
          <a:p>
            <a:endParaRPr lang="ru-RU" b="1"/>
          </a:p>
        </p:txBody>
      </p:sp>
    </p:spTree>
    <p:extLst>
      <p:ext uri="{BB962C8B-B14F-4D97-AF65-F5344CB8AC3E}">
        <p14:creationId xmlns:p14="http://schemas.microsoft.com/office/powerpoint/2010/main" val="1811924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Последовательность действий</a:t>
            </a:r>
          </a:p>
        </p:txBody>
      </p:sp>
      <p:sp>
        <p:nvSpPr>
          <p:cNvPr id="270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619250" indent="-1619250">
              <a:buNone/>
            </a:pPr>
            <a:r>
              <a:rPr lang="ru-RU" b="1" dirty="0"/>
              <a:t>Шаг 1.</a:t>
            </a:r>
            <a:r>
              <a:rPr lang="ru-RU" dirty="0"/>
              <a:t> Сформулировать основную и альтернативную гипотезы.</a:t>
            </a:r>
          </a:p>
          <a:p>
            <a:pPr marL="1619250" indent="-1619250">
              <a:buNone/>
            </a:pPr>
            <a:r>
              <a:rPr lang="ru-RU" b="1" dirty="0"/>
              <a:t>Шаг 2.</a:t>
            </a:r>
            <a:r>
              <a:rPr lang="ru-RU" dirty="0"/>
              <a:t> Задать уровень значимости </a:t>
            </a:r>
            <a:r>
              <a:rPr lang="ru-RU" dirty="0">
                <a:sym typeface="Symbol" pitchFamily="18" charset="2"/>
              </a:rPr>
              <a:t></a:t>
            </a:r>
            <a:r>
              <a:rPr lang="ru-RU" dirty="0"/>
              <a:t>.</a:t>
            </a:r>
          </a:p>
          <a:p>
            <a:pPr marL="1619250" indent="-1619250">
              <a:buNone/>
            </a:pPr>
            <a:r>
              <a:rPr lang="ru-RU" b="1" dirty="0"/>
              <a:t>Шаг 3.</a:t>
            </a:r>
            <a:r>
              <a:rPr lang="ru-RU" dirty="0"/>
              <a:t> По таблице найти критические значения и построить критическую область.</a:t>
            </a:r>
          </a:p>
          <a:p>
            <a:pPr marL="1619250" indent="-1619250">
              <a:buNone/>
            </a:pPr>
            <a:r>
              <a:rPr lang="ru-RU" b="1" dirty="0"/>
              <a:t>Шаг 4.</a:t>
            </a:r>
            <a:r>
              <a:rPr lang="ru-RU" dirty="0"/>
              <a:t> По выборке сосчитать значение статистики.</a:t>
            </a:r>
          </a:p>
          <a:p>
            <a:pPr marL="1619250" indent="-1619250">
              <a:buNone/>
            </a:pPr>
            <a:r>
              <a:rPr lang="ru-RU" b="1" dirty="0"/>
              <a:t>Шаг 5.</a:t>
            </a:r>
            <a:r>
              <a:rPr lang="ru-RU" dirty="0"/>
              <a:t> Сравнить полученное значение с критической областью. Если значение попало в критическую область – отклонить основную гипотезу, не попало – принять.</a:t>
            </a:r>
          </a:p>
          <a:p>
            <a:pPr marL="1619250" indent="-1619250">
              <a:buNone/>
            </a:pPr>
            <a:r>
              <a:rPr lang="ru-RU" b="1" dirty="0"/>
              <a:t>Шаг 6.</a:t>
            </a:r>
            <a:r>
              <a:rPr lang="ru-RU" dirty="0"/>
              <a:t> Написать ответ.</a:t>
            </a:r>
          </a:p>
        </p:txBody>
      </p:sp>
      <p:pic>
        <p:nvPicPr>
          <p:cNvPr id="2708484" name="Picture 4" descr="ar6191-001"/>
          <p:cNvPicPr>
            <a:picLocks noChangeAspect="1" noChangeArrowheads="1"/>
          </p:cNvPicPr>
          <p:nvPr/>
        </p:nvPicPr>
        <p:blipFill>
          <a:blip r:embed="rId2" cstate="print">
            <a:lum bright="12000" contrast="-12000"/>
          </a:blip>
          <a:srcRect/>
          <a:stretch>
            <a:fillRect/>
          </a:stretch>
        </p:blipFill>
        <p:spPr bwMode="auto">
          <a:xfrm>
            <a:off x="9548448" y="5084765"/>
            <a:ext cx="934915" cy="1081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9980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81224" y="2214555"/>
            <a:ext cx="7232066" cy="1512887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/>
              <a:t>3. Статистические критерии</a:t>
            </a:r>
            <a:endParaRPr lang="ru-RU" sz="3600" b="1" dirty="0">
              <a:sym typeface="Symbol" pitchFamily="18" charset="2"/>
            </a:endParaRPr>
          </a:p>
        </p:txBody>
      </p:sp>
      <p:sp>
        <p:nvSpPr>
          <p:cNvPr id="259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1290" y="3571877"/>
            <a:ext cx="7215238" cy="1508125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 Понятие статистического критерия.</a:t>
            </a:r>
          </a:p>
          <a:p>
            <a:pPr algn="l">
              <a:buFont typeface="Wingdings" pitchFamily="2" charset="2"/>
              <a:buChar char="ü"/>
            </a:pPr>
            <a:r>
              <a:rPr lang="ru-RU" dirty="0">
                <a:solidFill>
                  <a:schemeClr val="tx1"/>
                </a:solidFill>
                <a:sym typeface="Symbol" pitchFamily="18" charset="2"/>
              </a:rPr>
              <a:t> Виды критериев и статистические задачи</a:t>
            </a:r>
            <a:endParaRPr lang="en-US" dirty="0">
              <a:solidFill>
                <a:schemeClr val="tx1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21706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Статистические критерии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ru-RU" dirty="0"/>
              <a:t>строгое математическое правило, по которому принимается или отвергается та или иная статистическая гипотеза с известным уровнем значимости</a:t>
            </a:r>
          </a:p>
          <a:p>
            <a:pPr marL="457200" indent="-457200"/>
            <a:r>
              <a:rPr lang="ru-RU" dirty="0"/>
              <a:t>это МЕТОД расчета определенного числа и само это число</a:t>
            </a:r>
          </a:p>
          <a:p>
            <a:r>
              <a:rPr lang="ru-RU" dirty="0"/>
              <a:t>1) эмпирическое значение критерия – это определенное число, рассчитанное по данному методу (получаемо в исследовании)</a:t>
            </a:r>
          </a:p>
          <a:p>
            <a:r>
              <a:rPr lang="ru-RU" dirty="0"/>
              <a:t>Виды критериев: значимости, согласия,  однородности, сдвига, симметричности и т.д.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123500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Статистические критерии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Критерий (греч. </a:t>
            </a:r>
            <a:r>
              <a:rPr lang="ru-RU" dirty="0" err="1"/>
              <a:t>kriterion</a:t>
            </a:r>
            <a:r>
              <a:rPr lang="ru-RU" dirty="0"/>
              <a:t> - средство для решения)  - признак, на основании которого производится оценка, определение, классификация чего-н., мерило</a:t>
            </a:r>
          </a:p>
          <a:p>
            <a:endParaRPr lang="ru-RU" dirty="0"/>
          </a:p>
          <a:p>
            <a:r>
              <a:rPr lang="ru-RU" dirty="0"/>
              <a:t>2) Критическое значение – мера, предел, лимит </a:t>
            </a:r>
          </a:p>
          <a:p>
            <a:r>
              <a:rPr lang="ru-RU" dirty="0"/>
              <a:t>По соотношению эмпирического (1) и критического (2) значений критерия можем судить о том, подтверждается ли или опровергается нулевая гипотеза</a:t>
            </a:r>
          </a:p>
        </p:txBody>
      </p:sp>
      <p:pic>
        <p:nvPicPr>
          <p:cNvPr id="41986" name="Picture 2" descr="http://im4-tub.yandex.net/i?id=111536687-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2970" y="4643446"/>
            <a:ext cx="2249064" cy="881390"/>
          </a:xfrm>
          <a:prstGeom prst="rect">
            <a:avLst/>
          </a:prstGeom>
          <a:noFill/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3228477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Статистические критерии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Параметрические критерии – критерии, включающие в формулу расчета параметры распределения, т.е. средние и дисперсии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Непараметрические критерии – критерии, не включающие в формулу расчета параметров распределения и основанные на оперировании частотами или рангами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49769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Просто пример</a:t>
            </a:r>
          </a:p>
        </p:txBody>
      </p:sp>
      <p:sp>
        <p:nvSpPr>
          <p:cNvPr id="2706435" name="Text Box 3"/>
          <p:cNvSpPr txBox="1">
            <a:spLocks noChangeArrowheads="1"/>
          </p:cNvSpPr>
          <p:nvPr/>
        </p:nvSpPr>
        <p:spPr bwMode="auto">
          <a:xfrm>
            <a:off x="1738283" y="1857364"/>
            <a:ext cx="870731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dirty="0"/>
              <a:t>Выборочное исследование показало, что девочки пропустили в среднем 3,9 учебных дня в году, а мальчики 3,6. В исследовании участвовало 16 девочек и 22 мальчика. Стандартные отклонения составили 0,6 и 0,8 соответственно. </a:t>
            </a:r>
          </a:p>
          <a:p>
            <a:endParaRPr lang="ru-RU" dirty="0"/>
          </a:p>
          <a:p>
            <a:pPr algn="just"/>
            <a:r>
              <a:rPr lang="ru-RU" dirty="0"/>
              <a:t>Исследователь считает, что среди учеников средней школы девочки чаще чем мальчики прогуливают занятия. Подтверждают</a:t>
            </a:r>
            <a:r>
              <a:rPr lang="en-US" dirty="0"/>
              <a:t> </a:t>
            </a:r>
            <a:r>
              <a:rPr lang="ru-RU" dirty="0"/>
              <a:t>ли  результаты эксперимента мнение исследователя?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Другими словами, имеются ли основания полагать, что различие в средних двух генеральных совокупностей статистически значимо? </a:t>
            </a:r>
          </a:p>
          <a:p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44617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952626" y="142875"/>
            <a:ext cx="8301038" cy="725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>
                <a:solidFill>
                  <a:srgbClr val="464646"/>
                </a:solidFill>
                <a:latin typeface="Lucida Sans Unicode" pitchFamily="34" charset="0"/>
              </a:rPr>
              <a:t>Возможности и ограничения </a:t>
            </a:r>
            <a:br>
              <a:rPr lang="ru-RU" sz="2000" b="1">
                <a:solidFill>
                  <a:srgbClr val="464646"/>
                </a:solidFill>
                <a:latin typeface="Lucida Sans Unicode" pitchFamily="34" charset="0"/>
              </a:rPr>
            </a:br>
            <a:r>
              <a:rPr lang="ru-RU" sz="2000" b="1">
                <a:solidFill>
                  <a:srgbClr val="464646"/>
                </a:solidFill>
                <a:latin typeface="Lucida Sans Unicode" pitchFamily="34" charset="0"/>
              </a:rPr>
              <a:t>параметрических и непараметрических критериев</a:t>
            </a:r>
          </a:p>
        </p:txBody>
      </p:sp>
      <p:graphicFrame>
        <p:nvGraphicFramePr>
          <p:cNvPr id="12290" name="Group 2"/>
          <p:cNvGraphicFramePr>
            <a:graphicFrameLocks noGrp="1"/>
          </p:cNvGraphicFramePr>
          <p:nvPr/>
        </p:nvGraphicFramePr>
        <p:xfrm>
          <a:off x="1738313" y="1000125"/>
          <a:ext cx="8716962" cy="5464624"/>
        </p:xfrm>
        <a:graphic>
          <a:graphicData uri="http://schemas.openxmlformats.org/drawingml/2006/table">
            <a:tbl>
              <a:tblPr/>
              <a:tblGrid>
                <a:gridCol w="435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7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ПАРАМЕТРИЧЕСКИЕ КРИТЕРИИ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НЕПАРАМЕТРИЧЕСКИЕ КРИТЕРИИ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9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1. Оценивают различия в средних, полученных в двух выборках 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t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–критерий Стъюдента)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Оценивают лишь средние тенденции (чаще ли в выборке А встречаются более высокие, а в выборке Б – более низкие значения признака (критерии Розенбаума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(Q)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, Манна Уитни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(U)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, угловое преобразование Фишера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)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и др.)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75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. Позволяет прямо оценить различия в дисперсиях (критерий Фишера) 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Позволяют оценить лишь различия в диапазонах вариативности признака (критерий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52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3. Позволяют выявить тенденции изменения признака лишь при условии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- нормального распределения признака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- значения признака измерены по интервальной шкале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Calibri" pitchFamily="34" charset="0"/>
                        <a:buChar char="-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при любом распределении признака;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Calibri" pitchFamily="34" charset="0"/>
                        <a:buChar char="-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значения признака могут быть представлены в любой шкале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4. Математические расчеты довольно сложны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Математические расчеты более просты и занимают мало времени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0361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Четыре преимущества непараметрических методов</a:t>
            </a:r>
          </a:p>
        </p:txBody>
      </p:sp>
      <p:sp>
        <p:nvSpPr>
          <p:cNvPr id="263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81000" indent="-381000" algn="just">
              <a:buFontTx/>
              <a:buAutoNum type="arabicPeriod"/>
            </a:pPr>
            <a:r>
              <a:rPr lang="ru-RU"/>
              <a:t>Они могут использоваться для проверки гипотез о параметрах генеральной совокупности, когда переменная </a:t>
            </a:r>
            <a:r>
              <a:rPr lang="ru-RU" b="1"/>
              <a:t>не распределена нормально</a:t>
            </a:r>
            <a:r>
              <a:rPr lang="ru-RU"/>
              <a:t>.</a:t>
            </a:r>
          </a:p>
          <a:p>
            <a:pPr marL="381000" indent="-381000" algn="just">
              <a:buFontTx/>
              <a:buAutoNum type="arabicPeriod"/>
            </a:pPr>
            <a:r>
              <a:rPr lang="ru-RU"/>
              <a:t>Они могут использоваться для </a:t>
            </a:r>
            <a:r>
              <a:rPr lang="ru-RU" b="1"/>
              <a:t>номинальных и порядковых</a:t>
            </a:r>
            <a:r>
              <a:rPr lang="ru-RU"/>
              <a:t> данных.</a:t>
            </a:r>
          </a:p>
          <a:p>
            <a:pPr marL="381000" indent="-381000" algn="just">
              <a:buFontTx/>
              <a:buAutoNum type="arabicPeriod"/>
            </a:pPr>
            <a:r>
              <a:rPr lang="ru-RU"/>
              <a:t>Они могут использоваться для проверки гипотез, которые </a:t>
            </a:r>
            <a:r>
              <a:rPr lang="ru-RU" b="1"/>
              <a:t>не связаны с параметрами</a:t>
            </a:r>
            <a:r>
              <a:rPr lang="ru-RU"/>
              <a:t> генеральной совокупности.</a:t>
            </a:r>
          </a:p>
          <a:p>
            <a:pPr marL="381000" indent="-381000" algn="just">
              <a:buFontTx/>
              <a:buAutoNum type="arabicPeriod"/>
            </a:pPr>
            <a:r>
              <a:rPr lang="ru-RU"/>
              <a:t>В большинстве случаев для непараметрических методов </a:t>
            </a:r>
            <a:r>
              <a:rPr lang="ru-RU" b="1"/>
              <a:t>подсчеты</a:t>
            </a:r>
            <a:r>
              <a:rPr lang="ru-RU"/>
              <a:t> </a:t>
            </a:r>
            <a:r>
              <a:rPr lang="ru-RU" b="1"/>
              <a:t>проще</a:t>
            </a:r>
            <a:r>
              <a:rPr lang="ru-RU"/>
              <a:t>, чем для параметрических. Они более </a:t>
            </a:r>
            <a:r>
              <a:rPr lang="ru-RU" b="1"/>
              <a:t>понятны</a:t>
            </a:r>
            <a:r>
              <a:rPr lang="ru-RU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84201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Три недостатка непараметрических методов</a:t>
            </a:r>
          </a:p>
        </p:txBody>
      </p:sp>
      <p:sp>
        <p:nvSpPr>
          <p:cNvPr id="263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81000" indent="-381000" algn="just">
              <a:buFontTx/>
              <a:buAutoNum type="arabicPeriod"/>
            </a:pPr>
            <a:r>
              <a:rPr lang="ru-RU" sz="2000" b="1" dirty="0"/>
              <a:t>Они менее точны</a:t>
            </a:r>
            <a:r>
              <a:rPr lang="ru-RU" sz="2000" dirty="0"/>
              <a:t>, чем соответствующие параметрические методы. Следовательно, требуются более значительные отклонения, чтобы отвергнуть нулевую гипотезу.</a:t>
            </a:r>
          </a:p>
          <a:p>
            <a:pPr marL="381000" indent="-381000" algn="just">
              <a:buFontTx/>
              <a:buAutoNum type="arabicPeriod"/>
            </a:pPr>
            <a:r>
              <a:rPr lang="ru-RU" sz="2000" b="1" dirty="0"/>
              <a:t>Они менее информативны</a:t>
            </a:r>
            <a:r>
              <a:rPr lang="ru-RU" sz="2000" dirty="0"/>
              <a:t>, чем параметрические критерии. Например, критерий знаков позволяет исследователю определить, превосходит значение данных медиану или нет, но не отвечает – на сколько именно.</a:t>
            </a:r>
          </a:p>
          <a:p>
            <a:pPr marL="381000" indent="-381000" algn="just">
              <a:buFontTx/>
              <a:buAutoNum type="arabicPeriod"/>
            </a:pPr>
            <a:r>
              <a:rPr lang="ru-RU" sz="2000" b="1" dirty="0"/>
              <a:t>Они менее эффективны</a:t>
            </a:r>
            <a:r>
              <a:rPr lang="ru-RU" sz="2000" dirty="0"/>
              <a:t>, чем соответствующие параметрические критерии. Например, непараметрический критерий знаков дает лишь 60% эффективности от того, что можно получить, используя его параметрическое соответствие – </a:t>
            </a:r>
            <a:r>
              <a:rPr lang="en-US" sz="2000" i="1" dirty="0"/>
              <a:t>z</a:t>
            </a:r>
            <a:r>
              <a:rPr lang="ru-RU" sz="2000" dirty="0"/>
              <a:t>-критерий. Требуется больший объем выборки, чтобы компенсировать утрату информации: нужна выборка из 100 человек для критерия знаков, в то время, как для аналогичных результатов при использовании </a:t>
            </a:r>
            <a:r>
              <a:rPr lang="en-US" sz="2000" i="1" dirty="0"/>
              <a:t>z</a:t>
            </a:r>
            <a:r>
              <a:rPr lang="ru-RU" sz="2000" dirty="0"/>
              <a:t>-критерия достаточно было бы выборки из 60 человек.</a:t>
            </a:r>
          </a:p>
        </p:txBody>
      </p:sp>
    </p:spTree>
    <p:extLst>
      <p:ext uri="{BB962C8B-B14F-4D97-AF65-F5344CB8AC3E}">
        <p14:creationId xmlns:p14="http://schemas.microsoft.com/office/powerpoint/2010/main" val="8089482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Сравнение эффективности</a:t>
            </a:r>
          </a:p>
        </p:txBody>
      </p:sp>
      <p:graphicFrame>
        <p:nvGraphicFramePr>
          <p:cNvPr id="2654355" name="Group 147"/>
          <p:cNvGraphicFramePr>
            <a:graphicFrameLocks noGrp="1"/>
          </p:cNvGraphicFramePr>
          <p:nvPr/>
        </p:nvGraphicFramePr>
        <p:xfrm>
          <a:off x="1776046" y="1227138"/>
          <a:ext cx="8639908" cy="4806570"/>
        </p:xfrm>
        <a:graphic>
          <a:graphicData uri="http://schemas.openxmlformats.org/drawingml/2006/table">
            <a:tbl>
              <a:tblPr/>
              <a:tblGrid>
                <a:gridCol w="2159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6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Приложения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Параметрический тест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Непараметрический тест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Эффективность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Парные выборки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t-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или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-тест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Критерий знаков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Знако-ранговый критерий 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0,63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0,95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Две независимые выборки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t-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или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-тест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Критерий Вилкоксона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0,95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Несколько независимых выборок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Дисперсионный анализ 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F-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тест)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Критерий Краскела-Уоллиса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0,95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Корреляция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Линейная корреляция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Ранговая корреляция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0,91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случайности</a:t>
                      </a:r>
                    </a:p>
                  </a:txBody>
                  <a:tcPr marL="84406" marR="8440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Нет параметрических тестов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Тест Руна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Нет базы сравнения</a:t>
                      </a:r>
                    </a:p>
                  </a:txBody>
                  <a:tcPr marL="84406" marR="8440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54354" name="Text Box 146"/>
          <p:cNvSpPr txBox="1">
            <a:spLocks noChangeArrowheads="1"/>
          </p:cNvSpPr>
          <p:nvPr/>
        </p:nvSpPr>
        <p:spPr bwMode="auto">
          <a:xfrm>
            <a:off x="1756996" y="5727702"/>
            <a:ext cx="879230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/>
              <a:t>Эффективность непараметрических тестов оценивалась в сравнении с параметрическими для нормально распределенной генеральной совокупности.</a:t>
            </a:r>
          </a:p>
        </p:txBody>
      </p:sp>
    </p:spTree>
    <p:extLst>
      <p:ext uri="{BB962C8B-B14F-4D97-AF65-F5344CB8AC3E}">
        <p14:creationId xmlns:p14="http://schemas.microsoft.com/office/powerpoint/2010/main" val="10067293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2309813" y="193678"/>
            <a:ext cx="7772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>
                <a:solidFill>
                  <a:srgbClr val="000000"/>
                </a:solidFill>
                <a:latin typeface="Lucida Sans Unicode" pitchFamily="34" charset="0"/>
              </a:rPr>
              <a:t>Классификация задач и методов их решения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2095502" y="928688"/>
            <a:ext cx="8215313" cy="471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3315" name="Group 3"/>
          <p:cNvGraphicFramePr>
            <a:graphicFrameLocks noGrp="1"/>
          </p:cNvGraphicFramePr>
          <p:nvPr/>
        </p:nvGraphicFramePr>
        <p:xfrm>
          <a:off x="1666875" y="714376"/>
          <a:ext cx="8788400" cy="5488944"/>
        </p:xfrm>
        <a:graphic>
          <a:graphicData uri="http://schemas.openxmlformats.org/drawingml/2006/table">
            <a:tbl>
              <a:tblPr/>
              <a:tblGrid>
                <a:gridCol w="2928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задачи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условия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методы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91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1. Выявление различий в уровне исследуемого признака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А) 2 выборки испытуемых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Б) 3 и более выборки испытуемых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Q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критерий Розенбаума;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U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– критерий Манна-Уитни;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(угловое преобразование Фишера);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критерий тенденций Джонкира;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критерий Крускала-Уоллиса.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2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2. Оценка сдвига значений исследуемого признака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А) 2 замера на одной и той же выборке испытуемых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Б) 3 и более замеров на одной и той же выборке испытуемых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Т – критерий Вилкоксона;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G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критерий знаков;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(угловое преобразование Фишера).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χ2 – критерий Фридмана;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тенденций Пейджа.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58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1981200" y="1600203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b="1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b="1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b="1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>
              <a:solidFill>
                <a:srgbClr val="000000"/>
              </a:solidFill>
              <a:latin typeface="Lucida Sans Unicode" pitchFamily="34" charset="0"/>
            </a:endParaRPr>
          </a:p>
        </p:txBody>
      </p:sp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1666877" y="3"/>
          <a:ext cx="9002713" cy="7224943"/>
        </p:xfrm>
        <a:graphic>
          <a:graphicData uri="http://schemas.openxmlformats.org/drawingml/2006/table">
            <a:tbl>
              <a:tblPr/>
              <a:tblGrid>
                <a:gridCol w="1874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0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задачи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условия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методы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2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3. Выявление различий в распределении признака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А) при сопоставлении эмпирического распределения с теоретическим 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Б) при сопоставлении двух эмпирических распределений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χ2 - критерий Пирсона;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критерий Колмогорова-Смирнова.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χ2 - критерий Пирсона;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критерий Колмогорова-Смирнова;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 –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(угловое преобразование Фишера).</a:t>
                      </a:r>
                    </a:p>
                  </a:txBody>
                  <a:tcPr marL="90000" marR="90000" marT="581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99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4. Выявление степени согласованности изменений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А) двух признаков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Б) двух иерархий или профилей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– коэффициент ранговой корреляции Спирмена.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– коэффициент ранговой корреляции Спирмена.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</a:txBody>
                  <a:tcPr marL="90000" marR="90000" marT="58140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45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5. Анализ изменений признака под влиянием контролируемых условий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А) под влиянием одного фактора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Б) под влиянием двух факторов одновременно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Microsoft YaHei" charset="0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S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– критерий тенденций Джонкира;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L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 – критерий тенденций Пейджа;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Однофакторный дисперсионный анализ Фишера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Microsoft YaHei" charset="0"/>
                        </a:rPr>
                        <a:t>Двухфакторный дисперсионный анализ Фишера 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1060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2205377" y="1214424"/>
            <a:ext cx="7016282" cy="4571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indent="-341313" algn="ctr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C00000"/>
                </a:solidFill>
                <a:latin typeface="Lucida Sans Unicode" pitchFamily="34" charset="0"/>
              </a:rPr>
              <a:t>Для выявления различий в уровне исследуемого признака</a:t>
            </a:r>
          </a:p>
          <a:p>
            <a:pPr marL="342900" indent="-341313">
              <a:spcBef>
                <a:spcPts val="500"/>
              </a:spcBef>
              <a:buFont typeface="Calibri" pitchFamily="34" charset="0"/>
              <a:buChar char="-"/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000" i="1" dirty="0">
                <a:solidFill>
                  <a:srgbClr val="000000"/>
                </a:solidFill>
                <a:latin typeface="Lucida Sans Unicode" pitchFamily="34" charset="0"/>
              </a:rPr>
              <a:t>по полу;</a:t>
            </a:r>
          </a:p>
          <a:p>
            <a:pPr marL="342900" indent="-341313">
              <a:spcBef>
                <a:spcPts val="500"/>
              </a:spcBef>
              <a:buFont typeface="Calibri" pitchFamily="34" charset="0"/>
              <a:buChar char="-"/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000" i="1" dirty="0">
                <a:solidFill>
                  <a:srgbClr val="000000"/>
                </a:solidFill>
                <a:latin typeface="Lucida Sans Unicode" pitchFamily="34" charset="0"/>
              </a:rPr>
              <a:t>по возрасту;</a:t>
            </a:r>
          </a:p>
          <a:p>
            <a:pPr marL="342900" indent="-341313">
              <a:spcBef>
                <a:spcPts val="500"/>
              </a:spcBef>
              <a:buFont typeface="Calibri" pitchFamily="34" charset="0"/>
              <a:buChar char="-"/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000" i="1" dirty="0">
                <a:solidFill>
                  <a:srgbClr val="000000"/>
                </a:solidFill>
                <a:latin typeface="Lucida Sans Unicode" pitchFamily="34" charset="0"/>
              </a:rPr>
              <a:t>по национальности;</a:t>
            </a:r>
          </a:p>
          <a:p>
            <a:pPr marL="342900" indent="-341313">
              <a:spcBef>
                <a:spcPts val="5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000" i="1" dirty="0">
                <a:solidFill>
                  <a:srgbClr val="000000"/>
                </a:solidFill>
                <a:latin typeface="Lucida Sans Unicode" pitchFamily="34" charset="0"/>
              </a:rPr>
              <a:t> - и т.д. </a:t>
            </a:r>
          </a:p>
          <a:p>
            <a:pPr marL="342900" indent="-341313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Критерий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Розенбаума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(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Q)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, </a:t>
            </a:r>
          </a:p>
          <a:p>
            <a:pPr marL="342900" indent="-341313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Критерий Манна-Уитни (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U)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,</a:t>
            </a:r>
          </a:p>
          <a:p>
            <a:pPr marL="342900" indent="-341313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Критерий тенденций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Джонкира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(S)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,</a:t>
            </a:r>
          </a:p>
          <a:p>
            <a:pPr marL="342900" indent="-341313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Критерий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Крускала-Уоллиса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(Н),</a:t>
            </a:r>
          </a:p>
          <a:p>
            <a:pPr marL="342900" indent="-341313">
              <a:spcBef>
                <a:spcPts val="800"/>
              </a:spcBef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Угловое преобразование Фишера 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(</a:t>
            </a:r>
            <a:r>
              <a:rPr lang="el-GR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sz="27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42900" indent="-341313">
              <a:spcBef>
                <a:spcPts val="800"/>
              </a:spcBef>
              <a:buClr>
                <a:srgbClr val="2DA2BF"/>
              </a:buClr>
              <a:buSzPct val="68000"/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42900" indent="-341313">
              <a:spcBef>
                <a:spcPts val="800"/>
              </a:spcBef>
              <a:buClr>
                <a:srgbClr val="2DA2BF"/>
              </a:buClr>
              <a:buSzPct val="68000"/>
              <a:tabLst>
                <a:tab pos="890588" algn="l"/>
                <a:tab pos="1804988" algn="l"/>
                <a:tab pos="2719388" algn="l"/>
                <a:tab pos="3633788" algn="l"/>
                <a:tab pos="4548188" algn="l"/>
                <a:tab pos="5462588" algn="l"/>
                <a:tab pos="6376988" algn="l"/>
                <a:tab pos="7291388" algn="l"/>
                <a:tab pos="8205788" algn="l"/>
                <a:tab pos="9120188" algn="l"/>
                <a:tab pos="10034588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6109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024063" y="196853"/>
            <a:ext cx="8229600" cy="976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>
                <a:solidFill>
                  <a:srgbClr val="464646"/>
                </a:solidFill>
                <a:latin typeface="Lucida Sans Unicode" pitchFamily="34" charset="0"/>
              </a:rPr>
              <a:t>Выбор критерия достоверности различий между независимыми выборками по уровню признака  </a:t>
            </a:r>
            <a:br>
              <a:rPr lang="ru-RU" b="1">
                <a:solidFill>
                  <a:srgbClr val="464646"/>
                </a:solidFill>
                <a:latin typeface="Lucida Sans Unicode" pitchFamily="34" charset="0"/>
              </a:rPr>
            </a:br>
            <a:endParaRPr lang="ru-RU" b="1">
              <a:solidFill>
                <a:srgbClr val="464646"/>
              </a:solidFill>
              <a:latin typeface="Lucida Sans Unicode" pitchFamily="34" charset="0"/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981200" y="1285875"/>
            <a:ext cx="8229600" cy="4840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2 выборки: объем выборки больше 11, но не больше 60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!- 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Критерий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Розенбаума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(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Q)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,  критерий Манна-Уитни (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U)</a:t>
            </a:r>
          </a:p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C6D9F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700" dirty="0">
              <a:solidFill>
                <a:srgbClr val="C6D9F1"/>
              </a:solidFill>
              <a:latin typeface="Lucida Sans Unicode" pitchFamily="34" charset="0"/>
            </a:endParaRPr>
          </a:p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lnSpc>
                <a:spcPct val="90000"/>
              </a:lnSpc>
              <a:spcBef>
                <a:spcPts val="8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Если различия не выявляются, то  используете – </a:t>
            </a:r>
            <a:r>
              <a:rPr lang="ru-RU" sz="2700" dirty="0">
                <a:solidFill>
                  <a:srgbClr val="C00000"/>
                </a:solidFill>
                <a:latin typeface="Lucida Sans Unicode" pitchFamily="34" charset="0"/>
              </a:rPr>
              <a:t>угловое преобразование Фишера</a:t>
            </a:r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auto">
          <a:xfrm>
            <a:off x="5453065" y="2643191"/>
            <a:ext cx="642937" cy="1857375"/>
          </a:xfrm>
          <a:prstGeom prst="downArrow">
            <a:avLst>
              <a:gd name="adj1" fmla="val 50000"/>
              <a:gd name="adj2" fmla="val 49994"/>
            </a:avLst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4797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</a:t>
            </a:r>
            <a:r>
              <a:rPr lang="ru-RU" b="1" dirty="0"/>
              <a:t> – критерий Манна-Уитни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Критерий предназначен для оценки различий между </a:t>
            </a:r>
            <a:r>
              <a:rPr lang="ru-RU" i="1" dirty="0"/>
              <a:t>двумя выборками</a:t>
            </a:r>
            <a:r>
              <a:rPr lang="ru-RU" dirty="0"/>
              <a:t> по </a:t>
            </a:r>
            <a:r>
              <a:rPr lang="ru-RU" i="1" dirty="0"/>
              <a:t>уровню</a:t>
            </a:r>
            <a:r>
              <a:rPr lang="ru-RU" dirty="0"/>
              <a:t> какого-либо признака, количественно измеренного. Он позволяет выявлять различия между </a:t>
            </a:r>
            <a:r>
              <a:rPr lang="ru-RU" i="1" dirty="0"/>
              <a:t>малыми </a:t>
            </a:r>
            <a:r>
              <a:rPr lang="ru-RU" dirty="0"/>
              <a:t>выборками, когда n1 и  n2 больше или равны 3 (либо n1 = 2, а n2 тогда больше или равно 5)</a:t>
            </a:r>
          </a:p>
          <a:p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18739914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6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/>
              <a:t>Что проверяет критерий Манна-Уитни</a:t>
            </a:r>
          </a:p>
        </p:txBody>
      </p:sp>
      <p:sp>
        <p:nvSpPr>
          <p:cNvPr id="266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Критерий Манна-Уитни проверяет гипотезу об однородности для двух независимых выборок: совпадают ли законы распределения генеральных совокупностей, из которых взяты эти выборки. </a:t>
            </a:r>
          </a:p>
          <a:p>
            <a:pPr algn="just">
              <a:buNone/>
            </a:pPr>
            <a:endParaRPr lang="ru-RU" dirty="0"/>
          </a:p>
          <a:p>
            <a:pPr algn="just"/>
            <a:r>
              <a:rPr lang="ru-RU" dirty="0"/>
              <a:t>Гипотезы формулируются следующим образом:</a:t>
            </a:r>
          </a:p>
          <a:p>
            <a:pPr algn="just"/>
            <a:r>
              <a:rPr lang="en-US" dirty="0"/>
              <a:t>H</a:t>
            </a:r>
            <a:r>
              <a:rPr lang="en-US" baseline="-25000" dirty="0"/>
              <a:t>0</a:t>
            </a:r>
            <a:r>
              <a:rPr lang="ru-RU" dirty="0"/>
              <a:t>: выборки взяты из одной генеральной совокупности</a:t>
            </a:r>
          </a:p>
          <a:p>
            <a:pPr algn="just"/>
            <a:r>
              <a:rPr lang="en-US" dirty="0"/>
              <a:t>H</a:t>
            </a:r>
            <a:r>
              <a:rPr lang="ru-RU" baseline="-25000" dirty="0"/>
              <a:t>1</a:t>
            </a:r>
            <a:r>
              <a:rPr lang="ru-RU" dirty="0"/>
              <a:t>: выборки взяты из разных генеральных совокупностей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67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6879" name="Rectangle 15"/>
          <p:cNvSpPr>
            <a:spLocks noChangeArrowheads="1"/>
          </p:cNvSpPr>
          <p:nvPr/>
        </p:nvSpPr>
        <p:spPr bwMode="auto">
          <a:xfrm>
            <a:off x="3037744" y="3141663"/>
            <a:ext cx="5517173" cy="863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9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1. Независимые выборки</a:t>
            </a:r>
          </a:p>
        </p:txBody>
      </p:sp>
      <p:sp>
        <p:nvSpPr>
          <p:cNvPr id="2596868" name="Rectangle 4"/>
          <p:cNvSpPr>
            <a:spLocks noChangeArrowheads="1"/>
          </p:cNvSpPr>
          <p:nvPr/>
        </p:nvSpPr>
        <p:spPr bwMode="auto">
          <a:xfrm>
            <a:off x="3037743" y="1989138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1</a:t>
            </a:r>
          </a:p>
        </p:txBody>
      </p:sp>
      <p:sp>
        <p:nvSpPr>
          <p:cNvPr id="2596870" name="Rectangle 6"/>
          <p:cNvSpPr>
            <a:spLocks noChangeArrowheads="1"/>
          </p:cNvSpPr>
          <p:nvPr/>
        </p:nvSpPr>
        <p:spPr bwMode="auto">
          <a:xfrm>
            <a:off x="6627935" y="1989138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2</a:t>
            </a:r>
          </a:p>
        </p:txBody>
      </p:sp>
      <p:sp>
        <p:nvSpPr>
          <p:cNvPr id="2596871" name="Rectangle 7"/>
          <p:cNvSpPr>
            <a:spLocks noChangeArrowheads="1"/>
          </p:cNvSpPr>
          <p:nvPr/>
        </p:nvSpPr>
        <p:spPr bwMode="auto">
          <a:xfrm>
            <a:off x="3039209" y="4365625"/>
            <a:ext cx="1926981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1</a:t>
            </a:r>
          </a:p>
        </p:txBody>
      </p:sp>
      <p:sp>
        <p:nvSpPr>
          <p:cNvPr id="2596872" name="Rectangle 8"/>
          <p:cNvSpPr>
            <a:spLocks noChangeArrowheads="1"/>
          </p:cNvSpPr>
          <p:nvPr/>
        </p:nvSpPr>
        <p:spPr bwMode="auto">
          <a:xfrm>
            <a:off x="6627935" y="4365625"/>
            <a:ext cx="1926980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2</a:t>
            </a:r>
          </a:p>
        </p:txBody>
      </p:sp>
      <p:sp>
        <p:nvSpPr>
          <p:cNvPr id="2596873" name="Text Box 9"/>
          <p:cNvSpPr txBox="1">
            <a:spLocks noChangeArrowheads="1"/>
          </p:cNvSpPr>
          <p:nvPr/>
        </p:nvSpPr>
        <p:spPr bwMode="auto">
          <a:xfrm>
            <a:off x="1739413" y="1195388"/>
            <a:ext cx="6458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1.1. Две генеральные совокупности, две независимые выборки</a:t>
            </a:r>
          </a:p>
        </p:txBody>
      </p:sp>
      <p:sp>
        <p:nvSpPr>
          <p:cNvPr id="2596874" name="Line 10"/>
          <p:cNvSpPr>
            <a:spLocks noChangeShapeType="1"/>
          </p:cNvSpPr>
          <p:nvPr/>
        </p:nvSpPr>
        <p:spPr bwMode="auto">
          <a:xfrm>
            <a:off x="3969727" y="2852740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75" name="Line 11"/>
          <p:cNvSpPr>
            <a:spLocks noChangeShapeType="1"/>
          </p:cNvSpPr>
          <p:nvPr/>
        </p:nvSpPr>
        <p:spPr bwMode="auto">
          <a:xfrm>
            <a:off x="7624397" y="2852740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6876" name="AutoShape 12"/>
          <p:cNvSpPr>
            <a:spLocks noChangeArrowheads="1"/>
          </p:cNvSpPr>
          <p:nvPr/>
        </p:nvSpPr>
        <p:spPr bwMode="auto">
          <a:xfrm>
            <a:off x="5099539" y="4654550"/>
            <a:ext cx="1462454" cy="503238"/>
          </a:xfrm>
          <a:prstGeom prst="leftRightArrow">
            <a:avLst>
              <a:gd name="adj1" fmla="val 50000"/>
              <a:gd name="adj2" fmla="val 6296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596877" name="Text Box 13"/>
          <p:cNvSpPr txBox="1">
            <a:spLocks noChangeArrowheads="1"/>
          </p:cNvSpPr>
          <p:nvPr/>
        </p:nvSpPr>
        <p:spPr bwMode="auto">
          <a:xfrm>
            <a:off x="5231423" y="4292600"/>
            <a:ext cx="136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Сравнение</a:t>
            </a:r>
          </a:p>
        </p:txBody>
      </p:sp>
      <p:sp>
        <p:nvSpPr>
          <p:cNvPr id="2596878" name="Text Box 14"/>
          <p:cNvSpPr txBox="1">
            <a:spLocks noChangeArrowheads="1"/>
          </p:cNvSpPr>
          <p:nvPr/>
        </p:nvSpPr>
        <p:spPr bwMode="auto">
          <a:xfrm>
            <a:off x="4766898" y="3236913"/>
            <a:ext cx="245891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Случайный отбор</a:t>
            </a:r>
          </a:p>
        </p:txBody>
      </p:sp>
      <p:sp>
        <p:nvSpPr>
          <p:cNvPr id="2596880" name="Oval 16"/>
          <p:cNvSpPr>
            <a:spLocks noChangeArrowheads="1"/>
          </p:cNvSpPr>
          <p:nvPr/>
        </p:nvSpPr>
        <p:spPr bwMode="auto">
          <a:xfrm rot="-338795">
            <a:off x="4633547" y="3068640"/>
            <a:ext cx="2193681" cy="7207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9509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981200" y="428625"/>
            <a:ext cx="8229600" cy="5697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3 и более выборок: критерий тенденций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Джонкира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Lucida Sans Unicode" pitchFamily="34" charset="0"/>
              </a:rPr>
              <a:t>(S)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, критерий </a:t>
            </a:r>
            <a:r>
              <a:rPr lang="ru-RU" sz="2700" dirty="0" err="1">
                <a:solidFill>
                  <a:srgbClr val="000000"/>
                </a:solidFill>
                <a:latin typeface="Lucida Sans Unicode" pitchFamily="34" charset="0"/>
              </a:rPr>
              <a:t>Крускала-Уоллиса</a:t>
            </a: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 (Н)  </a:t>
            </a:r>
          </a:p>
          <a:p>
            <a:pPr marL="363538" indent="-255588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700" dirty="0">
              <a:solidFill>
                <a:srgbClr val="000000"/>
              </a:solidFill>
              <a:latin typeface="Lucida Sans Unicode" pitchFamily="34" charset="0"/>
            </a:endParaRPr>
          </a:p>
          <a:p>
            <a:pPr marL="363538" indent="-255588">
              <a:spcBef>
                <a:spcPts val="800"/>
              </a:spcBef>
              <a:buClr>
                <a:srgbClr val="2DA2BF"/>
              </a:buClr>
              <a:buSzPct val="68000"/>
              <a:buFont typeface="Wingdings 3" pitchFamily="18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700" dirty="0">
                <a:solidFill>
                  <a:srgbClr val="000000"/>
                </a:solidFill>
                <a:latin typeface="Lucida Sans Unicode" pitchFamily="34" charset="0"/>
              </a:rPr>
              <a:t>Если различия не выявляются, то  используете – </a:t>
            </a:r>
            <a:r>
              <a:rPr lang="ru-RU" sz="2700" dirty="0">
                <a:solidFill>
                  <a:srgbClr val="C00000"/>
                </a:solidFill>
                <a:latin typeface="Lucida Sans Unicode" pitchFamily="34" charset="0"/>
              </a:rPr>
              <a:t>угловое преобразование Фишера</a:t>
            </a:r>
          </a:p>
          <a:p>
            <a:pPr marL="363538" indent="-255588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700" i="1" dirty="0">
                <a:solidFill>
                  <a:srgbClr val="C00000"/>
                </a:solidFill>
                <a:latin typeface="Lucida Sans Unicode" pitchFamily="34" charset="0"/>
              </a:rPr>
              <a:t>  </a:t>
            </a:r>
            <a:r>
              <a:rPr lang="ru-RU" sz="2800" i="1" dirty="0">
                <a:solidFill>
                  <a:srgbClr val="000000"/>
                </a:solidFill>
                <a:latin typeface="Lucida Sans Unicode" pitchFamily="34" charset="0"/>
              </a:rPr>
              <a:t>многофункциональный критерий</a:t>
            </a:r>
          </a:p>
        </p:txBody>
      </p:sp>
      <p:sp>
        <p:nvSpPr>
          <p:cNvPr id="16387" name="AutoShape 2"/>
          <p:cNvSpPr>
            <a:spLocks noChangeArrowheads="1"/>
          </p:cNvSpPr>
          <p:nvPr/>
        </p:nvSpPr>
        <p:spPr bwMode="auto">
          <a:xfrm>
            <a:off x="5524500" y="1857378"/>
            <a:ext cx="642938" cy="1857375"/>
          </a:xfrm>
          <a:prstGeom prst="downArrow">
            <a:avLst>
              <a:gd name="adj1" fmla="val 50000"/>
              <a:gd name="adj2" fmla="val 49994"/>
            </a:avLst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388" name="AutoShape 3"/>
          <p:cNvCxnSpPr>
            <a:cxnSpLocks noChangeShapeType="1"/>
          </p:cNvCxnSpPr>
          <p:nvPr/>
        </p:nvCxnSpPr>
        <p:spPr bwMode="auto">
          <a:xfrm flipH="1" flipV="1">
            <a:off x="523877" y="4430713"/>
            <a:ext cx="3286125" cy="571500"/>
          </a:xfrm>
          <a:prstGeom prst="straightConnector1">
            <a:avLst/>
          </a:prstGeom>
          <a:noFill/>
          <a:ln w="9360">
            <a:solidFill>
              <a:srgbClr val="4A7EBB"/>
            </a:solidFill>
            <a:miter lim="800000"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2302317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Уровни статистической значимости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Статистическая значимость результата представляет собой оцененную меру уверенности в его правильности</a:t>
            </a:r>
          </a:p>
          <a:p>
            <a:r>
              <a:rPr lang="ru-RU" dirty="0"/>
              <a:t>величину называют </a:t>
            </a:r>
            <a:r>
              <a:rPr lang="ru-RU" b="1" dirty="0" err="1"/>
              <a:t>статисти́чески</a:t>
            </a:r>
            <a:r>
              <a:rPr lang="ru-RU" b="1" dirty="0"/>
              <a:t> </a:t>
            </a:r>
            <a:r>
              <a:rPr lang="ru-RU" b="1" dirty="0" err="1"/>
              <a:t>зна́чимой</a:t>
            </a:r>
            <a:r>
              <a:rPr lang="ru-RU" dirty="0"/>
              <a:t>, если мала вероятность чисто случайного возникновения её или ещё более крайних величин</a:t>
            </a:r>
          </a:p>
          <a:p>
            <a:endParaRPr lang="ru-RU" dirty="0"/>
          </a:p>
          <a:p>
            <a:r>
              <a:rPr lang="ru-RU" dirty="0"/>
              <a:t>Популярными уровнями значимости  (</a:t>
            </a:r>
            <a:r>
              <a:rPr lang="ru-RU" dirty="0" err="1"/>
              <a:t>р-уровень</a:t>
            </a:r>
            <a:r>
              <a:rPr lang="ru-RU" dirty="0"/>
              <a:t>)  являются 10%, 5%, 1%, и 0,1%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10229623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Уровни статистической значимости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68632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Уровень значимости – это вероятность отклонения от нулевой гипотезы, в то время как она верна.</a:t>
            </a:r>
          </a:p>
          <a:p>
            <a:r>
              <a:rPr lang="ru-RU" b="1" dirty="0"/>
              <a:t>Ошибка, состоящая в том, что мы отклонили нулевую гипотезу, в то время как она верна, называется ошибкой 1 рода</a:t>
            </a:r>
          </a:p>
          <a:p>
            <a:r>
              <a:rPr lang="ru-RU" dirty="0"/>
              <a:t>низшим уровнем статистической значимости принято считать 5%-ный уровень, достаточный – 1%-ный и высшим 0,1 процентный., поэтому в таблицах критических значений обычно приводятся соответствующие значения</a:t>
            </a:r>
          </a:p>
          <a:p>
            <a:r>
              <a:rPr lang="ru-RU" dirty="0"/>
              <a:t>До тех пор, пока уровень значимости не достигнет 0,05, мы еще не имеем право отклонить нулевую гипотезу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4648200" y="6356353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Цихончик Н.В., 2016</a:t>
            </a:r>
          </a:p>
        </p:txBody>
      </p:sp>
    </p:spTree>
    <p:extLst>
      <p:ext uri="{BB962C8B-B14F-4D97-AF65-F5344CB8AC3E}">
        <p14:creationId xmlns:p14="http://schemas.microsoft.com/office/powerpoint/2010/main" val="919561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1. Независимые выборки</a:t>
            </a:r>
          </a:p>
        </p:txBody>
      </p:sp>
      <p:sp>
        <p:nvSpPr>
          <p:cNvPr id="2597891" name="Rectangle 3"/>
          <p:cNvSpPr>
            <a:spLocks noChangeArrowheads="1"/>
          </p:cNvSpPr>
          <p:nvPr/>
        </p:nvSpPr>
        <p:spPr bwMode="auto">
          <a:xfrm>
            <a:off x="4766897" y="1774825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</a:t>
            </a:r>
          </a:p>
        </p:txBody>
      </p:sp>
      <p:sp>
        <p:nvSpPr>
          <p:cNvPr id="2597893" name="Rectangle 5"/>
          <p:cNvSpPr>
            <a:spLocks noChangeArrowheads="1"/>
          </p:cNvSpPr>
          <p:nvPr/>
        </p:nvSpPr>
        <p:spPr bwMode="auto">
          <a:xfrm>
            <a:off x="2838451" y="4941888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1</a:t>
            </a:r>
          </a:p>
          <a:p>
            <a:pPr algn="ctr"/>
            <a:r>
              <a:rPr lang="ru-RU" sz="1600" b="1"/>
              <a:t>Экспериментальная </a:t>
            </a:r>
          </a:p>
          <a:p>
            <a:pPr algn="ctr"/>
            <a:r>
              <a:rPr lang="ru-RU" sz="1600" b="1"/>
              <a:t>группа</a:t>
            </a:r>
          </a:p>
        </p:txBody>
      </p:sp>
      <p:sp>
        <p:nvSpPr>
          <p:cNvPr id="2597894" name="Rectangle 6"/>
          <p:cNvSpPr>
            <a:spLocks noChangeArrowheads="1"/>
          </p:cNvSpPr>
          <p:nvPr/>
        </p:nvSpPr>
        <p:spPr bwMode="auto">
          <a:xfrm>
            <a:off x="6693877" y="4941888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2</a:t>
            </a:r>
          </a:p>
          <a:p>
            <a:pPr algn="ctr"/>
            <a:r>
              <a:rPr lang="ru-RU" sz="1600" b="1"/>
              <a:t>Контрольная </a:t>
            </a:r>
          </a:p>
          <a:p>
            <a:pPr algn="ctr"/>
            <a:r>
              <a:rPr lang="ru-RU" sz="1600" b="1"/>
              <a:t>группа</a:t>
            </a:r>
          </a:p>
        </p:txBody>
      </p:sp>
      <p:sp>
        <p:nvSpPr>
          <p:cNvPr id="2597895" name="Text Box 7"/>
          <p:cNvSpPr txBox="1">
            <a:spLocks noChangeArrowheads="1"/>
          </p:cNvSpPr>
          <p:nvPr/>
        </p:nvSpPr>
        <p:spPr bwMode="auto">
          <a:xfrm>
            <a:off x="1739413" y="1195388"/>
            <a:ext cx="65264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1.2. Одна генеральная совокупность, две независимые выборки</a:t>
            </a:r>
          </a:p>
        </p:txBody>
      </p:sp>
      <p:sp>
        <p:nvSpPr>
          <p:cNvPr id="2597896" name="Line 8"/>
          <p:cNvSpPr>
            <a:spLocks noChangeShapeType="1"/>
          </p:cNvSpPr>
          <p:nvPr/>
        </p:nvSpPr>
        <p:spPr bwMode="auto">
          <a:xfrm>
            <a:off x="5763358" y="263684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7898" name="AutoShape 10"/>
          <p:cNvSpPr>
            <a:spLocks noChangeArrowheads="1"/>
          </p:cNvSpPr>
          <p:nvPr/>
        </p:nvSpPr>
        <p:spPr bwMode="auto">
          <a:xfrm>
            <a:off x="5099539" y="4941890"/>
            <a:ext cx="1462454" cy="503237"/>
          </a:xfrm>
          <a:prstGeom prst="leftRightArrow">
            <a:avLst>
              <a:gd name="adj1" fmla="val 50000"/>
              <a:gd name="adj2" fmla="val 6296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597899" name="Text Box 11"/>
          <p:cNvSpPr txBox="1">
            <a:spLocks noChangeArrowheads="1"/>
          </p:cNvSpPr>
          <p:nvPr/>
        </p:nvSpPr>
        <p:spPr bwMode="auto">
          <a:xfrm>
            <a:off x="5231423" y="5445125"/>
            <a:ext cx="136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Сравнение</a:t>
            </a:r>
          </a:p>
        </p:txBody>
      </p:sp>
      <p:sp>
        <p:nvSpPr>
          <p:cNvPr id="2597900" name="Rectangle 12"/>
          <p:cNvSpPr>
            <a:spLocks noChangeArrowheads="1"/>
          </p:cNvSpPr>
          <p:nvPr/>
        </p:nvSpPr>
        <p:spPr bwMode="auto">
          <a:xfrm>
            <a:off x="4766897" y="3141663"/>
            <a:ext cx="1926980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Большая выборка</a:t>
            </a:r>
          </a:p>
        </p:txBody>
      </p:sp>
      <p:sp>
        <p:nvSpPr>
          <p:cNvPr id="2597901" name="Line 13"/>
          <p:cNvSpPr>
            <a:spLocks noChangeShapeType="1"/>
          </p:cNvSpPr>
          <p:nvPr/>
        </p:nvSpPr>
        <p:spPr bwMode="auto">
          <a:xfrm>
            <a:off x="5763358" y="4005265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7902" name="Line 14"/>
          <p:cNvSpPr>
            <a:spLocks noChangeShapeType="1"/>
          </p:cNvSpPr>
          <p:nvPr/>
        </p:nvSpPr>
        <p:spPr bwMode="auto">
          <a:xfrm>
            <a:off x="3768970" y="4292600"/>
            <a:ext cx="40547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7903" name="Line 15"/>
          <p:cNvSpPr>
            <a:spLocks noChangeShapeType="1"/>
          </p:cNvSpPr>
          <p:nvPr/>
        </p:nvSpPr>
        <p:spPr bwMode="auto">
          <a:xfrm>
            <a:off x="3768969" y="42926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7904" name="Line 16"/>
          <p:cNvSpPr>
            <a:spLocks noChangeShapeType="1"/>
          </p:cNvSpPr>
          <p:nvPr/>
        </p:nvSpPr>
        <p:spPr bwMode="auto">
          <a:xfrm>
            <a:off x="7823689" y="42926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97905" name="Text Box 17"/>
          <p:cNvSpPr txBox="1">
            <a:spLocks noChangeArrowheads="1"/>
          </p:cNvSpPr>
          <p:nvPr/>
        </p:nvSpPr>
        <p:spPr bwMode="auto">
          <a:xfrm>
            <a:off x="4633548" y="4292600"/>
            <a:ext cx="245891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Случайное разделение</a:t>
            </a:r>
          </a:p>
        </p:txBody>
      </p:sp>
      <p:sp>
        <p:nvSpPr>
          <p:cNvPr id="2597906" name="Oval 18"/>
          <p:cNvSpPr>
            <a:spLocks noChangeArrowheads="1"/>
          </p:cNvSpPr>
          <p:nvPr/>
        </p:nvSpPr>
        <p:spPr bwMode="auto">
          <a:xfrm>
            <a:off x="4566138" y="4148140"/>
            <a:ext cx="2592266" cy="7207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10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ChangeArrowheads="1"/>
          </p:cNvSpPr>
          <p:nvPr/>
        </p:nvSpPr>
        <p:spPr bwMode="auto">
          <a:xfrm>
            <a:off x="3037744" y="3141663"/>
            <a:ext cx="5517173" cy="8636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009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2. Зависимые выборки</a:t>
            </a:r>
          </a:p>
        </p:txBody>
      </p:sp>
      <p:sp>
        <p:nvSpPr>
          <p:cNvPr id="2600964" name="Rectangle 4"/>
          <p:cNvSpPr>
            <a:spLocks noChangeArrowheads="1"/>
          </p:cNvSpPr>
          <p:nvPr/>
        </p:nvSpPr>
        <p:spPr bwMode="auto">
          <a:xfrm>
            <a:off x="3037743" y="1989138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1</a:t>
            </a:r>
          </a:p>
        </p:txBody>
      </p:sp>
      <p:sp>
        <p:nvSpPr>
          <p:cNvPr id="2600965" name="Rectangle 5"/>
          <p:cNvSpPr>
            <a:spLocks noChangeArrowheads="1"/>
          </p:cNvSpPr>
          <p:nvPr/>
        </p:nvSpPr>
        <p:spPr bwMode="auto">
          <a:xfrm>
            <a:off x="6627935" y="1989138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2</a:t>
            </a:r>
          </a:p>
        </p:txBody>
      </p:sp>
      <p:sp>
        <p:nvSpPr>
          <p:cNvPr id="2600966" name="Rectangle 6"/>
          <p:cNvSpPr>
            <a:spLocks noChangeArrowheads="1"/>
          </p:cNvSpPr>
          <p:nvPr/>
        </p:nvSpPr>
        <p:spPr bwMode="auto">
          <a:xfrm>
            <a:off x="3039209" y="4365625"/>
            <a:ext cx="1926981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1</a:t>
            </a:r>
          </a:p>
        </p:txBody>
      </p:sp>
      <p:sp>
        <p:nvSpPr>
          <p:cNvPr id="2600967" name="Rectangle 7"/>
          <p:cNvSpPr>
            <a:spLocks noChangeArrowheads="1"/>
          </p:cNvSpPr>
          <p:nvPr/>
        </p:nvSpPr>
        <p:spPr bwMode="auto">
          <a:xfrm>
            <a:off x="6627935" y="4365625"/>
            <a:ext cx="1926980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2</a:t>
            </a:r>
          </a:p>
        </p:txBody>
      </p:sp>
      <p:sp>
        <p:nvSpPr>
          <p:cNvPr id="2600968" name="Text Box 8"/>
          <p:cNvSpPr txBox="1">
            <a:spLocks noChangeArrowheads="1"/>
          </p:cNvSpPr>
          <p:nvPr/>
        </p:nvSpPr>
        <p:spPr bwMode="auto">
          <a:xfrm>
            <a:off x="1739413" y="1195388"/>
            <a:ext cx="62192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2.1. Две генеральные совокупности, две зависимые выборки</a:t>
            </a:r>
          </a:p>
        </p:txBody>
      </p:sp>
      <p:sp>
        <p:nvSpPr>
          <p:cNvPr id="2600969" name="Line 9"/>
          <p:cNvSpPr>
            <a:spLocks noChangeShapeType="1"/>
          </p:cNvSpPr>
          <p:nvPr/>
        </p:nvSpPr>
        <p:spPr bwMode="auto">
          <a:xfrm>
            <a:off x="3969727" y="2852740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0970" name="Line 10"/>
          <p:cNvSpPr>
            <a:spLocks noChangeShapeType="1"/>
          </p:cNvSpPr>
          <p:nvPr/>
        </p:nvSpPr>
        <p:spPr bwMode="auto">
          <a:xfrm>
            <a:off x="7624397" y="2852740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0971" name="AutoShape 11"/>
          <p:cNvSpPr>
            <a:spLocks noChangeArrowheads="1"/>
          </p:cNvSpPr>
          <p:nvPr/>
        </p:nvSpPr>
        <p:spPr bwMode="auto">
          <a:xfrm>
            <a:off x="5032131" y="4654550"/>
            <a:ext cx="1462454" cy="503238"/>
          </a:xfrm>
          <a:prstGeom prst="leftRightArrow">
            <a:avLst>
              <a:gd name="adj1" fmla="val 50000"/>
              <a:gd name="adj2" fmla="val 6296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600972" name="Text Box 12"/>
          <p:cNvSpPr txBox="1">
            <a:spLocks noChangeArrowheads="1"/>
          </p:cNvSpPr>
          <p:nvPr/>
        </p:nvSpPr>
        <p:spPr bwMode="auto">
          <a:xfrm>
            <a:off x="5231423" y="4292600"/>
            <a:ext cx="136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Сравнение</a:t>
            </a:r>
          </a:p>
        </p:txBody>
      </p:sp>
      <p:sp>
        <p:nvSpPr>
          <p:cNvPr id="2600973" name="Text Box 13"/>
          <p:cNvSpPr txBox="1">
            <a:spLocks noChangeArrowheads="1"/>
          </p:cNvSpPr>
          <p:nvPr/>
        </p:nvSpPr>
        <p:spPr bwMode="auto">
          <a:xfrm>
            <a:off x="4633548" y="3236913"/>
            <a:ext cx="245891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/>
              <a:t>Парный отбор</a:t>
            </a:r>
          </a:p>
        </p:txBody>
      </p:sp>
      <p:sp>
        <p:nvSpPr>
          <p:cNvPr id="2600974" name="Oval 14"/>
          <p:cNvSpPr>
            <a:spLocks noChangeArrowheads="1"/>
          </p:cNvSpPr>
          <p:nvPr/>
        </p:nvSpPr>
        <p:spPr bwMode="auto">
          <a:xfrm rot="-338795">
            <a:off x="4633547" y="3068640"/>
            <a:ext cx="2193681" cy="7207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2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2. Зависимые выборки</a:t>
            </a:r>
          </a:p>
        </p:txBody>
      </p:sp>
      <p:sp>
        <p:nvSpPr>
          <p:cNvPr id="2603011" name="Rectangle 3"/>
          <p:cNvSpPr>
            <a:spLocks noChangeArrowheads="1"/>
          </p:cNvSpPr>
          <p:nvPr/>
        </p:nvSpPr>
        <p:spPr bwMode="auto">
          <a:xfrm>
            <a:off x="4766897" y="2133600"/>
            <a:ext cx="1926980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</a:t>
            </a:r>
          </a:p>
        </p:txBody>
      </p:sp>
      <p:sp>
        <p:nvSpPr>
          <p:cNvPr id="2603012" name="Rectangle 4"/>
          <p:cNvSpPr>
            <a:spLocks noChangeArrowheads="1"/>
          </p:cNvSpPr>
          <p:nvPr/>
        </p:nvSpPr>
        <p:spPr bwMode="auto">
          <a:xfrm>
            <a:off x="2838451" y="4365625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1</a:t>
            </a:r>
          </a:p>
        </p:txBody>
      </p:sp>
      <p:sp>
        <p:nvSpPr>
          <p:cNvPr id="2603013" name="Rectangle 5"/>
          <p:cNvSpPr>
            <a:spLocks noChangeArrowheads="1"/>
          </p:cNvSpPr>
          <p:nvPr/>
        </p:nvSpPr>
        <p:spPr bwMode="auto">
          <a:xfrm>
            <a:off x="6693877" y="4365625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 2</a:t>
            </a:r>
          </a:p>
        </p:txBody>
      </p:sp>
      <p:sp>
        <p:nvSpPr>
          <p:cNvPr id="2603014" name="Text Box 6"/>
          <p:cNvSpPr txBox="1">
            <a:spLocks noChangeArrowheads="1"/>
          </p:cNvSpPr>
          <p:nvPr/>
        </p:nvSpPr>
        <p:spPr bwMode="auto">
          <a:xfrm>
            <a:off x="1739413" y="1195388"/>
            <a:ext cx="62876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2.2. Одна генеральная совокупность, две зависимые выборки</a:t>
            </a:r>
          </a:p>
        </p:txBody>
      </p:sp>
      <p:sp>
        <p:nvSpPr>
          <p:cNvPr id="2603015" name="Line 7"/>
          <p:cNvSpPr>
            <a:spLocks noChangeShapeType="1"/>
          </p:cNvSpPr>
          <p:nvPr/>
        </p:nvSpPr>
        <p:spPr bwMode="auto">
          <a:xfrm>
            <a:off x="5763358" y="2997200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3016" name="AutoShape 8"/>
          <p:cNvSpPr>
            <a:spLocks noChangeArrowheads="1"/>
          </p:cNvSpPr>
          <p:nvPr/>
        </p:nvSpPr>
        <p:spPr bwMode="auto">
          <a:xfrm>
            <a:off x="5099539" y="4365625"/>
            <a:ext cx="1462454" cy="503238"/>
          </a:xfrm>
          <a:prstGeom prst="leftRightArrow">
            <a:avLst>
              <a:gd name="adj1" fmla="val 50000"/>
              <a:gd name="adj2" fmla="val 6296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603017" name="Text Box 9"/>
          <p:cNvSpPr txBox="1">
            <a:spLocks noChangeArrowheads="1"/>
          </p:cNvSpPr>
          <p:nvPr/>
        </p:nvSpPr>
        <p:spPr bwMode="auto">
          <a:xfrm>
            <a:off x="5231423" y="4868863"/>
            <a:ext cx="136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Сравнение</a:t>
            </a:r>
          </a:p>
        </p:txBody>
      </p:sp>
      <p:sp>
        <p:nvSpPr>
          <p:cNvPr id="2603020" name="Line 12"/>
          <p:cNvSpPr>
            <a:spLocks noChangeShapeType="1"/>
          </p:cNvSpPr>
          <p:nvPr/>
        </p:nvSpPr>
        <p:spPr bwMode="auto">
          <a:xfrm>
            <a:off x="3768970" y="3716338"/>
            <a:ext cx="40547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3021" name="Line 13"/>
          <p:cNvSpPr>
            <a:spLocks noChangeShapeType="1"/>
          </p:cNvSpPr>
          <p:nvPr/>
        </p:nvSpPr>
        <p:spPr bwMode="auto">
          <a:xfrm>
            <a:off x="3768969" y="3716340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3022" name="Line 14"/>
          <p:cNvSpPr>
            <a:spLocks noChangeShapeType="1"/>
          </p:cNvSpPr>
          <p:nvPr/>
        </p:nvSpPr>
        <p:spPr bwMode="auto">
          <a:xfrm>
            <a:off x="7823689" y="3716340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3023" name="Text Box 15"/>
          <p:cNvSpPr txBox="1">
            <a:spLocks noChangeArrowheads="1"/>
          </p:cNvSpPr>
          <p:nvPr/>
        </p:nvSpPr>
        <p:spPr bwMode="auto">
          <a:xfrm>
            <a:off x="4501663" y="3716338"/>
            <a:ext cx="245891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/>
              <a:t>Парный отбор</a:t>
            </a:r>
          </a:p>
        </p:txBody>
      </p:sp>
      <p:sp>
        <p:nvSpPr>
          <p:cNvPr id="2603024" name="Oval 16"/>
          <p:cNvSpPr>
            <a:spLocks noChangeArrowheads="1"/>
          </p:cNvSpPr>
          <p:nvPr/>
        </p:nvSpPr>
        <p:spPr bwMode="auto">
          <a:xfrm>
            <a:off x="4566138" y="3500440"/>
            <a:ext cx="2592266" cy="7207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710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2. Зависимые выборки</a:t>
            </a:r>
          </a:p>
        </p:txBody>
      </p:sp>
      <p:sp>
        <p:nvSpPr>
          <p:cNvPr id="2604035" name="Rectangle 3"/>
          <p:cNvSpPr>
            <a:spLocks noChangeArrowheads="1"/>
          </p:cNvSpPr>
          <p:nvPr/>
        </p:nvSpPr>
        <p:spPr bwMode="auto">
          <a:xfrm>
            <a:off x="4766898" y="1916113"/>
            <a:ext cx="2060331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Генеральная </a:t>
            </a:r>
          </a:p>
          <a:p>
            <a:pPr algn="ctr"/>
            <a:r>
              <a:rPr lang="ru-RU" sz="1600" b="1"/>
              <a:t>совокупность </a:t>
            </a:r>
          </a:p>
        </p:txBody>
      </p:sp>
      <p:sp>
        <p:nvSpPr>
          <p:cNvPr id="2604036" name="Rectangle 4"/>
          <p:cNvSpPr>
            <a:spLocks noChangeArrowheads="1"/>
          </p:cNvSpPr>
          <p:nvPr/>
        </p:nvSpPr>
        <p:spPr bwMode="auto">
          <a:xfrm>
            <a:off x="2173166" y="3425825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Группа до теста </a:t>
            </a:r>
          </a:p>
        </p:txBody>
      </p:sp>
      <p:sp>
        <p:nvSpPr>
          <p:cNvPr id="2604037" name="Rectangle 5"/>
          <p:cNvSpPr>
            <a:spLocks noChangeArrowheads="1"/>
          </p:cNvSpPr>
          <p:nvPr/>
        </p:nvSpPr>
        <p:spPr bwMode="auto">
          <a:xfrm>
            <a:off x="7357697" y="3425825"/>
            <a:ext cx="2127738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Группа после теста</a:t>
            </a:r>
          </a:p>
        </p:txBody>
      </p:sp>
      <p:sp>
        <p:nvSpPr>
          <p:cNvPr id="2604038" name="Text Box 6"/>
          <p:cNvSpPr txBox="1">
            <a:spLocks noChangeArrowheads="1"/>
          </p:cNvSpPr>
          <p:nvPr/>
        </p:nvSpPr>
        <p:spPr bwMode="auto">
          <a:xfrm>
            <a:off x="1739412" y="1268413"/>
            <a:ext cx="797755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2.3. Одна генеральная совокупность, две зависимые выборки до и после теста</a:t>
            </a:r>
          </a:p>
        </p:txBody>
      </p:sp>
      <p:sp>
        <p:nvSpPr>
          <p:cNvPr id="2604039" name="Line 7"/>
          <p:cNvSpPr>
            <a:spLocks noChangeShapeType="1"/>
          </p:cNvSpPr>
          <p:nvPr/>
        </p:nvSpPr>
        <p:spPr bwMode="auto">
          <a:xfrm>
            <a:off x="5896708" y="27781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4041" name="Text Box 9"/>
          <p:cNvSpPr txBox="1">
            <a:spLocks noChangeArrowheads="1"/>
          </p:cNvSpPr>
          <p:nvPr/>
        </p:nvSpPr>
        <p:spPr bwMode="auto">
          <a:xfrm>
            <a:off x="5165481" y="5465763"/>
            <a:ext cx="136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Сравнение</a:t>
            </a:r>
          </a:p>
        </p:txBody>
      </p:sp>
      <p:sp>
        <p:nvSpPr>
          <p:cNvPr id="2604042" name="Rectangle 10"/>
          <p:cNvSpPr>
            <a:spLocks noChangeArrowheads="1"/>
          </p:cNvSpPr>
          <p:nvPr/>
        </p:nvSpPr>
        <p:spPr bwMode="auto">
          <a:xfrm>
            <a:off x="4766898" y="3425825"/>
            <a:ext cx="2060331" cy="863600"/>
          </a:xfrm>
          <a:prstGeom prst="rect">
            <a:avLst/>
          </a:prstGeom>
          <a:solidFill>
            <a:srgbClr val="F3D95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1600" b="1"/>
              <a:t>Выборка</a:t>
            </a:r>
          </a:p>
          <a:p>
            <a:pPr algn="ctr"/>
            <a:r>
              <a:rPr lang="ru-RU" sz="1600" b="1"/>
              <a:t>Экспериментальная </a:t>
            </a:r>
          </a:p>
          <a:p>
            <a:pPr algn="ctr"/>
            <a:r>
              <a:rPr lang="ru-RU" sz="1600" b="1"/>
              <a:t>группа</a:t>
            </a:r>
          </a:p>
        </p:txBody>
      </p:sp>
      <p:sp>
        <p:nvSpPr>
          <p:cNvPr id="2604044" name="Line 12"/>
          <p:cNvSpPr>
            <a:spLocks noChangeShapeType="1"/>
          </p:cNvSpPr>
          <p:nvPr/>
        </p:nvSpPr>
        <p:spPr bwMode="auto">
          <a:xfrm flipV="1">
            <a:off x="4300905" y="3857625"/>
            <a:ext cx="46599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4049" name="Line 17"/>
          <p:cNvSpPr>
            <a:spLocks noChangeShapeType="1"/>
          </p:cNvSpPr>
          <p:nvPr/>
        </p:nvSpPr>
        <p:spPr bwMode="auto">
          <a:xfrm flipV="1">
            <a:off x="6827227" y="3859213"/>
            <a:ext cx="53193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4050" name="AutoShape 18"/>
          <p:cNvSpPr>
            <a:spLocks noChangeArrowheads="1"/>
          </p:cNvSpPr>
          <p:nvPr/>
        </p:nvSpPr>
        <p:spPr bwMode="auto">
          <a:xfrm>
            <a:off x="3103686" y="4433888"/>
            <a:ext cx="5917223" cy="1008062"/>
          </a:xfrm>
          <a:prstGeom prst="curvedUpArrow">
            <a:avLst>
              <a:gd name="adj1" fmla="val 43336"/>
              <a:gd name="adj2" fmla="val 149791"/>
              <a:gd name="adj3" fmla="val 2393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18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/>
              <a:t>Сравнительный анализ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Методы сравнения двух выборок</a:t>
            </a:r>
          </a:p>
          <a:p>
            <a:pPr eaLnBrk="1" hangingPunct="1">
              <a:defRPr/>
            </a:pPr>
            <a:r>
              <a:rPr lang="ru-RU" dirty="0"/>
              <a:t>Однофакторный </a:t>
            </a:r>
            <a:r>
              <a:rPr lang="en-US" dirty="0"/>
              <a:t>ANOVA</a:t>
            </a:r>
            <a:r>
              <a:rPr lang="ru-RU" dirty="0"/>
              <a:t> и непараметрические аналоги</a:t>
            </a:r>
          </a:p>
          <a:p>
            <a:pPr eaLnBrk="1" hangingPunct="1">
              <a:defRPr/>
            </a:pPr>
            <a:r>
              <a:rPr lang="ru-RU" dirty="0"/>
              <a:t>Многофакторный </a:t>
            </a:r>
            <a:r>
              <a:rPr lang="en-US" dirty="0"/>
              <a:t>ANOVA</a:t>
            </a:r>
            <a:endParaRPr lang="ru-RU" dirty="0"/>
          </a:p>
          <a:p>
            <a:pPr eaLnBrk="1" hangingPunct="1">
              <a:defRPr/>
            </a:pPr>
            <a:r>
              <a:rPr lang="ru-RU" dirty="0"/>
              <a:t>Многомерный </a:t>
            </a:r>
            <a:r>
              <a:rPr lang="en-US" dirty="0"/>
              <a:t>ANOVA</a:t>
            </a:r>
            <a:endParaRPr lang="ru-RU" dirty="0"/>
          </a:p>
          <a:p>
            <a:pPr eaLnBrk="1" hangingPunct="1">
              <a:defRPr/>
            </a:pPr>
            <a:r>
              <a:rPr lang="ru-RU" dirty="0" err="1"/>
              <a:t>Дискриминантный</a:t>
            </a:r>
            <a:r>
              <a:rPr lang="ru-RU" dirty="0"/>
              <a:t> анализ</a:t>
            </a:r>
          </a:p>
          <a:p>
            <a:pPr eaLnBrk="1" hangingPunct="1">
              <a:defRPr/>
            </a:pPr>
            <a:r>
              <a:rPr lang="en-US" dirty="0"/>
              <a:t>ANOVA</a:t>
            </a:r>
            <a:r>
              <a:rPr lang="ru-RU" dirty="0"/>
              <a:t> с повторными измерениями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364538" y="6453188"/>
            <a:ext cx="2297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>
                <a:latin typeface="Arial" charset="0"/>
                <a:cs typeface="Arial" charset="0"/>
                <a:sym typeface="Symbol" pitchFamily="18" charset="2"/>
              </a:rPr>
              <a:t> </a:t>
            </a:r>
            <a:r>
              <a:rPr lang="ru-RU" sz="1600" i="1">
                <a:latin typeface="Arial" charset="0"/>
                <a:cs typeface="Arial" charset="0"/>
                <a:sym typeface="Symbol" pitchFamily="18" charset="2"/>
              </a:rPr>
              <a:t>Наследов </a:t>
            </a:r>
            <a:r>
              <a:rPr lang="ru-RU" sz="1600" i="1">
                <a:latin typeface="Blackadder ITC" pitchFamily="82" charset="0"/>
                <a:cs typeface="Arial" charset="0"/>
                <a:sym typeface="Symbol" pitchFamily="18" charset="2"/>
              </a:rPr>
              <a:t>А. Д</a:t>
            </a:r>
            <a:r>
              <a:rPr lang="ru-RU" sz="1600">
                <a:latin typeface="Arial" charset="0"/>
                <a:cs typeface="Arial" charset="0"/>
                <a:sym typeface="Symbol" pitchFamily="18" charset="2"/>
              </a:rPr>
              <a:t>, </a:t>
            </a:r>
            <a:r>
              <a:rPr lang="ru-RU" sz="1600" i="1">
                <a:latin typeface="Arial" charset="0"/>
                <a:cs typeface="Arial" charset="0"/>
                <a:sym typeface="Symbol" pitchFamily="18" charset="2"/>
              </a:rPr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1123912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3796</Words>
  <Application>Microsoft Macintosh PowerPoint</Application>
  <PresentationFormat>Широкоэкранный</PresentationFormat>
  <Paragraphs>442</Paragraphs>
  <Slides>42</Slides>
  <Notes>14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42</vt:i4>
      </vt:variant>
    </vt:vector>
  </HeadingPairs>
  <TitlesOfParts>
    <vt:vector size="53" baseType="lpstr">
      <vt:lpstr>Arial</vt:lpstr>
      <vt:lpstr>Blackadder ITC</vt:lpstr>
      <vt:lpstr>Calibri</vt:lpstr>
      <vt:lpstr>Calibri Light</vt:lpstr>
      <vt:lpstr>Lucida Sans Unicode</vt:lpstr>
      <vt:lpstr>Times New Roman</vt:lpstr>
      <vt:lpstr>Wingdings</vt:lpstr>
      <vt:lpstr>Wingdings 3</vt:lpstr>
      <vt:lpstr>Тема Office</vt:lpstr>
      <vt:lpstr>Visio</vt:lpstr>
      <vt:lpstr>Формула</vt:lpstr>
      <vt:lpstr>Лекция 12. Принципы расчета уровня значимости взаимосвязи переменных </vt:lpstr>
      <vt:lpstr>1. Зависимые и независимые выборки</vt:lpstr>
      <vt:lpstr>Просто пример</vt:lpstr>
      <vt:lpstr>1. Независимые выборки</vt:lpstr>
      <vt:lpstr>1. Независимые выборки</vt:lpstr>
      <vt:lpstr>2. Зависимые выборки</vt:lpstr>
      <vt:lpstr>2. Зависимые выборки</vt:lpstr>
      <vt:lpstr>2. Зависимые выборки</vt:lpstr>
      <vt:lpstr>Сравнительный анализ</vt:lpstr>
      <vt:lpstr>Классификация методов сравнения (с. 113)</vt:lpstr>
      <vt:lpstr>2. Общий принцип проверки статистических гипотез</vt:lpstr>
      <vt:lpstr>Статистическая гипотеза</vt:lpstr>
      <vt:lpstr>Статистическая гипотеза</vt:lpstr>
      <vt:lpstr>Как проверяют статистические гипотезы</vt:lpstr>
      <vt:lpstr>Статистические гипотезы</vt:lpstr>
      <vt:lpstr>1. Основная и альтернативная гипотезы</vt:lpstr>
      <vt:lpstr>Ситуация А. Новая методика преподавания</vt:lpstr>
      <vt:lpstr>Ошибки первого и второго рода</vt:lpstr>
      <vt:lpstr>2. Уровень значимости гипотезы</vt:lpstr>
      <vt:lpstr>3. Статистика - критерий проверки гипотезы</vt:lpstr>
      <vt:lpstr>4. Критическая область</vt:lpstr>
      <vt:lpstr>Критические значения</vt:lpstr>
      <vt:lpstr>Вид критической области</vt:lpstr>
      <vt:lpstr>Вычисление статистики и вывод</vt:lpstr>
      <vt:lpstr>Последовательность действий</vt:lpstr>
      <vt:lpstr>3. Статистические критерии</vt:lpstr>
      <vt:lpstr>Статистические критерии</vt:lpstr>
      <vt:lpstr>Статистические критерии</vt:lpstr>
      <vt:lpstr>Статистические критерии</vt:lpstr>
      <vt:lpstr>Презентация PowerPoint</vt:lpstr>
      <vt:lpstr>Четыре преимущества непараметрических методов</vt:lpstr>
      <vt:lpstr>Три недостатка непараметрических методов</vt:lpstr>
      <vt:lpstr>Сравнение эффективности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U – критерий Манна-Уитни</vt:lpstr>
      <vt:lpstr>Что проверяет критерий Манна-Уитни</vt:lpstr>
      <vt:lpstr>Презентация PowerPoint</vt:lpstr>
      <vt:lpstr>Уровни статистической значимости</vt:lpstr>
      <vt:lpstr>Уровни статистической значимости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12</dc:title>
  <dc:creator>Microsoft Office User</dc:creator>
  <cp:lastModifiedBy>Microsoft Office User</cp:lastModifiedBy>
  <cp:revision>2</cp:revision>
  <dcterms:created xsi:type="dcterms:W3CDTF">2023-11-01T17:48:17Z</dcterms:created>
  <dcterms:modified xsi:type="dcterms:W3CDTF">2023-11-05T06:13:17Z</dcterms:modified>
</cp:coreProperties>
</file>