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323" r:id="rId4"/>
    <p:sldId id="324" r:id="rId6"/>
    <p:sldId id="357" r:id="rId7"/>
    <p:sldId id="351" r:id="rId8"/>
    <p:sldId id="361" r:id="rId9"/>
    <p:sldId id="362" r:id="rId10"/>
    <p:sldId id="360" r:id="rId11"/>
    <p:sldId id="328" r:id="rId12"/>
    <p:sldId id="363" r:id="rId13"/>
    <p:sldId id="364" r:id="rId14"/>
    <p:sldId id="344" r:id="rId15"/>
    <p:sldId id="345" r:id="rId16"/>
    <p:sldId id="308" r:id="rId17"/>
    <p:sldId id="257"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CC"/>
    <a:srgbClr val="0099FF"/>
    <a:srgbClr val="CC330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69" autoAdjust="0"/>
    <p:restoredTop sz="94660"/>
  </p:normalViewPr>
  <p:slideViewPr>
    <p:cSldViewPr snapToGrid="0">
      <p:cViewPr varScale="1">
        <p:scale>
          <a:sx n="108" d="100"/>
          <a:sy n="108" d="100"/>
        </p:scale>
        <p:origin x="34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D652B2-8C6E-419B-8E93-813F678ADC08}" type="datetimeFigureOut">
              <a:rPr lang="ru-RU" smtClean="0"/>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6DC3D-C717-495C-B489-C044A339A551}" type="slidenum">
              <a:rPr lang="ru-RU" smtClean="0"/>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мещающий образ слайда 1"/>
          <p:cNvSpPr>
            <a:spLocks noGrp="1"/>
          </p:cNvSpPr>
          <p:nvPr>
            <p:ph type="sldImg" idx="2"/>
          </p:nvPr>
        </p:nvSpPr>
        <p:spPr/>
      </p:sp>
      <p:sp>
        <p:nvSpPr>
          <p:cNvPr id="3" name="Замещающий текст 2"/>
          <p:cNvSpPr>
            <a:spLocks noGrp="1"/>
          </p:cNvSpPr>
          <p:nvPr>
            <p:ph type="body" idx="3"/>
          </p:nvPr>
        </p:nvSpPr>
        <p:spPr/>
        <p:txBody>
          <a:bodyPr/>
          <a:p>
            <a:endParaRPr lang="ru-RU"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RU"/>
          </a:p>
        </p:txBody>
      </p:sp>
      <p:sp>
        <p:nvSpPr>
          <p:cNvPr id="4" name="Дата 3"/>
          <p:cNvSpPr>
            <a:spLocks noGrp="1"/>
          </p:cNvSpPr>
          <p:nvPr>
            <p:ph type="dt" sz="half" idx="10"/>
          </p:nvPr>
        </p:nvSpPr>
        <p:spPr/>
        <p:txBody>
          <a:bodyPr/>
          <a:lstStyle/>
          <a:p>
            <a:fld id="{CCE1B868-22E8-4ACC-B26F-882346F11ECB}"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CCE1B868-22E8-4ACC-B26F-882346F11ECB}"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CCE1B868-22E8-4ACC-B26F-882346F11ECB}"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CCE1B868-22E8-4ACC-B26F-882346F11ECB}"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endParaRPr lang="ru-RU"/>
          </a:p>
        </p:txBody>
      </p:sp>
      <p:sp>
        <p:nvSpPr>
          <p:cNvPr id="4" name="Дата 3"/>
          <p:cNvSpPr>
            <a:spLocks noGrp="1"/>
          </p:cNvSpPr>
          <p:nvPr>
            <p:ph type="dt" sz="half" idx="10"/>
          </p:nvPr>
        </p:nvSpPr>
        <p:spPr/>
        <p:txBody>
          <a:bodyPr/>
          <a:lstStyle/>
          <a:p>
            <a:fld id="{CCE1B868-22E8-4ACC-B26F-882346F11ECB}"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p:txBody>
          <a:bodyPr/>
          <a:lstStyle/>
          <a:p>
            <a:fld id="{CCE1B868-22E8-4ACC-B26F-882346F11ECB}"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p:txBody>
          <a:bodyPr/>
          <a:lstStyle/>
          <a:p>
            <a:fld id="{CCE1B868-22E8-4ACC-B26F-882346F11ECB}" type="datetimeFigureOut">
              <a:rPr lang="ru-RU" smtClean="0"/>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p:txBody>
          <a:bodyPr/>
          <a:lstStyle/>
          <a:p>
            <a:fld id="{CCE1B868-22E8-4ACC-B26F-882346F11ECB}" type="datetimeFigureOut">
              <a:rPr lang="ru-RU" smtClean="0"/>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CE1B868-22E8-4ACC-B26F-882346F11ECB}" type="datetimeFigureOut">
              <a:rPr lang="ru-RU" smtClean="0"/>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p:txBody>
          <a:bodyPr/>
          <a:lstStyle/>
          <a:p>
            <a:fld id="{CCE1B868-22E8-4ACC-B26F-882346F11ECB}"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p:txBody>
          <a:bodyPr/>
          <a:lstStyle/>
          <a:p>
            <a:fld id="{CCE1B868-22E8-4ACC-B26F-882346F11ECB}"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p:cNvSpPr>
            <a:spLocks noGrp="1" noRot="1" noChangeAspect="1" noMove="1" noResize="1" noEditPoints="1" noAdjustHandles="1" noChangeArrowheads="1" noChangeShapeType="1" noTextEdit="1"/>
          </p:cNvSpPr>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p:cNvSpPr>
            <a:spLocks noGrp="1" noRot="1" noChangeAspect="1" noMove="1" noResize="1" noEditPoints="1" noAdjustHandles="1" noChangeArrowheads="1" noChangeShapeType="1" noTextEdit="1"/>
          </p:cNvSpPr>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p:cNvGrpSpPr>
            <a:grpSpLocks noGrp="1" noRot="1" noChangeAspect="1" noMove="1" noResize="1" noUngrp="1"/>
          </p:cNvGrpSpPr>
          <p:nvPr/>
        </p:nvGrpSpPr>
        <p:grpSpPr>
          <a:xfrm>
            <a:off x="11873418" y="44817"/>
            <a:ext cx="233303" cy="772404"/>
            <a:chOff x="11869875" y="44817"/>
            <a:chExt cx="233303" cy="772404"/>
          </a:xfrm>
        </p:grpSpPr>
        <p:sp>
          <p:nvSpPr>
            <p:cNvPr id="13" name="Rectangle 64"/>
            <p:cNvSpPr/>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6" name="Rectangle 66"/>
            <p:cNvSpPr/>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64"/>
            <p:cNvSpPr/>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7" name="Rectangle 66"/>
            <p:cNvSpPr/>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p:cNvSpPr/>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p:cNvSpPr/>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p:cNvSpPr/>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p:cNvSpPr/>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p:cNvSpPr/>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p:cNvSpPr/>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p:cNvSpPr/>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p:cNvSpPr/>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26" name="Rectangle 25"/>
          <p:cNvSpPr>
            <a:spLocks noGrp="1" noRot="1" noChangeAspect="1" noMove="1" noResize="1" noEditPoints="1" noAdjustHandles="1" noChangeArrowheads="1" noChangeShapeType="1" noTextEdit="1"/>
          </p:cNvSpPr>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a:grpSpLocks noGrp="1" noRot="1" noChangeAspect="1" noMove="1" noResize="1" noUngrp="1"/>
          </p:cNvGrpSpPr>
          <p:nvPr/>
        </p:nvGrpSpPr>
        <p:grpSpPr>
          <a:xfrm>
            <a:off x="687925" y="3505936"/>
            <a:ext cx="2177162" cy="2367104"/>
            <a:chOff x="687925" y="3505936"/>
            <a:chExt cx="2177162" cy="2367104"/>
          </a:xfrm>
        </p:grpSpPr>
        <p:sp>
          <p:nvSpPr>
            <p:cNvPr id="29" name="Rectangle 66"/>
            <p:cNvSpPr/>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66"/>
            <p:cNvSpPr/>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6"/>
            <p:cNvSpPr/>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6"/>
            <p:cNvSpPr/>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p:cNvSpPr/>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66"/>
            <p:cNvSpPr/>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66"/>
            <p:cNvSpPr/>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6"/>
            <p:cNvSpPr/>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6"/>
            <p:cNvSpPr/>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p:cNvSpPr/>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66"/>
            <p:cNvSpPr/>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66"/>
            <p:cNvSpPr/>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6"/>
            <p:cNvSpPr/>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6"/>
            <p:cNvSpPr/>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59"/>
            <p:cNvSpPr/>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62"/>
            <p:cNvSpPr/>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p:cNvSpPr/>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p:cNvSpPr/>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p:cNvSpPr/>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59"/>
            <p:cNvSpPr/>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62"/>
            <p:cNvSpPr/>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p:cNvSpPr/>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59"/>
            <p:cNvSpPr/>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2"/>
            <p:cNvSpPr/>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59"/>
            <p:cNvSpPr/>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4" name="Rectangle 62"/>
            <p:cNvSpPr/>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Rectangle 66"/>
            <p:cNvSpPr/>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6" name="Rectangle 59"/>
            <p:cNvSpPr/>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7" name="Rectangle 62"/>
            <p:cNvSpPr/>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8" name="Rectangle 59"/>
            <p:cNvSpPr/>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9" name="Rectangle 2"/>
            <p:cNvSpPr/>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0" name="Rectangle 59"/>
            <p:cNvSpPr/>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1" name="Rectangle 62"/>
            <p:cNvSpPr/>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2" name="Rectangle 64"/>
            <p:cNvSpPr/>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3" name="Rectangle 66"/>
            <p:cNvSpPr/>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4" name="Rectangle 64"/>
            <p:cNvSpPr/>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5" name="Rectangle 66"/>
            <p:cNvSpPr/>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6" name="Rectangle 59"/>
            <p:cNvSpPr/>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7" name="Rectangle 62"/>
            <p:cNvSpPr/>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8" name="Rectangle 2"/>
            <p:cNvSpPr/>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9" name="Rectangle 59"/>
            <p:cNvSpPr/>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0" name="Rectangle 64"/>
            <p:cNvSpPr/>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1" name="Rectangle 66"/>
            <p:cNvSpPr/>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2" name="Rectangle 2"/>
            <p:cNvSpPr/>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3" name="Rectangle 59"/>
            <p:cNvSpPr/>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4" name="Rectangle 62"/>
            <p:cNvSpPr/>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5" name="Rectangle 64"/>
            <p:cNvSpPr/>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6" name="Rectangle 66"/>
            <p:cNvSpPr/>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Rectangle 64"/>
            <p:cNvSpPr/>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8" name="Rectangle 66"/>
            <p:cNvSpPr/>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9" name="Rectangle 59"/>
            <p:cNvSpPr/>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0" name="Rectangle 62"/>
            <p:cNvSpPr/>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1" name="Rectangle 2"/>
            <p:cNvSpPr/>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2" name="Rectangle 59"/>
            <p:cNvSpPr/>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3" name="Rectangle 64"/>
            <p:cNvSpPr/>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4" name="Rectangle 66"/>
            <p:cNvSpPr/>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88" name="Title 1"/>
          <p:cNvSpPr txBox="1"/>
          <p:nvPr/>
        </p:nvSpPr>
        <p:spPr>
          <a:xfrm>
            <a:off x="1477851" y="2937526"/>
            <a:ext cx="9123263" cy="24896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alt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a:t>
            </a:r>
            <a:r>
              <a:rPr lang="" alt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a:t>
            </a:r>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ЕҚБ балаларға физикалық есептерді </a:t>
            </a:r>
            <a:r>
              <a:rPr lang="en-US"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шығарудың әдістемесі мен тәсілдері мен оқушылардың ғылыми-шығармашылық ойлау дағдыларын қалыптастыру.</a:t>
            </a:r>
            <a:endParaRPr lang="en-US"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br>
              <a:rPr lang="ru-RU"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Заголовок 1"/>
          <p:cNvSpPr txBox="1"/>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a:latin typeface="Arial" panose="020B0604020202020204" pitchFamily="34" charset="0"/>
                <a:cs typeface="Arial" panose="020B0604020202020204" pitchFamily="34" charset="0"/>
              </a:rPr>
              <a:t>Л.Н. ГУМИЛЕВ АТЫНДАҒЫ ЕУРАЗИЯ ҰЛТТЫҚ УНИВЕРСИТЕТІ</a:t>
            </a:r>
            <a:endParaRPr lang="ru-RU" sz="1200"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981075" y="2847975"/>
            <a:ext cx="5995035" cy="3780155"/>
          </a:xfrm>
          <a:prstGeom prst="rect">
            <a:avLst/>
          </a:prstGeom>
          <a:blipFill rotWithShape="1">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p:cNvSpPr>
            <a:spLocks noGrp="1"/>
          </p:cNvSpPr>
          <p:nvPr>
            <p:ph type="title"/>
          </p:nvPr>
        </p:nvSpPr>
        <p:spPr>
          <a:xfrm>
            <a:off x="1356222" y="102548"/>
            <a:ext cx="9211909" cy="994123"/>
          </a:xfrm>
        </p:spPr>
        <p:txBody>
          <a:bodyPr>
            <a:normAutofit/>
          </a:bodyPr>
          <a:lstStyle/>
          <a:p>
            <a:pPr algn="ctr"/>
            <a:r>
              <a:rPr lang=""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КӨРНЕКІЛІКТЕР</a:t>
            </a:r>
            <a:endParaRPr lang=""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TextBox 54"/>
          <p:cNvSpPr txBox="1"/>
          <p:nvPr/>
        </p:nvSpPr>
        <p:spPr>
          <a:xfrm>
            <a:off x="685165" y="1043305"/>
            <a:ext cx="10829925" cy="1282065"/>
          </a:xfrm>
          <a:prstGeom prst="rect">
            <a:avLst/>
          </a:prstGeom>
          <a:noFill/>
        </p:spPr>
        <p:txBody>
          <a:bodyPr wrap="square">
            <a:noAutofit/>
          </a:bodyPr>
          <a:lstStyle/>
          <a:p>
            <a:pPr algn="just"/>
            <a:r>
              <a:rPr lang="ru-RU" sz="1600" dirty="0">
                <a:solidFill>
                  <a:schemeClr val="accent1">
                    <a:lumMod val="75000"/>
                  </a:schemeClr>
                </a:solidFill>
                <a:latin typeface="Times New Roman" panose="02020603050405020304" pitchFamily="18" charset="0"/>
                <a:cs typeface="Times New Roman" panose="02020603050405020304" pitchFamily="18" charset="0"/>
              </a:rPr>
              <a:t>Аспан сферасына келетін бұл физикаға деген қызығушылықтарын ашу үшін бірігіп жасалынған жұмысты келесі 4 суреттен байқауға болады. Яғни, әр ғаламшарда QR код болады (сурет 4). Кодты ашу арқылы ғаламшарлар жайлы мағлұмат шығады. Мағлұмат екі түрлі форматта: аудио және текст. Бұлай жасалу себебі нашар еститін оқушылар мен нашар көретін оқушыларға арналған. Ал қарапайым оқушылар екі форматта да қарай беруіне болады. Бұл макет арқылы біз оқушыларға планеталар жайлы түсінік бере аламыз. Кітаптағы мәліметті оқушылар оқымауыда мүмкін. Ал макет арқылы оған ынтасы артып, ықыласы ашылады. </a:t>
            </a:r>
            <a:endParaRPr lang="ru-RU" sz="16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59" name="TextBox 58"/>
          <p:cNvSpPr txBox="1"/>
          <p:nvPr/>
        </p:nvSpPr>
        <p:spPr>
          <a:xfrm>
            <a:off x="6001385" y="3225165"/>
            <a:ext cx="4834890" cy="2260600"/>
          </a:xfrm>
          <a:prstGeom prst="rect">
            <a:avLst/>
          </a:prstGeom>
          <a:noFill/>
        </p:spPr>
        <p:txBody>
          <a:bodyPr wrap="square">
            <a:noAutofit/>
          </a:bodyPr>
          <a:lstStyle/>
          <a:p>
            <a:pPr algn="ctr"/>
            <a:r>
              <a:rPr lang="ru-RU" sz="2400" dirty="0">
                <a:latin typeface="Times New Roman" panose="02020603050405020304" pitchFamily="18" charset="0"/>
                <a:cs typeface="Times New Roman" panose="02020603050405020304" pitchFamily="18" charset="0"/>
              </a:rPr>
              <a:t> </a:t>
            </a:r>
            <a:r>
              <a:rPr lang="" altLang="ru-RU" sz="2400" dirty="0">
                <a:latin typeface="Times New Roman" panose="02020603050405020304" pitchFamily="18" charset="0"/>
                <a:cs typeface="Times New Roman" panose="02020603050405020304" pitchFamily="18" charset="0"/>
              </a:rPr>
              <a:t>АСПАН </a:t>
            </a:r>
            <a:endParaRPr lang="" altLang="ru-RU" sz="2400" dirty="0">
              <a:latin typeface="Times New Roman" panose="02020603050405020304" pitchFamily="18" charset="0"/>
              <a:cs typeface="Times New Roman" panose="02020603050405020304" pitchFamily="18" charset="0"/>
            </a:endParaRPr>
          </a:p>
          <a:p>
            <a:pPr algn="just"/>
            <a:r>
              <a:rPr lang="" altLang="ru-RU" sz="2400" dirty="0">
                <a:latin typeface="Times New Roman" panose="02020603050405020304" pitchFamily="18" charset="0"/>
                <a:cs typeface="Times New Roman" panose="02020603050405020304" pitchFamily="18" charset="0"/>
              </a:rPr>
              <a:t>                      ДЕНЕЛЕРІ</a:t>
            </a:r>
            <a:endParaRPr lang="" altLang="ru-RU" sz="2400" dirty="0">
              <a:latin typeface="Times New Roman" panose="02020603050405020304" pitchFamily="18" charset="0"/>
              <a:cs typeface="Times New Roman" panose="02020603050405020304" pitchFamily="18" charset="0"/>
            </a:endParaRPr>
          </a:p>
          <a:p>
            <a:pPr algn="just"/>
            <a:r>
              <a:rPr lang="" altLang="ru-RU" sz="2400" dirty="0">
                <a:latin typeface="Times New Roman" panose="02020603050405020304" pitchFamily="18" charset="0"/>
                <a:cs typeface="Times New Roman" panose="02020603050405020304" pitchFamily="18" charset="0"/>
              </a:rPr>
              <a:t>                        МАКЕТІ</a:t>
            </a:r>
            <a:endParaRPr lang="" altLang="ru-RU"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1356360" y="2439670"/>
            <a:ext cx="5604510" cy="3442335"/>
          </a:xfrm>
          <a:prstGeom prst="rect">
            <a:avLst/>
          </a:prstGeom>
          <a:blipFill rotWithShape="1">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0" y="6012180"/>
            <a:ext cx="12426315" cy="9309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181864" y="2439541"/>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p:cNvSpPr>
            <a:spLocks noGrp="1"/>
          </p:cNvSpPr>
          <p:nvPr>
            <p:ph idx="1"/>
          </p:nvPr>
        </p:nvSpPr>
        <p:spPr>
          <a:xfrm>
            <a:off x="7321550" y="4065905"/>
            <a:ext cx="6896100" cy="977900"/>
          </a:xfrm>
        </p:spPr>
        <p:txBody>
          <a:bodyPr>
            <a:normAutofit/>
          </a:bodyPr>
          <a:lstStyle/>
          <a:p>
            <a:pPr indent="0">
              <a:lnSpc>
                <a:spcPct val="100000"/>
              </a:lnSpc>
              <a:spcBef>
                <a:spcPts val="0"/>
              </a:spcBef>
              <a:buNone/>
            </a:pPr>
            <a:r>
              <a:rPr lang="" alt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МЕРКУРИЙ ҒАЛАМШАРЫНА </a:t>
            </a:r>
            <a:endParaRPr lang="" alt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 alt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АНЫҚТАМА</a:t>
            </a:r>
            <a:endParaRPr lang="" alt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Скругленный прямоугольник 4"/>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p:cNvSpPr>
            <a:spLocks noGrp="1"/>
          </p:cNvSpPr>
          <p:nvPr>
            <p:ph type="title"/>
          </p:nvPr>
        </p:nvSpPr>
        <p:spPr>
          <a:xfrm>
            <a:off x="1356222" y="102548"/>
            <a:ext cx="9211909" cy="994123"/>
          </a:xfrm>
        </p:spPr>
        <p:txBody>
          <a:bodyPr>
            <a:normAutofit/>
          </a:bodyPr>
          <a:lstStyle/>
          <a:p>
            <a:pPr algn="ctr"/>
            <a:r>
              <a:rPr lang=""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КӨРНЕКІЛІКТЕР</a:t>
            </a:r>
            <a:endParaRPr lang=""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6" name="TextBox 55"/>
          <p:cNvSpPr txBox="1"/>
          <p:nvPr/>
        </p:nvSpPr>
        <p:spPr>
          <a:xfrm>
            <a:off x="812165" y="1096645"/>
            <a:ext cx="10989945" cy="1810385"/>
          </a:xfrm>
          <a:prstGeom prst="rect">
            <a:avLst/>
          </a:prstGeom>
          <a:noFill/>
        </p:spPr>
        <p:txBody>
          <a:bodyPr wrap="square">
            <a:noAutofit/>
          </a:bodyPr>
          <a:lstStyle/>
          <a:p>
            <a:pPr algn="ctr"/>
            <a:r>
              <a:rPr lang="en-US" sz="2000" b="1" dirty="0">
                <a:solidFill>
                  <a:schemeClr val="accent1">
                    <a:lumMod val="75000"/>
                  </a:schemeClr>
                </a:solidFill>
              </a:rPr>
              <a:t>Мектеп ішінде жаратылыстану апталығында бірінші орын иеленген макет болды. Бұл орынды алған оқушылардың сабаққа деген құштарлықтары артты. Балаларға макетпен жұмыс жасау ұнады және аспан денелерінің салыстырмалы түрдегі пішіндерін көзбен көріп қолмен ұстай алды.</a:t>
            </a:r>
            <a:endParaRPr lang="en-US" sz="2000" b="1" dirty="0">
              <a:solidFill>
                <a:schemeClr val="accent1">
                  <a:lumMod val="75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p:cNvSpPr>
            <a:spLocks noGrp="1"/>
          </p:cNvSpPr>
          <p:nvPr>
            <p:ph idx="1"/>
          </p:nvPr>
        </p:nvSpPr>
        <p:spPr>
          <a:xfrm>
            <a:off x="887216" y="1112375"/>
            <a:ext cx="8420400" cy="4652896"/>
          </a:xfrm>
        </p:spPr>
        <p:txBody>
          <a:bodyPr anchor="ctr">
            <a:normAutofit fontScale="90000"/>
          </a:bodyPr>
          <a:lstStyle/>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 1. Көру қабілеті бұзылған оқушылар үшін:</a:t>
            </a:r>
            <a:endParaRPr lang="en-US" sz="18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 Тактильдік құралдар: Тактильдік диаграммалар, графиктер және модельдер.</a:t>
            </a:r>
            <a:endParaRPr lang="en-US" sz="18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 Аудио материалдар: Дыбыстық жазбалар, аудио оқулықтар, лекциялар.</a:t>
            </a:r>
            <a:endParaRPr lang="en-US" sz="18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 Брайль жүйесі: Физика пәніне арналған оқу материалдарын Брайль шрифтінде басып шығару.</a:t>
            </a:r>
            <a:endParaRPr lang="en-US" sz="1800" b="1" i="1" dirty="0">
              <a:solidFill>
                <a:srgbClr val="002060"/>
              </a:solidFill>
              <a:latin typeface="Arial" panose="020B0604020202020204" pitchFamily="34" charset="0"/>
              <a:cs typeface="Arial" panose="020B0604020202020204" pitchFamily="34" charset="0"/>
            </a:endParaRPr>
          </a:p>
          <a:p>
            <a:pPr marL="457200" indent="-457200">
              <a:lnSpc>
                <a:spcPct val="100000"/>
              </a:lnSpc>
              <a:spcBef>
                <a:spcPts val="0"/>
              </a:spcBef>
              <a:buFont typeface="Arial" panose="020B0604020202020204" pitchFamily="34" charset="0"/>
              <a:buAutoNum type="arabicPeriod"/>
            </a:pPr>
            <a:endParaRPr lang="en-US" sz="18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2. Есту қабілеті бұзылған оқушылар үшін:</a:t>
            </a:r>
            <a:endParaRPr lang="en-US" sz="18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 Визуалды материалдар: Диаграммалар, графиктер, суреттер, видеоматериалдар.</a:t>
            </a:r>
            <a:endParaRPr lang="en-US" sz="18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 Жазбаша нұсқаулар: Тапсырмаларды жазбаша түрде беру.</a:t>
            </a:r>
            <a:endParaRPr lang="en-US" sz="18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 Жест тілі: Жест тілі мамандарының қатысуы, жест тілі арқылы түсіндіру.</a:t>
            </a:r>
            <a:endParaRPr lang="en-US" sz="1800" b="1" i="1" dirty="0">
              <a:solidFill>
                <a:srgbClr val="002060"/>
              </a:solidFill>
              <a:latin typeface="Arial" panose="020B0604020202020204" pitchFamily="34" charset="0"/>
              <a:cs typeface="Arial" panose="020B0604020202020204" pitchFamily="34" charset="0"/>
            </a:endParaRPr>
          </a:p>
          <a:p>
            <a:pPr marL="457200" indent="-457200">
              <a:lnSpc>
                <a:spcPct val="100000"/>
              </a:lnSpc>
              <a:spcBef>
                <a:spcPts val="0"/>
              </a:spcBef>
              <a:buFont typeface="Arial" panose="020B0604020202020204" pitchFamily="34" charset="0"/>
              <a:buAutoNum type="arabicPeriod"/>
            </a:pPr>
            <a:endParaRPr lang="en-US" sz="18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 3. Сөйлеу қабілеті бұзылған оқушылар үшін:</a:t>
            </a:r>
            <a:endParaRPr lang="en-US" sz="18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 Жазбаша және визуалды құралдар: Жазбаша тапсырмалар, диаграммалар, графиктер, схемалар.</a:t>
            </a:r>
            <a:endParaRPr lang="en-US" sz="18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 Компьютерлік технологиялар: Сөйлейтін құрылғылар, мәтіндік хабарламаларды дыбыстыққа айналдыратын бағдарламалар.</a:t>
            </a:r>
            <a:endParaRPr lang="en-US" sz="18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1800" b="1" i="1" dirty="0">
                <a:solidFill>
                  <a:srgbClr val="002060"/>
                </a:solidFill>
                <a:latin typeface="Arial" panose="020B0604020202020204" pitchFamily="34" charset="0"/>
                <a:cs typeface="Arial" panose="020B0604020202020204" pitchFamily="34" charset="0"/>
              </a:rPr>
              <a:t>- Тіл терапиясы: Тіл терапевтінің қатысуы, сөйлеу жаттығулары.</a:t>
            </a:r>
            <a:endParaRPr lang="en-US" sz="1800" b="1" i="1" dirty="0">
              <a:solidFill>
                <a:srgbClr val="002060"/>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931777" y="2981537"/>
            <a:ext cx="2788253" cy="3485317"/>
          </a:xfrm>
          <a:prstGeom prst="rect">
            <a:avLst/>
          </a:prstGeom>
        </p:spPr>
      </p:pic>
      <p:sp>
        <p:nvSpPr>
          <p:cNvPr id="7" name="Скругленный прямоугольник 4"/>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Заголовок 1"/>
          <p:cNvSpPr>
            <a:spLocks noGrp="1"/>
          </p:cNvSpPr>
          <p:nvPr>
            <p:ph type="title"/>
          </p:nvPr>
        </p:nvSpPr>
        <p:spPr>
          <a:xfrm>
            <a:off x="1356222" y="102548"/>
            <a:ext cx="9211909" cy="994123"/>
          </a:xfrm>
        </p:spPr>
        <p:txBody>
          <a:bodyPr>
            <a:normAutofit/>
          </a:bodyPr>
          <a:lstStyle/>
          <a:p>
            <a:pPr algn="ctr"/>
            <a:r>
              <a:rPr 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Ерекше білім беру қажеттіліктері бар оқушыларға арналған арнайы әдістер</a:t>
            </a:r>
            <a:endParaRPr 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471805" y="1101090"/>
            <a:ext cx="11247755" cy="51885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p:cNvSpPr>
            <a:spLocks noGrp="1"/>
          </p:cNvSpPr>
          <p:nvPr>
            <p:ph idx="1"/>
          </p:nvPr>
        </p:nvSpPr>
        <p:spPr>
          <a:xfrm>
            <a:off x="777240" y="1440180"/>
            <a:ext cx="7625080" cy="4641215"/>
          </a:xfrm>
        </p:spPr>
        <p:txBody>
          <a:bodyPr anchor="ctr">
            <a:normAutofit fontScale="80000"/>
          </a:bodyPr>
          <a:lstStyle/>
          <a:p>
            <a:pPr marL="0" indent="0">
              <a:lnSpc>
                <a:spcPct val="100000"/>
              </a:lnSpc>
              <a:spcBef>
                <a:spcPts val="0"/>
              </a:spcBef>
              <a:buNone/>
            </a:pPr>
            <a:r>
              <a:rPr lang="" altLang="ru-RU" sz="2400" b="1" i="1" dirty="0">
                <a:solidFill>
                  <a:srgbClr val="002060"/>
                </a:solidFill>
                <a:latin typeface="Arial" panose="020B0604020202020204" pitchFamily="34" charset="0"/>
                <a:cs typeface="Arial" panose="020B0604020202020204" pitchFamily="34" charset="0"/>
              </a:rPr>
              <a:t>1. Эксперименттік тапсырмалардың оқушылардың шығармашылық қабілетін дамытудағы рөлі қандай?</a:t>
            </a:r>
            <a:endParaRPr lang="" altLang="ru-RU" sz="24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2400" b="1" i="1" dirty="0">
                <a:solidFill>
                  <a:srgbClr val="002060"/>
                </a:solidFill>
                <a:latin typeface="Arial" panose="020B0604020202020204" pitchFamily="34" charset="0"/>
                <a:cs typeface="Arial" panose="020B0604020202020204" pitchFamily="34" charset="0"/>
              </a:rPr>
              <a:t>   </a:t>
            </a:r>
            <a:endParaRPr lang="ru-RU" sz="24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2400" b="1" i="1" dirty="0">
                <a:solidFill>
                  <a:srgbClr val="002060"/>
                </a:solidFill>
                <a:latin typeface="Arial" panose="020B0604020202020204" pitchFamily="34" charset="0"/>
                <a:cs typeface="Arial" panose="020B0604020202020204" pitchFamily="34" charset="0"/>
              </a:rPr>
              <a:t>2. Физикадағы есептерді шығарудың тиімділігін арттыру үшін экспериментті үйде жүргізудің қандай пайдас</a:t>
            </a:r>
            <a:r>
              <a:rPr lang="" altLang="ru-RU" sz="2400" b="1" i="1" dirty="0">
                <a:solidFill>
                  <a:srgbClr val="002060"/>
                </a:solidFill>
                <a:latin typeface="Arial" panose="020B0604020202020204" pitchFamily="34" charset="0"/>
                <a:cs typeface="Arial" panose="020B0604020202020204" pitchFamily="34" charset="0"/>
              </a:rPr>
              <a:t>ы бар?          </a:t>
            </a:r>
            <a:r>
              <a:rPr lang="ru-RU" sz="2400" b="1" i="1" dirty="0">
                <a:solidFill>
                  <a:srgbClr val="002060"/>
                </a:solidFill>
                <a:latin typeface="Arial" panose="020B0604020202020204" pitchFamily="34" charset="0"/>
                <a:cs typeface="Arial" panose="020B0604020202020204" pitchFamily="34" charset="0"/>
              </a:rPr>
              <a:t>   </a:t>
            </a:r>
            <a:endParaRPr lang="ru-RU" sz="24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2400" b="1" i="1" dirty="0">
                <a:solidFill>
                  <a:srgbClr val="002060"/>
                </a:solidFill>
                <a:latin typeface="Arial" panose="020B0604020202020204" pitchFamily="34" charset="0"/>
                <a:cs typeface="Arial" panose="020B0604020202020204" pitchFamily="34" charset="0"/>
              </a:rPr>
              <a:t>3. Ерекше білім беру қажеттіліктері бар оқушылар үшін физикалық есептерді шығаруда қандай әдістемелер мен тәсілдер тиімді?</a:t>
            </a:r>
            <a:endParaRPr lang="ru-RU" sz="24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2400" b="1" i="1" dirty="0">
                <a:solidFill>
                  <a:srgbClr val="002060"/>
                </a:solidFill>
                <a:latin typeface="Arial" panose="020B0604020202020204" pitchFamily="34" charset="0"/>
                <a:cs typeface="Arial" panose="020B0604020202020204" pitchFamily="34" charset="0"/>
              </a:rPr>
              <a:t>   </a:t>
            </a:r>
            <a:endParaRPr lang="ru-RU" sz="24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2400" b="1" i="1" dirty="0">
                <a:solidFill>
                  <a:srgbClr val="002060"/>
                </a:solidFill>
                <a:latin typeface="Arial" panose="020B0604020202020204" pitchFamily="34" charset="0"/>
                <a:cs typeface="Arial" panose="020B0604020202020204" pitchFamily="34" charset="0"/>
              </a:rPr>
              <a:t>4. Физикалық заңдар мен заңдылықтарды түсіну үшін практикалық жұмыстар мен эксперименттердің маңызы неде?</a:t>
            </a:r>
            <a:endParaRPr lang="ru-RU" sz="24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endPar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893481" y="2683215"/>
            <a:ext cx="2995838" cy="3744798"/>
          </a:xfrm>
          <a:prstGeom prst="rect">
            <a:avLst/>
          </a:prstGeom>
        </p:spPr>
      </p:pic>
      <p:sp>
        <p:nvSpPr>
          <p:cNvPr id="7" name="Скругленный прямоугольник 4"/>
          <p:cNvSpPr/>
          <p:nvPr/>
        </p:nvSpPr>
        <p:spPr>
          <a:xfrm>
            <a:off x="1507046" y="189518"/>
            <a:ext cx="9048504" cy="703748"/>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Заголовок 1"/>
          <p:cNvSpPr>
            <a:spLocks noGrp="1"/>
          </p:cNvSpPr>
          <p:nvPr>
            <p:ph type="title"/>
          </p:nvPr>
        </p:nvSpPr>
        <p:spPr>
          <a:xfrm>
            <a:off x="1443869" y="243060"/>
            <a:ext cx="9174858" cy="620872"/>
          </a:xfrm>
        </p:spPr>
        <p:txBody>
          <a:bodyPr>
            <a:normAutofit/>
          </a:bodyPr>
          <a:lstStyle/>
          <a:p>
            <a:pPr algn="ctr"/>
            <a:r>
              <a:rPr lang=""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СҰРАҚТАР</a:t>
            </a:r>
            <a:endParaRPr lang=""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p:cNvSpPr>
            <a:spLocks noGrp="1" noRot="1" noChangeAspect="1" noMove="1" noResize="1" noEditPoints="1" noAdjustHandles="1" noChangeArrowheads="1" noChangeShapeType="1" noTextEdit="1"/>
          </p:cNvSpPr>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56"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p:cNvSpPr>
            <a:spLocks noGrp="1"/>
          </p:cNvSpPr>
          <p:nvPr>
            <p:ph idx="1"/>
          </p:nvPr>
        </p:nvSpPr>
        <p:spPr>
          <a:xfrm>
            <a:off x="1073337" y="1608465"/>
            <a:ext cx="10258425" cy="4351338"/>
          </a:xfrm>
        </p:spPr>
        <p:txBody>
          <a:bodyPr>
            <a:normAutofit/>
          </a:bodyPr>
          <a:lstStyle/>
          <a:p>
            <a:pPr marL="0" indent="0">
              <a:buNone/>
            </a:pPr>
            <a:r>
              <a:rPr lang="ru-RU" sz="2000" dirty="0">
                <a:latin typeface="Arial" panose="020B0604020202020204" pitchFamily="34" charset="0"/>
                <a:cs typeface="Arial" panose="020B0604020202020204" pitchFamily="34" charset="0"/>
              </a:rPr>
              <a:t>1.1. Б.М.Ысқақов, А.А.Ағылұқов, Н.Б.Шамбулов. Физикадан есеп шығару мысалдары./Алматы, Мектеп. 1987ж.</a:t>
            </a:r>
            <a:endParaRPr lang="ru-RU" sz="2000" dirty="0">
              <a:latin typeface="Arial" panose="020B0604020202020204" pitchFamily="34" charset="0"/>
              <a:cs typeface="Arial" panose="020B0604020202020204" pitchFamily="34" charset="0"/>
            </a:endParaRPr>
          </a:p>
          <a:p>
            <a:pPr marL="0" indent="0">
              <a:buNone/>
            </a:pPr>
            <a:r>
              <a:rPr lang="ru-RU" sz="2000" dirty="0">
                <a:latin typeface="Arial" panose="020B0604020202020204" pitchFamily="34" charset="0"/>
                <a:cs typeface="Arial" panose="020B0604020202020204" pitchFamily="34" charset="0"/>
              </a:rPr>
              <a:t>2. Е.В.Фирганг. Руководство к решению задач по курсу общей физики. М., Высшая школа, 1998 г.</a:t>
            </a:r>
            <a:endParaRPr lang="ru-RU" sz="2000" dirty="0">
              <a:latin typeface="Arial" panose="020B0604020202020204" pitchFamily="34" charset="0"/>
              <a:cs typeface="Arial" panose="020B0604020202020204" pitchFamily="34" charset="0"/>
            </a:endParaRPr>
          </a:p>
          <a:p>
            <a:pPr marL="0" indent="0">
              <a:buNone/>
            </a:pPr>
            <a:r>
              <a:rPr lang="ru-RU" sz="2000" dirty="0">
                <a:latin typeface="Arial" panose="020B0604020202020204" pitchFamily="34" charset="0"/>
                <a:cs typeface="Arial" panose="020B0604020202020204" pitchFamily="34" charset="0"/>
              </a:rPr>
              <a:t>3. Ә.Көшеров. Физика пәнінен есептер түрлері. Шымкент. 1998ж.</a:t>
            </a:r>
            <a:endParaRPr lang="ru-RU" sz="2000" dirty="0">
              <a:latin typeface="Arial" panose="020B0604020202020204" pitchFamily="34" charset="0"/>
              <a:cs typeface="Arial" panose="020B0604020202020204" pitchFamily="34" charset="0"/>
            </a:endParaRPr>
          </a:p>
          <a:p>
            <a:pPr marL="0" indent="0">
              <a:buNone/>
            </a:pPr>
            <a:r>
              <a:rPr lang="ru-RU" sz="2000" dirty="0">
                <a:latin typeface="Arial" panose="020B0604020202020204" pitchFamily="34" charset="0"/>
                <a:cs typeface="Arial" panose="020B0604020202020204" pitchFamily="34" charset="0"/>
              </a:rPr>
              <a:t>4. А.Т.Анарбаева. Физика есептерін шығару тәсілдері. Алматы, Мектеп. 1987 ж</a:t>
            </a:r>
            <a:endParaRPr lang="ru-RU" sz="2000" dirty="0">
              <a:latin typeface="Arial" panose="020B0604020202020204" pitchFamily="34" charset="0"/>
              <a:cs typeface="Arial" panose="020B0604020202020204" pitchFamily="34" charset="0"/>
            </a:endParaRPr>
          </a:p>
        </p:txBody>
      </p:sp>
      <p:sp>
        <p:nvSpPr>
          <p:cNvPr id="64" name="Скругленный прямоугольник 4"/>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p:cNvSpPr>
            <a:spLocks noGrp="1"/>
          </p:cNvSpPr>
          <p:nvPr>
            <p:ph type="title"/>
          </p:nvPr>
        </p:nvSpPr>
        <p:spPr>
          <a:xfrm>
            <a:off x="861654" y="336282"/>
            <a:ext cx="10972800" cy="5646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ПАЙДАЛАНЫЛҒАН </a:t>
            </a:r>
            <a:r>
              <a:rPr lang="en-US"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ӘДЕБИЕТТЕР</a:t>
            </a: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ТІЗІМІ</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a:spLocks noGrp="1" noRot="1" noChangeAspect="1" noMove="1" noResize="1" noEditPoints="1" noAdjustHandles="1" noChangeArrowheads="1" noChangeShapeType="1" noTextEdit="1"/>
          </p:cNvSpPr>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p:cNvGrpSpPr>
            <a:grpSpLocks noGrp="1" noRot="1" noChangeAspect="1" noMove="1" noResize="1" noUngrp="1"/>
          </p:cNvGrpSpPr>
          <p:nvPr/>
        </p:nvGrpSpPr>
        <p:grpSpPr>
          <a:xfrm>
            <a:off x="11873418" y="44817"/>
            <a:ext cx="233303" cy="772404"/>
            <a:chOff x="11873418" y="44817"/>
            <a:chExt cx="233303" cy="772404"/>
          </a:xfrm>
        </p:grpSpPr>
        <p:sp>
          <p:nvSpPr>
            <p:cNvPr id="119"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p:cNvGrpSpPr>
            <a:grpSpLocks noGrp="1" noRot="1" noChangeAspect="1" noMove="1" noResize="1" noUngrp="1"/>
          </p:cNvGrpSpPr>
          <p:nvPr/>
        </p:nvGrpSpPr>
        <p:grpSpPr>
          <a:xfrm>
            <a:off x="54864" y="3048506"/>
            <a:ext cx="630289" cy="765242"/>
            <a:chOff x="45711" y="3048506"/>
            <a:chExt cx="630289" cy="765242"/>
          </a:xfrm>
        </p:grpSpPr>
        <p:sp>
          <p:nvSpPr>
            <p:cNvPr id="133"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p:cNvSpPr>
            <a:spLocks noGrp="1"/>
          </p:cNvSpPr>
          <p:nvPr>
            <p:ph type="title"/>
          </p:nvPr>
        </p:nvSpPr>
        <p:spPr>
          <a:xfrm>
            <a:off x="838200" y="2195716"/>
            <a:ext cx="10515600" cy="1325563"/>
          </a:xfrm>
        </p:spPr>
        <p:txBody>
          <a:bodyPr>
            <a:normAutofit/>
          </a:bodyPr>
          <a:lstStyle/>
          <a:p>
            <a:pPr algn="ctr"/>
            <a:r>
              <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НАЗАРЛАРЫҢЫЗҒА РАҚМЕТ!</a:t>
            </a:r>
            <a:endPar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543171" y="532995"/>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60" name="Объект 2"/>
          <p:cNvSpPr>
            <a:spLocks noGrp="1"/>
          </p:cNvSpPr>
          <p:nvPr>
            <p:ph sz="half" idx="1"/>
          </p:nvPr>
        </p:nvSpPr>
        <p:spPr>
          <a:xfrm>
            <a:off x="838200" y="1825625"/>
            <a:ext cx="6115685" cy="4351655"/>
          </a:xfrm>
        </p:spPr>
        <p:txBody>
          <a:bodyPr anchor="ctr">
            <a:noAutofit/>
          </a:bodyPr>
          <a:lstStyle/>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Физика есептерін шығару оқушылардың оқу материалдарын саналы түрде терең игеруіне қолайлы жағдай туғызады, олардың алған білімдерін пайдалана білу қабілетін қалыптастырады және бекітеді. Сонымен қатар, есептерді шығару оқушылардың өздігінен ойлануын, қиыншылықтарды жеңуге деген жігерін және табандылығын арттыру құралдарының бірі болып есептелініп, оқу процесін жақсарта түседі. Есеп шығару – оқу үрдісінің бӛліп алуға болмайтын бір бӛлігі болып табылады. Себебі, ол физикалық ұйымдарды қалыптастыруға оқушылардың физикалық құбылыстарды ойлау қабілетін дамытуға, оны практикада қолданып білуге үйретеді. Білімді игерудің нәтижелілігі таным үдерісіне адамның әртүрлі сезім мүшелерінің іске қосылуы және нақты заттар мен құбылыстарға бетпе-бет келгенде оны сезіну, көре білу және қабылдау арқылы артады. Бұл жағдайда физикалық эксперименттің маңызы зор. Қабілеттілік дегеніміз дамудың нәтижесі болғандықтан, оның туа бітуі мүмкін емес. Оқушы қабілеті дегеніміз, оның педагогикалық ықпал аясындағы білім алу әрекеті. Жеке тұлғаны дамыту, оқыту оның шығармашылық қабілетінің дамуына әсер етеді. Әрбір оқушы оқу материалын шығармашылық деңгейде игере алады, яғни шығармашылық қабілетін дамытады. Бұл үшін оның шығармашылық ойын дамыту негізінде оқуға, яғни өздігінен білім алуға үйрету қажет. Сондықтан, ең алдымен оқушы даяр білімді мұғалімнің түсіндіруімен алатын дәстүрлі оқыту практикасынан бас тарту керек.</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p:cNvSpPr/>
          <p:nvPr/>
        </p:nvSpPr>
        <p:spPr>
          <a:xfrm>
            <a:off x="1328420" y="675005"/>
            <a:ext cx="9259570" cy="86741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Заголовок 1"/>
          <p:cNvSpPr>
            <a:spLocks noGrp="1"/>
          </p:cNvSpPr>
          <p:nvPr>
            <p:ph type="title"/>
          </p:nvPr>
        </p:nvSpPr>
        <p:spPr>
          <a:xfrm>
            <a:off x="838200" y="-635"/>
            <a:ext cx="10101580" cy="2235835"/>
          </a:xfrm>
        </p:spPr>
        <p:txBody>
          <a:bodyPr>
            <a:normAutofit/>
          </a:bodyPr>
          <a:lstStyle/>
          <a:p>
            <a:pPr algn="ctr"/>
            <a:r>
              <a:rPr lang="" alt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 есептерін шығару</a:t>
            </a:r>
            <a:endParaRPr lang="" alt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6" name="Замещающее содержимое 5" descr="фызығаа"/>
          <p:cNvPicPr>
            <a:picLocks noChangeAspect="1"/>
          </p:cNvPicPr>
          <p:nvPr>
            <p:ph sz="half" idx="2"/>
          </p:nvPr>
        </p:nvPicPr>
        <p:blipFill>
          <a:blip r:embed="rId1"/>
          <a:stretch>
            <a:fillRect/>
          </a:stretch>
        </p:blipFill>
        <p:spPr>
          <a:xfrm>
            <a:off x="6767195" y="1608455"/>
            <a:ext cx="4351655" cy="43516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401566" y="6136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p:cNvSpPr>
            <a:spLocks noGrp="1"/>
          </p:cNvSpPr>
          <p:nvPr>
            <p:ph type="title"/>
          </p:nvPr>
        </p:nvSpPr>
        <p:spPr>
          <a:xfrm>
            <a:off x="1356222" y="102548"/>
            <a:ext cx="9211909" cy="994123"/>
          </a:xfrm>
        </p:spPr>
        <p:txBody>
          <a:bodyPr>
            <a:normAutofit/>
          </a:bodyPr>
          <a:lstStyle/>
          <a:p>
            <a:pPr algn="l"/>
            <a:r>
              <a:rPr lang=""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Шығармашылық қабілетін арттыру</a:t>
            </a:r>
            <a:endParaRPr lang=""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p:cNvSpPr txBox="1"/>
          <p:nvPr/>
        </p:nvSpPr>
        <p:spPr>
          <a:xfrm>
            <a:off x="883285" y="1216660"/>
            <a:ext cx="10151745" cy="1426210"/>
          </a:xfrm>
          <a:prstGeom prst="rect">
            <a:avLst/>
          </a:prstGeom>
          <a:noFill/>
        </p:spPr>
        <p:txBody>
          <a:bodyPr wrap="square">
            <a:noAutofit/>
          </a:bodyPr>
          <a:lstStyle/>
          <a:p>
            <a:pPr indent="0" algn="just">
              <a:lnSpc>
                <a:spcPct val="100000"/>
              </a:lnSpc>
              <a:spcBef>
                <a:spcPts val="0"/>
              </a:spcBef>
              <a:buNone/>
            </a:pPr>
            <a:r>
              <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Шығармашылық қабілеттерін арттыруда эксперименттік тапсырмаларды үйге берудің маңызы ерекше. Экспериментті жүргізудің дидактикалық құрылымы төмендегідей болуы мүмкін: демонстрациялық тәжірибелер, фронтальды зертханалық жұмыстар, физикалық практикум, үй жағдайындағы тәжірибелер. Мұғалімнің үйге эксперименттік тапсырмалар беруі сирек кездеседі. Дегенмен, оқу процесінде дәл осы тәсілді қолданудың ерекше маңыздылығы, біріншіден, үй жұмысының формасын түрлендіреді (кітапты оқыту, есеп шығару), екіншіден оқушының алдына тек қана өздігінен эксперименттік тәжірибе жасау арқылы ғана шешілетін мәселені қояды.</a:t>
            </a: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0" name="Объект 2"/>
          <p:cNvSpPr>
            <a:spLocks noGrp="1"/>
          </p:cNvSpPr>
          <p:nvPr>
            <p:ph idx="1"/>
          </p:nvPr>
        </p:nvSpPr>
        <p:spPr>
          <a:xfrm>
            <a:off x="624205" y="3048635"/>
            <a:ext cx="10410190" cy="3079750"/>
          </a:xfrm>
        </p:spPr>
        <p:txBody>
          <a:bodyPr anchor="ctr">
            <a:normAutofit lnSpcReduction="10000"/>
          </a:bodyPr>
          <a:lstStyle/>
          <a:p>
            <a:pPr indent="0" algn="just">
              <a:lnSpc>
                <a:spcPct val="100000"/>
              </a:lnSpc>
              <a:spcBef>
                <a:spcPts val="0"/>
              </a:spcBef>
              <a:buNone/>
            </a:pPr>
            <a:r>
              <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Үй тапсырмасына эксперименттік тапсырмалар беру оқушының мынадай қабілеттерін және шеберліктерін дамытады:</a:t>
            </a:r>
            <a:endPar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Интеллектуалдық (салыстыру қабілеті, негізгіні ажырата білу, зерттеу, эксперимент нәтижелерін жазу және қорытындылау).</a:t>
            </a:r>
            <a:endPar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Пәндік (теорияны практикамен ұштастыру шеберлігі, физикалық білімдерін құбылыстарға анализ жасауға қолдану, к</a:t>
            </a:r>
            <a:r>
              <a:rPr lang="" alt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ө</a:t>
            </a:r>
            <a:r>
              <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птеген үй аспаптары мен құралдарының жұмыс істеу принципін түсіндіру).</a:t>
            </a:r>
            <a:endPar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Ұйымдастыру-танымдық (құрал-жабдықтардың функционалдық міндеттерін анықтай білу, техникалық құрылғылармен жұмыс істегенде техника қауіпсіздігі мен пайдалану ережелерін сақтау). Еңбек ету (қол құралдарымен жұмыс істеуді үйрену дағдысы, ұсталық, т.б.). Физикалық эксперименттік тапсырмаларды үйге беру осы пәнге ерекше қызығушылықты тудырады.</a:t>
            </a:r>
            <a:endPar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endPar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endPar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774065" y="24892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40093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p:cNvSpPr/>
          <p:nvPr/>
        </p:nvSpPr>
        <p:spPr>
          <a:xfrm>
            <a:off x="1464816" y="248766"/>
            <a:ext cx="8980982" cy="67656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Үйге берілетін эксперименттік тапсырмалар жүйесі құрылған. Бұл жүйе төмендегідей бірқатар мәселелерді шешуге бағытталған:</a:t>
            </a:r>
            <a:endPar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Заголовок 1"/>
          <p:cNvSpPr>
            <a:spLocks noGrp="1"/>
          </p:cNvSpPr>
          <p:nvPr>
            <p:ph type="title"/>
          </p:nvPr>
        </p:nvSpPr>
        <p:spPr>
          <a:xfrm flipH="1">
            <a:off x="1093470" y="5879465"/>
            <a:ext cx="3639820" cy="375920"/>
          </a:xfrm>
        </p:spPr>
        <p:txBody>
          <a:bodyPr>
            <a:normAutofit/>
          </a:bodyPr>
          <a:lstStyle/>
          <a:p>
            <a:pPr algn="ctr"/>
            <a:r>
              <a:rPr lang="" altLang="ru-RU" sz="1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эксперименттік тәжірибелер</a:t>
            </a:r>
            <a:endParaRPr lang="" altLang="ru-RU" sz="1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TextBox 54"/>
          <p:cNvSpPr txBox="1"/>
          <p:nvPr/>
        </p:nvSpPr>
        <p:spPr>
          <a:xfrm>
            <a:off x="1093470" y="1589405"/>
            <a:ext cx="10155555" cy="4290060"/>
          </a:xfrm>
          <a:prstGeom prst="rect">
            <a:avLst/>
          </a:prstGeom>
          <a:noFill/>
        </p:spPr>
        <p:txBody>
          <a:bodyPr wrap="square">
            <a:noAutofit/>
          </a:bodyPr>
          <a:lstStyle/>
          <a:p>
            <a:pPr algn="just"/>
            <a:r>
              <a:rPr lang="" altLang="ru-RU" dirty="0">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Тәжірибелерді физикалық тұрғыдан қарастыру;</a:t>
            </a:r>
            <a:endParaRPr lang="ru-RU" dirty="0">
              <a:latin typeface="Arial" panose="020B0604020202020204" pitchFamily="34" charset="0"/>
              <a:cs typeface="Arial" panose="020B0604020202020204" pitchFamily="34" charset="0"/>
            </a:endParaRPr>
          </a:p>
          <a:p>
            <a:pPr algn="just"/>
            <a:r>
              <a:rPr lang="" altLang="ru-RU" dirty="0">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Физикалық шамаларды өлшеу арқылы физикалық заңдар мен заңдылықтардағы функционалдық тәуелділікті анықтау;</a:t>
            </a:r>
            <a:endParaRPr lang="ru-RU" dirty="0">
              <a:latin typeface="Arial" panose="020B0604020202020204" pitchFamily="34" charset="0"/>
              <a:cs typeface="Arial" panose="020B0604020202020204" pitchFamily="34" charset="0"/>
            </a:endParaRPr>
          </a:p>
          <a:p>
            <a:pPr algn="just"/>
            <a:r>
              <a:rPr lang="" altLang="ru-RU" dirty="0">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Физикалық процестерді тұрмыстық техника көмегімен басқару мүмкіндігін түсіндіру (тігін машинасындағы реостаттың және потенциометр – дыбыс реттегіштің телевизордағы, магнитофондағы, радиоқабылдағыштағы міндетін анықтау);</a:t>
            </a:r>
            <a:endParaRPr lang="ru-RU" dirty="0">
              <a:latin typeface="Arial" panose="020B0604020202020204" pitchFamily="34" charset="0"/>
              <a:cs typeface="Arial" panose="020B0604020202020204" pitchFamily="34" charset="0"/>
            </a:endParaRPr>
          </a:p>
          <a:p>
            <a:pPr algn="just"/>
            <a:r>
              <a:rPr lang="" altLang="ru-RU" dirty="0">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Тұрмысқа қажетті техникалық құрылғылардың параметрлерін өлшеу және есептеулер жүргізу (элекр құрылғыларының – үтіктің, электр плитасының қуатын электр энергиясын есептегіш пен секундтық тілі бар сағат арқылы анықтау және оны осы құралдың құжаттық көрсеткіштерімен салыстыру; егер олар сәйкес келмесе себептерін түсіндіру);</a:t>
            </a:r>
            <a:endParaRPr lang="ru-RU" dirty="0">
              <a:latin typeface="Arial" panose="020B0604020202020204" pitchFamily="34" charset="0"/>
              <a:cs typeface="Arial" panose="020B0604020202020204" pitchFamily="34" charset="0"/>
            </a:endParaRPr>
          </a:p>
          <a:p>
            <a:pPr algn="just"/>
            <a:r>
              <a:rPr lang="" altLang="ru-RU" dirty="0">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Техникалық білімдерін күнделікті еңбек тәжірибесінде қолдану (май қабатымен жабылған суда картоп тезірек піседі. Мұны тәжірибе тексеріп, құбылысты түсіндіру керек).</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116840" y="1167130"/>
            <a:ext cx="14921865" cy="55048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TextBox 53"/>
          <p:cNvSpPr txBox="1"/>
          <p:nvPr/>
        </p:nvSpPr>
        <p:spPr>
          <a:xfrm>
            <a:off x="623570" y="1167130"/>
            <a:ext cx="13976985" cy="16997045"/>
          </a:xfrm>
          <a:prstGeom prst="rect">
            <a:avLst/>
          </a:prstGeom>
          <a:noFill/>
        </p:spPr>
        <p:txBody>
          <a:bodyPr wrap="square">
            <a:noAutofit/>
          </a:bodyPr>
          <a:lstStyle/>
          <a:p>
            <a:pPr algn="just">
              <a:lnSpc>
                <a:spcPct val="107000"/>
              </a:lnSpc>
              <a:spcAft>
                <a:spcPts val="800"/>
              </a:spcAft>
            </a:pPr>
            <a:r>
              <a:rPr lang="en-US" dirty="0" err="1">
                <a:latin typeface="Arial" panose="020B0604020202020204" pitchFamily="34" charset="0"/>
                <a:ea typeface="Calibri" panose="020F0502020204030204" pitchFamily="34" charset="0"/>
                <a:cs typeface="Arial" panose="020B0604020202020204" pitchFamily="34" charset="0"/>
              </a:rPr>
              <a:t> </a:t>
            </a:r>
            <a:r>
              <a:rPr lang="en-US" sz="1200" b="1" i="1" dirty="0" err="1">
                <a:latin typeface="Arial" panose="020B0604020202020204" pitchFamily="34" charset="0"/>
                <a:ea typeface="Calibri" panose="020F0502020204030204" pitchFamily="34" charset="0"/>
                <a:cs typeface="Arial" panose="020B0604020202020204" pitchFamily="34" charset="0"/>
              </a:rPr>
              <a:t>Жеке оқыту жоспары (ИОП) – әр оқушының жеке қажеттіліктеріне сәйкес дайындалатын құжат.</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Мақсаты: Оқушының білім алуына қажетті жеке мақсаттар мен міндеттерді анықтау.</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2. Дифференциацияланған тапсырмалар – әр оқушының білім деңгейіне және қабілеттеріне сәйкес тапсырмалар ұсыну.</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Мақсаты: Оқушылардың қабілеттеріне сәйкес білім алуына жағдай жасау.</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3. Визуалды және тактильдік құралдар</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Визуалды құралдар:</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 Мақсаты: Есептерді көрнекі түрде түсіндіру..</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Тактильдік құралдар:</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 Мақсаты: Оқушылардың физикалық құбылыстарды түсінуін жақсарту.</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4. Компьютерлік технологиялар және интерактивті бағдарламалар</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Компьютерлік технологиялар:</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 Мақсаты: Ақпаратты қол жетімді түрде беру.</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 Интерактивті бағдарламалар:</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 Мақсаты: Есептерді интерактивті түрде шешуге мүмкіндік беру.</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5. Мұғалімнің және арнайы педагогтың қолдауы</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Мұғалімнің қолдауы:</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 Мақсаты: Оқушыларға қажет түсініктемелер мен бағыт беру.</a:t>
            </a:r>
            <a:endParaRPr lang="en-US" sz="1200" b="1" i="1" dirty="0" err="1">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200" b="1" i="1" dirty="0" err="1">
                <a:latin typeface="Arial" panose="020B0604020202020204" pitchFamily="34" charset="0"/>
                <a:ea typeface="Calibri" panose="020F0502020204030204" pitchFamily="34" charset="0"/>
                <a:cs typeface="Arial" panose="020B0604020202020204" pitchFamily="34" charset="0"/>
              </a:rPr>
              <a:t> </a:t>
            </a:r>
            <a:endParaRPr lang="en-US" sz="1200" b="1" i="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Скругленный прямоугольник 4"/>
          <p:cNvSpPr/>
          <p:nvPr/>
        </p:nvSpPr>
        <p:spPr>
          <a:xfrm>
            <a:off x="685165" y="0"/>
            <a:ext cx="10398760" cy="116713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l"/>
            <a:endParaRPr lang="en-US">
              <a:latin typeface="Arial" panose="020B0604020202020204" pitchFamily="34" charset="0"/>
              <a:cs typeface="Arial" panose="020B0604020202020204" pitchFamily="34" charset="0"/>
            </a:endParaRPr>
          </a:p>
        </p:txBody>
      </p:sp>
      <p:sp>
        <p:nvSpPr>
          <p:cNvPr id="7" name="Заголовок 1"/>
          <p:cNvSpPr>
            <a:spLocks noGrp="1"/>
          </p:cNvSpPr>
          <p:nvPr>
            <p:ph type="title"/>
          </p:nvPr>
        </p:nvSpPr>
        <p:spPr>
          <a:xfrm>
            <a:off x="1139248" y="289242"/>
            <a:ext cx="9439878" cy="669547"/>
          </a:xfrm>
        </p:spPr>
        <p:txBody>
          <a:bodyPr>
            <a:normAutofit fontScale="90000"/>
          </a:bodyPr>
          <a:lstStyle/>
          <a:p>
            <a:pPr algn="l"/>
            <a:r>
              <a:rPr lang="ru-RU" sz="178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Ерекше білім беру қажеттіліктері бар (ЕҚБ) балаларға физикалық есептерді шығаруда ерекше әдістемелер мен тәсілдер қолдану қажет. Бұл әдістемелер мен тәсілдер оқушылардың жеке ерекшеліктерін ескере отырып, олардың білім алу процесін оңайлатуға бағытталған.</a:t>
            </a:r>
            <a:endParaRPr lang="ru-RU" sz="178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5461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p:cNvSpPr/>
          <p:nvPr/>
        </p:nvSpPr>
        <p:spPr>
          <a:xfrm>
            <a:off x="910590" y="106680"/>
            <a:ext cx="10067290" cy="126492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p:cNvSpPr>
            <a:spLocks noGrp="1"/>
          </p:cNvSpPr>
          <p:nvPr>
            <p:ph type="title"/>
          </p:nvPr>
        </p:nvSpPr>
        <p:spPr>
          <a:xfrm>
            <a:off x="1139190" y="288925"/>
            <a:ext cx="9683750" cy="849630"/>
          </a:xfrm>
        </p:spPr>
        <p:txBody>
          <a:bodyPr>
            <a:normAutofit fontScale="90000"/>
          </a:bodyPr>
          <a:lstStyle/>
          <a:p>
            <a:pPr algn="ctr"/>
            <a:r>
              <a:rPr lang="ru-RU" sz="178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mn-ea"/>
              </a:rPr>
              <a:t>Ерекше білім беру қажеттіліктері бар (ЕҚБ) балаларға физикалық есептерді шығаруда ерекше әдістемелер мен тәсілдер қолдану қажет. Бұл әдістемелер мен тәсілдер оқушылардың жеке ерекшеліктерін ескере отырып, олардың білім алу процесін оңайлатуға бағытталған.</a:t>
            </a:r>
            <a:endParaRPr lang="" altLang="ru-RU" sz="178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TextBox 54"/>
          <p:cNvSpPr txBox="1"/>
          <p:nvPr/>
        </p:nvSpPr>
        <p:spPr>
          <a:xfrm>
            <a:off x="1260475" y="1582420"/>
            <a:ext cx="9982200" cy="4293870"/>
          </a:xfrm>
          <a:prstGeom prst="rect">
            <a:avLst/>
          </a:prstGeom>
          <a:noFill/>
        </p:spPr>
        <p:txBody>
          <a:bodyPr wrap="square">
            <a:noAutofit/>
          </a:bodyPr>
          <a:lstStyle/>
          <a:p>
            <a:pPr marR="381000" lvl="0" algn="l">
              <a:lnSpc>
                <a:spcPct val="107000"/>
              </a:lnSpc>
              <a:spcAft>
                <a:spcPts val="800"/>
              </a:spcAft>
              <a:buSzPts val="1000"/>
              <a:tabLst>
                <a:tab pos="457200" algn="l"/>
              </a:tabLst>
            </a:pPr>
            <a:r>
              <a:rPr lang="en-US"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Оқу материалдарын бейімдеу</a:t>
            </a:r>
            <a:endParaRPr lang="en-US"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381000" lvl="0" algn="l">
              <a:lnSpc>
                <a:spcPct val="107000"/>
              </a:lnSpc>
              <a:spcAft>
                <a:spcPts val="800"/>
              </a:spcAft>
              <a:buSzPts val="1000"/>
              <a:tabLst>
                <a:tab pos="457200" algn="l"/>
              </a:tabLs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 - Мақсаты: Оқушылардың оқу материалдарын түсінуін жеңілдету.</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gn="l">
              <a:lnSpc>
                <a:spcPct val="107000"/>
              </a:lnSpc>
              <a:spcAft>
                <a:spcPts val="800"/>
              </a:spcAft>
              <a:buSzPts val="1000"/>
              <a:tabLst>
                <a:tab pos="457200" algn="l"/>
              </a:tabLs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 7. Практикалық жұмыстар мен эксперименттер</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gn="l">
              <a:lnSpc>
                <a:spcPct val="107000"/>
              </a:lnSpc>
              <a:spcAft>
                <a:spcPts val="800"/>
              </a:spcAft>
              <a:buSzPts val="1000"/>
              <a:tabLst>
                <a:tab pos="457200" algn="l"/>
              </a:tabLs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 Практикалық жұмыстар:</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gn="l">
              <a:lnSpc>
                <a:spcPct val="107000"/>
              </a:lnSpc>
              <a:spcAft>
                <a:spcPts val="800"/>
              </a:spcAft>
              <a:buSzPts val="1000"/>
              <a:tabLst>
                <a:tab pos="457200" algn="l"/>
              </a:tabLs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 - Мақсаты: Физикалық құбылыстарды іс жүзінде тексеру.</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gn="l">
              <a:lnSpc>
                <a:spcPct val="107000"/>
              </a:lnSpc>
              <a:spcAft>
                <a:spcPts val="800"/>
              </a:spcAft>
              <a:buSzPts val="1000"/>
              <a:tabLst>
                <a:tab pos="457200" algn="l"/>
              </a:tabLs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 Эксперименттер:</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gn="l">
              <a:lnSpc>
                <a:spcPct val="107000"/>
              </a:lnSpc>
              <a:spcAft>
                <a:spcPts val="800"/>
              </a:spcAft>
              <a:buSzPts val="1000"/>
              <a:tabLst>
                <a:tab pos="457200" algn="l"/>
              </a:tabLs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 - Мақсаты: Оқушылардың білімдерін практикада қолдану қабілетін дамыту</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gn="l">
              <a:lnSpc>
                <a:spcPct val="107000"/>
              </a:lnSpc>
              <a:spcAft>
                <a:spcPts val="800"/>
              </a:spcAft>
              <a:buSzPts val="1000"/>
              <a:tabLst>
                <a:tab pos="457200" algn="l"/>
              </a:tabLs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8. Кері байланыс және бағалау</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gn="l">
              <a:lnSpc>
                <a:spcPct val="107000"/>
              </a:lnSpc>
              <a:spcAft>
                <a:spcPts val="800"/>
              </a:spcAft>
              <a:buSzPts val="1000"/>
              <a:tabLst>
                <a:tab pos="457200" algn="l"/>
              </a:tabLs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 Кері байланыс:</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gn="l">
              <a:lnSpc>
                <a:spcPct val="107000"/>
              </a:lnSpc>
              <a:spcAft>
                <a:spcPts val="800"/>
              </a:spcAft>
              <a:buSzPts val="1000"/>
              <a:tabLst>
                <a:tab pos="457200" algn="l"/>
              </a:tabLs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-Мақсаты: Оқушылардың жетістіктерін бағалау және қажетті түзетулер енгізу.</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gn="l">
              <a:lnSpc>
                <a:spcPct val="107000"/>
              </a:lnSpc>
              <a:spcAft>
                <a:spcPts val="800"/>
              </a:spcAft>
              <a:buSzPts val="1000"/>
              <a:tabLst>
                <a:tab pos="457200" algn="l"/>
              </a:tabLs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 Бағалау әдістерін бейімдеу:</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gn="l">
              <a:lnSpc>
                <a:spcPct val="107000"/>
              </a:lnSpc>
              <a:spcAft>
                <a:spcPts val="800"/>
              </a:spcAft>
              <a:buSzPts val="1000"/>
              <a:tabLst>
                <a:tab pos="457200" algn="l"/>
              </a:tabLs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 - Мақсаты: Оқушылардың жетістіктерін объективті бағалау.</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259326" y="675235"/>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p:cNvSpPr>
            <a:spLocks noGrp="1"/>
          </p:cNvSpPr>
          <p:nvPr>
            <p:ph type="title"/>
          </p:nvPr>
        </p:nvSpPr>
        <p:spPr>
          <a:xfrm>
            <a:off x="1139248" y="289242"/>
            <a:ext cx="9439878" cy="669547"/>
          </a:xfrm>
        </p:spPr>
        <p:txBody>
          <a:bodyPr>
            <a:normAutofit/>
          </a:bodyPr>
          <a:lstStyle/>
          <a:p>
            <a:pPr algn="ct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Инклюзивті білім беру жүйелері сабақтарды жан-жақты ету және барлық оқушыларды есепке алу үшін оқу бағдарламасын өзгертуі керек. Бұған:</a:t>
            </a:r>
            <a:endPar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4" name="Объект 2"/>
          <p:cNvSpPr>
            <a:spLocks noGrp="1"/>
          </p:cNvSpPr>
          <p:nvPr>
            <p:ph idx="1"/>
          </p:nvPr>
        </p:nvSpPr>
        <p:spPr>
          <a:xfrm>
            <a:off x="926465" y="1183640"/>
            <a:ext cx="8161020" cy="5106035"/>
          </a:xfrm>
        </p:spPr>
        <p:txBody>
          <a:bodyPr>
            <a:normAutofit/>
          </a:bodyPr>
          <a:lstStyle/>
          <a:p>
            <a:pPr indent="0" algn="just">
              <a:lnSpc>
                <a:spcPct val="100000"/>
              </a:lnSpc>
              <a:spcBef>
                <a:spcPts val="0"/>
              </a:spcBef>
              <a:buNone/>
            </a:pPr>
            <a:r>
              <a:rPr lang="ru-RU" sz="2400" b="1" dirty="0">
                <a:solidFill>
                  <a:srgbClr val="002060"/>
                </a:solidFill>
                <a:latin typeface="Arial" panose="020B0604020202020204" pitchFamily="34" charset="0"/>
                <a:ea typeface="Calibri" panose="020F0502020204030204" pitchFamily="34" charset="0"/>
                <a:cs typeface="Arial" panose="020B0604020202020204" pitchFamily="34" charset="0"/>
              </a:rPr>
              <a:t>1</a:t>
            </a:r>
            <a:r>
              <a:rPr lang="" sz="2400" b="1" dirty="0">
                <a:solidFill>
                  <a:srgbClr val="002060"/>
                </a:solidFill>
                <a:latin typeface="Arial" panose="020B0604020202020204" pitchFamily="34" charset="0"/>
                <a:ea typeface="Calibri" panose="020F0502020204030204" pitchFamily="34" charset="0"/>
                <a:cs typeface="Arial" panose="020B0604020202020204" pitchFamily="34" charset="0"/>
              </a:rPr>
              <a:t>.</a:t>
            </a:r>
            <a:r>
              <a:rPr lang="ru-RU" sz="2400" b="1" dirty="0">
                <a:solidFill>
                  <a:srgbClr val="002060"/>
                </a:solidFill>
                <a:latin typeface="Arial" panose="020B0604020202020204" pitchFamily="34" charset="0"/>
                <a:ea typeface="Calibri" panose="020F0502020204030204" pitchFamily="34" charset="0"/>
                <a:cs typeface="Arial" panose="020B0604020202020204" pitchFamily="34" charset="0"/>
              </a:rPr>
              <a:t>  оқушыларды қызықтыру арқылы;</a:t>
            </a:r>
            <a:endParaRPr lang="ru-RU" sz="2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 altLang="en-US" sz="2400" b="1" dirty="0">
                <a:solidFill>
                  <a:srgbClr val="002060"/>
                </a:solidFill>
                <a:latin typeface="Arial" panose="020B0604020202020204" pitchFamily="34" charset="0"/>
                <a:ea typeface="Calibri" panose="020F0502020204030204" pitchFamily="34" charset="0"/>
                <a:cs typeface="Arial" panose="020B0604020202020204" pitchFamily="34" charset="0"/>
              </a:rPr>
              <a:t>2.</a:t>
            </a:r>
            <a:r>
              <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rPr>
              <a:t>иммерсивті сабақтарды дамыту арқылы; </a:t>
            </a:r>
            <a:endPar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 altLang="en-US" sz="2400" b="1" dirty="0">
                <a:solidFill>
                  <a:srgbClr val="002060"/>
                </a:solidFill>
                <a:latin typeface="Arial" panose="020B0604020202020204" pitchFamily="34" charset="0"/>
                <a:ea typeface="Calibri" panose="020F0502020204030204" pitchFamily="34" charset="0"/>
                <a:cs typeface="Arial" panose="020B0604020202020204" pitchFamily="34" charset="0"/>
              </a:rPr>
              <a:t>3.</a:t>
            </a:r>
            <a:r>
              <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rPr>
              <a:t>оқушылардың белсенділігін арттыру үшін пәндік оқытуды пайдалану;</a:t>
            </a:r>
            <a:endPar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 altLang="en-US" sz="2400" b="1" dirty="0">
                <a:solidFill>
                  <a:srgbClr val="002060"/>
                </a:solidFill>
                <a:latin typeface="Arial" panose="020B0604020202020204" pitchFamily="34" charset="0"/>
                <a:ea typeface="Calibri" panose="020F0502020204030204" pitchFamily="34" charset="0"/>
                <a:cs typeface="Arial" panose="020B0604020202020204" pitchFamily="34" charset="0"/>
              </a:rPr>
              <a:t>4.</a:t>
            </a:r>
            <a:r>
              <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rPr>
              <a:t>оқу ойындарын пайдалану арқылы;</a:t>
            </a:r>
            <a:endPar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 altLang="en-US" sz="2400" b="1" dirty="0">
                <a:solidFill>
                  <a:srgbClr val="002060"/>
                </a:solidFill>
                <a:latin typeface="Arial" panose="020B0604020202020204" pitchFamily="34" charset="0"/>
                <a:ea typeface="Calibri" panose="020F0502020204030204" pitchFamily="34" charset="0"/>
                <a:cs typeface="Arial" panose="020B0604020202020204" pitchFamily="34" charset="0"/>
              </a:rPr>
              <a:t>5.</a:t>
            </a:r>
            <a:r>
              <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rPr>
              <a:t>сабақтарға көбірек суреттер мен бейнелер қосу арқылы қол жеткізуге болады.</a:t>
            </a:r>
            <a:endPar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endParaRPr lang="ru-RU" sz="2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00000"/>
              </a:lnSpc>
              <a:spcBef>
                <a:spcPts val="0"/>
              </a:spcBef>
              <a:buFont typeface="+mj-lt"/>
              <a:buAutoNum type="arabicPeriod"/>
            </a:pPr>
            <a:endParaRPr lang="ru-RU" sz="2400" b="1" dirty="0">
              <a:solidFill>
                <a:srgbClr val="002060"/>
              </a:solidFill>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5745480" y="2078355"/>
            <a:ext cx="5863590" cy="3844290"/>
          </a:xfrm>
          <a:prstGeom prst="rect">
            <a:avLst/>
          </a:prstGeom>
          <a:blipFill rotWithShape="1">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85090" y="6075045"/>
            <a:ext cx="12542520" cy="18122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859155" y="1978025"/>
            <a:ext cx="4341495" cy="401828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p:cNvSpPr/>
          <p:nvPr/>
        </p:nvSpPr>
        <p:spPr>
          <a:xfrm>
            <a:off x="622935" y="219075"/>
            <a:ext cx="10645140" cy="10045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p:cNvSpPr>
            <a:spLocks noGrp="1"/>
          </p:cNvSpPr>
          <p:nvPr>
            <p:ph type="title"/>
          </p:nvPr>
        </p:nvSpPr>
        <p:spPr>
          <a:xfrm>
            <a:off x="684530" y="249555"/>
            <a:ext cx="10583545" cy="894715"/>
          </a:xfrm>
        </p:spPr>
        <p:txBody>
          <a:bodyPr>
            <a:normAutofit fontScale="90000"/>
          </a:bodyPr>
          <a:lstStyle/>
          <a:p>
            <a:pPr algn="ctr"/>
            <a:r>
              <a:rPr lang="ru-RU" sz="222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Жаңа тақырыпты түсіндіру кездерінде сапалы әсер ететін бірнеше әдістердің мысалын келтірген болатынмын олар: «Инфо-болжам» және «Кластерлер».</a:t>
            </a:r>
            <a:endParaRPr lang="ru-RU" sz="222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TextBox 1"/>
          <p:cNvSpPr txBox="1"/>
          <p:nvPr/>
        </p:nvSpPr>
        <p:spPr>
          <a:xfrm>
            <a:off x="2425065" y="1345565"/>
            <a:ext cx="14538960" cy="1168400"/>
          </a:xfrm>
          <a:prstGeom prst="rect">
            <a:avLst/>
          </a:prstGeom>
          <a:noFill/>
        </p:spPr>
        <p:txBody>
          <a:bodyPr wrap="square" rtlCol="0">
            <a:noAutofit/>
          </a:bodyPr>
          <a:lstStyle/>
          <a:p>
            <a:pPr algn="l"/>
            <a:r>
              <a:rPr lang="en-US" sz="18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Сабақта оқушыларым құрастырған кластердің бірінің нәтижесі.</a:t>
            </a:r>
            <a:endParaRPr lang="en-US" sz="18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6768465" y="2730500"/>
            <a:ext cx="4128135" cy="3029585"/>
          </a:xfrm>
          <a:prstGeom prst="rect">
            <a:avLst/>
          </a:prstGeom>
          <a:blipFill rotWithShape="1">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0" y="6125210"/>
            <a:ext cx="12192000" cy="1833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685165" y="2731135"/>
            <a:ext cx="4345305" cy="3028950"/>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p:cNvSpPr>
            <a:spLocks noGrp="1"/>
          </p:cNvSpPr>
          <p:nvPr>
            <p:ph idx="1"/>
          </p:nvPr>
        </p:nvSpPr>
        <p:spPr>
          <a:xfrm>
            <a:off x="465871" y="4768960"/>
            <a:ext cx="10820100" cy="1518307"/>
          </a:xfrm>
        </p:spPr>
        <p:txBody>
          <a:bodyPr>
            <a:normAutofit/>
          </a:bodyPr>
          <a:lstStyle/>
          <a:p>
            <a:pPr indent="0">
              <a:lnSpc>
                <a:spcPct val="100000"/>
              </a:lnSpc>
              <a:spcBef>
                <a:spcPts val="0"/>
              </a:spcBef>
              <a:buNone/>
            </a:pP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1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Скругленный прямоугольник 4"/>
          <p:cNvSpPr/>
          <p:nvPr/>
        </p:nvSpPr>
        <p:spPr>
          <a:xfrm>
            <a:off x="1233805" y="248920"/>
            <a:ext cx="9438640" cy="56896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p:cNvSpPr>
            <a:spLocks noGrp="1"/>
          </p:cNvSpPr>
          <p:nvPr>
            <p:ph type="title"/>
          </p:nvPr>
        </p:nvSpPr>
        <p:spPr>
          <a:xfrm>
            <a:off x="1356222" y="102548"/>
            <a:ext cx="9211909" cy="994123"/>
          </a:xfrm>
        </p:spPr>
        <p:txBody>
          <a:bodyPr>
            <a:normAutofit/>
          </a:bodyPr>
          <a:lstStyle/>
          <a:p>
            <a:pPr algn="ctr"/>
            <a:r>
              <a:rPr lang=""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КӨРНЕКІЛІКТЕР</a:t>
            </a:r>
            <a:endParaRPr lang=""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Прямоугольник 10"/>
          <p:cNvSpPr/>
          <p:nvPr/>
        </p:nvSpPr>
        <p:spPr>
          <a:xfrm>
            <a:off x="3559810" y="6287770"/>
            <a:ext cx="4515485" cy="4864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 altLang="en-US" sz="3200" b="1"/>
              <a:t>КӨЛІКТЕРДІҢ МАКЕТІ</a:t>
            </a:r>
            <a:endParaRPr lang="" altLang="en-US" sz="3200" b="1"/>
          </a:p>
        </p:txBody>
      </p:sp>
      <p:sp>
        <p:nvSpPr>
          <p:cNvPr id="54" name="Прямоугольник 53"/>
          <p:cNvSpPr/>
          <p:nvPr/>
        </p:nvSpPr>
        <p:spPr>
          <a:xfrm>
            <a:off x="784225" y="1096010"/>
            <a:ext cx="10935970" cy="1327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75000"/>
                  </a:schemeClr>
                </a:solidFill>
                <a:latin typeface="Arial" panose="020B0604020202020204" pitchFamily="34" charset="0"/>
                <a:cs typeface="Arial" panose="020B0604020202020204" pitchFamily="34" charset="0"/>
              </a:rPr>
              <a:t>ЕБҚ бар оқушылармен жұмыс жасаған әлде қайда қиын екенін түсіндім. Әрқашан мұғалімнің ыстық ықыласын күтіп отырады немесе мұғалімнің ол балаға мүлдем қарамағанын қалайды. Бұл мәселенің шешімі ЕБҚ бар оқушы алдыңғы қатарда басты назарда болу керек. Жұмыс істей келе олардың физикаға деген қызығушылығын ашып бастадым. Жасалған жұмыстар: тек есеп пен теорияға шектелмей маккеттермен айналысу болды. Яғни қайықтың макеті, мотоцикл, аспан сферасы (сурет 3 - 4) т. с. с. </a:t>
            </a:r>
            <a:endParaRPr lang="en-US" dirty="0">
              <a:solidFill>
                <a:schemeClr val="accent1">
                  <a:lumMod val="75000"/>
                </a:schemeClr>
              </a:solidFill>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9702</Words>
  <Application>WPS Presentation</Application>
  <PresentationFormat>Широкоэкранный</PresentationFormat>
  <Paragraphs>142</Paragraphs>
  <Slides>15</Slides>
  <Notes>0</Notes>
  <HiddenSlides>0</HiddenSlides>
  <MMClips>2</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15</vt:i4>
      </vt:variant>
    </vt:vector>
  </HeadingPairs>
  <TitlesOfParts>
    <vt:vector size="26" baseType="lpstr">
      <vt:lpstr>Arial</vt:lpstr>
      <vt:lpstr>SimSun</vt:lpstr>
      <vt:lpstr>Wingdings</vt:lpstr>
      <vt:lpstr>Calibri</vt:lpstr>
      <vt:lpstr>Times New Roman</vt:lpstr>
      <vt:lpstr>Microsoft YaHei</vt:lpstr>
      <vt:lpstr>Arial Unicode MS</vt:lpstr>
      <vt:lpstr>Calibri Light</vt:lpstr>
      <vt:lpstr>Cambria Math</vt:lpstr>
      <vt:lpstr>Helvetica Neue</vt:lpstr>
      <vt:lpstr>Тема Office</vt:lpstr>
      <vt:lpstr>PowerPoint 演示文稿</vt:lpstr>
      <vt:lpstr>1. ВАКУУМДЫҚ ТЕХНИКАСЫНЫҢ ДАМУ ТАРИХЫ</vt:lpstr>
      <vt:lpstr>1. ВАКУУМДЫҚ ТЕХНИКАСЫНЫҢ ДАМУ ТАРИХЫ</vt:lpstr>
      <vt:lpstr>СЫНАП БАРОМЕТРІ</vt:lpstr>
      <vt:lpstr>1. ВАКУУМДЫҚ ТЕХНИКАСЫНЫҢ ДАМУ ТАРИХЫ</vt:lpstr>
      <vt:lpstr>1. ВАКУУМДЫҚ ТЕХНИКАСЫНЫҢ ДАМУ ТАРИХЫ</vt:lpstr>
      <vt:lpstr>1. ВАКУУМДЫҚ ТЕХНИКАСЫНЫҢ ДАМУ ТАРИХЫ</vt:lpstr>
      <vt:lpstr>1. ВАКУУМДЫҚ ТЕХНИКАСЫНЫҢ ДАМУ ТАРИХЫ</vt:lpstr>
      <vt:lpstr>1. ВАКУУМДЫҚ ТЕХНИКАСЫНЫҢ ДАМУ ТАРИХЫ</vt:lpstr>
      <vt:lpstr>1. ВАКУУМДЫҚ ТЕХНИКАСЫНЫҢ ДАМУ ТАРИХЫ</vt:lpstr>
      <vt:lpstr>1. ВАКУУМДЫҚ ТЕХНИКАСЫНЫҢ ДАМУ ТАРИХЫ</vt:lpstr>
      <vt:lpstr>1. ВАКУУМДЫҚ ТЕХНИКАСЫНЫҢ ДАМУ ТАРИХЫ</vt:lpstr>
      <vt:lpstr>2. ВАКУУМДЫ ҒЫЛЫМ МЕН ТЕХНИКАДА ҚОЛДАНУ</vt:lpstr>
      <vt:lpstr>ПАЙДАЛАНЫЛҒАН ӘДЕБИЕТТЕР ТІЗІМІ</vt:lpstr>
      <vt:lpstr>НАЗАРЛАРЫҢЫЗҒА РАҚМЕТ!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Asus</cp:lastModifiedBy>
  <cp:revision>111</cp:revision>
  <dcterms:created xsi:type="dcterms:W3CDTF">2021-11-16T03:16:00Z</dcterms:created>
  <dcterms:modified xsi:type="dcterms:W3CDTF">2024-10-29T21:39:04Z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8234E911DDBA4B31939327279B090A9E_12</vt:lpwstr>
  </property>
  <property fmtid="{D5CDD505-2E9C-101B-9397-08002B2CF9AE}" pid="3" name="KSOProductBuildVer">
    <vt:lpwstr>1049-12.2.0.16909</vt:lpwstr>
  </property>
</Properties>
</file>