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sldIdLst>
    <p:sldId id="256" r:id="rId3"/>
    <p:sldId id="323" r:id="rId4"/>
    <p:sldId id="324" r:id="rId6"/>
    <p:sldId id="357" r:id="rId7"/>
    <p:sldId id="351" r:id="rId8"/>
    <p:sldId id="361" r:id="rId9"/>
    <p:sldId id="362" r:id="rId10"/>
    <p:sldId id="360" r:id="rId11"/>
    <p:sldId id="328" r:id="rId12"/>
    <p:sldId id="363" r:id="rId13"/>
    <p:sldId id="364" r:id="rId14"/>
    <p:sldId id="344" r:id="rId15"/>
    <p:sldId id="345" r:id="rId16"/>
    <p:sldId id="308" r:id="rId17"/>
    <p:sldId id="257" r:id="rId18"/>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33CC"/>
    <a:srgbClr val="0099FF"/>
    <a:srgbClr val="CC3300"/>
    <a:srgbClr val="0020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369" autoAdjust="0"/>
    <p:restoredTop sz="94660"/>
  </p:normalViewPr>
  <p:slideViewPr>
    <p:cSldViewPr snapToGrid="0">
      <p:cViewPr varScale="1">
        <p:scale>
          <a:sx n="108" d="100"/>
          <a:sy n="108" d="100"/>
        </p:scale>
        <p:origin x="348"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notesMaster" Target="notesMasters/notesMaster1.xml"/><Relationship Id="rId4" Type="http://schemas.openxmlformats.org/officeDocument/2006/relationships/slide" Target="slides/slide2.xml"/><Relationship Id="rId3" Type="http://schemas.openxmlformats.org/officeDocument/2006/relationships/slide" Target="slides/slide1.xml"/><Relationship Id="rId21" Type="http://schemas.openxmlformats.org/officeDocument/2006/relationships/tableStyles" Target="tableStyles.xml"/><Relationship Id="rId20" Type="http://schemas.openxmlformats.org/officeDocument/2006/relationships/viewProps" Target="viewProps.xml"/><Relationship Id="rId2" Type="http://schemas.openxmlformats.org/officeDocument/2006/relationships/theme" Target="theme/theme1.xml"/><Relationship Id="rId19" Type="http://schemas.openxmlformats.org/officeDocument/2006/relationships/presProps" Target="presProps.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D652B2-8C6E-419B-8E93-813F678ADC08}" type="datetimeFigureOut">
              <a:rPr lang="ru-RU" smtClean="0"/>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C6DC3D-C717-495C-B489-C044A339A551}" type="slidenum">
              <a:rPr lang="ru-RU" smtClean="0"/>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Замещающий образ слайда 1"/>
          <p:cNvSpPr>
            <a:spLocks noGrp="1"/>
          </p:cNvSpPr>
          <p:nvPr>
            <p:ph type="sldImg" idx="2"/>
          </p:nvPr>
        </p:nvSpPr>
        <p:spPr/>
      </p:sp>
      <p:sp>
        <p:nvSpPr>
          <p:cNvPr id="3" name="Замещающий текст 2"/>
          <p:cNvSpPr>
            <a:spLocks noGrp="1"/>
          </p:cNvSpPr>
          <p:nvPr>
            <p:ph type="body" idx="3"/>
          </p:nvPr>
        </p:nvSpPr>
        <p:spPr/>
        <p:txBody>
          <a:bodyPr/>
          <a:p>
            <a:endParaRPr lang="ru-RU"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ru-RU"/>
          </a:p>
        </p:txBody>
      </p:sp>
      <p:sp>
        <p:nvSpPr>
          <p:cNvPr id="4" name="Дата 3"/>
          <p:cNvSpPr>
            <a:spLocks noGrp="1"/>
          </p:cNvSpPr>
          <p:nvPr>
            <p:ph type="dt" sz="half" idx="10"/>
          </p:nvPr>
        </p:nvSpPr>
        <p:spPr/>
        <p:txBody>
          <a:bodyPr/>
          <a:lstStyle/>
          <a:p>
            <a:fld id="{CCE1B868-22E8-4ACC-B26F-882346F11ECB}" type="datetimeFigureOut">
              <a:rPr lang="ru-RU" smtClean="0"/>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617E825-1EE1-4838-B75E-5EAF7A08159C}" type="slidenum">
              <a:rPr lang="ru-RU" smtClean="0"/>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ru-RU"/>
          </a:p>
        </p:txBody>
      </p:sp>
      <p:sp>
        <p:nvSpPr>
          <p:cNvPr id="4" name="Дата 3"/>
          <p:cNvSpPr>
            <a:spLocks noGrp="1"/>
          </p:cNvSpPr>
          <p:nvPr>
            <p:ph type="dt" sz="half" idx="10"/>
          </p:nvPr>
        </p:nvSpPr>
        <p:spPr/>
        <p:txBody>
          <a:bodyPr/>
          <a:lstStyle/>
          <a:p>
            <a:fld id="{CCE1B868-22E8-4ACC-B26F-882346F11ECB}" type="datetimeFigureOut">
              <a:rPr lang="ru-RU" smtClean="0"/>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617E825-1EE1-4838-B75E-5EAF7A08159C}" type="slidenum">
              <a:rPr lang="ru-RU" smtClean="0"/>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ru-RU"/>
          </a:p>
        </p:txBody>
      </p:sp>
      <p:sp>
        <p:nvSpPr>
          <p:cNvPr id="4" name="Дата 3"/>
          <p:cNvSpPr>
            <a:spLocks noGrp="1"/>
          </p:cNvSpPr>
          <p:nvPr>
            <p:ph type="dt" sz="half" idx="10"/>
          </p:nvPr>
        </p:nvSpPr>
        <p:spPr/>
        <p:txBody>
          <a:bodyPr/>
          <a:lstStyle/>
          <a:p>
            <a:fld id="{CCE1B868-22E8-4ACC-B26F-882346F11ECB}" type="datetimeFigureOut">
              <a:rPr lang="ru-RU" smtClean="0"/>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617E825-1EE1-4838-B75E-5EAF7A08159C}" type="slidenum">
              <a:rPr lang="ru-RU" smtClean="0"/>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ru-RU"/>
          </a:p>
        </p:txBody>
      </p:sp>
      <p:sp>
        <p:nvSpPr>
          <p:cNvPr id="3" name="Объект 2"/>
          <p:cNvSpPr>
            <a:spLocks noGrp="1"/>
          </p:cNvSpPr>
          <p:nvPr>
            <p:ph idx="1"/>
          </p:nvPr>
        </p:nvSpPr>
        <p:spPr/>
        <p:txBody>
          <a:bodyPr/>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ru-RU"/>
          </a:p>
        </p:txBody>
      </p:sp>
      <p:sp>
        <p:nvSpPr>
          <p:cNvPr id="4" name="Дата 3"/>
          <p:cNvSpPr>
            <a:spLocks noGrp="1"/>
          </p:cNvSpPr>
          <p:nvPr>
            <p:ph type="dt" sz="half" idx="10"/>
          </p:nvPr>
        </p:nvSpPr>
        <p:spPr/>
        <p:txBody>
          <a:bodyPr/>
          <a:lstStyle/>
          <a:p>
            <a:fld id="{CCE1B868-22E8-4ACC-B26F-882346F11ECB}" type="datetimeFigureOut">
              <a:rPr lang="ru-RU" smtClean="0"/>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617E825-1EE1-4838-B75E-5EAF7A08159C}" type="slidenum">
              <a:rPr lang="ru-RU" smtClean="0"/>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endParaRPr lang="ru-RU"/>
          </a:p>
        </p:txBody>
      </p:sp>
      <p:sp>
        <p:nvSpPr>
          <p:cNvPr id="4" name="Дата 3"/>
          <p:cNvSpPr>
            <a:spLocks noGrp="1"/>
          </p:cNvSpPr>
          <p:nvPr>
            <p:ph type="dt" sz="half" idx="10"/>
          </p:nvPr>
        </p:nvSpPr>
        <p:spPr/>
        <p:txBody>
          <a:bodyPr/>
          <a:lstStyle/>
          <a:p>
            <a:fld id="{CCE1B868-22E8-4ACC-B26F-882346F11ECB}" type="datetimeFigureOut">
              <a:rPr lang="ru-RU" smtClean="0"/>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617E825-1EE1-4838-B75E-5EAF7A08159C}" type="slidenum">
              <a:rPr lang="ru-RU" smtClean="0"/>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ru-RU"/>
          </a:p>
        </p:txBody>
      </p:sp>
      <p:sp>
        <p:nvSpPr>
          <p:cNvPr id="5" name="Дата 4"/>
          <p:cNvSpPr>
            <a:spLocks noGrp="1"/>
          </p:cNvSpPr>
          <p:nvPr>
            <p:ph type="dt" sz="half" idx="10"/>
          </p:nvPr>
        </p:nvSpPr>
        <p:spPr/>
        <p:txBody>
          <a:bodyPr/>
          <a:lstStyle/>
          <a:p>
            <a:fld id="{CCE1B868-22E8-4ACC-B26F-882346F11ECB}" type="datetimeFigureOut">
              <a:rPr lang="ru-RU" smtClean="0"/>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617E825-1EE1-4838-B75E-5EAF7A08159C}" type="slidenum">
              <a:rPr lang="ru-RU" smtClean="0"/>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endParaRPr lang="ru-RU"/>
          </a:p>
        </p:txBody>
      </p:sp>
      <p:sp>
        <p:nvSpPr>
          <p:cNvPr id="4" name="Объект 3"/>
          <p:cNvSpPr>
            <a:spLocks noGrp="1"/>
          </p:cNvSpPr>
          <p:nvPr>
            <p:ph sz="half" idx="2"/>
          </p:nvPr>
        </p:nvSpPr>
        <p:spPr>
          <a:xfrm>
            <a:off x="839788" y="2505075"/>
            <a:ext cx="5157787" cy="3684588"/>
          </a:xfrm>
        </p:spPr>
        <p:txBody>
          <a:bodyPr/>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endParaRPr lang="ru-RU"/>
          </a:p>
        </p:txBody>
      </p:sp>
      <p:sp>
        <p:nvSpPr>
          <p:cNvPr id="6" name="Объект 5"/>
          <p:cNvSpPr>
            <a:spLocks noGrp="1"/>
          </p:cNvSpPr>
          <p:nvPr>
            <p:ph sz="quarter" idx="4"/>
          </p:nvPr>
        </p:nvSpPr>
        <p:spPr>
          <a:xfrm>
            <a:off x="6172200" y="2505075"/>
            <a:ext cx="5183188" cy="3684588"/>
          </a:xfrm>
        </p:spPr>
        <p:txBody>
          <a:bodyPr/>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ru-RU"/>
          </a:p>
        </p:txBody>
      </p:sp>
      <p:sp>
        <p:nvSpPr>
          <p:cNvPr id="7" name="Дата 6"/>
          <p:cNvSpPr>
            <a:spLocks noGrp="1"/>
          </p:cNvSpPr>
          <p:nvPr>
            <p:ph type="dt" sz="half" idx="10"/>
          </p:nvPr>
        </p:nvSpPr>
        <p:spPr/>
        <p:txBody>
          <a:bodyPr/>
          <a:lstStyle/>
          <a:p>
            <a:fld id="{CCE1B868-22E8-4ACC-B26F-882346F11ECB}" type="datetimeFigureOut">
              <a:rPr lang="ru-RU" smtClean="0"/>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617E825-1EE1-4838-B75E-5EAF7A08159C}" type="slidenum">
              <a:rPr lang="ru-RU" smtClean="0"/>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ru-RU"/>
          </a:p>
        </p:txBody>
      </p:sp>
      <p:sp>
        <p:nvSpPr>
          <p:cNvPr id="3" name="Дата 2"/>
          <p:cNvSpPr>
            <a:spLocks noGrp="1"/>
          </p:cNvSpPr>
          <p:nvPr>
            <p:ph type="dt" sz="half" idx="10"/>
          </p:nvPr>
        </p:nvSpPr>
        <p:spPr/>
        <p:txBody>
          <a:bodyPr/>
          <a:lstStyle/>
          <a:p>
            <a:fld id="{CCE1B868-22E8-4ACC-B26F-882346F11ECB}" type="datetimeFigureOut">
              <a:rPr lang="ru-RU" smtClean="0"/>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617E825-1EE1-4838-B75E-5EAF7A08159C}" type="slidenum">
              <a:rPr lang="ru-RU" smtClean="0"/>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CE1B868-22E8-4ACC-B26F-882346F11ECB}" type="datetimeFigureOut">
              <a:rPr lang="ru-RU" smtClean="0"/>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617E825-1EE1-4838-B75E-5EAF7A08159C}" type="slidenum">
              <a:rPr lang="ru-RU" smtClean="0"/>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endParaRPr lang="ru-RU"/>
          </a:p>
        </p:txBody>
      </p:sp>
      <p:sp>
        <p:nvSpPr>
          <p:cNvPr id="5" name="Дата 4"/>
          <p:cNvSpPr>
            <a:spLocks noGrp="1"/>
          </p:cNvSpPr>
          <p:nvPr>
            <p:ph type="dt" sz="half" idx="10"/>
          </p:nvPr>
        </p:nvSpPr>
        <p:spPr/>
        <p:txBody>
          <a:bodyPr/>
          <a:lstStyle/>
          <a:p>
            <a:fld id="{CCE1B868-22E8-4ACC-B26F-882346F11ECB}" type="datetimeFigureOut">
              <a:rPr lang="ru-RU" smtClean="0"/>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617E825-1EE1-4838-B75E-5EAF7A08159C}" type="slidenum">
              <a:rPr lang="ru-RU" smtClean="0"/>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endParaRPr lang="ru-RU"/>
          </a:p>
        </p:txBody>
      </p:sp>
      <p:sp>
        <p:nvSpPr>
          <p:cNvPr id="5" name="Дата 4"/>
          <p:cNvSpPr>
            <a:spLocks noGrp="1"/>
          </p:cNvSpPr>
          <p:nvPr>
            <p:ph type="dt" sz="half" idx="10"/>
          </p:nvPr>
        </p:nvSpPr>
        <p:spPr/>
        <p:txBody>
          <a:bodyPr/>
          <a:lstStyle/>
          <a:p>
            <a:fld id="{CCE1B868-22E8-4ACC-B26F-882346F11ECB}" type="datetimeFigureOut">
              <a:rPr lang="ru-RU" smtClean="0"/>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617E825-1EE1-4838-B75E-5EAF7A08159C}" type="slidenum">
              <a:rPr lang="ru-RU" smtClean="0"/>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E1B868-22E8-4ACC-B26F-882346F11ECB}" type="datetimeFigureOut">
              <a:rPr lang="ru-RU" smtClean="0"/>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17E825-1EE1-4838-B75E-5EAF7A08159C}" type="slidenum">
              <a:rPr lang="ru-RU" smtClean="0"/>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xml"/><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jpeg"/><Relationship Id="rId1"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png"/><Relationship Id="rId1"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7"/>
          <p:cNvSpPr>
            <a:spLocks noGrp="1" noRot="1" noChangeAspect="1" noMove="1" noResize="1" noEditPoints="1" noAdjustHandles="1" noChangeArrowheads="1" noChangeShapeType="1" noTextEdit="1"/>
          </p:cNvSpPr>
          <p:nvPr/>
        </p:nvSpPr>
        <p:spPr>
          <a:xfrm>
            <a:off x="0" y="1"/>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9"/>
          <p:cNvSpPr>
            <a:spLocks noGrp="1" noRot="1" noChangeAspect="1" noMove="1" noResize="1" noEditPoints="1" noAdjustHandles="1" noChangeArrowheads="1" noChangeShapeType="1" noTextEdit="1"/>
          </p:cNvSpPr>
          <p:nvPr/>
        </p:nvSpPr>
        <p:spPr>
          <a:xfrm>
            <a:off x="443125" y="0"/>
            <a:ext cx="11166368" cy="6857998"/>
          </a:xfrm>
          <a:prstGeom prst="rect">
            <a:avLst/>
          </a:prstGeom>
          <a:solidFill>
            <a:schemeClr val="bg1">
              <a:lumMod val="85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5" name="Group 11"/>
          <p:cNvGrpSpPr>
            <a:grpSpLocks noGrp="1" noRot="1" noChangeAspect="1" noMove="1" noResize="1" noUngrp="1"/>
          </p:cNvGrpSpPr>
          <p:nvPr/>
        </p:nvGrpSpPr>
        <p:grpSpPr>
          <a:xfrm>
            <a:off x="11873418" y="44817"/>
            <a:ext cx="233303" cy="772404"/>
            <a:chOff x="11869875" y="44817"/>
            <a:chExt cx="233303" cy="772404"/>
          </a:xfrm>
        </p:grpSpPr>
        <p:sp>
          <p:nvSpPr>
            <p:cNvPr id="13" name="Rectangle 64"/>
            <p:cNvSpPr/>
            <p:nvPr/>
          </p:nvSpPr>
          <p:spPr>
            <a:xfrm rot="5400000">
              <a:off x="12040062" y="461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86" name="Rectangle 66"/>
            <p:cNvSpPr/>
            <p:nvPr/>
          </p:nvSpPr>
          <p:spPr>
            <a:xfrm rot="5400000">
              <a:off x="11868572" y="4612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5" name="Rectangle 64"/>
            <p:cNvSpPr/>
            <p:nvPr/>
          </p:nvSpPr>
          <p:spPr>
            <a:xfrm rot="5400000">
              <a:off x="12042648"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87" name="Rectangle 66"/>
            <p:cNvSpPr/>
            <p:nvPr/>
          </p:nvSpPr>
          <p:spPr>
            <a:xfrm rot="5400000">
              <a:off x="11868912"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7" name="Rectangle 64"/>
            <p:cNvSpPr/>
            <p:nvPr/>
          </p:nvSpPr>
          <p:spPr>
            <a:xfrm rot="5400000">
              <a:off x="12042648"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8" name="Rectangle 66"/>
            <p:cNvSpPr/>
            <p:nvPr/>
          </p:nvSpPr>
          <p:spPr>
            <a:xfrm rot="5400000">
              <a:off x="11868912"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9" name="Rectangle 64"/>
            <p:cNvSpPr/>
            <p:nvPr/>
          </p:nvSpPr>
          <p:spPr>
            <a:xfrm rot="5400000">
              <a:off x="12042648"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0" name="Rectangle 66"/>
            <p:cNvSpPr/>
            <p:nvPr/>
          </p:nvSpPr>
          <p:spPr>
            <a:xfrm rot="5400000">
              <a:off x="11868912"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1" name="Rectangle 64"/>
            <p:cNvSpPr/>
            <p:nvPr/>
          </p:nvSpPr>
          <p:spPr>
            <a:xfrm rot="5400000">
              <a:off x="12042648"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2" name="Rectangle 66"/>
            <p:cNvSpPr/>
            <p:nvPr/>
          </p:nvSpPr>
          <p:spPr>
            <a:xfrm rot="5400000">
              <a:off x="11868912"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3" name="Rectangle 64"/>
            <p:cNvSpPr/>
            <p:nvPr/>
          </p:nvSpPr>
          <p:spPr>
            <a:xfrm rot="5400000">
              <a:off x="12042648"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4" name="Rectangle 66"/>
            <p:cNvSpPr/>
            <p:nvPr/>
          </p:nvSpPr>
          <p:spPr>
            <a:xfrm rot="5400000">
              <a:off x="11868912"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sp>
        <p:nvSpPr>
          <p:cNvPr id="26" name="Rectangle 25"/>
          <p:cNvSpPr>
            <a:spLocks noGrp="1" noRot="1" noChangeAspect="1" noMove="1" noResize="1" noEditPoints="1" noAdjustHandles="1" noChangeArrowheads="1" noChangeShapeType="1" noTextEdit="1"/>
          </p:cNvSpPr>
          <p:nvPr/>
        </p:nvSpPr>
        <p:spPr>
          <a:xfrm>
            <a:off x="1033939" y="1294357"/>
            <a:ext cx="10011089" cy="42998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p:cNvGrpSpPr>
            <a:grpSpLocks noGrp="1" noRot="1" noChangeAspect="1" noMove="1" noResize="1" noUngrp="1"/>
          </p:cNvGrpSpPr>
          <p:nvPr/>
        </p:nvGrpSpPr>
        <p:grpSpPr>
          <a:xfrm>
            <a:off x="687925" y="3505936"/>
            <a:ext cx="2177162" cy="2367104"/>
            <a:chOff x="687925" y="3505936"/>
            <a:chExt cx="2177162" cy="2367104"/>
          </a:xfrm>
        </p:grpSpPr>
        <p:sp>
          <p:nvSpPr>
            <p:cNvPr id="29" name="Rectangle 66"/>
            <p:cNvSpPr/>
            <p:nvPr/>
          </p:nvSpPr>
          <p:spPr>
            <a:xfrm rot="5400000">
              <a:off x="861132" y="4352155"/>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0" name="Rectangle 66"/>
            <p:cNvSpPr/>
            <p:nvPr/>
          </p:nvSpPr>
          <p:spPr>
            <a:xfrm rot="5400000">
              <a:off x="861132" y="4210041"/>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1" name="Rectangle 66"/>
            <p:cNvSpPr/>
            <p:nvPr/>
          </p:nvSpPr>
          <p:spPr>
            <a:xfrm rot="5400000">
              <a:off x="861132" y="4067927"/>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2" name="Rectangle 66"/>
            <p:cNvSpPr/>
            <p:nvPr/>
          </p:nvSpPr>
          <p:spPr>
            <a:xfrm rot="5400000">
              <a:off x="861132" y="3925813"/>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3" name="Rectangle 66"/>
            <p:cNvSpPr/>
            <p:nvPr/>
          </p:nvSpPr>
          <p:spPr>
            <a:xfrm rot="5400000">
              <a:off x="861132" y="4778497"/>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4" name="Rectangle 66"/>
            <p:cNvSpPr/>
            <p:nvPr/>
          </p:nvSpPr>
          <p:spPr>
            <a:xfrm rot="5400000">
              <a:off x="861132" y="4636383"/>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5" name="Rectangle 66"/>
            <p:cNvSpPr/>
            <p:nvPr/>
          </p:nvSpPr>
          <p:spPr>
            <a:xfrm rot="5400000">
              <a:off x="861132" y="4494269"/>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6" name="Rectangle 66"/>
            <p:cNvSpPr/>
            <p:nvPr/>
          </p:nvSpPr>
          <p:spPr>
            <a:xfrm rot="5400000">
              <a:off x="687396" y="4352154"/>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7" name="Rectangle 66"/>
            <p:cNvSpPr/>
            <p:nvPr/>
          </p:nvSpPr>
          <p:spPr>
            <a:xfrm rot="5400000">
              <a:off x="687396" y="4210040"/>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8" name="Rectangle 66"/>
            <p:cNvSpPr/>
            <p:nvPr/>
          </p:nvSpPr>
          <p:spPr>
            <a:xfrm rot="5400000">
              <a:off x="687396" y="4067926"/>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9" name="Rectangle 66"/>
            <p:cNvSpPr/>
            <p:nvPr/>
          </p:nvSpPr>
          <p:spPr>
            <a:xfrm rot="5400000">
              <a:off x="687396" y="4636382"/>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0" name="Rectangle 66"/>
            <p:cNvSpPr/>
            <p:nvPr/>
          </p:nvSpPr>
          <p:spPr>
            <a:xfrm rot="5400000">
              <a:off x="687396" y="4494268"/>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1" name="Rectangle 66"/>
            <p:cNvSpPr/>
            <p:nvPr/>
          </p:nvSpPr>
          <p:spPr>
            <a:xfrm rot="5400000">
              <a:off x="687396" y="3918096"/>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2" name="Rectangle 66"/>
            <p:cNvSpPr/>
            <p:nvPr/>
          </p:nvSpPr>
          <p:spPr>
            <a:xfrm rot="5400000">
              <a:off x="861132" y="3783698"/>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3" name="Rectangle 59"/>
            <p:cNvSpPr/>
            <p:nvPr/>
          </p:nvSpPr>
          <p:spPr>
            <a:xfrm rot="5400000">
              <a:off x="861132" y="4921933"/>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4" name="Rectangle 62"/>
            <p:cNvSpPr/>
            <p:nvPr/>
          </p:nvSpPr>
          <p:spPr>
            <a:xfrm rot="5400000">
              <a:off x="687396" y="4921933"/>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5" name="Rectangle 59"/>
            <p:cNvSpPr/>
            <p:nvPr/>
          </p:nvSpPr>
          <p:spPr>
            <a:xfrm rot="5400000">
              <a:off x="687396" y="4775393"/>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6" name="Rectangle 62"/>
            <p:cNvSpPr/>
            <p:nvPr/>
          </p:nvSpPr>
          <p:spPr>
            <a:xfrm rot="5400000">
              <a:off x="861132" y="3506465"/>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7" name="Rectangle 64"/>
            <p:cNvSpPr/>
            <p:nvPr/>
          </p:nvSpPr>
          <p:spPr>
            <a:xfrm rot="5400000">
              <a:off x="687396" y="3506465"/>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8" name="Rectangle 59"/>
            <p:cNvSpPr/>
            <p:nvPr/>
          </p:nvSpPr>
          <p:spPr>
            <a:xfrm rot="5400000">
              <a:off x="861132" y="3643249"/>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9" name="Rectangle 62"/>
            <p:cNvSpPr/>
            <p:nvPr/>
          </p:nvSpPr>
          <p:spPr>
            <a:xfrm rot="5400000">
              <a:off x="687396" y="3643249"/>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50" name="Rectangle 59"/>
            <p:cNvSpPr/>
            <p:nvPr/>
          </p:nvSpPr>
          <p:spPr>
            <a:xfrm rot="5400000">
              <a:off x="687396" y="3790310"/>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51" name="Rectangle 59"/>
            <p:cNvSpPr/>
            <p:nvPr/>
          </p:nvSpPr>
          <p:spPr>
            <a:xfrm rot="5400000">
              <a:off x="861132" y="5073893"/>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52" name="Rectangle 62"/>
            <p:cNvSpPr/>
            <p:nvPr/>
          </p:nvSpPr>
          <p:spPr>
            <a:xfrm rot="5400000">
              <a:off x="687396" y="5073893"/>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53" name="Rectangle 59"/>
            <p:cNvSpPr/>
            <p:nvPr/>
          </p:nvSpPr>
          <p:spPr>
            <a:xfrm rot="5400000">
              <a:off x="861132" y="5221299"/>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54" name="Rectangle 62"/>
            <p:cNvSpPr/>
            <p:nvPr/>
          </p:nvSpPr>
          <p:spPr>
            <a:xfrm rot="5400000">
              <a:off x="687396" y="5221299"/>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55" name="Rectangle 66"/>
            <p:cNvSpPr/>
            <p:nvPr/>
          </p:nvSpPr>
          <p:spPr>
            <a:xfrm rot="5400000">
              <a:off x="861132" y="5368933"/>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56" name="Rectangle 59"/>
            <p:cNvSpPr/>
            <p:nvPr/>
          </p:nvSpPr>
          <p:spPr>
            <a:xfrm rot="5400000">
              <a:off x="861132" y="5512369"/>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57" name="Rectangle 62"/>
            <p:cNvSpPr/>
            <p:nvPr/>
          </p:nvSpPr>
          <p:spPr>
            <a:xfrm rot="5400000">
              <a:off x="687396" y="5512369"/>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58" name="Rectangle 59"/>
            <p:cNvSpPr/>
            <p:nvPr/>
          </p:nvSpPr>
          <p:spPr>
            <a:xfrm rot="5400000">
              <a:off x="687396" y="5365829"/>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59" name="Rectangle 2"/>
            <p:cNvSpPr/>
            <p:nvPr/>
          </p:nvSpPr>
          <p:spPr>
            <a:xfrm rot="5400000">
              <a:off x="1766051" y="5663006"/>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60" name="Rectangle 59"/>
            <p:cNvSpPr/>
            <p:nvPr/>
          </p:nvSpPr>
          <p:spPr>
            <a:xfrm rot="5400000">
              <a:off x="1584933" y="5663006"/>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61" name="Rectangle 62"/>
            <p:cNvSpPr/>
            <p:nvPr/>
          </p:nvSpPr>
          <p:spPr>
            <a:xfrm rot="5400000">
              <a:off x="1403813" y="5663006"/>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62" name="Rectangle 64"/>
            <p:cNvSpPr/>
            <p:nvPr/>
          </p:nvSpPr>
          <p:spPr>
            <a:xfrm rot="5400000">
              <a:off x="1222694" y="5663006"/>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63" name="Rectangle 66"/>
            <p:cNvSpPr/>
            <p:nvPr/>
          </p:nvSpPr>
          <p:spPr>
            <a:xfrm rot="5400000">
              <a:off x="1041575" y="5663006"/>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64" name="Rectangle 64"/>
            <p:cNvSpPr/>
            <p:nvPr/>
          </p:nvSpPr>
          <p:spPr>
            <a:xfrm rot="5400000">
              <a:off x="2113298" y="5663007"/>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65" name="Rectangle 66"/>
            <p:cNvSpPr/>
            <p:nvPr/>
          </p:nvSpPr>
          <p:spPr>
            <a:xfrm rot="5400000">
              <a:off x="1932179" y="5663007"/>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66" name="Rectangle 59"/>
            <p:cNvSpPr/>
            <p:nvPr/>
          </p:nvSpPr>
          <p:spPr>
            <a:xfrm rot="5400000">
              <a:off x="861132" y="5664329"/>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67" name="Rectangle 62"/>
            <p:cNvSpPr/>
            <p:nvPr/>
          </p:nvSpPr>
          <p:spPr>
            <a:xfrm rot="5400000">
              <a:off x="687396" y="5664329"/>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68" name="Rectangle 2"/>
            <p:cNvSpPr/>
            <p:nvPr/>
          </p:nvSpPr>
          <p:spPr>
            <a:xfrm rot="5400000">
              <a:off x="2456536" y="5663006"/>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69" name="Rectangle 59"/>
            <p:cNvSpPr/>
            <p:nvPr/>
          </p:nvSpPr>
          <p:spPr>
            <a:xfrm rot="5400000">
              <a:off x="2275417" y="5663006"/>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70" name="Rectangle 64"/>
            <p:cNvSpPr/>
            <p:nvPr/>
          </p:nvSpPr>
          <p:spPr>
            <a:xfrm rot="5400000">
              <a:off x="2803783" y="5663007"/>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71" name="Rectangle 66"/>
            <p:cNvSpPr/>
            <p:nvPr/>
          </p:nvSpPr>
          <p:spPr>
            <a:xfrm rot="5400000">
              <a:off x="2622663" y="5663007"/>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72" name="Rectangle 2"/>
            <p:cNvSpPr/>
            <p:nvPr/>
          </p:nvSpPr>
          <p:spPr>
            <a:xfrm rot="5400000">
              <a:off x="1762372" y="5810412"/>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73" name="Rectangle 59"/>
            <p:cNvSpPr/>
            <p:nvPr/>
          </p:nvSpPr>
          <p:spPr>
            <a:xfrm rot="5400000">
              <a:off x="1581254" y="5810412"/>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74" name="Rectangle 62"/>
            <p:cNvSpPr/>
            <p:nvPr/>
          </p:nvSpPr>
          <p:spPr>
            <a:xfrm rot="5400000">
              <a:off x="1400134" y="5810412"/>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75" name="Rectangle 64"/>
            <p:cNvSpPr/>
            <p:nvPr/>
          </p:nvSpPr>
          <p:spPr>
            <a:xfrm rot="5400000">
              <a:off x="1219016" y="5810412"/>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76" name="Rectangle 66"/>
            <p:cNvSpPr/>
            <p:nvPr/>
          </p:nvSpPr>
          <p:spPr>
            <a:xfrm rot="5400000">
              <a:off x="1037896" y="5810412"/>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77" name="Rectangle 64"/>
            <p:cNvSpPr/>
            <p:nvPr/>
          </p:nvSpPr>
          <p:spPr>
            <a:xfrm rot="5400000">
              <a:off x="2109620" y="5810413"/>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78" name="Rectangle 66"/>
            <p:cNvSpPr/>
            <p:nvPr/>
          </p:nvSpPr>
          <p:spPr>
            <a:xfrm rot="5400000">
              <a:off x="1928500" y="5810413"/>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79" name="Rectangle 59"/>
            <p:cNvSpPr/>
            <p:nvPr/>
          </p:nvSpPr>
          <p:spPr>
            <a:xfrm rot="5400000">
              <a:off x="861132" y="5811735"/>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80" name="Rectangle 62"/>
            <p:cNvSpPr/>
            <p:nvPr/>
          </p:nvSpPr>
          <p:spPr>
            <a:xfrm rot="5400000">
              <a:off x="687396" y="5811735"/>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81" name="Rectangle 2"/>
            <p:cNvSpPr/>
            <p:nvPr/>
          </p:nvSpPr>
          <p:spPr>
            <a:xfrm rot="5400000">
              <a:off x="2452857" y="5810412"/>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82" name="Rectangle 59"/>
            <p:cNvSpPr/>
            <p:nvPr/>
          </p:nvSpPr>
          <p:spPr>
            <a:xfrm rot="5400000">
              <a:off x="2271738" y="5810412"/>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83" name="Rectangle 64"/>
            <p:cNvSpPr/>
            <p:nvPr/>
          </p:nvSpPr>
          <p:spPr>
            <a:xfrm rot="5400000">
              <a:off x="2800104" y="5810413"/>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84" name="Rectangle 66"/>
            <p:cNvSpPr/>
            <p:nvPr/>
          </p:nvSpPr>
          <p:spPr>
            <a:xfrm rot="5400000">
              <a:off x="2618985" y="5810413"/>
              <a:ext cx="61834" cy="6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sp>
        <p:nvSpPr>
          <p:cNvPr id="88" name="Title 1"/>
          <p:cNvSpPr txBox="1"/>
          <p:nvPr/>
        </p:nvSpPr>
        <p:spPr>
          <a:xfrm>
            <a:off x="1477851" y="2937526"/>
            <a:ext cx="9123263" cy="248960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ru-RU" sz="3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endParaRPr lang="ru-RU" sz="3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en-US" altLang="ru-RU" sz="3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6-</a:t>
            </a:r>
            <a:r>
              <a:rPr lang="" altLang="ru-RU" sz="3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ДӘРІС</a:t>
            </a:r>
            <a:endParaRPr lang="ru-RU" sz="3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en-US" sz="28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ЕҚБ балаларға физикалық есептерді </a:t>
            </a:r>
            <a:r>
              <a:rPr lang="en-US" sz="28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шығарудың әдістемесі мен тәсілдері мен оқушылардың ғылыми-шығармашылық ойлау дағдыларын қалыптастыру.</a:t>
            </a:r>
            <a:endParaRPr lang="en-US" sz="28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br>
              <a:rPr lang="ru-RU" sz="28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br>
              <a:rPr lang="ru-RU" sz="28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endParaRPr lang="ru-RU" sz="2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89" name="Заголовок 1"/>
          <p:cNvSpPr txBox="1"/>
          <p:nvPr/>
        </p:nvSpPr>
        <p:spPr>
          <a:xfrm>
            <a:off x="1280321" y="13914"/>
            <a:ext cx="9719853" cy="58832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pPr>
            <a:r>
              <a:rPr lang="ru-RU" sz="1400" b="1">
                <a:latin typeface="Arial" panose="020B0604020202020204" pitchFamily="34" charset="0"/>
                <a:cs typeface="Arial" panose="020B0604020202020204" pitchFamily="34" charset="0"/>
              </a:rPr>
              <a:t>Л.Н. ГУМИЛЕВ АТЫНДАҒЫ ЕУРАЗИЯ ҰЛТТЫҚ УНИВЕРСИТЕТІ</a:t>
            </a:r>
            <a:endParaRPr lang="ru-RU" sz="1200" b="1" dirty="0">
              <a:latin typeface="Arial" panose="020B0604020202020204" pitchFamily="34" charset="0"/>
              <a:cs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p:cNvSpPr>
            <a:spLocks noGrp="1" noRot="1" noChangeAspect="1" noMove="1" noResize="1" noEditPoints="1" noAdjustHandles="1" noChangeArrowheads="1" noChangeShapeType="1" noTextEdit="1"/>
          </p:cNvSpPr>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a:spLocks noGrp="1" noRot="1" noChangeAspect="1" noMove="1" noResize="1" noEditPoints="1" noAdjustHandles="1" noChangeArrowheads="1" noChangeShapeType="1" noTextEdit="1"/>
          </p:cNvSpPr>
          <p:nvPr/>
        </p:nvSpPr>
        <p:spPr>
          <a:xfrm>
            <a:off x="-1" y="4526280"/>
            <a:ext cx="9975273" cy="23317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a:spLocks noGrp="1" noRot="1" noChangeAspect="1" noMove="1" noResize="1" noEditPoints="1" noAdjustHandles="1" noChangeArrowheads="1" noChangeShapeType="1" noTextEdit="1"/>
          </p:cNvSpPr>
          <p:nvPr/>
        </p:nvSpPr>
        <p:spPr>
          <a:xfrm>
            <a:off x="981075" y="2847975"/>
            <a:ext cx="5995035" cy="3780155"/>
          </a:xfrm>
          <a:prstGeom prst="rect">
            <a:avLst/>
          </a:prstGeom>
          <a:blipFill rotWithShape="1">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p:cNvGrpSpPr>
            <a:grpSpLocks noGrp="1" noRot="1" noChangeAspect="1" noMove="1" noResize="1" noUngrp="1"/>
          </p:cNvGrpSpPr>
          <p:nvPr/>
        </p:nvGrpSpPr>
        <p:grpSpPr>
          <a:xfrm>
            <a:off x="11873418" y="44817"/>
            <a:ext cx="233303" cy="772404"/>
            <a:chOff x="11873418" y="44817"/>
            <a:chExt cx="233303" cy="772404"/>
          </a:xfrm>
        </p:grpSpPr>
        <p:sp>
          <p:nvSpPr>
            <p:cNvPr id="15" name="Rectangle 64"/>
            <p:cNvSpPr/>
            <p:nvPr/>
          </p:nvSpPr>
          <p:spPr>
            <a:xfrm rot="5400000">
              <a:off x="12043605" y="461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66"/>
            <p:cNvSpPr/>
            <p:nvPr/>
          </p:nvSpPr>
          <p:spPr>
            <a:xfrm rot="5400000">
              <a:off x="11872115" y="4612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64"/>
            <p:cNvSpPr/>
            <p:nvPr/>
          </p:nvSpPr>
          <p:spPr>
            <a:xfrm rot="5400000">
              <a:off x="12046191"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6"/>
            <p:cNvSpPr/>
            <p:nvPr/>
          </p:nvSpPr>
          <p:spPr>
            <a:xfrm rot="5400000">
              <a:off x="11872455"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4"/>
            <p:cNvSpPr/>
            <p:nvPr/>
          </p:nvSpPr>
          <p:spPr>
            <a:xfrm rot="5400000">
              <a:off x="12046191"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6"/>
            <p:cNvSpPr/>
            <p:nvPr/>
          </p:nvSpPr>
          <p:spPr>
            <a:xfrm rot="5400000">
              <a:off x="11872455"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4"/>
            <p:cNvSpPr/>
            <p:nvPr/>
          </p:nvSpPr>
          <p:spPr>
            <a:xfrm rot="5400000">
              <a:off x="12046191"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6"/>
            <p:cNvSpPr/>
            <p:nvPr/>
          </p:nvSpPr>
          <p:spPr>
            <a:xfrm rot="5400000">
              <a:off x="11872455"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4"/>
            <p:cNvSpPr/>
            <p:nvPr/>
          </p:nvSpPr>
          <p:spPr>
            <a:xfrm rot="5400000">
              <a:off x="12046191"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6"/>
            <p:cNvSpPr/>
            <p:nvPr/>
          </p:nvSpPr>
          <p:spPr>
            <a:xfrm rot="5400000">
              <a:off x="11872455"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4"/>
            <p:cNvSpPr/>
            <p:nvPr/>
          </p:nvSpPr>
          <p:spPr>
            <a:xfrm rot="5400000">
              <a:off x="12046191"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6"/>
            <p:cNvSpPr/>
            <p:nvPr/>
          </p:nvSpPr>
          <p:spPr>
            <a:xfrm rot="5400000">
              <a:off x="11872455"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a:grpSpLocks noGrp="1" noRot="1" noChangeAspect="1" noMove="1" noResize="1" noUngrp="1"/>
          </p:cNvGrpSpPr>
          <p:nvPr/>
        </p:nvGrpSpPr>
        <p:grpSpPr>
          <a:xfrm>
            <a:off x="54864" y="3048506"/>
            <a:ext cx="630289" cy="765242"/>
            <a:chOff x="45711" y="3048506"/>
            <a:chExt cx="630289" cy="765242"/>
          </a:xfrm>
        </p:grpSpPr>
        <p:sp>
          <p:nvSpPr>
            <p:cNvPr id="29" name="Rectangle 2"/>
            <p:cNvSpPr/>
            <p:nvPr/>
          </p:nvSpPr>
          <p:spPr>
            <a:xfrm>
              <a:off x="614166"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59"/>
            <p:cNvSpPr/>
            <p:nvPr/>
          </p:nvSpPr>
          <p:spPr>
            <a:xfrm>
              <a:off x="614166"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2"/>
            <p:cNvSpPr/>
            <p:nvPr/>
          </p:nvSpPr>
          <p:spPr>
            <a:xfrm>
              <a:off x="614166"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4"/>
            <p:cNvSpPr/>
            <p:nvPr/>
          </p:nvSpPr>
          <p:spPr>
            <a:xfrm>
              <a:off x="614166"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6"/>
            <p:cNvSpPr/>
            <p:nvPr/>
          </p:nvSpPr>
          <p:spPr>
            <a:xfrm>
              <a:off x="614166"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2"/>
            <p:cNvSpPr/>
            <p:nvPr/>
          </p:nvSpPr>
          <p:spPr>
            <a:xfrm>
              <a:off x="472053"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59"/>
            <p:cNvSpPr/>
            <p:nvPr/>
          </p:nvSpPr>
          <p:spPr>
            <a:xfrm>
              <a:off x="472053"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2"/>
            <p:cNvSpPr/>
            <p:nvPr/>
          </p:nvSpPr>
          <p:spPr>
            <a:xfrm>
              <a:off x="472053"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4"/>
            <p:cNvSpPr/>
            <p:nvPr/>
          </p:nvSpPr>
          <p:spPr>
            <a:xfrm>
              <a:off x="472053"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6"/>
            <p:cNvSpPr/>
            <p:nvPr/>
          </p:nvSpPr>
          <p:spPr>
            <a:xfrm>
              <a:off x="472053"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2"/>
            <p:cNvSpPr/>
            <p:nvPr/>
          </p:nvSpPr>
          <p:spPr>
            <a:xfrm>
              <a:off x="329939"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59"/>
            <p:cNvSpPr/>
            <p:nvPr/>
          </p:nvSpPr>
          <p:spPr>
            <a:xfrm>
              <a:off x="329939"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62"/>
            <p:cNvSpPr/>
            <p:nvPr/>
          </p:nvSpPr>
          <p:spPr>
            <a:xfrm>
              <a:off x="329939"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64"/>
            <p:cNvSpPr/>
            <p:nvPr/>
          </p:nvSpPr>
          <p:spPr>
            <a:xfrm>
              <a:off x="329939"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66"/>
            <p:cNvSpPr/>
            <p:nvPr/>
          </p:nvSpPr>
          <p:spPr>
            <a:xfrm>
              <a:off x="329939"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2"/>
            <p:cNvSpPr/>
            <p:nvPr/>
          </p:nvSpPr>
          <p:spPr>
            <a:xfrm>
              <a:off x="187825"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59"/>
            <p:cNvSpPr/>
            <p:nvPr/>
          </p:nvSpPr>
          <p:spPr>
            <a:xfrm>
              <a:off x="187825"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62"/>
            <p:cNvSpPr/>
            <p:nvPr/>
          </p:nvSpPr>
          <p:spPr>
            <a:xfrm>
              <a:off x="187825"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64"/>
            <p:cNvSpPr/>
            <p:nvPr/>
          </p:nvSpPr>
          <p:spPr>
            <a:xfrm>
              <a:off x="187825"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66"/>
            <p:cNvSpPr/>
            <p:nvPr/>
          </p:nvSpPr>
          <p:spPr>
            <a:xfrm>
              <a:off x="187825"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2"/>
            <p:cNvSpPr/>
            <p:nvPr/>
          </p:nvSpPr>
          <p:spPr>
            <a:xfrm>
              <a:off x="45711"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59"/>
            <p:cNvSpPr/>
            <p:nvPr/>
          </p:nvSpPr>
          <p:spPr>
            <a:xfrm>
              <a:off x="45711"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62"/>
            <p:cNvSpPr/>
            <p:nvPr/>
          </p:nvSpPr>
          <p:spPr>
            <a:xfrm>
              <a:off x="45711"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64"/>
            <p:cNvSpPr/>
            <p:nvPr/>
          </p:nvSpPr>
          <p:spPr>
            <a:xfrm>
              <a:off x="45711"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66"/>
            <p:cNvSpPr/>
            <p:nvPr/>
          </p:nvSpPr>
          <p:spPr>
            <a:xfrm>
              <a:off x="45711"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Скругленный прямоугольник 4"/>
          <p:cNvSpPr/>
          <p:nvPr/>
        </p:nvSpPr>
        <p:spPr>
          <a:xfrm>
            <a:off x="1233996" y="248764"/>
            <a:ext cx="9438607" cy="717395"/>
          </a:xfrm>
          <a:prstGeom prst="roundRect">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7" name="Заголовок 1"/>
          <p:cNvSpPr>
            <a:spLocks noGrp="1"/>
          </p:cNvSpPr>
          <p:nvPr>
            <p:ph type="title"/>
          </p:nvPr>
        </p:nvSpPr>
        <p:spPr>
          <a:xfrm>
            <a:off x="1356222" y="102548"/>
            <a:ext cx="9211909" cy="994123"/>
          </a:xfrm>
        </p:spPr>
        <p:txBody>
          <a:bodyPr>
            <a:normAutofit/>
          </a:bodyPr>
          <a:lstStyle/>
          <a:p>
            <a:pPr algn="ctr"/>
            <a:r>
              <a:rPr lang="" altLang="ru-RU" sz="28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КӨРНЕКІЛІКТЕР</a:t>
            </a:r>
            <a:endParaRPr lang="" altLang="ru-RU" sz="28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55" name="TextBox 54"/>
          <p:cNvSpPr txBox="1"/>
          <p:nvPr/>
        </p:nvSpPr>
        <p:spPr>
          <a:xfrm>
            <a:off x="685165" y="1043305"/>
            <a:ext cx="10829925" cy="1282065"/>
          </a:xfrm>
          <a:prstGeom prst="rect">
            <a:avLst/>
          </a:prstGeom>
          <a:noFill/>
        </p:spPr>
        <p:txBody>
          <a:bodyPr wrap="square">
            <a:noAutofit/>
          </a:bodyPr>
          <a:lstStyle/>
          <a:p>
            <a:pPr algn="just"/>
            <a:r>
              <a:rPr lang="ru-RU" sz="1600" dirty="0">
                <a:solidFill>
                  <a:schemeClr val="accent1">
                    <a:lumMod val="75000"/>
                  </a:schemeClr>
                </a:solidFill>
                <a:latin typeface="Times New Roman" panose="02020603050405020304" pitchFamily="18" charset="0"/>
                <a:cs typeface="Times New Roman" panose="02020603050405020304" pitchFamily="18" charset="0"/>
              </a:rPr>
              <a:t>Аспан сферасына келетін бұл физикаға деген қызығушылықтарын ашу үшін бірігіп жасалынған жұмысты келесі 4 суреттен байқауға болады. Яғни, әр ғаламшарда QR код болады (сурет 4). Кодты ашу арқылы ғаламшарлар жайлы мағлұмат шығады. Мағлұмат екі түрлі форматта: аудио және текст. Бұлай жасалу себебі нашар еститін оқушылар мен нашар көретін оқушыларға арналған. Ал қарапайым оқушылар екі форматта да қарай беруіне болады. Бұл макет арқылы біз оқушыларға планеталар жайлы түсінік бере аламыз. Кітаптағы мәліметті оқушылар оқымауыда мүмкін. Ал макет арқылы оған ынтасы артып, ықыласы ашылады. </a:t>
            </a:r>
            <a:endParaRPr lang="ru-RU" sz="160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59" name="TextBox 58"/>
          <p:cNvSpPr txBox="1"/>
          <p:nvPr/>
        </p:nvSpPr>
        <p:spPr>
          <a:xfrm>
            <a:off x="6001385" y="3225165"/>
            <a:ext cx="4834890" cy="2260600"/>
          </a:xfrm>
          <a:prstGeom prst="rect">
            <a:avLst/>
          </a:prstGeom>
          <a:noFill/>
        </p:spPr>
        <p:txBody>
          <a:bodyPr wrap="square">
            <a:noAutofit/>
          </a:bodyPr>
          <a:lstStyle/>
          <a:p>
            <a:pPr algn="ctr"/>
            <a:r>
              <a:rPr lang="ru-RU" sz="2400" dirty="0">
                <a:latin typeface="Times New Roman" panose="02020603050405020304" pitchFamily="18" charset="0"/>
                <a:cs typeface="Times New Roman" panose="02020603050405020304" pitchFamily="18" charset="0"/>
              </a:rPr>
              <a:t> </a:t>
            </a:r>
            <a:r>
              <a:rPr lang="" altLang="ru-RU" sz="2400" dirty="0">
                <a:latin typeface="Times New Roman" panose="02020603050405020304" pitchFamily="18" charset="0"/>
                <a:cs typeface="Times New Roman" panose="02020603050405020304" pitchFamily="18" charset="0"/>
              </a:rPr>
              <a:t>АСПАН </a:t>
            </a:r>
            <a:endParaRPr lang="" altLang="ru-RU" sz="2400" dirty="0">
              <a:latin typeface="Times New Roman" panose="02020603050405020304" pitchFamily="18" charset="0"/>
              <a:cs typeface="Times New Roman" panose="02020603050405020304" pitchFamily="18" charset="0"/>
            </a:endParaRPr>
          </a:p>
          <a:p>
            <a:pPr algn="just"/>
            <a:r>
              <a:rPr lang="" altLang="ru-RU" sz="2400" dirty="0">
                <a:latin typeface="Times New Roman" panose="02020603050405020304" pitchFamily="18" charset="0"/>
                <a:cs typeface="Times New Roman" panose="02020603050405020304" pitchFamily="18" charset="0"/>
              </a:rPr>
              <a:t>                      ДЕНЕЛЕРІ</a:t>
            </a:r>
            <a:endParaRPr lang="" altLang="ru-RU" sz="2400" dirty="0">
              <a:latin typeface="Times New Roman" panose="02020603050405020304" pitchFamily="18" charset="0"/>
              <a:cs typeface="Times New Roman" panose="02020603050405020304" pitchFamily="18" charset="0"/>
            </a:endParaRPr>
          </a:p>
          <a:p>
            <a:pPr algn="just"/>
            <a:r>
              <a:rPr lang="" altLang="ru-RU" sz="2400" dirty="0">
                <a:latin typeface="Times New Roman" panose="02020603050405020304" pitchFamily="18" charset="0"/>
                <a:cs typeface="Times New Roman" panose="02020603050405020304" pitchFamily="18" charset="0"/>
              </a:rPr>
              <a:t>                        МАКЕТІ</a:t>
            </a:r>
            <a:endParaRPr lang="" altLang="ru-RU" sz="24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p:cNvSpPr>
            <a:spLocks noGrp="1" noRot="1" noChangeAspect="1" noMove="1" noResize="1" noEditPoints="1" noAdjustHandles="1" noChangeArrowheads="1" noChangeShapeType="1" noTextEdit="1"/>
          </p:cNvSpPr>
          <p:nvPr/>
        </p:nvSpPr>
        <p:spPr>
          <a:xfrm>
            <a:off x="1356360" y="2439670"/>
            <a:ext cx="5604510" cy="3442335"/>
          </a:xfrm>
          <a:prstGeom prst="rect">
            <a:avLst/>
          </a:prstGeom>
          <a:blipFill rotWithShape="1">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a:spLocks noGrp="1" noRot="1" noChangeAspect="1" noMove="1" noResize="1" noEditPoints="1" noAdjustHandles="1" noChangeArrowheads="1" noChangeShapeType="1" noTextEdit="1"/>
          </p:cNvSpPr>
          <p:nvPr/>
        </p:nvSpPr>
        <p:spPr>
          <a:xfrm>
            <a:off x="0" y="6012180"/>
            <a:ext cx="12426315" cy="93091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p:cNvGrpSpPr>
            <a:grpSpLocks noGrp="1" noRot="1" noChangeAspect="1" noMove="1" noResize="1" noUngrp="1"/>
          </p:cNvGrpSpPr>
          <p:nvPr/>
        </p:nvGrpSpPr>
        <p:grpSpPr>
          <a:xfrm>
            <a:off x="11873418" y="44817"/>
            <a:ext cx="233303" cy="772404"/>
            <a:chOff x="11873418" y="44817"/>
            <a:chExt cx="233303" cy="772404"/>
          </a:xfrm>
        </p:grpSpPr>
        <p:sp>
          <p:nvSpPr>
            <p:cNvPr id="15" name="Rectangle 64"/>
            <p:cNvSpPr/>
            <p:nvPr/>
          </p:nvSpPr>
          <p:spPr>
            <a:xfrm rot="5400000">
              <a:off x="12043605" y="461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66"/>
            <p:cNvSpPr/>
            <p:nvPr/>
          </p:nvSpPr>
          <p:spPr>
            <a:xfrm rot="5400000">
              <a:off x="11872115" y="4612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64"/>
            <p:cNvSpPr/>
            <p:nvPr/>
          </p:nvSpPr>
          <p:spPr>
            <a:xfrm rot="5400000">
              <a:off x="12046191"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6"/>
            <p:cNvSpPr/>
            <p:nvPr/>
          </p:nvSpPr>
          <p:spPr>
            <a:xfrm rot="5400000">
              <a:off x="11872455"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4"/>
            <p:cNvSpPr/>
            <p:nvPr/>
          </p:nvSpPr>
          <p:spPr>
            <a:xfrm rot="5400000">
              <a:off x="12046191"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6"/>
            <p:cNvSpPr/>
            <p:nvPr/>
          </p:nvSpPr>
          <p:spPr>
            <a:xfrm rot="5400000">
              <a:off x="11872455"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4"/>
            <p:cNvSpPr/>
            <p:nvPr/>
          </p:nvSpPr>
          <p:spPr>
            <a:xfrm rot="5400000">
              <a:off x="12046191"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6"/>
            <p:cNvSpPr/>
            <p:nvPr/>
          </p:nvSpPr>
          <p:spPr>
            <a:xfrm rot="5400000">
              <a:off x="11872455"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4"/>
            <p:cNvSpPr/>
            <p:nvPr/>
          </p:nvSpPr>
          <p:spPr>
            <a:xfrm rot="5400000">
              <a:off x="12046191"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6"/>
            <p:cNvSpPr/>
            <p:nvPr/>
          </p:nvSpPr>
          <p:spPr>
            <a:xfrm rot="5400000">
              <a:off x="11872455"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4"/>
            <p:cNvSpPr/>
            <p:nvPr/>
          </p:nvSpPr>
          <p:spPr>
            <a:xfrm rot="5400000">
              <a:off x="12046191"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6"/>
            <p:cNvSpPr/>
            <p:nvPr/>
          </p:nvSpPr>
          <p:spPr>
            <a:xfrm rot="5400000">
              <a:off x="11872455"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a:grpSpLocks noGrp="1" noRot="1" noChangeAspect="1" noMove="1" noResize="1" noUngrp="1"/>
          </p:cNvGrpSpPr>
          <p:nvPr/>
        </p:nvGrpSpPr>
        <p:grpSpPr>
          <a:xfrm>
            <a:off x="181864" y="2439541"/>
            <a:ext cx="630289" cy="765242"/>
            <a:chOff x="45711" y="3048506"/>
            <a:chExt cx="630289" cy="765242"/>
          </a:xfrm>
        </p:grpSpPr>
        <p:sp>
          <p:nvSpPr>
            <p:cNvPr id="29" name="Rectangle 2"/>
            <p:cNvSpPr/>
            <p:nvPr/>
          </p:nvSpPr>
          <p:spPr>
            <a:xfrm>
              <a:off x="614166"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59"/>
            <p:cNvSpPr/>
            <p:nvPr/>
          </p:nvSpPr>
          <p:spPr>
            <a:xfrm>
              <a:off x="614166"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2"/>
            <p:cNvSpPr/>
            <p:nvPr/>
          </p:nvSpPr>
          <p:spPr>
            <a:xfrm>
              <a:off x="614166"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4"/>
            <p:cNvSpPr/>
            <p:nvPr/>
          </p:nvSpPr>
          <p:spPr>
            <a:xfrm>
              <a:off x="614166"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6"/>
            <p:cNvSpPr/>
            <p:nvPr/>
          </p:nvSpPr>
          <p:spPr>
            <a:xfrm>
              <a:off x="614166"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2"/>
            <p:cNvSpPr/>
            <p:nvPr/>
          </p:nvSpPr>
          <p:spPr>
            <a:xfrm>
              <a:off x="472053"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59"/>
            <p:cNvSpPr/>
            <p:nvPr/>
          </p:nvSpPr>
          <p:spPr>
            <a:xfrm>
              <a:off x="472053"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2"/>
            <p:cNvSpPr/>
            <p:nvPr/>
          </p:nvSpPr>
          <p:spPr>
            <a:xfrm>
              <a:off x="472053"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4"/>
            <p:cNvSpPr/>
            <p:nvPr/>
          </p:nvSpPr>
          <p:spPr>
            <a:xfrm>
              <a:off x="472053"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6"/>
            <p:cNvSpPr/>
            <p:nvPr/>
          </p:nvSpPr>
          <p:spPr>
            <a:xfrm>
              <a:off x="472053"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2"/>
            <p:cNvSpPr/>
            <p:nvPr/>
          </p:nvSpPr>
          <p:spPr>
            <a:xfrm>
              <a:off x="329939"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59"/>
            <p:cNvSpPr/>
            <p:nvPr/>
          </p:nvSpPr>
          <p:spPr>
            <a:xfrm>
              <a:off x="329939"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62"/>
            <p:cNvSpPr/>
            <p:nvPr/>
          </p:nvSpPr>
          <p:spPr>
            <a:xfrm>
              <a:off x="329939"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64"/>
            <p:cNvSpPr/>
            <p:nvPr/>
          </p:nvSpPr>
          <p:spPr>
            <a:xfrm>
              <a:off x="329939"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66"/>
            <p:cNvSpPr/>
            <p:nvPr/>
          </p:nvSpPr>
          <p:spPr>
            <a:xfrm>
              <a:off x="329939"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2"/>
            <p:cNvSpPr/>
            <p:nvPr/>
          </p:nvSpPr>
          <p:spPr>
            <a:xfrm>
              <a:off x="187825"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59"/>
            <p:cNvSpPr/>
            <p:nvPr/>
          </p:nvSpPr>
          <p:spPr>
            <a:xfrm>
              <a:off x="187825"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62"/>
            <p:cNvSpPr/>
            <p:nvPr/>
          </p:nvSpPr>
          <p:spPr>
            <a:xfrm>
              <a:off x="187825"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64"/>
            <p:cNvSpPr/>
            <p:nvPr/>
          </p:nvSpPr>
          <p:spPr>
            <a:xfrm>
              <a:off x="187825"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66"/>
            <p:cNvSpPr/>
            <p:nvPr/>
          </p:nvSpPr>
          <p:spPr>
            <a:xfrm>
              <a:off x="187825"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2"/>
            <p:cNvSpPr/>
            <p:nvPr/>
          </p:nvSpPr>
          <p:spPr>
            <a:xfrm>
              <a:off x="45711"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59"/>
            <p:cNvSpPr/>
            <p:nvPr/>
          </p:nvSpPr>
          <p:spPr>
            <a:xfrm>
              <a:off x="45711"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62"/>
            <p:cNvSpPr/>
            <p:nvPr/>
          </p:nvSpPr>
          <p:spPr>
            <a:xfrm>
              <a:off x="45711"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64"/>
            <p:cNvSpPr/>
            <p:nvPr/>
          </p:nvSpPr>
          <p:spPr>
            <a:xfrm>
              <a:off x="45711"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66"/>
            <p:cNvSpPr/>
            <p:nvPr/>
          </p:nvSpPr>
          <p:spPr>
            <a:xfrm>
              <a:off x="45711"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Объект 2"/>
          <p:cNvSpPr>
            <a:spLocks noGrp="1"/>
          </p:cNvSpPr>
          <p:nvPr>
            <p:ph idx="1"/>
          </p:nvPr>
        </p:nvSpPr>
        <p:spPr>
          <a:xfrm>
            <a:off x="7321550" y="4065905"/>
            <a:ext cx="6896100" cy="977900"/>
          </a:xfrm>
        </p:spPr>
        <p:txBody>
          <a:bodyPr>
            <a:normAutofit/>
          </a:bodyPr>
          <a:lstStyle/>
          <a:p>
            <a:pPr indent="0">
              <a:lnSpc>
                <a:spcPct val="100000"/>
              </a:lnSpc>
              <a:spcBef>
                <a:spcPts val="0"/>
              </a:spcBef>
              <a:buNone/>
            </a:pPr>
            <a:r>
              <a:rPr lang="" altLang="ru-RU" sz="20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МЕРКУРИЙ ҒАЛАМШАРЫНА </a:t>
            </a:r>
            <a:endParaRPr lang="" altLang="ru-RU" sz="2000" b="1"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p>
            <a:pPr indent="0">
              <a:lnSpc>
                <a:spcPct val="100000"/>
              </a:lnSpc>
              <a:spcBef>
                <a:spcPts val="0"/>
              </a:spcBef>
              <a:buNone/>
            </a:pPr>
            <a:r>
              <a:rPr lang="" altLang="ru-RU" sz="20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АНЫҚТАМА</a:t>
            </a:r>
            <a:endParaRPr lang="" altLang="ru-RU" sz="2000" b="1"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6" name="Скругленный прямоугольник 4"/>
          <p:cNvSpPr/>
          <p:nvPr/>
        </p:nvSpPr>
        <p:spPr>
          <a:xfrm>
            <a:off x="1233996" y="248764"/>
            <a:ext cx="9438607" cy="717395"/>
          </a:xfrm>
          <a:prstGeom prst="roundRect">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7" name="Заголовок 1"/>
          <p:cNvSpPr>
            <a:spLocks noGrp="1"/>
          </p:cNvSpPr>
          <p:nvPr>
            <p:ph type="title"/>
          </p:nvPr>
        </p:nvSpPr>
        <p:spPr>
          <a:xfrm>
            <a:off x="1356222" y="102548"/>
            <a:ext cx="9211909" cy="994123"/>
          </a:xfrm>
        </p:spPr>
        <p:txBody>
          <a:bodyPr>
            <a:normAutofit/>
          </a:bodyPr>
          <a:lstStyle/>
          <a:p>
            <a:pPr algn="ctr"/>
            <a:r>
              <a:rPr lang="" altLang="ru-RU" sz="28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КӨРНЕКІЛІКТЕР</a:t>
            </a:r>
            <a:endParaRPr lang="" altLang="ru-RU" sz="28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56" name="TextBox 55"/>
          <p:cNvSpPr txBox="1"/>
          <p:nvPr/>
        </p:nvSpPr>
        <p:spPr>
          <a:xfrm>
            <a:off x="812165" y="1096645"/>
            <a:ext cx="10989945" cy="1810385"/>
          </a:xfrm>
          <a:prstGeom prst="rect">
            <a:avLst/>
          </a:prstGeom>
          <a:noFill/>
        </p:spPr>
        <p:txBody>
          <a:bodyPr wrap="square">
            <a:noAutofit/>
          </a:bodyPr>
          <a:lstStyle/>
          <a:p>
            <a:pPr algn="ctr"/>
            <a:r>
              <a:rPr lang="en-US" sz="2000" b="1" dirty="0">
                <a:solidFill>
                  <a:schemeClr val="accent1">
                    <a:lumMod val="75000"/>
                  </a:schemeClr>
                </a:solidFill>
              </a:rPr>
              <a:t>Мектеп ішінде жаратылыстану апталығында бірінші орын иеленген макет болды. Бұл орынды алған оқушылардың сабаққа деген құштарлықтары артты. Балаларға макетпен жұмыс жасау ұнады және аспан денелерінің салыстырмалы түрдегі пішіндерін көзбен көріп қолмен ұстай алды.</a:t>
            </a:r>
            <a:endParaRPr lang="en-US" sz="2000" b="1" dirty="0">
              <a:solidFill>
                <a:schemeClr val="accent1">
                  <a:lumMod val="75000"/>
                </a:schemeClr>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p:cNvSpPr>
            <a:spLocks noGrp="1" noRot="1" noChangeAspect="1" noMove="1" noResize="1" noEditPoints="1" noAdjustHandles="1" noChangeArrowheads="1" noChangeShapeType="1" noTextEdit="1"/>
          </p:cNvSpPr>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a:spLocks noGrp="1" noRot="1" noChangeAspect="1" noMove="1" noResize="1" noEditPoints="1" noAdjustHandles="1" noChangeArrowheads="1" noChangeShapeType="1" noTextEdit="1"/>
          </p:cNvSpPr>
          <p:nvPr/>
        </p:nvSpPr>
        <p:spPr>
          <a:xfrm>
            <a:off x="-1" y="4526280"/>
            <a:ext cx="9975273" cy="23317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a:spLocks noGrp="1" noRot="1" noChangeAspect="1" noMove="1" noResize="1" noEditPoints="1" noAdjustHandles="1" noChangeArrowheads="1" noChangeShapeType="1" noTextEdit="1"/>
          </p:cNvSpPr>
          <p:nvPr/>
        </p:nvSpPr>
        <p:spPr>
          <a:xfrm>
            <a:off x="472051" y="524740"/>
            <a:ext cx="11247895" cy="57651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p:cNvGrpSpPr>
            <a:grpSpLocks noGrp="1" noRot="1" noChangeAspect="1" noMove="1" noResize="1" noUngrp="1"/>
          </p:cNvGrpSpPr>
          <p:nvPr/>
        </p:nvGrpSpPr>
        <p:grpSpPr>
          <a:xfrm>
            <a:off x="11873418" y="44817"/>
            <a:ext cx="233303" cy="772404"/>
            <a:chOff x="11873418" y="44817"/>
            <a:chExt cx="233303" cy="772404"/>
          </a:xfrm>
        </p:grpSpPr>
        <p:sp>
          <p:nvSpPr>
            <p:cNvPr id="15" name="Rectangle 64"/>
            <p:cNvSpPr/>
            <p:nvPr/>
          </p:nvSpPr>
          <p:spPr>
            <a:xfrm rot="5400000">
              <a:off x="12043605" y="461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66"/>
            <p:cNvSpPr/>
            <p:nvPr/>
          </p:nvSpPr>
          <p:spPr>
            <a:xfrm rot="5400000">
              <a:off x="11872115" y="4612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64"/>
            <p:cNvSpPr/>
            <p:nvPr/>
          </p:nvSpPr>
          <p:spPr>
            <a:xfrm rot="5400000">
              <a:off x="12046191"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6"/>
            <p:cNvSpPr/>
            <p:nvPr/>
          </p:nvSpPr>
          <p:spPr>
            <a:xfrm rot="5400000">
              <a:off x="11872455"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4"/>
            <p:cNvSpPr/>
            <p:nvPr/>
          </p:nvSpPr>
          <p:spPr>
            <a:xfrm rot="5400000">
              <a:off x="12046191"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6"/>
            <p:cNvSpPr/>
            <p:nvPr/>
          </p:nvSpPr>
          <p:spPr>
            <a:xfrm rot="5400000">
              <a:off x="11872455"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4"/>
            <p:cNvSpPr/>
            <p:nvPr/>
          </p:nvSpPr>
          <p:spPr>
            <a:xfrm rot="5400000">
              <a:off x="12046191"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6"/>
            <p:cNvSpPr/>
            <p:nvPr/>
          </p:nvSpPr>
          <p:spPr>
            <a:xfrm rot="5400000">
              <a:off x="11872455"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4"/>
            <p:cNvSpPr/>
            <p:nvPr/>
          </p:nvSpPr>
          <p:spPr>
            <a:xfrm rot="5400000">
              <a:off x="12046191"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6"/>
            <p:cNvSpPr/>
            <p:nvPr/>
          </p:nvSpPr>
          <p:spPr>
            <a:xfrm rot="5400000">
              <a:off x="11872455"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4"/>
            <p:cNvSpPr/>
            <p:nvPr/>
          </p:nvSpPr>
          <p:spPr>
            <a:xfrm rot="5400000">
              <a:off x="12046191"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6"/>
            <p:cNvSpPr/>
            <p:nvPr/>
          </p:nvSpPr>
          <p:spPr>
            <a:xfrm rot="5400000">
              <a:off x="11872455"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a:grpSpLocks noGrp="1" noRot="1" noChangeAspect="1" noMove="1" noResize="1" noUngrp="1"/>
          </p:cNvGrpSpPr>
          <p:nvPr/>
        </p:nvGrpSpPr>
        <p:grpSpPr>
          <a:xfrm>
            <a:off x="54864" y="3048506"/>
            <a:ext cx="630289" cy="765242"/>
            <a:chOff x="45711" y="3048506"/>
            <a:chExt cx="630289" cy="765242"/>
          </a:xfrm>
        </p:grpSpPr>
        <p:sp>
          <p:nvSpPr>
            <p:cNvPr id="29" name="Rectangle 2"/>
            <p:cNvSpPr/>
            <p:nvPr/>
          </p:nvSpPr>
          <p:spPr>
            <a:xfrm>
              <a:off x="614166"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59"/>
            <p:cNvSpPr/>
            <p:nvPr/>
          </p:nvSpPr>
          <p:spPr>
            <a:xfrm>
              <a:off x="614166"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2"/>
            <p:cNvSpPr/>
            <p:nvPr/>
          </p:nvSpPr>
          <p:spPr>
            <a:xfrm>
              <a:off x="614166"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4"/>
            <p:cNvSpPr/>
            <p:nvPr/>
          </p:nvSpPr>
          <p:spPr>
            <a:xfrm>
              <a:off x="614166"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6"/>
            <p:cNvSpPr/>
            <p:nvPr/>
          </p:nvSpPr>
          <p:spPr>
            <a:xfrm>
              <a:off x="614166"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2"/>
            <p:cNvSpPr/>
            <p:nvPr/>
          </p:nvSpPr>
          <p:spPr>
            <a:xfrm>
              <a:off x="472053"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59"/>
            <p:cNvSpPr/>
            <p:nvPr/>
          </p:nvSpPr>
          <p:spPr>
            <a:xfrm>
              <a:off x="472053"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2"/>
            <p:cNvSpPr/>
            <p:nvPr/>
          </p:nvSpPr>
          <p:spPr>
            <a:xfrm>
              <a:off x="472053"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4"/>
            <p:cNvSpPr/>
            <p:nvPr/>
          </p:nvSpPr>
          <p:spPr>
            <a:xfrm>
              <a:off x="472053"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6"/>
            <p:cNvSpPr/>
            <p:nvPr/>
          </p:nvSpPr>
          <p:spPr>
            <a:xfrm>
              <a:off x="472053"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2"/>
            <p:cNvSpPr/>
            <p:nvPr/>
          </p:nvSpPr>
          <p:spPr>
            <a:xfrm>
              <a:off x="329939"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59"/>
            <p:cNvSpPr/>
            <p:nvPr/>
          </p:nvSpPr>
          <p:spPr>
            <a:xfrm>
              <a:off x="329939"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62"/>
            <p:cNvSpPr/>
            <p:nvPr/>
          </p:nvSpPr>
          <p:spPr>
            <a:xfrm>
              <a:off x="329939"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64"/>
            <p:cNvSpPr/>
            <p:nvPr/>
          </p:nvSpPr>
          <p:spPr>
            <a:xfrm>
              <a:off x="329939"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66"/>
            <p:cNvSpPr/>
            <p:nvPr/>
          </p:nvSpPr>
          <p:spPr>
            <a:xfrm>
              <a:off x="329939"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2"/>
            <p:cNvSpPr/>
            <p:nvPr/>
          </p:nvSpPr>
          <p:spPr>
            <a:xfrm>
              <a:off x="187825"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59"/>
            <p:cNvSpPr/>
            <p:nvPr/>
          </p:nvSpPr>
          <p:spPr>
            <a:xfrm>
              <a:off x="187825"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62"/>
            <p:cNvSpPr/>
            <p:nvPr/>
          </p:nvSpPr>
          <p:spPr>
            <a:xfrm>
              <a:off x="187825"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64"/>
            <p:cNvSpPr/>
            <p:nvPr/>
          </p:nvSpPr>
          <p:spPr>
            <a:xfrm>
              <a:off x="187825"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66"/>
            <p:cNvSpPr/>
            <p:nvPr/>
          </p:nvSpPr>
          <p:spPr>
            <a:xfrm>
              <a:off x="187825"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2"/>
            <p:cNvSpPr/>
            <p:nvPr/>
          </p:nvSpPr>
          <p:spPr>
            <a:xfrm>
              <a:off x="45711"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59"/>
            <p:cNvSpPr/>
            <p:nvPr/>
          </p:nvSpPr>
          <p:spPr>
            <a:xfrm>
              <a:off x="45711"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62"/>
            <p:cNvSpPr/>
            <p:nvPr/>
          </p:nvSpPr>
          <p:spPr>
            <a:xfrm>
              <a:off x="45711"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64"/>
            <p:cNvSpPr/>
            <p:nvPr/>
          </p:nvSpPr>
          <p:spPr>
            <a:xfrm>
              <a:off x="45711"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66"/>
            <p:cNvSpPr/>
            <p:nvPr/>
          </p:nvSpPr>
          <p:spPr>
            <a:xfrm>
              <a:off x="45711"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Объект 2"/>
          <p:cNvSpPr>
            <a:spLocks noGrp="1"/>
          </p:cNvSpPr>
          <p:nvPr>
            <p:ph idx="1"/>
          </p:nvPr>
        </p:nvSpPr>
        <p:spPr>
          <a:xfrm>
            <a:off x="887216" y="1112375"/>
            <a:ext cx="8420400" cy="4652896"/>
          </a:xfrm>
        </p:spPr>
        <p:txBody>
          <a:bodyPr anchor="ctr">
            <a:normAutofit fontScale="90000"/>
          </a:bodyPr>
          <a:lstStyle/>
          <a:p>
            <a:pPr marL="0" indent="0">
              <a:lnSpc>
                <a:spcPct val="100000"/>
              </a:lnSpc>
              <a:spcBef>
                <a:spcPts val="0"/>
              </a:spcBef>
              <a:buFont typeface="Arial" panose="020B0604020202020204" pitchFamily="34" charset="0"/>
              <a:buNone/>
            </a:pPr>
            <a:r>
              <a:rPr lang="en-US" sz="1800" b="1" i="1" dirty="0">
                <a:solidFill>
                  <a:srgbClr val="002060"/>
                </a:solidFill>
                <a:latin typeface="Arial" panose="020B0604020202020204" pitchFamily="34" charset="0"/>
                <a:cs typeface="Arial" panose="020B0604020202020204" pitchFamily="34" charset="0"/>
              </a:rPr>
              <a:t> 1. Көру қабілеті бұзылған оқушылар үшін:</a:t>
            </a:r>
            <a:endParaRPr lang="en-US" sz="1800" b="1" i="1" dirty="0">
              <a:solidFill>
                <a:srgbClr val="002060"/>
              </a:solidFill>
              <a:latin typeface="Arial" panose="020B0604020202020204" pitchFamily="34" charset="0"/>
              <a:cs typeface="Arial" panose="020B0604020202020204" pitchFamily="34" charset="0"/>
            </a:endParaRPr>
          </a:p>
          <a:p>
            <a:pPr marL="0" indent="0">
              <a:lnSpc>
                <a:spcPct val="100000"/>
              </a:lnSpc>
              <a:spcBef>
                <a:spcPts val="0"/>
              </a:spcBef>
              <a:buFont typeface="Arial" panose="020B0604020202020204" pitchFamily="34" charset="0"/>
              <a:buNone/>
            </a:pPr>
            <a:r>
              <a:rPr lang="en-US" sz="1800" b="1" i="1" dirty="0">
                <a:solidFill>
                  <a:srgbClr val="002060"/>
                </a:solidFill>
                <a:latin typeface="Arial" panose="020B0604020202020204" pitchFamily="34" charset="0"/>
                <a:cs typeface="Arial" panose="020B0604020202020204" pitchFamily="34" charset="0"/>
              </a:rPr>
              <a:t>- Тактильдік құралдар: Тактильдік диаграммалар, графиктер және модельдер.</a:t>
            </a:r>
            <a:endParaRPr lang="en-US" sz="1800" b="1" i="1" dirty="0">
              <a:solidFill>
                <a:srgbClr val="002060"/>
              </a:solidFill>
              <a:latin typeface="Arial" panose="020B0604020202020204" pitchFamily="34" charset="0"/>
              <a:cs typeface="Arial" panose="020B0604020202020204" pitchFamily="34" charset="0"/>
            </a:endParaRPr>
          </a:p>
          <a:p>
            <a:pPr marL="0" indent="0">
              <a:lnSpc>
                <a:spcPct val="100000"/>
              </a:lnSpc>
              <a:spcBef>
                <a:spcPts val="0"/>
              </a:spcBef>
              <a:buFont typeface="Arial" panose="020B0604020202020204" pitchFamily="34" charset="0"/>
              <a:buNone/>
            </a:pPr>
            <a:r>
              <a:rPr lang="en-US" sz="1800" b="1" i="1" dirty="0">
                <a:solidFill>
                  <a:srgbClr val="002060"/>
                </a:solidFill>
                <a:latin typeface="Arial" panose="020B0604020202020204" pitchFamily="34" charset="0"/>
                <a:cs typeface="Arial" panose="020B0604020202020204" pitchFamily="34" charset="0"/>
              </a:rPr>
              <a:t>- Аудио материалдар: Дыбыстық жазбалар, аудио оқулықтар, лекциялар.</a:t>
            </a:r>
            <a:endParaRPr lang="en-US" sz="1800" b="1" i="1" dirty="0">
              <a:solidFill>
                <a:srgbClr val="002060"/>
              </a:solidFill>
              <a:latin typeface="Arial" panose="020B0604020202020204" pitchFamily="34" charset="0"/>
              <a:cs typeface="Arial" panose="020B0604020202020204" pitchFamily="34" charset="0"/>
            </a:endParaRPr>
          </a:p>
          <a:p>
            <a:pPr marL="0" indent="0">
              <a:lnSpc>
                <a:spcPct val="100000"/>
              </a:lnSpc>
              <a:spcBef>
                <a:spcPts val="0"/>
              </a:spcBef>
              <a:buFont typeface="Arial" panose="020B0604020202020204" pitchFamily="34" charset="0"/>
              <a:buNone/>
            </a:pPr>
            <a:r>
              <a:rPr lang="en-US" sz="1800" b="1" i="1" dirty="0">
                <a:solidFill>
                  <a:srgbClr val="002060"/>
                </a:solidFill>
                <a:latin typeface="Arial" panose="020B0604020202020204" pitchFamily="34" charset="0"/>
                <a:cs typeface="Arial" panose="020B0604020202020204" pitchFamily="34" charset="0"/>
              </a:rPr>
              <a:t>- Брайль жүйесі: Физика пәніне арналған оқу материалдарын Брайль шрифтінде басып шығару.</a:t>
            </a:r>
            <a:endParaRPr lang="en-US" sz="1800" b="1" i="1" dirty="0">
              <a:solidFill>
                <a:srgbClr val="002060"/>
              </a:solidFill>
              <a:latin typeface="Arial" panose="020B0604020202020204" pitchFamily="34" charset="0"/>
              <a:cs typeface="Arial" panose="020B0604020202020204" pitchFamily="34" charset="0"/>
            </a:endParaRPr>
          </a:p>
          <a:p>
            <a:pPr marL="457200" indent="-457200">
              <a:lnSpc>
                <a:spcPct val="100000"/>
              </a:lnSpc>
              <a:spcBef>
                <a:spcPts val="0"/>
              </a:spcBef>
              <a:buFont typeface="Arial" panose="020B0604020202020204" pitchFamily="34" charset="0"/>
              <a:buAutoNum type="arabicPeriod"/>
            </a:pPr>
            <a:endParaRPr lang="en-US" sz="1800" b="1" i="1" dirty="0">
              <a:solidFill>
                <a:srgbClr val="002060"/>
              </a:solidFill>
              <a:latin typeface="Arial" panose="020B0604020202020204" pitchFamily="34" charset="0"/>
              <a:cs typeface="Arial" panose="020B0604020202020204" pitchFamily="34" charset="0"/>
            </a:endParaRPr>
          </a:p>
          <a:p>
            <a:pPr marL="0" indent="0">
              <a:lnSpc>
                <a:spcPct val="100000"/>
              </a:lnSpc>
              <a:spcBef>
                <a:spcPts val="0"/>
              </a:spcBef>
              <a:buFont typeface="Arial" panose="020B0604020202020204" pitchFamily="34" charset="0"/>
              <a:buNone/>
            </a:pPr>
            <a:r>
              <a:rPr lang="en-US" sz="1800" b="1" i="1" dirty="0">
                <a:solidFill>
                  <a:srgbClr val="002060"/>
                </a:solidFill>
                <a:latin typeface="Arial" panose="020B0604020202020204" pitchFamily="34" charset="0"/>
                <a:cs typeface="Arial" panose="020B0604020202020204" pitchFamily="34" charset="0"/>
              </a:rPr>
              <a:t>2. Есту қабілеті бұзылған оқушылар үшін:</a:t>
            </a:r>
            <a:endParaRPr lang="en-US" sz="1800" b="1" i="1" dirty="0">
              <a:solidFill>
                <a:srgbClr val="002060"/>
              </a:solidFill>
              <a:latin typeface="Arial" panose="020B0604020202020204" pitchFamily="34" charset="0"/>
              <a:cs typeface="Arial" panose="020B0604020202020204" pitchFamily="34" charset="0"/>
            </a:endParaRPr>
          </a:p>
          <a:p>
            <a:pPr marL="0" indent="0">
              <a:lnSpc>
                <a:spcPct val="100000"/>
              </a:lnSpc>
              <a:spcBef>
                <a:spcPts val="0"/>
              </a:spcBef>
              <a:buFont typeface="Arial" panose="020B0604020202020204" pitchFamily="34" charset="0"/>
              <a:buNone/>
            </a:pPr>
            <a:r>
              <a:rPr lang="en-US" sz="1800" b="1" i="1" dirty="0">
                <a:solidFill>
                  <a:srgbClr val="002060"/>
                </a:solidFill>
                <a:latin typeface="Arial" panose="020B0604020202020204" pitchFamily="34" charset="0"/>
                <a:cs typeface="Arial" panose="020B0604020202020204" pitchFamily="34" charset="0"/>
              </a:rPr>
              <a:t>- Визуалды материалдар: Диаграммалар, графиктер, суреттер, видеоматериалдар.</a:t>
            </a:r>
            <a:endParaRPr lang="en-US" sz="1800" b="1" i="1" dirty="0">
              <a:solidFill>
                <a:srgbClr val="002060"/>
              </a:solidFill>
              <a:latin typeface="Arial" panose="020B0604020202020204" pitchFamily="34" charset="0"/>
              <a:cs typeface="Arial" panose="020B0604020202020204" pitchFamily="34" charset="0"/>
            </a:endParaRPr>
          </a:p>
          <a:p>
            <a:pPr marL="0" indent="0">
              <a:lnSpc>
                <a:spcPct val="100000"/>
              </a:lnSpc>
              <a:spcBef>
                <a:spcPts val="0"/>
              </a:spcBef>
              <a:buFont typeface="Arial" panose="020B0604020202020204" pitchFamily="34" charset="0"/>
              <a:buNone/>
            </a:pPr>
            <a:r>
              <a:rPr lang="en-US" sz="1800" b="1" i="1" dirty="0">
                <a:solidFill>
                  <a:srgbClr val="002060"/>
                </a:solidFill>
                <a:latin typeface="Arial" panose="020B0604020202020204" pitchFamily="34" charset="0"/>
                <a:cs typeface="Arial" panose="020B0604020202020204" pitchFamily="34" charset="0"/>
              </a:rPr>
              <a:t>- Жазбаша нұсқаулар: Тапсырмаларды жазбаша түрде беру.</a:t>
            </a:r>
            <a:endParaRPr lang="en-US" sz="1800" b="1" i="1" dirty="0">
              <a:solidFill>
                <a:srgbClr val="002060"/>
              </a:solidFill>
              <a:latin typeface="Arial" panose="020B0604020202020204" pitchFamily="34" charset="0"/>
              <a:cs typeface="Arial" panose="020B0604020202020204" pitchFamily="34" charset="0"/>
            </a:endParaRPr>
          </a:p>
          <a:p>
            <a:pPr marL="0" indent="0">
              <a:lnSpc>
                <a:spcPct val="100000"/>
              </a:lnSpc>
              <a:spcBef>
                <a:spcPts val="0"/>
              </a:spcBef>
              <a:buFont typeface="Arial" panose="020B0604020202020204" pitchFamily="34" charset="0"/>
              <a:buNone/>
            </a:pPr>
            <a:r>
              <a:rPr lang="en-US" sz="1800" b="1" i="1" dirty="0">
                <a:solidFill>
                  <a:srgbClr val="002060"/>
                </a:solidFill>
                <a:latin typeface="Arial" panose="020B0604020202020204" pitchFamily="34" charset="0"/>
                <a:cs typeface="Arial" panose="020B0604020202020204" pitchFamily="34" charset="0"/>
              </a:rPr>
              <a:t>- Жест тілі: Жест тілі мамандарының қатысуы, жест тілі арқылы түсіндіру.</a:t>
            </a:r>
            <a:endParaRPr lang="en-US" sz="1800" b="1" i="1" dirty="0">
              <a:solidFill>
                <a:srgbClr val="002060"/>
              </a:solidFill>
              <a:latin typeface="Arial" panose="020B0604020202020204" pitchFamily="34" charset="0"/>
              <a:cs typeface="Arial" panose="020B0604020202020204" pitchFamily="34" charset="0"/>
            </a:endParaRPr>
          </a:p>
          <a:p>
            <a:pPr marL="457200" indent="-457200">
              <a:lnSpc>
                <a:spcPct val="100000"/>
              </a:lnSpc>
              <a:spcBef>
                <a:spcPts val="0"/>
              </a:spcBef>
              <a:buFont typeface="Arial" panose="020B0604020202020204" pitchFamily="34" charset="0"/>
              <a:buAutoNum type="arabicPeriod"/>
            </a:pPr>
            <a:endParaRPr lang="en-US" sz="1800" b="1" i="1" dirty="0">
              <a:solidFill>
                <a:srgbClr val="002060"/>
              </a:solidFill>
              <a:latin typeface="Arial" panose="020B0604020202020204" pitchFamily="34" charset="0"/>
              <a:cs typeface="Arial" panose="020B0604020202020204" pitchFamily="34" charset="0"/>
            </a:endParaRPr>
          </a:p>
          <a:p>
            <a:pPr marL="0" indent="0">
              <a:lnSpc>
                <a:spcPct val="100000"/>
              </a:lnSpc>
              <a:spcBef>
                <a:spcPts val="0"/>
              </a:spcBef>
              <a:buFont typeface="Arial" panose="020B0604020202020204" pitchFamily="34" charset="0"/>
              <a:buNone/>
            </a:pPr>
            <a:r>
              <a:rPr lang="en-US" sz="1800" b="1" i="1" dirty="0">
                <a:solidFill>
                  <a:srgbClr val="002060"/>
                </a:solidFill>
                <a:latin typeface="Arial" panose="020B0604020202020204" pitchFamily="34" charset="0"/>
                <a:cs typeface="Arial" panose="020B0604020202020204" pitchFamily="34" charset="0"/>
              </a:rPr>
              <a:t> 3. Сөйлеу қабілеті бұзылған оқушылар үшін:</a:t>
            </a:r>
            <a:endParaRPr lang="en-US" sz="1800" b="1" i="1" dirty="0">
              <a:solidFill>
                <a:srgbClr val="002060"/>
              </a:solidFill>
              <a:latin typeface="Arial" panose="020B0604020202020204" pitchFamily="34" charset="0"/>
              <a:cs typeface="Arial" panose="020B0604020202020204" pitchFamily="34" charset="0"/>
            </a:endParaRPr>
          </a:p>
          <a:p>
            <a:pPr marL="0" indent="0">
              <a:lnSpc>
                <a:spcPct val="100000"/>
              </a:lnSpc>
              <a:spcBef>
                <a:spcPts val="0"/>
              </a:spcBef>
              <a:buFont typeface="Arial" panose="020B0604020202020204" pitchFamily="34" charset="0"/>
              <a:buNone/>
            </a:pPr>
            <a:r>
              <a:rPr lang="en-US" sz="1800" b="1" i="1" dirty="0">
                <a:solidFill>
                  <a:srgbClr val="002060"/>
                </a:solidFill>
                <a:latin typeface="Arial" panose="020B0604020202020204" pitchFamily="34" charset="0"/>
                <a:cs typeface="Arial" panose="020B0604020202020204" pitchFamily="34" charset="0"/>
              </a:rPr>
              <a:t>- Жазбаша және визуалды құралдар: Жазбаша тапсырмалар, диаграммалар, графиктер, схемалар.</a:t>
            </a:r>
            <a:endParaRPr lang="en-US" sz="1800" b="1" i="1" dirty="0">
              <a:solidFill>
                <a:srgbClr val="002060"/>
              </a:solidFill>
              <a:latin typeface="Arial" panose="020B0604020202020204" pitchFamily="34" charset="0"/>
              <a:cs typeface="Arial" panose="020B0604020202020204" pitchFamily="34" charset="0"/>
            </a:endParaRPr>
          </a:p>
          <a:p>
            <a:pPr marL="0" indent="0">
              <a:lnSpc>
                <a:spcPct val="100000"/>
              </a:lnSpc>
              <a:spcBef>
                <a:spcPts val="0"/>
              </a:spcBef>
              <a:buFont typeface="Arial" panose="020B0604020202020204" pitchFamily="34" charset="0"/>
              <a:buNone/>
            </a:pPr>
            <a:r>
              <a:rPr lang="en-US" sz="1800" b="1" i="1" dirty="0">
                <a:solidFill>
                  <a:srgbClr val="002060"/>
                </a:solidFill>
                <a:latin typeface="Arial" panose="020B0604020202020204" pitchFamily="34" charset="0"/>
                <a:cs typeface="Arial" panose="020B0604020202020204" pitchFamily="34" charset="0"/>
              </a:rPr>
              <a:t>- Компьютерлік технологиялар: Сөйлейтін құрылғылар, мәтіндік хабарламаларды дыбыстыққа айналдыратын бағдарламалар.</a:t>
            </a:r>
            <a:endParaRPr lang="en-US" sz="1800" b="1" i="1" dirty="0">
              <a:solidFill>
                <a:srgbClr val="002060"/>
              </a:solidFill>
              <a:latin typeface="Arial" panose="020B0604020202020204" pitchFamily="34" charset="0"/>
              <a:cs typeface="Arial" panose="020B0604020202020204" pitchFamily="34" charset="0"/>
            </a:endParaRPr>
          </a:p>
          <a:p>
            <a:pPr marL="0" indent="0">
              <a:lnSpc>
                <a:spcPct val="100000"/>
              </a:lnSpc>
              <a:spcBef>
                <a:spcPts val="0"/>
              </a:spcBef>
              <a:buFont typeface="Arial" panose="020B0604020202020204" pitchFamily="34" charset="0"/>
              <a:buNone/>
            </a:pPr>
            <a:r>
              <a:rPr lang="en-US" sz="1800" b="1" i="1" dirty="0">
                <a:solidFill>
                  <a:srgbClr val="002060"/>
                </a:solidFill>
                <a:latin typeface="Arial" panose="020B0604020202020204" pitchFamily="34" charset="0"/>
                <a:cs typeface="Arial" panose="020B0604020202020204" pitchFamily="34" charset="0"/>
              </a:rPr>
              <a:t>- Тіл терапиясы: Тіл терапевтінің қатысуы, сөйлеу жаттығулары.</a:t>
            </a:r>
            <a:endParaRPr lang="en-US" sz="1800" b="1" i="1" dirty="0">
              <a:solidFill>
                <a:srgbClr val="002060"/>
              </a:solidFill>
              <a:latin typeface="Arial" panose="020B0604020202020204" pitchFamily="34" charset="0"/>
              <a:cs typeface="Arial" panose="020B0604020202020204" pitchFamily="34" charset="0"/>
            </a:endParaRPr>
          </a:p>
        </p:txBody>
      </p:sp>
      <p:pic>
        <p:nvPicPr>
          <p:cNvPr id="4" name="Рисунок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8931777" y="2981537"/>
            <a:ext cx="2788253" cy="3485317"/>
          </a:xfrm>
          <a:prstGeom prst="rect">
            <a:avLst/>
          </a:prstGeom>
        </p:spPr>
      </p:pic>
      <p:sp>
        <p:nvSpPr>
          <p:cNvPr id="7" name="Скругленный прямоугольник 4"/>
          <p:cNvSpPr/>
          <p:nvPr/>
        </p:nvSpPr>
        <p:spPr>
          <a:xfrm>
            <a:off x="1233996" y="248764"/>
            <a:ext cx="9438607" cy="717395"/>
          </a:xfrm>
          <a:prstGeom prst="roundRect">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9" name="Заголовок 1"/>
          <p:cNvSpPr>
            <a:spLocks noGrp="1"/>
          </p:cNvSpPr>
          <p:nvPr>
            <p:ph type="title"/>
          </p:nvPr>
        </p:nvSpPr>
        <p:spPr>
          <a:xfrm>
            <a:off x="1356222" y="102548"/>
            <a:ext cx="9211909" cy="994123"/>
          </a:xfrm>
        </p:spPr>
        <p:txBody>
          <a:bodyPr>
            <a:normAutofit/>
          </a:bodyPr>
          <a:lstStyle/>
          <a:p>
            <a:pPr algn="ctr"/>
            <a:r>
              <a:rPr lang="ru-RU" sz="24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Ерекше білім беру қажеттіліктері бар оқушыларға арналған арнайы әдістер</a:t>
            </a:r>
            <a:endParaRPr lang="ru-RU" sz="24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p:cNvSpPr>
            <a:spLocks noGrp="1" noRot="1" noChangeAspect="1" noMove="1" noResize="1" noEditPoints="1" noAdjustHandles="1" noChangeArrowheads="1" noChangeShapeType="1" noTextEdit="1"/>
          </p:cNvSpPr>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a:spLocks noGrp="1" noRot="1" noChangeAspect="1" noMove="1" noResize="1" noEditPoints="1" noAdjustHandles="1" noChangeArrowheads="1" noChangeShapeType="1" noTextEdit="1"/>
          </p:cNvSpPr>
          <p:nvPr/>
        </p:nvSpPr>
        <p:spPr>
          <a:xfrm>
            <a:off x="-1" y="4526280"/>
            <a:ext cx="9975273" cy="23317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a:spLocks noGrp="1" noRot="1" noChangeAspect="1" noMove="1" noResize="1" noEditPoints="1" noAdjustHandles="1" noChangeArrowheads="1" noChangeShapeType="1" noTextEdit="1"/>
          </p:cNvSpPr>
          <p:nvPr/>
        </p:nvSpPr>
        <p:spPr>
          <a:xfrm>
            <a:off x="471805" y="1101090"/>
            <a:ext cx="11247755" cy="518858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p:cNvGrpSpPr>
            <a:grpSpLocks noGrp="1" noRot="1" noChangeAspect="1" noMove="1" noResize="1" noUngrp="1"/>
          </p:cNvGrpSpPr>
          <p:nvPr/>
        </p:nvGrpSpPr>
        <p:grpSpPr>
          <a:xfrm>
            <a:off x="11873418" y="44817"/>
            <a:ext cx="233303" cy="772404"/>
            <a:chOff x="11873418" y="44817"/>
            <a:chExt cx="233303" cy="772404"/>
          </a:xfrm>
        </p:grpSpPr>
        <p:sp>
          <p:nvSpPr>
            <p:cNvPr id="15" name="Rectangle 64"/>
            <p:cNvSpPr/>
            <p:nvPr/>
          </p:nvSpPr>
          <p:spPr>
            <a:xfrm rot="5400000">
              <a:off x="12043605" y="461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66"/>
            <p:cNvSpPr/>
            <p:nvPr/>
          </p:nvSpPr>
          <p:spPr>
            <a:xfrm rot="5400000">
              <a:off x="11872115" y="4612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64"/>
            <p:cNvSpPr/>
            <p:nvPr/>
          </p:nvSpPr>
          <p:spPr>
            <a:xfrm rot="5400000">
              <a:off x="12046191"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6"/>
            <p:cNvSpPr/>
            <p:nvPr/>
          </p:nvSpPr>
          <p:spPr>
            <a:xfrm rot="5400000">
              <a:off x="11872455"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4"/>
            <p:cNvSpPr/>
            <p:nvPr/>
          </p:nvSpPr>
          <p:spPr>
            <a:xfrm rot="5400000">
              <a:off x="12046191"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6"/>
            <p:cNvSpPr/>
            <p:nvPr/>
          </p:nvSpPr>
          <p:spPr>
            <a:xfrm rot="5400000">
              <a:off x="11872455"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4"/>
            <p:cNvSpPr/>
            <p:nvPr/>
          </p:nvSpPr>
          <p:spPr>
            <a:xfrm rot="5400000">
              <a:off x="12046191"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6"/>
            <p:cNvSpPr/>
            <p:nvPr/>
          </p:nvSpPr>
          <p:spPr>
            <a:xfrm rot="5400000">
              <a:off x="11872455"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4"/>
            <p:cNvSpPr/>
            <p:nvPr/>
          </p:nvSpPr>
          <p:spPr>
            <a:xfrm rot="5400000">
              <a:off x="12046191"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6"/>
            <p:cNvSpPr/>
            <p:nvPr/>
          </p:nvSpPr>
          <p:spPr>
            <a:xfrm rot="5400000">
              <a:off x="11872455"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4"/>
            <p:cNvSpPr/>
            <p:nvPr/>
          </p:nvSpPr>
          <p:spPr>
            <a:xfrm rot="5400000">
              <a:off x="12046191"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6"/>
            <p:cNvSpPr/>
            <p:nvPr/>
          </p:nvSpPr>
          <p:spPr>
            <a:xfrm rot="5400000">
              <a:off x="11872455"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a:grpSpLocks noGrp="1" noRot="1" noChangeAspect="1" noMove="1" noResize="1" noUngrp="1"/>
          </p:cNvGrpSpPr>
          <p:nvPr/>
        </p:nvGrpSpPr>
        <p:grpSpPr>
          <a:xfrm>
            <a:off x="54864" y="3048506"/>
            <a:ext cx="630289" cy="765242"/>
            <a:chOff x="45711" y="3048506"/>
            <a:chExt cx="630289" cy="765242"/>
          </a:xfrm>
        </p:grpSpPr>
        <p:sp>
          <p:nvSpPr>
            <p:cNvPr id="29" name="Rectangle 2"/>
            <p:cNvSpPr/>
            <p:nvPr/>
          </p:nvSpPr>
          <p:spPr>
            <a:xfrm>
              <a:off x="614166"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59"/>
            <p:cNvSpPr/>
            <p:nvPr/>
          </p:nvSpPr>
          <p:spPr>
            <a:xfrm>
              <a:off x="614166"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2"/>
            <p:cNvSpPr/>
            <p:nvPr/>
          </p:nvSpPr>
          <p:spPr>
            <a:xfrm>
              <a:off x="614166"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4"/>
            <p:cNvSpPr/>
            <p:nvPr/>
          </p:nvSpPr>
          <p:spPr>
            <a:xfrm>
              <a:off x="614166"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6"/>
            <p:cNvSpPr/>
            <p:nvPr/>
          </p:nvSpPr>
          <p:spPr>
            <a:xfrm>
              <a:off x="614166"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2"/>
            <p:cNvSpPr/>
            <p:nvPr/>
          </p:nvSpPr>
          <p:spPr>
            <a:xfrm>
              <a:off x="472053"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59"/>
            <p:cNvSpPr/>
            <p:nvPr/>
          </p:nvSpPr>
          <p:spPr>
            <a:xfrm>
              <a:off x="472053"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2"/>
            <p:cNvSpPr/>
            <p:nvPr/>
          </p:nvSpPr>
          <p:spPr>
            <a:xfrm>
              <a:off x="472053"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4"/>
            <p:cNvSpPr/>
            <p:nvPr/>
          </p:nvSpPr>
          <p:spPr>
            <a:xfrm>
              <a:off x="472053"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6"/>
            <p:cNvSpPr/>
            <p:nvPr/>
          </p:nvSpPr>
          <p:spPr>
            <a:xfrm>
              <a:off x="472053"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2"/>
            <p:cNvSpPr/>
            <p:nvPr/>
          </p:nvSpPr>
          <p:spPr>
            <a:xfrm>
              <a:off x="329939"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59"/>
            <p:cNvSpPr/>
            <p:nvPr/>
          </p:nvSpPr>
          <p:spPr>
            <a:xfrm>
              <a:off x="329939"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62"/>
            <p:cNvSpPr/>
            <p:nvPr/>
          </p:nvSpPr>
          <p:spPr>
            <a:xfrm>
              <a:off x="329939"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64"/>
            <p:cNvSpPr/>
            <p:nvPr/>
          </p:nvSpPr>
          <p:spPr>
            <a:xfrm>
              <a:off x="329939"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66"/>
            <p:cNvSpPr/>
            <p:nvPr/>
          </p:nvSpPr>
          <p:spPr>
            <a:xfrm>
              <a:off x="329939"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2"/>
            <p:cNvSpPr/>
            <p:nvPr/>
          </p:nvSpPr>
          <p:spPr>
            <a:xfrm>
              <a:off x="187825"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59"/>
            <p:cNvSpPr/>
            <p:nvPr/>
          </p:nvSpPr>
          <p:spPr>
            <a:xfrm>
              <a:off x="187825"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62"/>
            <p:cNvSpPr/>
            <p:nvPr/>
          </p:nvSpPr>
          <p:spPr>
            <a:xfrm>
              <a:off x="187825"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64"/>
            <p:cNvSpPr/>
            <p:nvPr/>
          </p:nvSpPr>
          <p:spPr>
            <a:xfrm>
              <a:off x="187825"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66"/>
            <p:cNvSpPr/>
            <p:nvPr/>
          </p:nvSpPr>
          <p:spPr>
            <a:xfrm>
              <a:off x="187825"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2"/>
            <p:cNvSpPr/>
            <p:nvPr/>
          </p:nvSpPr>
          <p:spPr>
            <a:xfrm>
              <a:off x="45711"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59"/>
            <p:cNvSpPr/>
            <p:nvPr/>
          </p:nvSpPr>
          <p:spPr>
            <a:xfrm>
              <a:off x="45711"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62"/>
            <p:cNvSpPr/>
            <p:nvPr/>
          </p:nvSpPr>
          <p:spPr>
            <a:xfrm>
              <a:off x="45711"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64"/>
            <p:cNvSpPr/>
            <p:nvPr/>
          </p:nvSpPr>
          <p:spPr>
            <a:xfrm>
              <a:off x="45711"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66"/>
            <p:cNvSpPr/>
            <p:nvPr/>
          </p:nvSpPr>
          <p:spPr>
            <a:xfrm>
              <a:off x="45711"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Объект 2"/>
          <p:cNvSpPr>
            <a:spLocks noGrp="1"/>
          </p:cNvSpPr>
          <p:nvPr>
            <p:ph idx="1"/>
          </p:nvPr>
        </p:nvSpPr>
        <p:spPr>
          <a:xfrm>
            <a:off x="777240" y="1440180"/>
            <a:ext cx="7625080" cy="4641215"/>
          </a:xfrm>
        </p:spPr>
        <p:txBody>
          <a:bodyPr anchor="ctr">
            <a:normAutofit fontScale="80000"/>
          </a:bodyPr>
          <a:lstStyle/>
          <a:p>
            <a:pPr marL="0" indent="0">
              <a:lnSpc>
                <a:spcPct val="100000"/>
              </a:lnSpc>
              <a:spcBef>
                <a:spcPts val="0"/>
              </a:spcBef>
              <a:buNone/>
            </a:pPr>
            <a:r>
              <a:rPr lang="" altLang="ru-RU" sz="2400" b="1" i="1" dirty="0">
                <a:solidFill>
                  <a:srgbClr val="002060"/>
                </a:solidFill>
                <a:latin typeface="Arial" panose="020B0604020202020204" pitchFamily="34" charset="0"/>
                <a:cs typeface="Arial" panose="020B0604020202020204" pitchFamily="34" charset="0"/>
              </a:rPr>
              <a:t>1. Эксперименттік тапсырмалардың оқушылардың шығармашылық қабілетін дамытудағы рөлі қандай?</a:t>
            </a:r>
            <a:endParaRPr lang="" altLang="ru-RU" sz="2400" b="1" i="1" dirty="0">
              <a:solidFill>
                <a:srgbClr val="002060"/>
              </a:solidFill>
              <a:latin typeface="Arial" panose="020B0604020202020204" pitchFamily="34" charset="0"/>
              <a:cs typeface="Arial" panose="020B0604020202020204" pitchFamily="34" charset="0"/>
            </a:endParaRPr>
          </a:p>
          <a:p>
            <a:pPr marL="0" indent="0">
              <a:lnSpc>
                <a:spcPct val="100000"/>
              </a:lnSpc>
              <a:spcBef>
                <a:spcPts val="0"/>
              </a:spcBef>
              <a:buNone/>
            </a:pPr>
            <a:r>
              <a:rPr lang="ru-RU" sz="2400" b="1" i="1" dirty="0">
                <a:solidFill>
                  <a:srgbClr val="002060"/>
                </a:solidFill>
                <a:latin typeface="Arial" panose="020B0604020202020204" pitchFamily="34" charset="0"/>
                <a:cs typeface="Arial" panose="020B0604020202020204" pitchFamily="34" charset="0"/>
              </a:rPr>
              <a:t>   </a:t>
            </a:r>
            <a:endParaRPr lang="ru-RU" sz="2400" b="1" i="1" dirty="0">
              <a:solidFill>
                <a:srgbClr val="002060"/>
              </a:solidFill>
              <a:latin typeface="Arial" panose="020B0604020202020204" pitchFamily="34" charset="0"/>
              <a:cs typeface="Arial" panose="020B0604020202020204" pitchFamily="34" charset="0"/>
            </a:endParaRPr>
          </a:p>
          <a:p>
            <a:pPr marL="0" indent="0">
              <a:lnSpc>
                <a:spcPct val="100000"/>
              </a:lnSpc>
              <a:spcBef>
                <a:spcPts val="0"/>
              </a:spcBef>
              <a:buNone/>
            </a:pPr>
            <a:r>
              <a:rPr lang="ru-RU" sz="2400" b="1" i="1" dirty="0">
                <a:solidFill>
                  <a:srgbClr val="002060"/>
                </a:solidFill>
                <a:latin typeface="Arial" panose="020B0604020202020204" pitchFamily="34" charset="0"/>
                <a:cs typeface="Arial" panose="020B0604020202020204" pitchFamily="34" charset="0"/>
              </a:rPr>
              <a:t>2. Физикадағы есептерді шығарудың тиімділігін арттыру үшін экспериментті үйде жүргізудің қандай пайдас</a:t>
            </a:r>
            <a:r>
              <a:rPr lang="" altLang="ru-RU" sz="2400" b="1" i="1" dirty="0">
                <a:solidFill>
                  <a:srgbClr val="002060"/>
                </a:solidFill>
                <a:latin typeface="Arial" panose="020B0604020202020204" pitchFamily="34" charset="0"/>
                <a:cs typeface="Arial" panose="020B0604020202020204" pitchFamily="34" charset="0"/>
              </a:rPr>
              <a:t>ы бар?          </a:t>
            </a:r>
            <a:r>
              <a:rPr lang="ru-RU" sz="2400" b="1" i="1" dirty="0">
                <a:solidFill>
                  <a:srgbClr val="002060"/>
                </a:solidFill>
                <a:latin typeface="Arial" panose="020B0604020202020204" pitchFamily="34" charset="0"/>
                <a:cs typeface="Arial" panose="020B0604020202020204" pitchFamily="34" charset="0"/>
              </a:rPr>
              <a:t>   </a:t>
            </a:r>
            <a:endParaRPr lang="ru-RU" sz="2400" b="1" i="1" dirty="0">
              <a:solidFill>
                <a:srgbClr val="002060"/>
              </a:solidFill>
              <a:latin typeface="Arial" panose="020B0604020202020204" pitchFamily="34" charset="0"/>
              <a:cs typeface="Arial" panose="020B0604020202020204" pitchFamily="34" charset="0"/>
            </a:endParaRPr>
          </a:p>
          <a:p>
            <a:pPr marL="0" indent="0">
              <a:lnSpc>
                <a:spcPct val="100000"/>
              </a:lnSpc>
              <a:spcBef>
                <a:spcPts val="0"/>
              </a:spcBef>
              <a:buNone/>
            </a:pPr>
            <a:r>
              <a:rPr lang="ru-RU" sz="2400" b="1" i="1" dirty="0">
                <a:solidFill>
                  <a:srgbClr val="002060"/>
                </a:solidFill>
                <a:latin typeface="Arial" panose="020B0604020202020204" pitchFamily="34" charset="0"/>
                <a:cs typeface="Arial" panose="020B0604020202020204" pitchFamily="34" charset="0"/>
              </a:rPr>
              <a:t>3. Ерекше білім беру қажеттіліктері бар оқушылар үшін физикалық есептерді шығаруда қандай әдістемелер мен тәсілдер тиімді?</a:t>
            </a:r>
            <a:endParaRPr lang="ru-RU" sz="2400" b="1" i="1" dirty="0">
              <a:solidFill>
                <a:srgbClr val="002060"/>
              </a:solidFill>
              <a:latin typeface="Arial" panose="020B0604020202020204" pitchFamily="34" charset="0"/>
              <a:cs typeface="Arial" panose="020B0604020202020204" pitchFamily="34" charset="0"/>
            </a:endParaRPr>
          </a:p>
          <a:p>
            <a:pPr marL="0" indent="0">
              <a:lnSpc>
                <a:spcPct val="100000"/>
              </a:lnSpc>
              <a:spcBef>
                <a:spcPts val="0"/>
              </a:spcBef>
              <a:buNone/>
            </a:pPr>
            <a:r>
              <a:rPr lang="ru-RU" sz="2400" b="1" i="1" dirty="0">
                <a:solidFill>
                  <a:srgbClr val="002060"/>
                </a:solidFill>
                <a:latin typeface="Arial" panose="020B0604020202020204" pitchFamily="34" charset="0"/>
                <a:cs typeface="Arial" panose="020B0604020202020204" pitchFamily="34" charset="0"/>
              </a:rPr>
              <a:t>   </a:t>
            </a:r>
            <a:endParaRPr lang="ru-RU" sz="2400" b="1" i="1" dirty="0">
              <a:solidFill>
                <a:srgbClr val="002060"/>
              </a:solidFill>
              <a:latin typeface="Arial" panose="020B0604020202020204" pitchFamily="34" charset="0"/>
              <a:cs typeface="Arial" panose="020B0604020202020204" pitchFamily="34" charset="0"/>
            </a:endParaRPr>
          </a:p>
          <a:p>
            <a:pPr marL="0" indent="0">
              <a:lnSpc>
                <a:spcPct val="100000"/>
              </a:lnSpc>
              <a:spcBef>
                <a:spcPts val="0"/>
              </a:spcBef>
              <a:buNone/>
            </a:pPr>
            <a:r>
              <a:rPr lang="ru-RU" sz="2400" b="1" i="1" dirty="0">
                <a:solidFill>
                  <a:srgbClr val="002060"/>
                </a:solidFill>
                <a:latin typeface="Arial" panose="020B0604020202020204" pitchFamily="34" charset="0"/>
                <a:cs typeface="Arial" panose="020B0604020202020204" pitchFamily="34" charset="0"/>
              </a:rPr>
              <a:t>4. Физикалық заңдар мен заңдылықтарды түсіну үшін практикалық жұмыстар мен эксперименттердің маңызы неде?</a:t>
            </a:r>
            <a:endParaRPr lang="ru-RU" sz="2400" b="1" i="1" dirty="0">
              <a:solidFill>
                <a:srgbClr val="002060"/>
              </a:solidFill>
              <a:latin typeface="Arial" panose="020B0604020202020204" pitchFamily="34" charset="0"/>
              <a:cs typeface="Arial" panose="020B0604020202020204" pitchFamily="34" charset="0"/>
            </a:endParaRPr>
          </a:p>
          <a:p>
            <a:pPr marL="0" indent="0">
              <a:lnSpc>
                <a:spcPct val="100000"/>
              </a:lnSpc>
              <a:spcBef>
                <a:spcPts val="0"/>
              </a:spcBef>
              <a:buNone/>
            </a:pPr>
            <a:endParaRPr lang="en-US" sz="2400" b="1" i="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4" name="Рисунок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893481" y="2683215"/>
            <a:ext cx="2995838" cy="3744798"/>
          </a:xfrm>
          <a:prstGeom prst="rect">
            <a:avLst/>
          </a:prstGeom>
        </p:spPr>
      </p:pic>
      <p:sp>
        <p:nvSpPr>
          <p:cNvPr id="7" name="Скругленный прямоугольник 4"/>
          <p:cNvSpPr/>
          <p:nvPr/>
        </p:nvSpPr>
        <p:spPr>
          <a:xfrm>
            <a:off x="1507046" y="189518"/>
            <a:ext cx="9048504" cy="703748"/>
          </a:xfrm>
          <a:prstGeom prst="roundRect">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9" name="Заголовок 1"/>
          <p:cNvSpPr>
            <a:spLocks noGrp="1"/>
          </p:cNvSpPr>
          <p:nvPr>
            <p:ph type="title"/>
          </p:nvPr>
        </p:nvSpPr>
        <p:spPr>
          <a:xfrm>
            <a:off x="1443869" y="243060"/>
            <a:ext cx="9174858" cy="620872"/>
          </a:xfrm>
        </p:spPr>
        <p:txBody>
          <a:bodyPr>
            <a:normAutofit/>
          </a:bodyPr>
          <a:lstStyle/>
          <a:p>
            <a:pPr algn="ctr"/>
            <a:r>
              <a:rPr lang="" altLang="ru-RU" sz="28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СҰРАҚТАР</a:t>
            </a:r>
            <a:endParaRPr lang="" altLang="ru-RU" sz="28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7"/>
          <p:cNvSpPr>
            <a:spLocks noGrp="1" noRot="1" noChangeAspect="1" noMove="1" noResize="1" noEditPoints="1" noAdjustHandles="1" noChangeArrowheads="1" noChangeShapeType="1" noTextEdit="1"/>
          </p:cNvSpPr>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9"/>
          <p:cNvSpPr>
            <a:spLocks noGrp="1" noRot="1" noChangeAspect="1" noMove="1" noResize="1" noEditPoints="1" noAdjustHandles="1" noChangeArrowheads="1" noChangeShapeType="1" noTextEdit="1"/>
          </p:cNvSpPr>
          <p:nvPr/>
        </p:nvSpPr>
        <p:spPr>
          <a:xfrm>
            <a:off x="-1" y="4526280"/>
            <a:ext cx="9975273" cy="23317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11"/>
          <p:cNvSpPr>
            <a:spLocks noGrp="1" noRot="1" noChangeAspect="1" noMove="1" noResize="1" noEditPoints="1" noAdjustHandles="1" noChangeArrowheads="1" noChangeShapeType="1" noTextEdit="1"/>
          </p:cNvSpPr>
          <p:nvPr/>
        </p:nvSpPr>
        <p:spPr>
          <a:xfrm>
            <a:off x="472051" y="524740"/>
            <a:ext cx="11247895" cy="57651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p:cNvGrpSpPr>
            <a:grpSpLocks noGrp="1" noRot="1" noChangeAspect="1" noMove="1" noResize="1" noUngrp="1"/>
          </p:cNvGrpSpPr>
          <p:nvPr/>
        </p:nvGrpSpPr>
        <p:grpSpPr>
          <a:xfrm>
            <a:off x="11873418" y="44817"/>
            <a:ext cx="233303" cy="772404"/>
            <a:chOff x="11873418" y="44817"/>
            <a:chExt cx="233303" cy="772404"/>
          </a:xfrm>
        </p:grpSpPr>
        <p:sp>
          <p:nvSpPr>
            <p:cNvPr id="56" name="Rectangle 64"/>
            <p:cNvSpPr/>
            <p:nvPr/>
          </p:nvSpPr>
          <p:spPr>
            <a:xfrm rot="5400000">
              <a:off x="12043605" y="461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66"/>
            <p:cNvSpPr/>
            <p:nvPr/>
          </p:nvSpPr>
          <p:spPr>
            <a:xfrm rot="5400000">
              <a:off x="11872115" y="4612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64"/>
            <p:cNvSpPr/>
            <p:nvPr/>
          </p:nvSpPr>
          <p:spPr>
            <a:xfrm rot="5400000">
              <a:off x="12046191"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6"/>
            <p:cNvSpPr/>
            <p:nvPr/>
          </p:nvSpPr>
          <p:spPr>
            <a:xfrm rot="5400000">
              <a:off x="11872455"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4"/>
            <p:cNvSpPr/>
            <p:nvPr/>
          </p:nvSpPr>
          <p:spPr>
            <a:xfrm rot="5400000">
              <a:off x="12046191"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66"/>
            <p:cNvSpPr/>
            <p:nvPr/>
          </p:nvSpPr>
          <p:spPr>
            <a:xfrm rot="5400000">
              <a:off x="11872455"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64"/>
            <p:cNvSpPr/>
            <p:nvPr/>
          </p:nvSpPr>
          <p:spPr>
            <a:xfrm rot="5400000">
              <a:off x="12046191"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6"/>
            <p:cNvSpPr/>
            <p:nvPr/>
          </p:nvSpPr>
          <p:spPr>
            <a:xfrm rot="5400000">
              <a:off x="11872455"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4"/>
            <p:cNvSpPr/>
            <p:nvPr/>
          </p:nvSpPr>
          <p:spPr>
            <a:xfrm rot="5400000">
              <a:off x="12046191"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6"/>
            <p:cNvSpPr/>
            <p:nvPr/>
          </p:nvSpPr>
          <p:spPr>
            <a:xfrm rot="5400000">
              <a:off x="11872455"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4"/>
            <p:cNvSpPr/>
            <p:nvPr/>
          </p:nvSpPr>
          <p:spPr>
            <a:xfrm rot="5400000">
              <a:off x="12046191"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6"/>
            <p:cNvSpPr/>
            <p:nvPr/>
          </p:nvSpPr>
          <p:spPr>
            <a:xfrm rot="5400000">
              <a:off x="11872455"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a:grpSpLocks noGrp="1" noRot="1" noChangeAspect="1" noMove="1" noResize="1" noUngrp="1"/>
          </p:cNvGrpSpPr>
          <p:nvPr/>
        </p:nvGrpSpPr>
        <p:grpSpPr>
          <a:xfrm>
            <a:off x="54864" y="3048506"/>
            <a:ext cx="630289" cy="765242"/>
            <a:chOff x="45711" y="3048506"/>
            <a:chExt cx="630289" cy="765242"/>
          </a:xfrm>
        </p:grpSpPr>
        <p:sp>
          <p:nvSpPr>
            <p:cNvPr id="29" name="Rectangle 2"/>
            <p:cNvSpPr/>
            <p:nvPr/>
          </p:nvSpPr>
          <p:spPr>
            <a:xfrm>
              <a:off x="614166"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59"/>
            <p:cNvSpPr/>
            <p:nvPr/>
          </p:nvSpPr>
          <p:spPr>
            <a:xfrm>
              <a:off x="614166"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2"/>
            <p:cNvSpPr/>
            <p:nvPr/>
          </p:nvSpPr>
          <p:spPr>
            <a:xfrm>
              <a:off x="614166"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4"/>
            <p:cNvSpPr/>
            <p:nvPr/>
          </p:nvSpPr>
          <p:spPr>
            <a:xfrm>
              <a:off x="614166"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6"/>
            <p:cNvSpPr/>
            <p:nvPr/>
          </p:nvSpPr>
          <p:spPr>
            <a:xfrm>
              <a:off x="614166"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2"/>
            <p:cNvSpPr/>
            <p:nvPr/>
          </p:nvSpPr>
          <p:spPr>
            <a:xfrm>
              <a:off x="472053"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59"/>
            <p:cNvSpPr/>
            <p:nvPr/>
          </p:nvSpPr>
          <p:spPr>
            <a:xfrm>
              <a:off x="472053"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2"/>
            <p:cNvSpPr/>
            <p:nvPr/>
          </p:nvSpPr>
          <p:spPr>
            <a:xfrm>
              <a:off x="472053"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4"/>
            <p:cNvSpPr/>
            <p:nvPr/>
          </p:nvSpPr>
          <p:spPr>
            <a:xfrm>
              <a:off x="472053"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6"/>
            <p:cNvSpPr/>
            <p:nvPr/>
          </p:nvSpPr>
          <p:spPr>
            <a:xfrm>
              <a:off x="472053"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2"/>
            <p:cNvSpPr/>
            <p:nvPr/>
          </p:nvSpPr>
          <p:spPr>
            <a:xfrm>
              <a:off x="329939"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59"/>
            <p:cNvSpPr/>
            <p:nvPr/>
          </p:nvSpPr>
          <p:spPr>
            <a:xfrm>
              <a:off x="329939"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62"/>
            <p:cNvSpPr/>
            <p:nvPr/>
          </p:nvSpPr>
          <p:spPr>
            <a:xfrm>
              <a:off x="329939"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64"/>
            <p:cNvSpPr/>
            <p:nvPr/>
          </p:nvSpPr>
          <p:spPr>
            <a:xfrm>
              <a:off x="329939"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66"/>
            <p:cNvSpPr/>
            <p:nvPr/>
          </p:nvSpPr>
          <p:spPr>
            <a:xfrm>
              <a:off x="329939"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2"/>
            <p:cNvSpPr/>
            <p:nvPr/>
          </p:nvSpPr>
          <p:spPr>
            <a:xfrm>
              <a:off x="187825"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59"/>
            <p:cNvSpPr/>
            <p:nvPr/>
          </p:nvSpPr>
          <p:spPr>
            <a:xfrm>
              <a:off x="187825"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62"/>
            <p:cNvSpPr/>
            <p:nvPr/>
          </p:nvSpPr>
          <p:spPr>
            <a:xfrm>
              <a:off x="187825"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64"/>
            <p:cNvSpPr/>
            <p:nvPr/>
          </p:nvSpPr>
          <p:spPr>
            <a:xfrm>
              <a:off x="187825"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66"/>
            <p:cNvSpPr/>
            <p:nvPr/>
          </p:nvSpPr>
          <p:spPr>
            <a:xfrm>
              <a:off x="187825"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2"/>
            <p:cNvSpPr/>
            <p:nvPr/>
          </p:nvSpPr>
          <p:spPr>
            <a:xfrm>
              <a:off x="45711"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59"/>
            <p:cNvSpPr/>
            <p:nvPr/>
          </p:nvSpPr>
          <p:spPr>
            <a:xfrm>
              <a:off x="45711"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62"/>
            <p:cNvSpPr/>
            <p:nvPr/>
          </p:nvSpPr>
          <p:spPr>
            <a:xfrm>
              <a:off x="45711"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64"/>
            <p:cNvSpPr/>
            <p:nvPr/>
          </p:nvSpPr>
          <p:spPr>
            <a:xfrm>
              <a:off x="45711"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66"/>
            <p:cNvSpPr/>
            <p:nvPr/>
          </p:nvSpPr>
          <p:spPr>
            <a:xfrm>
              <a:off x="45711"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Объект 2"/>
          <p:cNvSpPr>
            <a:spLocks noGrp="1"/>
          </p:cNvSpPr>
          <p:nvPr>
            <p:ph idx="1"/>
          </p:nvPr>
        </p:nvSpPr>
        <p:spPr>
          <a:xfrm>
            <a:off x="1073337" y="1608465"/>
            <a:ext cx="10258425" cy="4351338"/>
          </a:xfrm>
        </p:spPr>
        <p:txBody>
          <a:bodyPr>
            <a:normAutofit/>
          </a:bodyPr>
          <a:lstStyle/>
          <a:p>
            <a:pPr marL="0" indent="0">
              <a:buNone/>
            </a:pPr>
            <a:r>
              <a:rPr lang="ru-RU" sz="2000" dirty="0">
                <a:latin typeface="Arial" panose="020B0604020202020204" pitchFamily="34" charset="0"/>
                <a:cs typeface="Arial" panose="020B0604020202020204" pitchFamily="34" charset="0"/>
              </a:rPr>
              <a:t>1.1. Б.М.Ысқақов, А.А.Ағылұқов, Н.Б.Шамбулов. Физикадан есеп шығару мысалдары./Алматы, Мектеп. 1987ж.</a:t>
            </a:r>
            <a:endParaRPr lang="ru-RU" sz="2000" dirty="0">
              <a:latin typeface="Arial" panose="020B0604020202020204" pitchFamily="34" charset="0"/>
              <a:cs typeface="Arial" panose="020B0604020202020204" pitchFamily="34" charset="0"/>
            </a:endParaRPr>
          </a:p>
          <a:p>
            <a:pPr marL="0" indent="0">
              <a:buNone/>
            </a:pPr>
            <a:r>
              <a:rPr lang="ru-RU" sz="2000" dirty="0">
                <a:latin typeface="Arial" panose="020B0604020202020204" pitchFamily="34" charset="0"/>
                <a:cs typeface="Arial" panose="020B0604020202020204" pitchFamily="34" charset="0"/>
              </a:rPr>
              <a:t>2. Е.В.Фирганг. Руководство к решению задач по курсу общей физики. М., Высшая школа, 1998 г.</a:t>
            </a:r>
            <a:endParaRPr lang="ru-RU" sz="2000" dirty="0">
              <a:latin typeface="Arial" panose="020B0604020202020204" pitchFamily="34" charset="0"/>
              <a:cs typeface="Arial" panose="020B0604020202020204" pitchFamily="34" charset="0"/>
            </a:endParaRPr>
          </a:p>
          <a:p>
            <a:pPr marL="0" indent="0">
              <a:buNone/>
            </a:pPr>
            <a:r>
              <a:rPr lang="ru-RU" sz="2000" dirty="0">
                <a:latin typeface="Arial" panose="020B0604020202020204" pitchFamily="34" charset="0"/>
                <a:cs typeface="Arial" panose="020B0604020202020204" pitchFamily="34" charset="0"/>
              </a:rPr>
              <a:t>3. Ә.Көшеров. Физика пәнінен есептер түрлері. Шымкент. 1998ж.</a:t>
            </a:r>
            <a:endParaRPr lang="ru-RU" sz="2000" dirty="0">
              <a:latin typeface="Arial" panose="020B0604020202020204" pitchFamily="34" charset="0"/>
              <a:cs typeface="Arial" panose="020B0604020202020204" pitchFamily="34" charset="0"/>
            </a:endParaRPr>
          </a:p>
          <a:p>
            <a:pPr marL="0" indent="0">
              <a:buNone/>
            </a:pPr>
            <a:r>
              <a:rPr lang="ru-RU" sz="2000" dirty="0">
                <a:latin typeface="Arial" panose="020B0604020202020204" pitchFamily="34" charset="0"/>
                <a:cs typeface="Arial" panose="020B0604020202020204" pitchFamily="34" charset="0"/>
              </a:rPr>
              <a:t>4. А.Т.Анарбаева. Физика есептерін шығару тәсілдері. Алматы, Мектеп. 1987 ж</a:t>
            </a:r>
            <a:endParaRPr lang="ru-RU" sz="2000" dirty="0">
              <a:latin typeface="Arial" panose="020B0604020202020204" pitchFamily="34" charset="0"/>
              <a:cs typeface="Arial" panose="020B0604020202020204" pitchFamily="34" charset="0"/>
            </a:endParaRPr>
          </a:p>
        </p:txBody>
      </p:sp>
      <p:sp>
        <p:nvSpPr>
          <p:cNvPr id="64" name="Скругленный прямоугольник 4"/>
          <p:cNvSpPr/>
          <p:nvPr/>
        </p:nvSpPr>
        <p:spPr>
          <a:xfrm>
            <a:off x="2003488" y="322759"/>
            <a:ext cx="8181975" cy="581025"/>
          </a:xfrm>
          <a:prstGeom prst="roundRect">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62" name="Заголовок 1"/>
          <p:cNvSpPr>
            <a:spLocks noGrp="1"/>
          </p:cNvSpPr>
          <p:nvPr>
            <p:ph type="title"/>
          </p:nvPr>
        </p:nvSpPr>
        <p:spPr>
          <a:xfrm>
            <a:off x="861654" y="336282"/>
            <a:ext cx="10972800" cy="564672"/>
          </a:xfrm>
        </p:spPr>
        <p:txBody>
          <a:bodyPr>
            <a:normAutofit/>
          </a:bodyPr>
          <a:lstStyle/>
          <a:p>
            <a:pPr algn="ctr"/>
            <a:r>
              <a:rPr lang="ru-RU" sz="28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ПАЙДАЛАНЫЛҒАН </a:t>
            </a:r>
            <a:r>
              <a:rPr lang="en-US" sz="2800" b="1">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ӘДЕБИЕТТЕР</a:t>
            </a:r>
            <a:r>
              <a:rPr lang="ru-RU" sz="2800" b="1">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ru-RU" sz="28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ТІЗІМІ</a:t>
            </a:r>
            <a:endParaRPr lang="ru-RU" sz="28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2" name="Rectangle 111"/>
          <p:cNvSpPr>
            <a:spLocks noGrp="1" noRot="1" noChangeAspect="1" noMove="1" noResize="1" noEditPoints="1" noAdjustHandles="1" noChangeArrowheads="1" noChangeShapeType="1" noTextEdit="1"/>
          </p:cNvSpPr>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a:spLocks noGrp="1" noRot="1" noChangeAspect="1" noMove="1" noResize="1" noEditPoints="1" noAdjustHandles="1" noChangeArrowheads="1" noChangeShapeType="1" noTextEdit="1"/>
          </p:cNvSpPr>
          <p:nvPr/>
        </p:nvSpPr>
        <p:spPr>
          <a:xfrm>
            <a:off x="-1" y="4526280"/>
            <a:ext cx="9975273" cy="23317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p:cNvSpPr>
            <a:spLocks noGrp="1" noRot="1" noChangeAspect="1" noMove="1" noResize="1" noEditPoints="1" noAdjustHandles="1" noChangeArrowheads="1" noChangeShapeType="1" noTextEdit="1"/>
          </p:cNvSpPr>
          <p:nvPr/>
        </p:nvSpPr>
        <p:spPr>
          <a:xfrm>
            <a:off x="472051" y="524740"/>
            <a:ext cx="11247895" cy="57651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p:cNvGrpSpPr>
            <a:grpSpLocks noGrp="1" noRot="1" noChangeAspect="1" noMove="1" noResize="1" noUngrp="1"/>
          </p:cNvGrpSpPr>
          <p:nvPr/>
        </p:nvGrpSpPr>
        <p:grpSpPr>
          <a:xfrm>
            <a:off x="11873418" y="44817"/>
            <a:ext cx="233303" cy="772404"/>
            <a:chOff x="11873418" y="44817"/>
            <a:chExt cx="233303" cy="772404"/>
          </a:xfrm>
        </p:grpSpPr>
        <p:sp>
          <p:nvSpPr>
            <p:cNvPr id="119" name="Rectangle 64"/>
            <p:cNvSpPr/>
            <p:nvPr/>
          </p:nvSpPr>
          <p:spPr>
            <a:xfrm rot="5400000">
              <a:off x="12043605" y="461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ectangle 66"/>
            <p:cNvSpPr/>
            <p:nvPr/>
          </p:nvSpPr>
          <p:spPr>
            <a:xfrm rot="5400000">
              <a:off x="11872115" y="4612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64"/>
            <p:cNvSpPr/>
            <p:nvPr/>
          </p:nvSpPr>
          <p:spPr>
            <a:xfrm rot="5400000">
              <a:off x="12046191"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ectangle 66"/>
            <p:cNvSpPr/>
            <p:nvPr/>
          </p:nvSpPr>
          <p:spPr>
            <a:xfrm rot="5400000">
              <a:off x="11872455"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ectangle 64"/>
            <p:cNvSpPr/>
            <p:nvPr/>
          </p:nvSpPr>
          <p:spPr>
            <a:xfrm rot="5400000">
              <a:off x="12046191"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ectangle 66"/>
            <p:cNvSpPr/>
            <p:nvPr/>
          </p:nvSpPr>
          <p:spPr>
            <a:xfrm rot="5400000">
              <a:off x="11872455"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ectangle 64"/>
            <p:cNvSpPr/>
            <p:nvPr/>
          </p:nvSpPr>
          <p:spPr>
            <a:xfrm rot="5400000">
              <a:off x="12046191"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ectangle 66"/>
            <p:cNvSpPr/>
            <p:nvPr/>
          </p:nvSpPr>
          <p:spPr>
            <a:xfrm rot="5400000">
              <a:off x="11872455"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ectangle 64"/>
            <p:cNvSpPr/>
            <p:nvPr/>
          </p:nvSpPr>
          <p:spPr>
            <a:xfrm rot="5400000">
              <a:off x="12046191"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ectangle 66"/>
            <p:cNvSpPr/>
            <p:nvPr/>
          </p:nvSpPr>
          <p:spPr>
            <a:xfrm rot="5400000">
              <a:off x="11872455"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ectangle 64"/>
            <p:cNvSpPr/>
            <p:nvPr/>
          </p:nvSpPr>
          <p:spPr>
            <a:xfrm rot="5400000">
              <a:off x="12046191"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Rectangle 66"/>
            <p:cNvSpPr/>
            <p:nvPr/>
          </p:nvSpPr>
          <p:spPr>
            <a:xfrm rot="5400000">
              <a:off x="11872455"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2" name="Group 131"/>
          <p:cNvGrpSpPr>
            <a:grpSpLocks noGrp="1" noRot="1" noChangeAspect="1" noMove="1" noResize="1" noUngrp="1"/>
          </p:cNvGrpSpPr>
          <p:nvPr/>
        </p:nvGrpSpPr>
        <p:grpSpPr>
          <a:xfrm>
            <a:off x="54864" y="3048506"/>
            <a:ext cx="630289" cy="765242"/>
            <a:chOff x="45711" y="3048506"/>
            <a:chExt cx="630289" cy="765242"/>
          </a:xfrm>
        </p:grpSpPr>
        <p:sp>
          <p:nvSpPr>
            <p:cNvPr id="133" name="Rectangle 2"/>
            <p:cNvSpPr/>
            <p:nvPr/>
          </p:nvSpPr>
          <p:spPr>
            <a:xfrm>
              <a:off x="614166"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Rectangle 59"/>
            <p:cNvSpPr/>
            <p:nvPr/>
          </p:nvSpPr>
          <p:spPr>
            <a:xfrm>
              <a:off x="614166"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Rectangle 62"/>
            <p:cNvSpPr/>
            <p:nvPr/>
          </p:nvSpPr>
          <p:spPr>
            <a:xfrm>
              <a:off x="614166"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Rectangle 64"/>
            <p:cNvSpPr/>
            <p:nvPr/>
          </p:nvSpPr>
          <p:spPr>
            <a:xfrm>
              <a:off x="614166"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66"/>
            <p:cNvSpPr/>
            <p:nvPr/>
          </p:nvSpPr>
          <p:spPr>
            <a:xfrm>
              <a:off x="614166"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2"/>
            <p:cNvSpPr/>
            <p:nvPr/>
          </p:nvSpPr>
          <p:spPr>
            <a:xfrm>
              <a:off x="472053"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59"/>
            <p:cNvSpPr/>
            <p:nvPr/>
          </p:nvSpPr>
          <p:spPr>
            <a:xfrm>
              <a:off x="472053"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ectangle 62"/>
            <p:cNvSpPr/>
            <p:nvPr/>
          </p:nvSpPr>
          <p:spPr>
            <a:xfrm>
              <a:off x="472053"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ectangle 64"/>
            <p:cNvSpPr/>
            <p:nvPr/>
          </p:nvSpPr>
          <p:spPr>
            <a:xfrm>
              <a:off x="472053"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Rectangle 66"/>
            <p:cNvSpPr/>
            <p:nvPr/>
          </p:nvSpPr>
          <p:spPr>
            <a:xfrm>
              <a:off x="472053"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2"/>
            <p:cNvSpPr/>
            <p:nvPr/>
          </p:nvSpPr>
          <p:spPr>
            <a:xfrm>
              <a:off x="329939"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ectangle 59"/>
            <p:cNvSpPr/>
            <p:nvPr/>
          </p:nvSpPr>
          <p:spPr>
            <a:xfrm>
              <a:off x="329939"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ectangle 62"/>
            <p:cNvSpPr/>
            <p:nvPr/>
          </p:nvSpPr>
          <p:spPr>
            <a:xfrm>
              <a:off x="329939"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ectangle 64"/>
            <p:cNvSpPr/>
            <p:nvPr/>
          </p:nvSpPr>
          <p:spPr>
            <a:xfrm>
              <a:off x="329939"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Rectangle 66"/>
            <p:cNvSpPr/>
            <p:nvPr/>
          </p:nvSpPr>
          <p:spPr>
            <a:xfrm>
              <a:off x="329939"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2"/>
            <p:cNvSpPr/>
            <p:nvPr/>
          </p:nvSpPr>
          <p:spPr>
            <a:xfrm>
              <a:off x="187825"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Rectangle 59"/>
            <p:cNvSpPr/>
            <p:nvPr/>
          </p:nvSpPr>
          <p:spPr>
            <a:xfrm>
              <a:off x="187825"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Rectangle 62"/>
            <p:cNvSpPr/>
            <p:nvPr/>
          </p:nvSpPr>
          <p:spPr>
            <a:xfrm>
              <a:off x="187825"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Rectangle 64"/>
            <p:cNvSpPr/>
            <p:nvPr/>
          </p:nvSpPr>
          <p:spPr>
            <a:xfrm>
              <a:off x="187825"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Rectangle 66"/>
            <p:cNvSpPr/>
            <p:nvPr/>
          </p:nvSpPr>
          <p:spPr>
            <a:xfrm>
              <a:off x="187825"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Rectangle 2"/>
            <p:cNvSpPr/>
            <p:nvPr/>
          </p:nvSpPr>
          <p:spPr>
            <a:xfrm>
              <a:off x="45711"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Rectangle 59"/>
            <p:cNvSpPr/>
            <p:nvPr/>
          </p:nvSpPr>
          <p:spPr>
            <a:xfrm>
              <a:off x="45711"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ectangle 62"/>
            <p:cNvSpPr/>
            <p:nvPr/>
          </p:nvSpPr>
          <p:spPr>
            <a:xfrm>
              <a:off x="45711"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ectangle 64"/>
            <p:cNvSpPr/>
            <p:nvPr/>
          </p:nvSpPr>
          <p:spPr>
            <a:xfrm>
              <a:off x="45711"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Rectangle 66"/>
            <p:cNvSpPr/>
            <p:nvPr/>
          </p:nvSpPr>
          <p:spPr>
            <a:xfrm>
              <a:off x="45711"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Заголовок 1"/>
          <p:cNvSpPr>
            <a:spLocks noGrp="1"/>
          </p:cNvSpPr>
          <p:nvPr>
            <p:ph type="title"/>
          </p:nvPr>
        </p:nvSpPr>
        <p:spPr>
          <a:xfrm>
            <a:off x="838200" y="2195716"/>
            <a:ext cx="10515600" cy="1325563"/>
          </a:xfrm>
        </p:spPr>
        <p:txBody>
          <a:bodyPr>
            <a:normAutofit/>
          </a:bodyPr>
          <a:lstStyle/>
          <a:p>
            <a:pPr algn="ctr"/>
            <a:r>
              <a:rPr lang="ru-RU" sz="48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НАЗАРЛАРЫҢЫЗҒА РАҚМЕТ!</a:t>
            </a:r>
            <a:endParaRPr lang="ru-RU" sz="48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p:cNvSpPr>
            <a:spLocks noGrp="1" noRot="1" noChangeAspect="1" noMove="1" noResize="1" noEditPoints="1" noAdjustHandles="1" noChangeArrowheads="1" noChangeShapeType="1" noTextEdit="1"/>
          </p:cNvSpPr>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a:spLocks noGrp="1" noRot="1" noChangeAspect="1" noMove="1" noResize="1" noEditPoints="1" noAdjustHandles="1" noChangeArrowheads="1" noChangeShapeType="1" noTextEdit="1"/>
          </p:cNvSpPr>
          <p:nvPr/>
        </p:nvSpPr>
        <p:spPr>
          <a:xfrm>
            <a:off x="-1" y="4526280"/>
            <a:ext cx="9975273" cy="23317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a:spLocks noGrp="1" noRot="1" noChangeAspect="1" noMove="1" noResize="1" noEditPoints="1" noAdjustHandles="1" noChangeArrowheads="1" noChangeShapeType="1" noTextEdit="1"/>
          </p:cNvSpPr>
          <p:nvPr/>
        </p:nvSpPr>
        <p:spPr>
          <a:xfrm>
            <a:off x="543171" y="532995"/>
            <a:ext cx="11247895" cy="57651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p:cNvGrpSpPr>
            <a:grpSpLocks noGrp="1" noRot="1" noChangeAspect="1" noMove="1" noResize="1" noUngrp="1"/>
          </p:cNvGrpSpPr>
          <p:nvPr/>
        </p:nvGrpSpPr>
        <p:grpSpPr>
          <a:xfrm>
            <a:off x="11873418" y="44817"/>
            <a:ext cx="233303" cy="772404"/>
            <a:chOff x="11873418" y="44817"/>
            <a:chExt cx="233303" cy="772404"/>
          </a:xfrm>
        </p:grpSpPr>
        <p:sp>
          <p:nvSpPr>
            <p:cNvPr id="15" name="Rectangle 64"/>
            <p:cNvSpPr/>
            <p:nvPr/>
          </p:nvSpPr>
          <p:spPr>
            <a:xfrm rot="5400000">
              <a:off x="12043605" y="461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6" name="Rectangle 66"/>
            <p:cNvSpPr/>
            <p:nvPr/>
          </p:nvSpPr>
          <p:spPr>
            <a:xfrm rot="5400000">
              <a:off x="11872115" y="4612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7" name="Rectangle 64"/>
            <p:cNvSpPr/>
            <p:nvPr/>
          </p:nvSpPr>
          <p:spPr>
            <a:xfrm rot="5400000">
              <a:off x="12046191"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8" name="Rectangle 66"/>
            <p:cNvSpPr/>
            <p:nvPr/>
          </p:nvSpPr>
          <p:spPr>
            <a:xfrm rot="5400000">
              <a:off x="11872455"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9" name="Rectangle 64"/>
            <p:cNvSpPr/>
            <p:nvPr/>
          </p:nvSpPr>
          <p:spPr>
            <a:xfrm rot="5400000">
              <a:off x="12046191"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0" name="Rectangle 66"/>
            <p:cNvSpPr/>
            <p:nvPr/>
          </p:nvSpPr>
          <p:spPr>
            <a:xfrm rot="5400000">
              <a:off x="11872455"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1" name="Rectangle 64"/>
            <p:cNvSpPr/>
            <p:nvPr/>
          </p:nvSpPr>
          <p:spPr>
            <a:xfrm rot="5400000">
              <a:off x="12046191"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2" name="Rectangle 66"/>
            <p:cNvSpPr/>
            <p:nvPr/>
          </p:nvSpPr>
          <p:spPr>
            <a:xfrm rot="5400000">
              <a:off x="11872455"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3" name="Rectangle 64"/>
            <p:cNvSpPr/>
            <p:nvPr/>
          </p:nvSpPr>
          <p:spPr>
            <a:xfrm rot="5400000">
              <a:off x="12046191"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4" name="Rectangle 66"/>
            <p:cNvSpPr/>
            <p:nvPr/>
          </p:nvSpPr>
          <p:spPr>
            <a:xfrm rot="5400000">
              <a:off x="11872455"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5" name="Rectangle 64"/>
            <p:cNvSpPr/>
            <p:nvPr/>
          </p:nvSpPr>
          <p:spPr>
            <a:xfrm rot="5400000">
              <a:off x="12046191"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6" name="Rectangle 66"/>
            <p:cNvSpPr/>
            <p:nvPr/>
          </p:nvSpPr>
          <p:spPr>
            <a:xfrm rot="5400000">
              <a:off x="11872455"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grpSp>
        <p:nvGrpSpPr>
          <p:cNvPr id="28" name="Group 27"/>
          <p:cNvGrpSpPr>
            <a:grpSpLocks noGrp="1" noRot="1" noChangeAspect="1" noMove="1" noResize="1" noUngrp="1"/>
          </p:cNvGrpSpPr>
          <p:nvPr/>
        </p:nvGrpSpPr>
        <p:grpSpPr>
          <a:xfrm>
            <a:off x="54864" y="3048506"/>
            <a:ext cx="630289" cy="765242"/>
            <a:chOff x="45711" y="3048506"/>
            <a:chExt cx="630289" cy="765242"/>
          </a:xfrm>
        </p:grpSpPr>
        <p:sp>
          <p:nvSpPr>
            <p:cNvPr id="29" name="Rectangle 2"/>
            <p:cNvSpPr/>
            <p:nvPr/>
          </p:nvSpPr>
          <p:spPr>
            <a:xfrm>
              <a:off x="614166"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0" name="Rectangle 59"/>
            <p:cNvSpPr/>
            <p:nvPr/>
          </p:nvSpPr>
          <p:spPr>
            <a:xfrm>
              <a:off x="614166"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1" name="Rectangle 62"/>
            <p:cNvSpPr/>
            <p:nvPr/>
          </p:nvSpPr>
          <p:spPr>
            <a:xfrm>
              <a:off x="614166"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2" name="Rectangle 64"/>
            <p:cNvSpPr/>
            <p:nvPr/>
          </p:nvSpPr>
          <p:spPr>
            <a:xfrm>
              <a:off x="614166"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3" name="Rectangle 66"/>
            <p:cNvSpPr/>
            <p:nvPr/>
          </p:nvSpPr>
          <p:spPr>
            <a:xfrm>
              <a:off x="614166"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4" name="Rectangle 2"/>
            <p:cNvSpPr/>
            <p:nvPr/>
          </p:nvSpPr>
          <p:spPr>
            <a:xfrm>
              <a:off x="472053"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5" name="Rectangle 59"/>
            <p:cNvSpPr/>
            <p:nvPr/>
          </p:nvSpPr>
          <p:spPr>
            <a:xfrm>
              <a:off x="472053"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6" name="Rectangle 62"/>
            <p:cNvSpPr/>
            <p:nvPr/>
          </p:nvSpPr>
          <p:spPr>
            <a:xfrm>
              <a:off x="472053"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7" name="Rectangle 64"/>
            <p:cNvSpPr/>
            <p:nvPr/>
          </p:nvSpPr>
          <p:spPr>
            <a:xfrm>
              <a:off x="472053"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8" name="Rectangle 66"/>
            <p:cNvSpPr/>
            <p:nvPr/>
          </p:nvSpPr>
          <p:spPr>
            <a:xfrm>
              <a:off x="472053"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9" name="Rectangle 2"/>
            <p:cNvSpPr/>
            <p:nvPr/>
          </p:nvSpPr>
          <p:spPr>
            <a:xfrm>
              <a:off x="329939"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0" name="Rectangle 59"/>
            <p:cNvSpPr/>
            <p:nvPr/>
          </p:nvSpPr>
          <p:spPr>
            <a:xfrm>
              <a:off x="329939"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1" name="Rectangle 62"/>
            <p:cNvSpPr/>
            <p:nvPr/>
          </p:nvSpPr>
          <p:spPr>
            <a:xfrm>
              <a:off x="329939"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2" name="Rectangle 64"/>
            <p:cNvSpPr/>
            <p:nvPr/>
          </p:nvSpPr>
          <p:spPr>
            <a:xfrm>
              <a:off x="329939"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3" name="Rectangle 66"/>
            <p:cNvSpPr/>
            <p:nvPr/>
          </p:nvSpPr>
          <p:spPr>
            <a:xfrm>
              <a:off x="329939"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4" name="Rectangle 2"/>
            <p:cNvSpPr/>
            <p:nvPr/>
          </p:nvSpPr>
          <p:spPr>
            <a:xfrm>
              <a:off x="187825"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5" name="Rectangle 59"/>
            <p:cNvSpPr/>
            <p:nvPr/>
          </p:nvSpPr>
          <p:spPr>
            <a:xfrm>
              <a:off x="187825"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6" name="Rectangle 62"/>
            <p:cNvSpPr/>
            <p:nvPr/>
          </p:nvSpPr>
          <p:spPr>
            <a:xfrm>
              <a:off x="187825"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7" name="Rectangle 64"/>
            <p:cNvSpPr/>
            <p:nvPr/>
          </p:nvSpPr>
          <p:spPr>
            <a:xfrm>
              <a:off x="187825"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8" name="Rectangle 66"/>
            <p:cNvSpPr/>
            <p:nvPr/>
          </p:nvSpPr>
          <p:spPr>
            <a:xfrm>
              <a:off x="187825"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9" name="Rectangle 2"/>
            <p:cNvSpPr/>
            <p:nvPr/>
          </p:nvSpPr>
          <p:spPr>
            <a:xfrm>
              <a:off x="45711"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50" name="Rectangle 59"/>
            <p:cNvSpPr/>
            <p:nvPr/>
          </p:nvSpPr>
          <p:spPr>
            <a:xfrm>
              <a:off x="45711"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51" name="Rectangle 62"/>
            <p:cNvSpPr/>
            <p:nvPr/>
          </p:nvSpPr>
          <p:spPr>
            <a:xfrm>
              <a:off x="45711"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52" name="Rectangle 64"/>
            <p:cNvSpPr/>
            <p:nvPr/>
          </p:nvSpPr>
          <p:spPr>
            <a:xfrm>
              <a:off x="45711"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53" name="Rectangle 66"/>
            <p:cNvSpPr/>
            <p:nvPr/>
          </p:nvSpPr>
          <p:spPr>
            <a:xfrm>
              <a:off x="45711"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sp>
        <p:nvSpPr>
          <p:cNvPr id="60" name="Объект 2"/>
          <p:cNvSpPr>
            <a:spLocks noGrp="1"/>
          </p:cNvSpPr>
          <p:nvPr>
            <p:ph sz="half" idx="1"/>
          </p:nvPr>
        </p:nvSpPr>
        <p:spPr>
          <a:xfrm>
            <a:off x="838200" y="1825625"/>
            <a:ext cx="6115685" cy="4351655"/>
          </a:xfrm>
        </p:spPr>
        <p:txBody>
          <a:bodyPr anchor="ctr">
            <a:noAutofit/>
          </a:bodyPr>
          <a:lstStyle/>
          <a:p>
            <a:pPr indent="0">
              <a:lnSpc>
                <a:spcPct val="100000"/>
              </a:lnSpc>
              <a:spcBef>
                <a:spcPts val="0"/>
              </a:spcBef>
              <a:buNone/>
            </a:pPr>
            <a:r>
              <a:rPr lang="ru-RU" sz="1200" b="1" dirty="0">
                <a:solidFill>
                  <a:srgbClr val="002060"/>
                </a:solidFill>
                <a:latin typeface="Arial" panose="020B0604020202020204" pitchFamily="34" charset="0"/>
                <a:ea typeface="Calibri" panose="020F0502020204030204" pitchFamily="34" charset="0"/>
                <a:cs typeface="Arial" panose="020B0604020202020204" pitchFamily="34" charset="0"/>
              </a:rPr>
              <a:t>Физика есептерін шығару оқушылардың оқу материалдарын саналы түрде терең игеруіне қолайлы жағдай туғызады, олардың алған білімдерін пайдалана білу қабілетін қалыптастырады және бекітеді. Сонымен қатар, есептерді шығару оқушылардың өздігінен ойлануын, қиыншылықтарды жеңуге деген жігерін және табандылығын арттыру құралдарының бірі болып есептелініп, оқу процесін жақсарта түседі. Есеп шығару – оқу үрдісінің бӛліп алуға болмайтын бір бӛлігі болып табылады. Себебі, ол физикалық ұйымдарды қалыптастыруға оқушылардың физикалық құбылыстарды ойлау қабілетін дамытуға, оны практикада қолданып білуге үйретеді. Білімді игерудің нәтижелілігі таным үдерісіне адамның әртүрлі сезім мүшелерінің іске қосылуы және нақты заттар мен құбылыстарға бетпе-бет келгенде оны сезіну, көре білу және қабылдау арқылы артады. Бұл жағдайда физикалық эксперименттің маңызы зор. Қабілеттілік дегеніміз дамудың нәтижесі болғандықтан, оның туа бітуі мүмкін емес. Оқушы қабілеті дегеніміз, оның педагогикалық ықпал аясындағы білім алу әрекеті. Жеке тұлғаны дамыту, оқыту оның шығармашылық қабілетінің дамуына әсер етеді. Әрбір оқушы оқу материалын шығармашылық деңгейде игере алады, яғни шығармашылық қабілетін дамытады. Бұл үшін оның шығармашылық ойын дамыту негізінде оқуға, яғни өздігінен білім алуға үйрету қажет. Сондықтан, ең алдымен оқушы даяр білімді мұғалімнің түсіндіруімен алатын дәстүрлі оқыту практикасынан бас тарту керек.</a:t>
            </a:r>
            <a:endParaRPr lang="ru-RU" sz="1200" b="1" dirty="0">
              <a:solidFill>
                <a:srgbClr val="002060"/>
              </a:solidFill>
              <a:latin typeface="Arial" panose="020B0604020202020204" pitchFamily="34" charset="0"/>
              <a:ea typeface="Calibri" panose="020F0502020204030204" pitchFamily="34" charset="0"/>
              <a:cs typeface="Arial" panose="020B0604020202020204" pitchFamily="34" charset="0"/>
            </a:endParaRPr>
          </a:p>
        </p:txBody>
      </p:sp>
      <p:sp>
        <p:nvSpPr>
          <p:cNvPr id="2" name="Скругленный прямоугольник 4"/>
          <p:cNvSpPr/>
          <p:nvPr/>
        </p:nvSpPr>
        <p:spPr>
          <a:xfrm>
            <a:off x="1328420" y="675005"/>
            <a:ext cx="9259570" cy="867410"/>
          </a:xfrm>
          <a:prstGeom prst="roundRect">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 name="Заголовок 1"/>
          <p:cNvSpPr>
            <a:spLocks noGrp="1"/>
          </p:cNvSpPr>
          <p:nvPr>
            <p:ph type="title"/>
          </p:nvPr>
        </p:nvSpPr>
        <p:spPr>
          <a:xfrm>
            <a:off x="838200" y="-635"/>
            <a:ext cx="10101580" cy="2235835"/>
          </a:xfrm>
        </p:spPr>
        <p:txBody>
          <a:bodyPr>
            <a:normAutofit/>
          </a:bodyPr>
          <a:lstStyle/>
          <a:p>
            <a:pPr algn="ctr"/>
            <a:r>
              <a:rPr lang="" altLang="ru-RU" sz="32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Физика есептерін шығару</a:t>
            </a:r>
            <a:endParaRPr lang="" altLang="ru-RU" sz="32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6" name="Замещающее содержимое 5" descr="фызығаа"/>
          <p:cNvPicPr>
            <a:picLocks noChangeAspect="1"/>
          </p:cNvPicPr>
          <p:nvPr>
            <p:ph sz="half" idx="2"/>
          </p:nvPr>
        </p:nvPicPr>
        <p:blipFill>
          <a:blip r:embed="rId1"/>
          <a:stretch>
            <a:fillRect/>
          </a:stretch>
        </p:blipFill>
        <p:spPr>
          <a:xfrm>
            <a:off x="6767195" y="1608455"/>
            <a:ext cx="4351655" cy="435165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p:cNvSpPr>
            <a:spLocks noGrp="1" noRot="1" noChangeAspect="1" noMove="1" noResize="1" noEditPoints="1" noAdjustHandles="1" noChangeArrowheads="1" noChangeShapeType="1" noTextEdit="1"/>
          </p:cNvSpPr>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a:spLocks noGrp="1" noRot="1" noChangeAspect="1" noMove="1" noResize="1" noEditPoints="1" noAdjustHandles="1" noChangeArrowheads="1" noChangeShapeType="1" noTextEdit="1"/>
          </p:cNvSpPr>
          <p:nvPr/>
        </p:nvSpPr>
        <p:spPr>
          <a:xfrm>
            <a:off x="-1" y="4526280"/>
            <a:ext cx="9975273" cy="23317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a:spLocks noGrp="1" noRot="1" noChangeAspect="1" noMove="1" noResize="1" noEditPoints="1" noAdjustHandles="1" noChangeArrowheads="1" noChangeShapeType="1" noTextEdit="1"/>
          </p:cNvSpPr>
          <p:nvPr/>
        </p:nvSpPr>
        <p:spPr>
          <a:xfrm>
            <a:off x="401566" y="613640"/>
            <a:ext cx="11247895" cy="57651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p:cNvGrpSpPr>
            <a:grpSpLocks noGrp="1" noRot="1" noChangeAspect="1" noMove="1" noResize="1" noUngrp="1"/>
          </p:cNvGrpSpPr>
          <p:nvPr/>
        </p:nvGrpSpPr>
        <p:grpSpPr>
          <a:xfrm>
            <a:off x="11873418" y="44817"/>
            <a:ext cx="233303" cy="772404"/>
            <a:chOff x="11873418" y="44817"/>
            <a:chExt cx="233303" cy="772404"/>
          </a:xfrm>
        </p:grpSpPr>
        <p:sp>
          <p:nvSpPr>
            <p:cNvPr id="15" name="Rectangle 64"/>
            <p:cNvSpPr/>
            <p:nvPr/>
          </p:nvSpPr>
          <p:spPr>
            <a:xfrm rot="5400000">
              <a:off x="12043605" y="461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66"/>
            <p:cNvSpPr/>
            <p:nvPr/>
          </p:nvSpPr>
          <p:spPr>
            <a:xfrm rot="5400000">
              <a:off x="11872115" y="4612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64"/>
            <p:cNvSpPr/>
            <p:nvPr/>
          </p:nvSpPr>
          <p:spPr>
            <a:xfrm rot="5400000">
              <a:off x="12046191"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6"/>
            <p:cNvSpPr/>
            <p:nvPr/>
          </p:nvSpPr>
          <p:spPr>
            <a:xfrm rot="5400000">
              <a:off x="11872455"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4"/>
            <p:cNvSpPr/>
            <p:nvPr/>
          </p:nvSpPr>
          <p:spPr>
            <a:xfrm rot="5400000">
              <a:off x="12046191"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6"/>
            <p:cNvSpPr/>
            <p:nvPr/>
          </p:nvSpPr>
          <p:spPr>
            <a:xfrm rot="5400000">
              <a:off x="11872455"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4"/>
            <p:cNvSpPr/>
            <p:nvPr/>
          </p:nvSpPr>
          <p:spPr>
            <a:xfrm rot="5400000">
              <a:off x="12046191"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6"/>
            <p:cNvSpPr/>
            <p:nvPr/>
          </p:nvSpPr>
          <p:spPr>
            <a:xfrm rot="5400000">
              <a:off x="11872455"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4"/>
            <p:cNvSpPr/>
            <p:nvPr/>
          </p:nvSpPr>
          <p:spPr>
            <a:xfrm rot="5400000">
              <a:off x="12046191"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6"/>
            <p:cNvSpPr/>
            <p:nvPr/>
          </p:nvSpPr>
          <p:spPr>
            <a:xfrm rot="5400000">
              <a:off x="11872455"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4"/>
            <p:cNvSpPr/>
            <p:nvPr/>
          </p:nvSpPr>
          <p:spPr>
            <a:xfrm rot="5400000">
              <a:off x="12046191"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6"/>
            <p:cNvSpPr/>
            <p:nvPr/>
          </p:nvSpPr>
          <p:spPr>
            <a:xfrm rot="5400000">
              <a:off x="11872455"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a:grpSpLocks noGrp="1" noRot="1" noChangeAspect="1" noMove="1" noResize="1" noUngrp="1"/>
          </p:cNvGrpSpPr>
          <p:nvPr/>
        </p:nvGrpSpPr>
        <p:grpSpPr>
          <a:xfrm>
            <a:off x="54864" y="3048506"/>
            <a:ext cx="630289" cy="765242"/>
            <a:chOff x="45711" y="3048506"/>
            <a:chExt cx="630289" cy="765242"/>
          </a:xfrm>
        </p:grpSpPr>
        <p:sp>
          <p:nvSpPr>
            <p:cNvPr id="29" name="Rectangle 2"/>
            <p:cNvSpPr/>
            <p:nvPr/>
          </p:nvSpPr>
          <p:spPr>
            <a:xfrm>
              <a:off x="614166"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59"/>
            <p:cNvSpPr/>
            <p:nvPr/>
          </p:nvSpPr>
          <p:spPr>
            <a:xfrm>
              <a:off x="614166"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2"/>
            <p:cNvSpPr/>
            <p:nvPr/>
          </p:nvSpPr>
          <p:spPr>
            <a:xfrm>
              <a:off x="614166"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4"/>
            <p:cNvSpPr/>
            <p:nvPr/>
          </p:nvSpPr>
          <p:spPr>
            <a:xfrm>
              <a:off x="614166"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6"/>
            <p:cNvSpPr/>
            <p:nvPr/>
          </p:nvSpPr>
          <p:spPr>
            <a:xfrm>
              <a:off x="614166"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2"/>
            <p:cNvSpPr/>
            <p:nvPr/>
          </p:nvSpPr>
          <p:spPr>
            <a:xfrm>
              <a:off x="472053"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59"/>
            <p:cNvSpPr/>
            <p:nvPr/>
          </p:nvSpPr>
          <p:spPr>
            <a:xfrm>
              <a:off x="472053"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2"/>
            <p:cNvSpPr/>
            <p:nvPr/>
          </p:nvSpPr>
          <p:spPr>
            <a:xfrm>
              <a:off x="472053"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4"/>
            <p:cNvSpPr/>
            <p:nvPr/>
          </p:nvSpPr>
          <p:spPr>
            <a:xfrm>
              <a:off x="472053"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6"/>
            <p:cNvSpPr/>
            <p:nvPr/>
          </p:nvSpPr>
          <p:spPr>
            <a:xfrm>
              <a:off x="472053"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2"/>
            <p:cNvSpPr/>
            <p:nvPr/>
          </p:nvSpPr>
          <p:spPr>
            <a:xfrm>
              <a:off x="329939"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59"/>
            <p:cNvSpPr/>
            <p:nvPr/>
          </p:nvSpPr>
          <p:spPr>
            <a:xfrm>
              <a:off x="329939"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62"/>
            <p:cNvSpPr/>
            <p:nvPr/>
          </p:nvSpPr>
          <p:spPr>
            <a:xfrm>
              <a:off x="329939"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64"/>
            <p:cNvSpPr/>
            <p:nvPr/>
          </p:nvSpPr>
          <p:spPr>
            <a:xfrm>
              <a:off x="329939"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66"/>
            <p:cNvSpPr/>
            <p:nvPr/>
          </p:nvSpPr>
          <p:spPr>
            <a:xfrm>
              <a:off x="329939"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2"/>
            <p:cNvSpPr/>
            <p:nvPr/>
          </p:nvSpPr>
          <p:spPr>
            <a:xfrm>
              <a:off x="187825"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59"/>
            <p:cNvSpPr/>
            <p:nvPr/>
          </p:nvSpPr>
          <p:spPr>
            <a:xfrm>
              <a:off x="187825"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62"/>
            <p:cNvSpPr/>
            <p:nvPr/>
          </p:nvSpPr>
          <p:spPr>
            <a:xfrm>
              <a:off x="187825"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64"/>
            <p:cNvSpPr/>
            <p:nvPr/>
          </p:nvSpPr>
          <p:spPr>
            <a:xfrm>
              <a:off x="187825"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66"/>
            <p:cNvSpPr/>
            <p:nvPr/>
          </p:nvSpPr>
          <p:spPr>
            <a:xfrm>
              <a:off x="187825"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2"/>
            <p:cNvSpPr/>
            <p:nvPr/>
          </p:nvSpPr>
          <p:spPr>
            <a:xfrm>
              <a:off x="45711"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59"/>
            <p:cNvSpPr/>
            <p:nvPr/>
          </p:nvSpPr>
          <p:spPr>
            <a:xfrm>
              <a:off x="45711"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62"/>
            <p:cNvSpPr/>
            <p:nvPr/>
          </p:nvSpPr>
          <p:spPr>
            <a:xfrm>
              <a:off x="45711"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64"/>
            <p:cNvSpPr/>
            <p:nvPr/>
          </p:nvSpPr>
          <p:spPr>
            <a:xfrm>
              <a:off x="45711"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66"/>
            <p:cNvSpPr/>
            <p:nvPr/>
          </p:nvSpPr>
          <p:spPr>
            <a:xfrm>
              <a:off x="45711"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Скругленный прямоугольник 4"/>
          <p:cNvSpPr/>
          <p:nvPr/>
        </p:nvSpPr>
        <p:spPr>
          <a:xfrm>
            <a:off x="1233996" y="248764"/>
            <a:ext cx="9438607" cy="717395"/>
          </a:xfrm>
          <a:prstGeom prst="roundRect">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3" name="Заголовок 1"/>
          <p:cNvSpPr>
            <a:spLocks noGrp="1"/>
          </p:cNvSpPr>
          <p:nvPr>
            <p:ph type="title"/>
          </p:nvPr>
        </p:nvSpPr>
        <p:spPr>
          <a:xfrm>
            <a:off x="1356222" y="102548"/>
            <a:ext cx="9211909" cy="994123"/>
          </a:xfrm>
        </p:spPr>
        <p:txBody>
          <a:bodyPr>
            <a:normAutofit/>
          </a:bodyPr>
          <a:lstStyle/>
          <a:p>
            <a:pPr algn="l"/>
            <a:r>
              <a:rPr lang="" altLang="ru-RU" sz="28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Шығармашылық қабілетін арттыру</a:t>
            </a:r>
            <a:endParaRPr lang="" altLang="ru-RU" sz="28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5" name="TextBox 4"/>
          <p:cNvSpPr txBox="1"/>
          <p:nvPr/>
        </p:nvSpPr>
        <p:spPr>
          <a:xfrm>
            <a:off x="883285" y="1216660"/>
            <a:ext cx="10151745" cy="1426210"/>
          </a:xfrm>
          <a:prstGeom prst="rect">
            <a:avLst/>
          </a:prstGeom>
          <a:noFill/>
        </p:spPr>
        <p:txBody>
          <a:bodyPr wrap="square">
            <a:noAutofit/>
          </a:bodyPr>
          <a:lstStyle/>
          <a:p>
            <a:pPr indent="0" algn="just">
              <a:lnSpc>
                <a:spcPct val="100000"/>
              </a:lnSpc>
              <a:spcBef>
                <a:spcPts val="0"/>
              </a:spcBef>
              <a:buNone/>
            </a:pPr>
            <a:r>
              <a:rPr lang="ru-RU" sz="14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Шығармашылық қабілеттерін арттыруда эксперименттік тапсырмаларды үйге берудің маңызы ерекше. Экспериментті жүргізудің дидактикалық құрылымы төмендегідей болуы мүмкін: демонстрациялық тәжірибелер, фронтальды зертханалық жұмыстар, физикалық практикум, үй жағдайындағы тәжірибелер. Мұғалімнің үйге эксперименттік тапсырмалар беруі сирек кездеседі. Дегенмен, оқу процесінде дәл осы тәсілді қолданудың ерекше маңыздылығы, біріншіден, үй жұмысының формасын түрлендіреді (кітапты оқыту, есеп шығару), екіншіден оқушының алдына тек қана өздігінен эксперименттік тәжірибе жасау арқылы ғана шешілетін мәселені қояды.</a:t>
            </a:r>
            <a:endParaRPr lang="ru-RU" sz="1400" b="1"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60" name="Объект 2"/>
          <p:cNvSpPr>
            <a:spLocks noGrp="1"/>
          </p:cNvSpPr>
          <p:nvPr>
            <p:ph idx="1"/>
          </p:nvPr>
        </p:nvSpPr>
        <p:spPr>
          <a:xfrm>
            <a:off x="624205" y="3048635"/>
            <a:ext cx="10410190" cy="3079750"/>
          </a:xfrm>
        </p:spPr>
        <p:txBody>
          <a:bodyPr anchor="ctr">
            <a:normAutofit lnSpcReduction="10000"/>
          </a:bodyPr>
          <a:lstStyle/>
          <a:p>
            <a:pPr indent="0" algn="just">
              <a:lnSpc>
                <a:spcPct val="100000"/>
              </a:lnSpc>
              <a:spcBef>
                <a:spcPts val="0"/>
              </a:spcBef>
              <a:buNone/>
            </a:pPr>
            <a:r>
              <a:rPr lang="ru-RU" sz="18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Үй тапсырмасына эксперименттік тапсырмалар беру оқушының мынадай қабілеттерін және шеберліктерін дамытады:</a:t>
            </a:r>
            <a:endParaRPr lang="ru-RU" sz="1800" b="1"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p>
            <a:pPr indent="0" algn="just">
              <a:lnSpc>
                <a:spcPct val="100000"/>
              </a:lnSpc>
              <a:spcBef>
                <a:spcPts val="0"/>
              </a:spcBef>
              <a:buNone/>
            </a:pPr>
            <a:r>
              <a:rPr lang="ru-RU" sz="18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 Интеллектуалдық (салыстыру қабілеті, негізгіні ажырата білу, зерттеу, эксперимент нәтижелерін жазу және қорытындылау).</a:t>
            </a:r>
            <a:endParaRPr lang="ru-RU" sz="1800" b="1"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p>
            <a:pPr indent="0" algn="just">
              <a:lnSpc>
                <a:spcPct val="100000"/>
              </a:lnSpc>
              <a:spcBef>
                <a:spcPts val="0"/>
              </a:spcBef>
              <a:buNone/>
            </a:pPr>
            <a:r>
              <a:rPr lang="ru-RU" sz="18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 Пәндік (теорияны практикамен ұштастыру шеберлігі, физикалық білімдерін құбылыстарға анализ жасауға қолдану, к</a:t>
            </a:r>
            <a:r>
              <a:rPr lang="" altLang="ru-RU" sz="18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ө</a:t>
            </a:r>
            <a:r>
              <a:rPr lang="ru-RU" sz="18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птеген үй аспаптары мен құралдарының жұмыс істеу принципін түсіндіру).</a:t>
            </a:r>
            <a:endParaRPr lang="ru-RU" sz="1800" b="1"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p>
            <a:pPr indent="0" algn="just">
              <a:lnSpc>
                <a:spcPct val="100000"/>
              </a:lnSpc>
              <a:spcBef>
                <a:spcPts val="0"/>
              </a:spcBef>
              <a:buNone/>
            </a:pPr>
            <a:r>
              <a:rPr lang="ru-RU" sz="18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 Ұйымдастыру-танымдық (құрал-жабдықтардың функционалдық міндеттерін анықтай білу, техникалық құрылғылармен жұмыс істегенде техника қауіпсіздігі мен пайдалану ережелерін сақтау). Еңбек ету (қол құралдарымен жұмыс істеуді үйрену дағдысы, ұсталық, т.б.). Физикалық эксперименттік тапсырмаларды үйге беру осы пәнге ерекше қызығушылықты тудырады.</a:t>
            </a:r>
            <a:endParaRPr lang="ru-RU" sz="1800" b="1"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p>
            <a:pPr indent="0" algn="just">
              <a:lnSpc>
                <a:spcPct val="100000"/>
              </a:lnSpc>
              <a:spcBef>
                <a:spcPts val="0"/>
              </a:spcBef>
              <a:buNone/>
            </a:pPr>
            <a:endParaRPr lang="ru-RU" sz="1800" b="1"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p>
            <a:pPr indent="0" algn="just">
              <a:lnSpc>
                <a:spcPct val="100000"/>
              </a:lnSpc>
              <a:spcBef>
                <a:spcPts val="0"/>
              </a:spcBef>
              <a:buNone/>
            </a:pPr>
            <a:endParaRPr lang="ru-RU" sz="1800" b="1"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p:cNvSpPr>
            <a:spLocks noGrp="1" noRot="1" noChangeAspect="1" noMove="1" noResize="1" noEditPoints="1" noAdjustHandles="1" noChangeArrowheads="1" noChangeShapeType="1" noTextEdit="1"/>
          </p:cNvSpPr>
          <p:nvPr/>
        </p:nvSpPr>
        <p:spPr>
          <a:xfrm>
            <a:off x="774065" y="24892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a:spLocks noGrp="1" noRot="1" noChangeAspect="1" noMove="1" noResize="1" noEditPoints="1" noAdjustHandles="1" noChangeArrowheads="1" noChangeShapeType="1" noTextEdit="1"/>
          </p:cNvSpPr>
          <p:nvPr/>
        </p:nvSpPr>
        <p:spPr>
          <a:xfrm>
            <a:off x="-1" y="4526280"/>
            <a:ext cx="9975273" cy="23317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a:spLocks noGrp="1" noRot="1" noChangeAspect="1" noMove="1" noResize="1" noEditPoints="1" noAdjustHandles="1" noChangeArrowheads="1" noChangeShapeType="1" noTextEdit="1"/>
          </p:cNvSpPr>
          <p:nvPr/>
        </p:nvSpPr>
        <p:spPr>
          <a:xfrm>
            <a:off x="400931" y="524740"/>
            <a:ext cx="11247895" cy="57651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p:cNvGrpSpPr>
            <a:grpSpLocks noGrp="1" noRot="1" noChangeAspect="1" noMove="1" noResize="1" noUngrp="1"/>
          </p:cNvGrpSpPr>
          <p:nvPr/>
        </p:nvGrpSpPr>
        <p:grpSpPr>
          <a:xfrm>
            <a:off x="11873418" y="44817"/>
            <a:ext cx="233303" cy="772404"/>
            <a:chOff x="11873418" y="44817"/>
            <a:chExt cx="233303" cy="772404"/>
          </a:xfrm>
        </p:grpSpPr>
        <p:sp>
          <p:nvSpPr>
            <p:cNvPr id="15" name="Rectangle 64"/>
            <p:cNvSpPr/>
            <p:nvPr/>
          </p:nvSpPr>
          <p:spPr>
            <a:xfrm rot="5400000">
              <a:off x="12043605" y="461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66"/>
            <p:cNvSpPr/>
            <p:nvPr/>
          </p:nvSpPr>
          <p:spPr>
            <a:xfrm rot="5400000">
              <a:off x="11872115" y="4612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64"/>
            <p:cNvSpPr/>
            <p:nvPr/>
          </p:nvSpPr>
          <p:spPr>
            <a:xfrm rot="5400000">
              <a:off x="12046191"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6"/>
            <p:cNvSpPr/>
            <p:nvPr/>
          </p:nvSpPr>
          <p:spPr>
            <a:xfrm rot="5400000">
              <a:off x="11872455"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4"/>
            <p:cNvSpPr/>
            <p:nvPr/>
          </p:nvSpPr>
          <p:spPr>
            <a:xfrm rot="5400000">
              <a:off x="12046191"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6"/>
            <p:cNvSpPr/>
            <p:nvPr/>
          </p:nvSpPr>
          <p:spPr>
            <a:xfrm rot="5400000">
              <a:off x="11872455"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4"/>
            <p:cNvSpPr/>
            <p:nvPr/>
          </p:nvSpPr>
          <p:spPr>
            <a:xfrm rot="5400000">
              <a:off x="12046191"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6"/>
            <p:cNvSpPr/>
            <p:nvPr/>
          </p:nvSpPr>
          <p:spPr>
            <a:xfrm rot="5400000">
              <a:off x="11872455"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4"/>
            <p:cNvSpPr/>
            <p:nvPr/>
          </p:nvSpPr>
          <p:spPr>
            <a:xfrm rot="5400000">
              <a:off x="12046191"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6"/>
            <p:cNvSpPr/>
            <p:nvPr/>
          </p:nvSpPr>
          <p:spPr>
            <a:xfrm rot="5400000">
              <a:off x="11872455"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4"/>
            <p:cNvSpPr/>
            <p:nvPr/>
          </p:nvSpPr>
          <p:spPr>
            <a:xfrm rot="5400000">
              <a:off x="12046191"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6"/>
            <p:cNvSpPr/>
            <p:nvPr/>
          </p:nvSpPr>
          <p:spPr>
            <a:xfrm rot="5400000">
              <a:off x="11872455"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a:grpSpLocks noGrp="1" noRot="1" noChangeAspect="1" noMove="1" noResize="1" noUngrp="1"/>
          </p:cNvGrpSpPr>
          <p:nvPr/>
        </p:nvGrpSpPr>
        <p:grpSpPr>
          <a:xfrm>
            <a:off x="54864" y="3048506"/>
            <a:ext cx="630289" cy="765242"/>
            <a:chOff x="45711" y="3048506"/>
            <a:chExt cx="630289" cy="765242"/>
          </a:xfrm>
        </p:grpSpPr>
        <p:sp>
          <p:nvSpPr>
            <p:cNvPr id="29" name="Rectangle 2"/>
            <p:cNvSpPr/>
            <p:nvPr/>
          </p:nvSpPr>
          <p:spPr>
            <a:xfrm>
              <a:off x="614166"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59"/>
            <p:cNvSpPr/>
            <p:nvPr/>
          </p:nvSpPr>
          <p:spPr>
            <a:xfrm>
              <a:off x="614166"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2"/>
            <p:cNvSpPr/>
            <p:nvPr/>
          </p:nvSpPr>
          <p:spPr>
            <a:xfrm>
              <a:off x="614166"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4"/>
            <p:cNvSpPr/>
            <p:nvPr/>
          </p:nvSpPr>
          <p:spPr>
            <a:xfrm>
              <a:off x="614166"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6"/>
            <p:cNvSpPr/>
            <p:nvPr/>
          </p:nvSpPr>
          <p:spPr>
            <a:xfrm>
              <a:off x="614166"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2"/>
            <p:cNvSpPr/>
            <p:nvPr/>
          </p:nvSpPr>
          <p:spPr>
            <a:xfrm>
              <a:off x="472053"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59"/>
            <p:cNvSpPr/>
            <p:nvPr/>
          </p:nvSpPr>
          <p:spPr>
            <a:xfrm>
              <a:off x="472053"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2"/>
            <p:cNvSpPr/>
            <p:nvPr/>
          </p:nvSpPr>
          <p:spPr>
            <a:xfrm>
              <a:off x="472053"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4"/>
            <p:cNvSpPr/>
            <p:nvPr/>
          </p:nvSpPr>
          <p:spPr>
            <a:xfrm>
              <a:off x="472053"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6"/>
            <p:cNvSpPr/>
            <p:nvPr/>
          </p:nvSpPr>
          <p:spPr>
            <a:xfrm>
              <a:off x="472053"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2"/>
            <p:cNvSpPr/>
            <p:nvPr/>
          </p:nvSpPr>
          <p:spPr>
            <a:xfrm>
              <a:off x="329939"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59"/>
            <p:cNvSpPr/>
            <p:nvPr/>
          </p:nvSpPr>
          <p:spPr>
            <a:xfrm>
              <a:off x="329939"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62"/>
            <p:cNvSpPr/>
            <p:nvPr/>
          </p:nvSpPr>
          <p:spPr>
            <a:xfrm>
              <a:off x="329939"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64"/>
            <p:cNvSpPr/>
            <p:nvPr/>
          </p:nvSpPr>
          <p:spPr>
            <a:xfrm>
              <a:off x="329939"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66"/>
            <p:cNvSpPr/>
            <p:nvPr/>
          </p:nvSpPr>
          <p:spPr>
            <a:xfrm>
              <a:off x="329939"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2"/>
            <p:cNvSpPr/>
            <p:nvPr/>
          </p:nvSpPr>
          <p:spPr>
            <a:xfrm>
              <a:off x="187825"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59"/>
            <p:cNvSpPr/>
            <p:nvPr/>
          </p:nvSpPr>
          <p:spPr>
            <a:xfrm>
              <a:off x="187825"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62"/>
            <p:cNvSpPr/>
            <p:nvPr/>
          </p:nvSpPr>
          <p:spPr>
            <a:xfrm>
              <a:off x="187825"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64"/>
            <p:cNvSpPr/>
            <p:nvPr/>
          </p:nvSpPr>
          <p:spPr>
            <a:xfrm>
              <a:off x="187825"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66"/>
            <p:cNvSpPr/>
            <p:nvPr/>
          </p:nvSpPr>
          <p:spPr>
            <a:xfrm>
              <a:off x="187825"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2"/>
            <p:cNvSpPr/>
            <p:nvPr/>
          </p:nvSpPr>
          <p:spPr>
            <a:xfrm>
              <a:off x="45711"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59"/>
            <p:cNvSpPr/>
            <p:nvPr/>
          </p:nvSpPr>
          <p:spPr>
            <a:xfrm>
              <a:off x="45711"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62"/>
            <p:cNvSpPr/>
            <p:nvPr/>
          </p:nvSpPr>
          <p:spPr>
            <a:xfrm>
              <a:off x="45711"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64"/>
            <p:cNvSpPr/>
            <p:nvPr/>
          </p:nvSpPr>
          <p:spPr>
            <a:xfrm>
              <a:off x="45711"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66"/>
            <p:cNvSpPr/>
            <p:nvPr/>
          </p:nvSpPr>
          <p:spPr>
            <a:xfrm>
              <a:off x="45711"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Скругленный прямоугольник 4"/>
          <p:cNvSpPr/>
          <p:nvPr/>
        </p:nvSpPr>
        <p:spPr>
          <a:xfrm>
            <a:off x="1464816" y="248766"/>
            <a:ext cx="8980982" cy="676565"/>
          </a:xfrm>
          <a:prstGeom prst="roundRect">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ru-RU"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Үйге берілетін эксперименттік тапсырмалар жүйесі құрылған. Бұл жүйе төмендегідей бірқатар мәселелерді шешуге бағытталған:</a:t>
            </a:r>
            <a:endParaRPr lang="ru-RU"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7" name="Заголовок 1"/>
          <p:cNvSpPr>
            <a:spLocks noGrp="1"/>
          </p:cNvSpPr>
          <p:nvPr>
            <p:ph type="title"/>
          </p:nvPr>
        </p:nvSpPr>
        <p:spPr>
          <a:xfrm flipH="1">
            <a:off x="1093470" y="5879465"/>
            <a:ext cx="3639820" cy="375920"/>
          </a:xfrm>
        </p:spPr>
        <p:txBody>
          <a:bodyPr>
            <a:normAutofit/>
          </a:bodyPr>
          <a:lstStyle/>
          <a:p>
            <a:pPr algn="ctr"/>
            <a:r>
              <a:rPr lang="" altLang="ru-RU" sz="16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эксперименттік тәжірибелер</a:t>
            </a:r>
            <a:endParaRPr lang="" altLang="ru-RU" sz="16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55" name="TextBox 54"/>
          <p:cNvSpPr txBox="1"/>
          <p:nvPr/>
        </p:nvSpPr>
        <p:spPr>
          <a:xfrm>
            <a:off x="1093470" y="1589405"/>
            <a:ext cx="10155555" cy="4290060"/>
          </a:xfrm>
          <a:prstGeom prst="rect">
            <a:avLst/>
          </a:prstGeom>
          <a:noFill/>
        </p:spPr>
        <p:txBody>
          <a:bodyPr wrap="square">
            <a:noAutofit/>
          </a:bodyPr>
          <a:lstStyle/>
          <a:p>
            <a:pPr algn="just"/>
            <a:r>
              <a:rPr lang="" altLang="ru-RU" dirty="0">
                <a:latin typeface="Arial" panose="020B0604020202020204" pitchFamily="34" charset="0"/>
                <a:cs typeface="Arial" panose="020B0604020202020204" pitchFamily="34" charset="0"/>
              </a:rPr>
              <a:t>-</a:t>
            </a:r>
            <a:r>
              <a:rPr lang="ru-RU" dirty="0">
                <a:latin typeface="Arial" panose="020B0604020202020204" pitchFamily="34" charset="0"/>
                <a:cs typeface="Arial" panose="020B0604020202020204" pitchFamily="34" charset="0"/>
              </a:rPr>
              <a:t>Тәжірибелерді физикалық тұрғыдан қарастыру;</a:t>
            </a:r>
            <a:endParaRPr lang="ru-RU" dirty="0">
              <a:latin typeface="Arial" panose="020B0604020202020204" pitchFamily="34" charset="0"/>
              <a:cs typeface="Arial" panose="020B0604020202020204" pitchFamily="34" charset="0"/>
            </a:endParaRPr>
          </a:p>
          <a:p>
            <a:pPr algn="just"/>
            <a:r>
              <a:rPr lang="" altLang="ru-RU" dirty="0">
                <a:latin typeface="Arial" panose="020B0604020202020204" pitchFamily="34" charset="0"/>
                <a:cs typeface="Arial" panose="020B0604020202020204" pitchFamily="34" charset="0"/>
              </a:rPr>
              <a:t>-</a:t>
            </a:r>
            <a:r>
              <a:rPr lang="ru-RU" dirty="0">
                <a:latin typeface="Arial" panose="020B0604020202020204" pitchFamily="34" charset="0"/>
                <a:cs typeface="Arial" panose="020B0604020202020204" pitchFamily="34" charset="0"/>
              </a:rPr>
              <a:t>Физикалық шамаларды өлшеу арқылы физикалық заңдар мен заңдылықтардағы функционалдық тәуелділікті анықтау;</a:t>
            </a:r>
            <a:endParaRPr lang="ru-RU" dirty="0">
              <a:latin typeface="Arial" panose="020B0604020202020204" pitchFamily="34" charset="0"/>
              <a:cs typeface="Arial" panose="020B0604020202020204" pitchFamily="34" charset="0"/>
            </a:endParaRPr>
          </a:p>
          <a:p>
            <a:pPr algn="just"/>
            <a:r>
              <a:rPr lang="" altLang="ru-RU" dirty="0">
                <a:latin typeface="Arial" panose="020B0604020202020204" pitchFamily="34" charset="0"/>
                <a:cs typeface="Arial" panose="020B0604020202020204" pitchFamily="34" charset="0"/>
              </a:rPr>
              <a:t>-</a:t>
            </a:r>
            <a:r>
              <a:rPr lang="ru-RU" dirty="0">
                <a:latin typeface="Arial" panose="020B0604020202020204" pitchFamily="34" charset="0"/>
                <a:cs typeface="Arial" panose="020B0604020202020204" pitchFamily="34" charset="0"/>
              </a:rPr>
              <a:t>Физикалық процестерді тұрмыстық техника көмегімен басқару мүмкіндігін түсіндіру (тігін машинасындағы реостаттың және потенциометр – дыбыс реттегіштің телевизордағы, магнитофондағы, радиоқабылдағыштағы міндетін анықтау);</a:t>
            </a:r>
            <a:endParaRPr lang="ru-RU" dirty="0">
              <a:latin typeface="Arial" panose="020B0604020202020204" pitchFamily="34" charset="0"/>
              <a:cs typeface="Arial" panose="020B0604020202020204" pitchFamily="34" charset="0"/>
            </a:endParaRPr>
          </a:p>
          <a:p>
            <a:pPr algn="just"/>
            <a:r>
              <a:rPr lang="" altLang="ru-RU" dirty="0">
                <a:latin typeface="Arial" panose="020B0604020202020204" pitchFamily="34" charset="0"/>
                <a:cs typeface="Arial" panose="020B0604020202020204" pitchFamily="34" charset="0"/>
              </a:rPr>
              <a:t>-</a:t>
            </a:r>
            <a:r>
              <a:rPr lang="ru-RU" dirty="0">
                <a:latin typeface="Arial" panose="020B0604020202020204" pitchFamily="34" charset="0"/>
                <a:cs typeface="Arial" panose="020B0604020202020204" pitchFamily="34" charset="0"/>
              </a:rPr>
              <a:t>Тұрмысқа қажетті техникалық құрылғылардың параметрлерін өлшеу және есептеулер жүргізу (элекр құрылғыларының – үтіктің, электр плитасының қуатын электр энергиясын есептегіш пен секундтық тілі бар сағат арқылы анықтау және оны осы құралдың құжаттық көрсеткіштерімен салыстыру; егер олар сәйкес келмесе себептерін түсіндіру);</a:t>
            </a:r>
            <a:endParaRPr lang="ru-RU" dirty="0">
              <a:latin typeface="Arial" panose="020B0604020202020204" pitchFamily="34" charset="0"/>
              <a:cs typeface="Arial" panose="020B0604020202020204" pitchFamily="34" charset="0"/>
            </a:endParaRPr>
          </a:p>
          <a:p>
            <a:pPr algn="just"/>
            <a:r>
              <a:rPr lang="" altLang="ru-RU" dirty="0">
                <a:latin typeface="Arial" panose="020B0604020202020204" pitchFamily="34" charset="0"/>
                <a:cs typeface="Arial" panose="020B0604020202020204" pitchFamily="34" charset="0"/>
              </a:rPr>
              <a:t>-</a:t>
            </a:r>
            <a:r>
              <a:rPr lang="ru-RU" dirty="0">
                <a:latin typeface="Arial" panose="020B0604020202020204" pitchFamily="34" charset="0"/>
                <a:cs typeface="Arial" panose="020B0604020202020204" pitchFamily="34" charset="0"/>
              </a:rPr>
              <a:t>Техникалық білімдерін күнделікті еңбек тәжірибесінде қолдану (май қабатымен жабылған суда картоп тезірек піседі. Мұны тәжірибе тексеріп, құбылысты түсіндіру керек).</a:t>
            </a:r>
            <a:endParaRPr lang="en-US" dirty="0">
              <a:latin typeface="Arial" panose="020B0604020202020204" pitchFamily="34" charset="0"/>
              <a:cs typeface="Arial" panose="020B060402020202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p:cNvSpPr>
            <a:spLocks noGrp="1" noRot="1" noChangeAspect="1" noMove="1" noResize="1" noEditPoints="1" noAdjustHandles="1" noChangeArrowheads="1" noChangeShapeType="1" noTextEdit="1"/>
          </p:cNvSpPr>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a:spLocks noGrp="1" noRot="1" noChangeAspect="1" noMove="1" noResize="1" noEditPoints="1" noAdjustHandles="1" noChangeArrowheads="1" noChangeShapeType="1" noTextEdit="1"/>
          </p:cNvSpPr>
          <p:nvPr/>
        </p:nvSpPr>
        <p:spPr>
          <a:xfrm>
            <a:off x="-1" y="4526280"/>
            <a:ext cx="9975273" cy="23317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a:spLocks noGrp="1" noRot="1" noChangeAspect="1" noMove="1" noResize="1" noEditPoints="1" noAdjustHandles="1" noChangeArrowheads="1" noChangeShapeType="1" noTextEdit="1"/>
          </p:cNvSpPr>
          <p:nvPr/>
        </p:nvSpPr>
        <p:spPr>
          <a:xfrm>
            <a:off x="116840" y="1167130"/>
            <a:ext cx="14921865" cy="550481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p:cNvGrpSpPr>
            <a:grpSpLocks noGrp="1" noRot="1" noChangeAspect="1" noMove="1" noResize="1" noUngrp="1"/>
          </p:cNvGrpSpPr>
          <p:nvPr/>
        </p:nvGrpSpPr>
        <p:grpSpPr>
          <a:xfrm>
            <a:off x="11873418" y="44817"/>
            <a:ext cx="233303" cy="772404"/>
            <a:chOff x="11873418" y="44817"/>
            <a:chExt cx="233303" cy="772404"/>
          </a:xfrm>
        </p:grpSpPr>
        <p:sp>
          <p:nvSpPr>
            <p:cNvPr id="15" name="Rectangle 64"/>
            <p:cNvSpPr/>
            <p:nvPr/>
          </p:nvSpPr>
          <p:spPr>
            <a:xfrm rot="5400000">
              <a:off x="12043605" y="461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66"/>
            <p:cNvSpPr/>
            <p:nvPr/>
          </p:nvSpPr>
          <p:spPr>
            <a:xfrm rot="5400000">
              <a:off x="11872115" y="4612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64"/>
            <p:cNvSpPr/>
            <p:nvPr/>
          </p:nvSpPr>
          <p:spPr>
            <a:xfrm rot="5400000">
              <a:off x="12046191"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6"/>
            <p:cNvSpPr/>
            <p:nvPr/>
          </p:nvSpPr>
          <p:spPr>
            <a:xfrm rot="5400000">
              <a:off x="11872455"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4"/>
            <p:cNvSpPr/>
            <p:nvPr/>
          </p:nvSpPr>
          <p:spPr>
            <a:xfrm rot="5400000">
              <a:off x="12046191"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6"/>
            <p:cNvSpPr/>
            <p:nvPr/>
          </p:nvSpPr>
          <p:spPr>
            <a:xfrm rot="5400000">
              <a:off x="11872455"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4"/>
            <p:cNvSpPr/>
            <p:nvPr/>
          </p:nvSpPr>
          <p:spPr>
            <a:xfrm rot="5400000">
              <a:off x="12046191"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6"/>
            <p:cNvSpPr/>
            <p:nvPr/>
          </p:nvSpPr>
          <p:spPr>
            <a:xfrm rot="5400000">
              <a:off x="11872455"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4"/>
            <p:cNvSpPr/>
            <p:nvPr/>
          </p:nvSpPr>
          <p:spPr>
            <a:xfrm rot="5400000">
              <a:off x="12046191"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6"/>
            <p:cNvSpPr/>
            <p:nvPr/>
          </p:nvSpPr>
          <p:spPr>
            <a:xfrm rot="5400000">
              <a:off x="11872455"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4"/>
            <p:cNvSpPr/>
            <p:nvPr/>
          </p:nvSpPr>
          <p:spPr>
            <a:xfrm rot="5400000">
              <a:off x="12046191"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6"/>
            <p:cNvSpPr/>
            <p:nvPr/>
          </p:nvSpPr>
          <p:spPr>
            <a:xfrm rot="5400000">
              <a:off x="11872455"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a:grpSpLocks noGrp="1" noRot="1" noChangeAspect="1" noMove="1" noResize="1" noUngrp="1"/>
          </p:cNvGrpSpPr>
          <p:nvPr/>
        </p:nvGrpSpPr>
        <p:grpSpPr>
          <a:xfrm>
            <a:off x="54864" y="3048506"/>
            <a:ext cx="630289" cy="765242"/>
            <a:chOff x="45711" y="3048506"/>
            <a:chExt cx="630289" cy="765242"/>
          </a:xfrm>
        </p:grpSpPr>
        <p:sp>
          <p:nvSpPr>
            <p:cNvPr id="29" name="Rectangle 2"/>
            <p:cNvSpPr/>
            <p:nvPr/>
          </p:nvSpPr>
          <p:spPr>
            <a:xfrm>
              <a:off x="614166"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59"/>
            <p:cNvSpPr/>
            <p:nvPr/>
          </p:nvSpPr>
          <p:spPr>
            <a:xfrm>
              <a:off x="614166"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2"/>
            <p:cNvSpPr/>
            <p:nvPr/>
          </p:nvSpPr>
          <p:spPr>
            <a:xfrm>
              <a:off x="614166"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4"/>
            <p:cNvSpPr/>
            <p:nvPr/>
          </p:nvSpPr>
          <p:spPr>
            <a:xfrm>
              <a:off x="614166"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6"/>
            <p:cNvSpPr/>
            <p:nvPr/>
          </p:nvSpPr>
          <p:spPr>
            <a:xfrm>
              <a:off x="614166"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2"/>
            <p:cNvSpPr/>
            <p:nvPr/>
          </p:nvSpPr>
          <p:spPr>
            <a:xfrm>
              <a:off x="472053"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59"/>
            <p:cNvSpPr/>
            <p:nvPr/>
          </p:nvSpPr>
          <p:spPr>
            <a:xfrm>
              <a:off x="472053"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2"/>
            <p:cNvSpPr/>
            <p:nvPr/>
          </p:nvSpPr>
          <p:spPr>
            <a:xfrm>
              <a:off x="472053"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4"/>
            <p:cNvSpPr/>
            <p:nvPr/>
          </p:nvSpPr>
          <p:spPr>
            <a:xfrm>
              <a:off x="472053"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6"/>
            <p:cNvSpPr/>
            <p:nvPr/>
          </p:nvSpPr>
          <p:spPr>
            <a:xfrm>
              <a:off x="472053"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2"/>
            <p:cNvSpPr/>
            <p:nvPr/>
          </p:nvSpPr>
          <p:spPr>
            <a:xfrm>
              <a:off x="329939"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59"/>
            <p:cNvSpPr/>
            <p:nvPr/>
          </p:nvSpPr>
          <p:spPr>
            <a:xfrm>
              <a:off x="329939"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62"/>
            <p:cNvSpPr/>
            <p:nvPr/>
          </p:nvSpPr>
          <p:spPr>
            <a:xfrm>
              <a:off x="329939"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64"/>
            <p:cNvSpPr/>
            <p:nvPr/>
          </p:nvSpPr>
          <p:spPr>
            <a:xfrm>
              <a:off x="329939"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66"/>
            <p:cNvSpPr/>
            <p:nvPr/>
          </p:nvSpPr>
          <p:spPr>
            <a:xfrm>
              <a:off x="329939"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2"/>
            <p:cNvSpPr/>
            <p:nvPr/>
          </p:nvSpPr>
          <p:spPr>
            <a:xfrm>
              <a:off x="187825"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59"/>
            <p:cNvSpPr/>
            <p:nvPr/>
          </p:nvSpPr>
          <p:spPr>
            <a:xfrm>
              <a:off x="187825"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62"/>
            <p:cNvSpPr/>
            <p:nvPr/>
          </p:nvSpPr>
          <p:spPr>
            <a:xfrm>
              <a:off x="187825"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64"/>
            <p:cNvSpPr/>
            <p:nvPr/>
          </p:nvSpPr>
          <p:spPr>
            <a:xfrm>
              <a:off x="187825"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66"/>
            <p:cNvSpPr/>
            <p:nvPr/>
          </p:nvSpPr>
          <p:spPr>
            <a:xfrm>
              <a:off x="187825"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2"/>
            <p:cNvSpPr/>
            <p:nvPr/>
          </p:nvSpPr>
          <p:spPr>
            <a:xfrm>
              <a:off x="45711"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59"/>
            <p:cNvSpPr/>
            <p:nvPr/>
          </p:nvSpPr>
          <p:spPr>
            <a:xfrm>
              <a:off x="45711"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62"/>
            <p:cNvSpPr/>
            <p:nvPr/>
          </p:nvSpPr>
          <p:spPr>
            <a:xfrm>
              <a:off x="45711"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64"/>
            <p:cNvSpPr/>
            <p:nvPr/>
          </p:nvSpPr>
          <p:spPr>
            <a:xfrm>
              <a:off x="45711"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66"/>
            <p:cNvSpPr/>
            <p:nvPr/>
          </p:nvSpPr>
          <p:spPr>
            <a:xfrm>
              <a:off x="45711"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TextBox 53"/>
          <p:cNvSpPr txBox="1"/>
          <p:nvPr/>
        </p:nvSpPr>
        <p:spPr>
          <a:xfrm>
            <a:off x="623570" y="1167130"/>
            <a:ext cx="13976985" cy="16997045"/>
          </a:xfrm>
          <a:prstGeom prst="rect">
            <a:avLst/>
          </a:prstGeom>
          <a:noFill/>
        </p:spPr>
        <p:txBody>
          <a:bodyPr wrap="square">
            <a:noAutofit/>
          </a:bodyPr>
          <a:lstStyle/>
          <a:p>
            <a:pPr algn="just">
              <a:lnSpc>
                <a:spcPct val="107000"/>
              </a:lnSpc>
              <a:spcAft>
                <a:spcPts val="800"/>
              </a:spcAft>
            </a:pPr>
            <a:r>
              <a:rPr lang="en-US" dirty="0" err="1">
                <a:latin typeface="Arial" panose="020B0604020202020204" pitchFamily="34" charset="0"/>
                <a:ea typeface="Calibri" panose="020F0502020204030204" pitchFamily="34" charset="0"/>
                <a:cs typeface="Arial" panose="020B0604020202020204" pitchFamily="34" charset="0"/>
              </a:rPr>
              <a:t> </a:t>
            </a:r>
            <a:r>
              <a:rPr lang="en-US" sz="1200" b="1" i="1" dirty="0" err="1">
                <a:latin typeface="Arial" panose="020B0604020202020204" pitchFamily="34" charset="0"/>
                <a:ea typeface="Calibri" panose="020F0502020204030204" pitchFamily="34" charset="0"/>
                <a:cs typeface="Arial" panose="020B0604020202020204" pitchFamily="34" charset="0"/>
              </a:rPr>
              <a:t>Жеке оқыту жоспары (ИОП) – әр оқушының жеке қажеттіліктеріне сәйкес дайындалатын құжат.</a:t>
            </a:r>
            <a:endParaRPr lang="en-US" sz="1200" b="1" i="1" dirty="0" err="1">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US" sz="1200" b="1" i="1" dirty="0" err="1">
                <a:latin typeface="Arial" panose="020B0604020202020204" pitchFamily="34" charset="0"/>
                <a:ea typeface="Calibri" panose="020F0502020204030204" pitchFamily="34" charset="0"/>
                <a:cs typeface="Arial" panose="020B0604020202020204" pitchFamily="34" charset="0"/>
              </a:rPr>
              <a:t>- Мақсаты: Оқушының білім алуына қажетті жеке мақсаттар мен міндеттерді анықтау.</a:t>
            </a:r>
            <a:endParaRPr lang="en-US" sz="1200" b="1" i="1" dirty="0" err="1">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US" sz="1200" b="1" i="1" dirty="0" err="1">
                <a:latin typeface="Arial" panose="020B0604020202020204" pitchFamily="34" charset="0"/>
                <a:ea typeface="Calibri" panose="020F0502020204030204" pitchFamily="34" charset="0"/>
                <a:cs typeface="Arial" panose="020B0604020202020204" pitchFamily="34" charset="0"/>
              </a:rPr>
              <a:t>2. Дифференциацияланған тапсырмалар – әр оқушының білім деңгейіне және қабілеттеріне сәйкес тапсырмалар ұсыну.</a:t>
            </a:r>
            <a:endParaRPr lang="en-US" sz="1200" b="1" i="1" dirty="0" err="1">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US" sz="1200" b="1" i="1" dirty="0" err="1">
                <a:latin typeface="Arial" panose="020B0604020202020204" pitchFamily="34" charset="0"/>
                <a:ea typeface="Calibri" panose="020F0502020204030204" pitchFamily="34" charset="0"/>
                <a:cs typeface="Arial" panose="020B0604020202020204" pitchFamily="34" charset="0"/>
              </a:rPr>
              <a:t>- Мақсаты: Оқушылардың қабілеттеріне сәйкес білім алуына жағдай жасау.</a:t>
            </a:r>
            <a:endParaRPr lang="en-US" sz="1200" b="1" i="1" dirty="0" err="1">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US" sz="1200" b="1" i="1" dirty="0" err="1">
                <a:latin typeface="Arial" panose="020B0604020202020204" pitchFamily="34" charset="0"/>
                <a:ea typeface="Calibri" panose="020F0502020204030204" pitchFamily="34" charset="0"/>
                <a:cs typeface="Arial" panose="020B0604020202020204" pitchFamily="34" charset="0"/>
              </a:rPr>
              <a:t>3. Визуалды және тактильдік құралдар</a:t>
            </a:r>
            <a:endParaRPr lang="en-US" sz="1200" b="1" i="1" dirty="0" err="1">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US" sz="1200" b="1" i="1" dirty="0" err="1">
                <a:latin typeface="Arial" panose="020B0604020202020204" pitchFamily="34" charset="0"/>
                <a:ea typeface="Calibri" panose="020F0502020204030204" pitchFamily="34" charset="0"/>
                <a:cs typeface="Arial" panose="020B0604020202020204" pitchFamily="34" charset="0"/>
              </a:rPr>
              <a:t>- Визуалды құралдар:</a:t>
            </a:r>
            <a:endParaRPr lang="en-US" sz="1200" b="1" i="1" dirty="0" err="1">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US" sz="1200" b="1" i="1" dirty="0" err="1">
                <a:latin typeface="Arial" panose="020B0604020202020204" pitchFamily="34" charset="0"/>
                <a:ea typeface="Calibri" panose="020F0502020204030204" pitchFamily="34" charset="0"/>
                <a:cs typeface="Arial" panose="020B0604020202020204" pitchFamily="34" charset="0"/>
              </a:rPr>
              <a:t> - Мақсаты: Есептерді көрнекі түрде түсіндіру..</a:t>
            </a:r>
            <a:endParaRPr lang="en-US" sz="1200" b="1" i="1" dirty="0" err="1">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US" sz="1200" b="1" i="1" dirty="0" err="1">
                <a:latin typeface="Arial" panose="020B0604020202020204" pitchFamily="34" charset="0"/>
                <a:ea typeface="Calibri" panose="020F0502020204030204" pitchFamily="34" charset="0"/>
                <a:cs typeface="Arial" panose="020B0604020202020204" pitchFamily="34" charset="0"/>
              </a:rPr>
              <a:t>- Тактильдік құралдар:</a:t>
            </a:r>
            <a:endParaRPr lang="en-US" sz="1200" b="1" i="1" dirty="0" err="1">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US" sz="1200" b="1" i="1" dirty="0" err="1">
                <a:latin typeface="Arial" panose="020B0604020202020204" pitchFamily="34" charset="0"/>
                <a:ea typeface="Calibri" panose="020F0502020204030204" pitchFamily="34" charset="0"/>
                <a:cs typeface="Arial" panose="020B0604020202020204" pitchFamily="34" charset="0"/>
              </a:rPr>
              <a:t> - Мақсаты: Оқушылардың физикалық құбылыстарды түсінуін жақсарту.</a:t>
            </a:r>
            <a:endParaRPr lang="en-US" sz="1200" b="1" i="1" dirty="0" err="1">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US" sz="1200" b="1" i="1" dirty="0" err="1">
                <a:latin typeface="Arial" panose="020B0604020202020204" pitchFamily="34" charset="0"/>
                <a:ea typeface="Calibri" panose="020F0502020204030204" pitchFamily="34" charset="0"/>
                <a:cs typeface="Arial" panose="020B0604020202020204" pitchFamily="34" charset="0"/>
              </a:rPr>
              <a:t> 4. Компьютерлік технологиялар және интерактивті бағдарламалар</a:t>
            </a:r>
            <a:endParaRPr lang="en-US" sz="1200" b="1" i="1" dirty="0" err="1">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US" sz="1200" b="1" i="1" dirty="0" err="1">
                <a:latin typeface="Arial" panose="020B0604020202020204" pitchFamily="34" charset="0"/>
                <a:ea typeface="Calibri" panose="020F0502020204030204" pitchFamily="34" charset="0"/>
                <a:cs typeface="Arial" panose="020B0604020202020204" pitchFamily="34" charset="0"/>
              </a:rPr>
              <a:t>- Компьютерлік технологиялар:</a:t>
            </a:r>
            <a:endParaRPr lang="en-US" sz="1200" b="1" i="1" dirty="0" err="1">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US" sz="1200" b="1" i="1" dirty="0" err="1">
                <a:latin typeface="Arial" panose="020B0604020202020204" pitchFamily="34" charset="0"/>
                <a:ea typeface="Calibri" panose="020F0502020204030204" pitchFamily="34" charset="0"/>
                <a:cs typeface="Arial" panose="020B0604020202020204" pitchFamily="34" charset="0"/>
              </a:rPr>
              <a:t> - Мақсаты: Ақпаратты қол жетімді түрде беру.</a:t>
            </a:r>
            <a:endParaRPr lang="en-US" sz="1200" b="1" i="1" dirty="0" err="1">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US" sz="1200" b="1" i="1" dirty="0" err="1">
                <a:latin typeface="Arial" panose="020B0604020202020204" pitchFamily="34" charset="0"/>
                <a:ea typeface="Calibri" panose="020F0502020204030204" pitchFamily="34" charset="0"/>
                <a:cs typeface="Arial" panose="020B0604020202020204" pitchFamily="34" charset="0"/>
              </a:rPr>
              <a:t> - Интерактивті бағдарламалар:</a:t>
            </a:r>
            <a:endParaRPr lang="en-US" sz="1200" b="1" i="1" dirty="0" err="1">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US" sz="1200" b="1" i="1" dirty="0" err="1">
                <a:latin typeface="Arial" panose="020B0604020202020204" pitchFamily="34" charset="0"/>
                <a:ea typeface="Calibri" panose="020F0502020204030204" pitchFamily="34" charset="0"/>
                <a:cs typeface="Arial" panose="020B0604020202020204" pitchFamily="34" charset="0"/>
              </a:rPr>
              <a:t> - Мақсаты: Есептерді интерактивті түрде шешуге мүмкіндік беру.</a:t>
            </a:r>
            <a:endParaRPr lang="en-US" sz="1200" b="1" i="1" dirty="0" err="1">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US" sz="1200" b="1" i="1" dirty="0" err="1">
                <a:latin typeface="Arial" panose="020B0604020202020204" pitchFamily="34" charset="0"/>
                <a:ea typeface="Calibri" panose="020F0502020204030204" pitchFamily="34" charset="0"/>
                <a:cs typeface="Arial" panose="020B0604020202020204" pitchFamily="34" charset="0"/>
              </a:rPr>
              <a:t>5. Мұғалімнің және арнайы педагогтың қолдауы</a:t>
            </a:r>
            <a:endParaRPr lang="en-US" sz="1200" b="1" i="1" dirty="0" err="1">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US" sz="1200" b="1" i="1" dirty="0" err="1">
                <a:latin typeface="Arial" panose="020B0604020202020204" pitchFamily="34" charset="0"/>
                <a:ea typeface="Calibri" panose="020F0502020204030204" pitchFamily="34" charset="0"/>
                <a:cs typeface="Arial" panose="020B0604020202020204" pitchFamily="34" charset="0"/>
              </a:rPr>
              <a:t>- Мұғалімнің қолдауы:</a:t>
            </a:r>
            <a:endParaRPr lang="en-US" sz="1200" b="1" i="1" dirty="0" err="1">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US" sz="1200" b="1" i="1" dirty="0" err="1">
                <a:latin typeface="Arial" panose="020B0604020202020204" pitchFamily="34" charset="0"/>
                <a:ea typeface="Calibri" panose="020F0502020204030204" pitchFamily="34" charset="0"/>
                <a:cs typeface="Arial" panose="020B0604020202020204" pitchFamily="34" charset="0"/>
              </a:rPr>
              <a:t> - Мақсаты: Оқушыларға қажет түсініктемелер мен бағыт беру.</a:t>
            </a:r>
            <a:endParaRPr lang="en-US" sz="1200" b="1" i="1" dirty="0" err="1">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US" sz="1200" b="1" i="1" dirty="0" err="1">
                <a:latin typeface="Arial" panose="020B0604020202020204" pitchFamily="34" charset="0"/>
                <a:ea typeface="Calibri" panose="020F0502020204030204" pitchFamily="34" charset="0"/>
                <a:cs typeface="Arial" panose="020B0604020202020204" pitchFamily="34" charset="0"/>
              </a:rPr>
              <a:t> </a:t>
            </a:r>
            <a:endParaRPr lang="en-US" sz="1200" b="1" i="1"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6" name="Скругленный прямоугольник 4"/>
          <p:cNvSpPr/>
          <p:nvPr/>
        </p:nvSpPr>
        <p:spPr>
          <a:xfrm>
            <a:off x="685165" y="0"/>
            <a:ext cx="10398760" cy="1167130"/>
          </a:xfrm>
          <a:prstGeom prst="roundRect">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l"/>
            <a:endParaRPr lang="en-US">
              <a:latin typeface="Arial" panose="020B0604020202020204" pitchFamily="34" charset="0"/>
              <a:cs typeface="Arial" panose="020B0604020202020204" pitchFamily="34" charset="0"/>
            </a:endParaRPr>
          </a:p>
        </p:txBody>
      </p:sp>
      <p:sp>
        <p:nvSpPr>
          <p:cNvPr id="7" name="Заголовок 1"/>
          <p:cNvSpPr>
            <a:spLocks noGrp="1"/>
          </p:cNvSpPr>
          <p:nvPr>
            <p:ph type="title"/>
          </p:nvPr>
        </p:nvSpPr>
        <p:spPr>
          <a:xfrm>
            <a:off x="1139248" y="289242"/>
            <a:ext cx="9439878" cy="669547"/>
          </a:xfrm>
        </p:spPr>
        <p:txBody>
          <a:bodyPr>
            <a:normAutofit fontScale="90000"/>
          </a:bodyPr>
          <a:lstStyle/>
          <a:p>
            <a:pPr algn="l"/>
            <a:r>
              <a:rPr lang="ru-RU" sz="178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Ерекше білім беру қажеттіліктері бар (ЕҚБ) балаларға физикалық есептерді шығаруда ерекше әдістемелер мен тәсілдер қолдану қажет. Бұл әдістемелер мен тәсілдер оқушылардың жеке ерекшеліктерін ескере отырып, олардың білім алу процесін оңайлатуға бағытталған.</a:t>
            </a:r>
            <a:endParaRPr lang="ru-RU" sz="178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p:cNvSpPr>
            <a:spLocks noGrp="1" noRot="1" noChangeAspect="1" noMove="1" noResize="1" noEditPoints="1" noAdjustHandles="1" noChangeArrowheads="1" noChangeShapeType="1" noTextEdit="1"/>
          </p:cNvSpPr>
          <p:nvPr/>
        </p:nvSpPr>
        <p:spPr>
          <a:xfrm>
            <a:off x="5461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a:spLocks noGrp="1" noRot="1" noChangeAspect="1" noMove="1" noResize="1" noEditPoints="1" noAdjustHandles="1" noChangeArrowheads="1" noChangeShapeType="1" noTextEdit="1"/>
          </p:cNvSpPr>
          <p:nvPr/>
        </p:nvSpPr>
        <p:spPr>
          <a:xfrm>
            <a:off x="-1" y="4526280"/>
            <a:ext cx="9975273" cy="23317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a:spLocks noGrp="1" noRot="1" noChangeAspect="1" noMove="1" noResize="1" noEditPoints="1" noAdjustHandles="1" noChangeArrowheads="1" noChangeShapeType="1" noTextEdit="1"/>
          </p:cNvSpPr>
          <p:nvPr/>
        </p:nvSpPr>
        <p:spPr>
          <a:xfrm>
            <a:off x="472051" y="524740"/>
            <a:ext cx="11247895" cy="57651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p:cNvGrpSpPr>
            <a:grpSpLocks noGrp="1" noRot="1" noChangeAspect="1" noMove="1" noResize="1" noUngrp="1"/>
          </p:cNvGrpSpPr>
          <p:nvPr/>
        </p:nvGrpSpPr>
        <p:grpSpPr>
          <a:xfrm>
            <a:off x="11873418" y="44817"/>
            <a:ext cx="233303" cy="772404"/>
            <a:chOff x="11873418" y="44817"/>
            <a:chExt cx="233303" cy="772404"/>
          </a:xfrm>
        </p:grpSpPr>
        <p:sp>
          <p:nvSpPr>
            <p:cNvPr id="15" name="Rectangle 64"/>
            <p:cNvSpPr/>
            <p:nvPr/>
          </p:nvSpPr>
          <p:spPr>
            <a:xfrm rot="5400000">
              <a:off x="12043605" y="461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66"/>
            <p:cNvSpPr/>
            <p:nvPr/>
          </p:nvSpPr>
          <p:spPr>
            <a:xfrm rot="5400000">
              <a:off x="11872115" y="4612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64"/>
            <p:cNvSpPr/>
            <p:nvPr/>
          </p:nvSpPr>
          <p:spPr>
            <a:xfrm rot="5400000">
              <a:off x="12046191"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6"/>
            <p:cNvSpPr/>
            <p:nvPr/>
          </p:nvSpPr>
          <p:spPr>
            <a:xfrm rot="5400000">
              <a:off x="11872455"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4"/>
            <p:cNvSpPr/>
            <p:nvPr/>
          </p:nvSpPr>
          <p:spPr>
            <a:xfrm rot="5400000">
              <a:off x="12046191"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6"/>
            <p:cNvSpPr/>
            <p:nvPr/>
          </p:nvSpPr>
          <p:spPr>
            <a:xfrm rot="5400000">
              <a:off x="11872455"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4"/>
            <p:cNvSpPr/>
            <p:nvPr/>
          </p:nvSpPr>
          <p:spPr>
            <a:xfrm rot="5400000">
              <a:off x="12046191"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6"/>
            <p:cNvSpPr/>
            <p:nvPr/>
          </p:nvSpPr>
          <p:spPr>
            <a:xfrm rot="5400000">
              <a:off x="11872455"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4"/>
            <p:cNvSpPr/>
            <p:nvPr/>
          </p:nvSpPr>
          <p:spPr>
            <a:xfrm rot="5400000">
              <a:off x="12046191"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6"/>
            <p:cNvSpPr/>
            <p:nvPr/>
          </p:nvSpPr>
          <p:spPr>
            <a:xfrm rot="5400000">
              <a:off x="11872455"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4"/>
            <p:cNvSpPr/>
            <p:nvPr/>
          </p:nvSpPr>
          <p:spPr>
            <a:xfrm rot="5400000">
              <a:off x="12046191"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6"/>
            <p:cNvSpPr/>
            <p:nvPr/>
          </p:nvSpPr>
          <p:spPr>
            <a:xfrm rot="5400000">
              <a:off x="11872455"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a:grpSpLocks noGrp="1" noRot="1" noChangeAspect="1" noMove="1" noResize="1" noUngrp="1"/>
          </p:cNvGrpSpPr>
          <p:nvPr/>
        </p:nvGrpSpPr>
        <p:grpSpPr>
          <a:xfrm>
            <a:off x="54864" y="3048506"/>
            <a:ext cx="630289" cy="765242"/>
            <a:chOff x="45711" y="3048506"/>
            <a:chExt cx="630289" cy="765242"/>
          </a:xfrm>
        </p:grpSpPr>
        <p:sp>
          <p:nvSpPr>
            <p:cNvPr id="29" name="Rectangle 2"/>
            <p:cNvSpPr/>
            <p:nvPr/>
          </p:nvSpPr>
          <p:spPr>
            <a:xfrm>
              <a:off x="614166"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59"/>
            <p:cNvSpPr/>
            <p:nvPr/>
          </p:nvSpPr>
          <p:spPr>
            <a:xfrm>
              <a:off x="614166"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2"/>
            <p:cNvSpPr/>
            <p:nvPr/>
          </p:nvSpPr>
          <p:spPr>
            <a:xfrm>
              <a:off x="614166"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4"/>
            <p:cNvSpPr/>
            <p:nvPr/>
          </p:nvSpPr>
          <p:spPr>
            <a:xfrm>
              <a:off x="614166"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6"/>
            <p:cNvSpPr/>
            <p:nvPr/>
          </p:nvSpPr>
          <p:spPr>
            <a:xfrm>
              <a:off x="614166"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2"/>
            <p:cNvSpPr/>
            <p:nvPr/>
          </p:nvSpPr>
          <p:spPr>
            <a:xfrm>
              <a:off x="472053"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59"/>
            <p:cNvSpPr/>
            <p:nvPr/>
          </p:nvSpPr>
          <p:spPr>
            <a:xfrm>
              <a:off x="472053"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2"/>
            <p:cNvSpPr/>
            <p:nvPr/>
          </p:nvSpPr>
          <p:spPr>
            <a:xfrm>
              <a:off x="472053"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4"/>
            <p:cNvSpPr/>
            <p:nvPr/>
          </p:nvSpPr>
          <p:spPr>
            <a:xfrm>
              <a:off x="472053"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6"/>
            <p:cNvSpPr/>
            <p:nvPr/>
          </p:nvSpPr>
          <p:spPr>
            <a:xfrm>
              <a:off x="472053"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2"/>
            <p:cNvSpPr/>
            <p:nvPr/>
          </p:nvSpPr>
          <p:spPr>
            <a:xfrm>
              <a:off x="329939"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59"/>
            <p:cNvSpPr/>
            <p:nvPr/>
          </p:nvSpPr>
          <p:spPr>
            <a:xfrm>
              <a:off x="329939"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62"/>
            <p:cNvSpPr/>
            <p:nvPr/>
          </p:nvSpPr>
          <p:spPr>
            <a:xfrm>
              <a:off x="329939"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64"/>
            <p:cNvSpPr/>
            <p:nvPr/>
          </p:nvSpPr>
          <p:spPr>
            <a:xfrm>
              <a:off x="329939"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66"/>
            <p:cNvSpPr/>
            <p:nvPr/>
          </p:nvSpPr>
          <p:spPr>
            <a:xfrm>
              <a:off x="329939"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2"/>
            <p:cNvSpPr/>
            <p:nvPr/>
          </p:nvSpPr>
          <p:spPr>
            <a:xfrm>
              <a:off x="187825"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59"/>
            <p:cNvSpPr/>
            <p:nvPr/>
          </p:nvSpPr>
          <p:spPr>
            <a:xfrm>
              <a:off x="187825"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62"/>
            <p:cNvSpPr/>
            <p:nvPr/>
          </p:nvSpPr>
          <p:spPr>
            <a:xfrm>
              <a:off x="187825"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64"/>
            <p:cNvSpPr/>
            <p:nvPr/>
          </p:nvSpPr>
          <p:spPr>
            <a:xfrm>
              <a:off x="187825"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66"/>
            <p:cNvSpPr/>
            <p:nvPr/>
          </p:nvSpPr>
          <p:spPr>
            <a:xfrm>
              <a:off x="187825"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2"/>
            <p:cNvSpPr/>
            <p:nvPr/>
          </p:nvSpPr>
          <p:spPr>
            <a:xfrm>
              <a:off x="45711"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59"/>
            <p:cNvSpPr/>
            <p:nvPr/>
          </p:nvSpPr>
          <p:spPr>
            <a:xfrm>
              <a:off x="45711"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62"/>
            <p:cNvSpPr/>
            <p:nvPr/>
          </p:nvSpPr>
          <p:spPr>
            <a:xfrm>
              <a:off x="45711"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64"/>
            <p:cNvSpPr/>
            <p:nvPr/>
          </p:nvSpPr>
          <p:spPr>
            <a:xfrm>
              <a:off x="45711"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66"/>
            <p:cNvSpPr/>
            <p:nvPr/>
          </p:nvSpPr>
          <p:spPr>
            <a:xfrm>
              <a:off x="45711"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Скругленный прямоугольник 4"/>
          <p:cNvSpPr/>
          <p:nvPr/>
        </p:nvSpPr>
        <p:spPr>
          <a:xfrm>
            <a:off x="910590" y="106680"/>
            <a:ext cx="10067290" cy="1264920"/>
          </a:xfrm>
          <a:prstGeom prst="roundRect">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7" name="Заголовок 1"/>
          <p:cNvSpPr>
            <a:spLocks noGrp="1"/>
          </p:cNvSpPr>
          <p:nvPr>
            <p:ph type="title"/>
          </p:nvPr>
        </p:nvSpPr>
        <p:spPr>
          <a:xfrm>
            <a:off x="1139190" y="288925"/>
            <a:ext cx="9683750" cy="849630"/>
          </a:xfrm>
        </p:spPr>
        <p:txBody>
          <a:bodyPr>
            <a:normAutofit fontScale="90000"/>
          </a:bodyPr>
          <a:lstStyle/>
          <a:p>
            <a:pPr algn="ctr"/>
            <a:r>
              <a:rPr lang="ru-RU" sz="178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sym typeface="+mn-ea"/>
              </a:rPr>
              <a:t>Ерекше білім беру қажеттіліктері бар (ЕҚБ) балаларға физикалық есептерді шығаруда ерекше әдістемелер мен тәсілдер қолдану қажет. Бұл әдістемелер мен тәсілдер оқушылардың жеке ерекшеліктерін ескере отырып, олардың білім алу процесін оңайлатуға бағытталған.</a:t>
            </a:r>
            <a:endParaRPr lang="" altLang="ru-RU" sz="178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55" name="TextBox 54"/>
          <p:cNvSpPr txBox="1"/>
          <p:nvPr/>
        </p:nvSpPr>
        <p:spPr>
          <a:xfrm>
            <a:off x="1260475" y="1582420"/>
            <a:ext cx="9982200" cy="4293870"/>
          </a:xfrm>
          <a:prstGeom prst="rect">
            <a:avLst/>
          </a:prstGeom>
          <a:noFill/>
        </p:spPr>
        <p:txBody>
          <a:bodyPr wrap="square">
            <a:noAutofit/>
          </a:bodyPr>
          <a:lstStyle/>
          <a:p>
            <a:pPr marR="381000" lvl="0" algn="l">
              <a:lnSpc>
                <a:spcPct val="107000"/>
              </a:lnSpc>
              <a:spcAft>
                <a:spcPts val="800"/>
              </a:spcAft>
              <a:buSzPts val="1000"/>
              <a:tabLst>
                <a:tab pos="457200" algn="l"/>
              </a:tabLst>
            </a:pPr>
            <a:r>
              <a:rPr lang="en-US"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 Оқу материалдарын бейімдеу</a:t>
            </a:r>
            <a:endParaRPr lang="en-US"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R="381000" lvl="0" algn="l">
              <a:lnSpc>
                <a:spcPct val="107000"/>
              </a:lnSpc>
              <a:spcAft>
                <a:spcPts val="800"/>
              </a:spcAft>
              <a:buSzPts val="1000"/>
              <a:tabLst>
                <a:tab pos="457200" algn="l"/>
              </a:tabLst>
            </a:pPr>
            <a:r>
              <a:rPr lang="en-US" b="1" dirty="0">
                <a:effectLst/>
                <a:latin typeface="Times New Roman" panose="02020603050405020304" pitchFamily="18" charset="0"/>
                <a:ea typeface="Calibri" panose="020F0502020204030204" pitchFamily="34" charset="0"/>
                <a:cs typeface="Times New Roman" panose="02020603050405020304" pitchFamily="18" charset="0"/>
              </a:rPr>
              <a:t> - Мақсаты: Оқушылардың оқу материалдарын түсінуін жеңілдету.</a:t>
            </a:r>
            <a:endParaRPr lang="en-US" b="1" dirty="0">
              <a:effectLst/>
              <a:latin typeface="Times New Roman" panose="02020603050405020304" pitchFamily="18" charset="0"/>
              <a:ea typeface="Calibri" panose="020F0502020204030204" pitchFamily="34" charset="0"/>
              <a:cs typeface="Times New Roman" panose="02020603050405020304" pitchFamily="18" charset="0"/>
            </a:endParaRPr>
          </a:p>
          <a:p>
            <a:pPr marR="381000" lvl="0" algn="l">
              <a:lnSpc>
                <a:spcPct val="107000"/>
              </a:lnSpc>
              <a:spcAft>
                <a:spcPts val="800"/>
              </a:spcAft>
              <a:buSzPts val="1000"/>
              <a:tabLst>
                <a:tab pos="457200" algn="l"/>
              </a:tabLst>
            </a:pPr>
            <a:r>
              <a:rPr lang="en-US" b="1" dirty="0">
                <a:effectLst/>
                <a:latin typeface="Times New Roman" panose="02020603050405020304" pitchFamily="18" charset="0"/>
                <a:ea typeface="Calibri" panose="020F0502020204030204" pitchFamily="34" charset="0"/>
                <a:cs typeface="Times New Roman" panose="02020603050405020304" pitchFamily="18" charset="0"/>
              </a:rPr>
              <a:t> 7. Практикалық жұмыстар мен эксперименттер</a:t>
            </a:r>
            <a:endParaRPr lang="en-US" b="1" dirty="0">
              <a:effectLst/>
              <a:latin typeface="Times New Roman" panose="02020603050405020304" pitchFamily="18" charset="0"/>
              <a:ea typeface="Calibri" panose="020F0502020204030204" pitchFamily="34" charset="0"/>
              <a:cs typeface="Times New Roman" panose="02020603050405020304" pitchFamily="18" charset="0"/>
            </a:endParaRPr>
          </a:p>
          <a:p>
            <a:pPr marR="381000" lvl="0" algn="l">
              <a:lnSpc>
                <a:spcPct val="107000"/>
              </a:lnSpc>
              <a:spcAft>
                <a:spcPts val="800"/>
              </a:spcAft>
              <a:buSzPts val="1000"/>
              <a:tabLst>
                <a:tab pos="457200" algn="l"/>
              </a:tabLst>
            </a:pPr>
            <a:r>
              <a:rPr lang="en-US" b="1" dirty="0">
                <a:effectLst/>
                <a:latin typeface="Times New Roman" panose="02020603050405020304" pitchFamily="18" charset="0"/>
                <a:ea typeface="Calibri" panose="020F0502020204030204" pitchFamily="34" charset="0"/>
                <a:cs typeface="Times New Roman" panose="02020603050405020304" pitchFamily="18" charset="0"/>
              </a:rPr>
              <a:t>- Практикалық жұмыстар:</a:t>
            </a:r>
            <a:endParaRPr lang="en-US" b="1" dirty="0">
              <a:effectLst/>
              <a:latin typeface="Times New Roman" panose="02020603050405020304" pitchFamily="18" charset="0"/>
              <a:ea typeface="Calibri" panose="020F0502020204030204" pitchFamily="34" charset="0"/>
              <a:cs typeface="Times New Roman" panose="02020603050405020304" pitchFamily="18" charset="0"/>
            </a:endParaRPr>
          </a:p>
          <a:p>
            <a:pPr marR="381000" lvl="0" algn="l">
              <a:lnSpc>
                <a:spcPct val="107000"/>
              </a:lnSpc>
              <a:spcAft>
                <a:spcPts val="800"/>
              </a:spcAft>
              <a:buSzPts val="1000"/>
              <a:tabLst>
                <a:tab pos="457200" algn="l"/>
              </a:tabLst>
            </a:pPr>
            <a:r>
              <a:rPr lang="en-US" b="1" dirty="0">
                <a:effectLst/>
                <a:latin typeface="Times New Roman" panose="02020603050405020304" pitchFamily="18" charset="0"/>
                <a:ea typeface="Calibri" panose="020F0502020204030204" pitchFamily="34" charset="0"/>
                <a:cs typeface="Times New Roman" panose="02020603050405020304" pitchFamily="18" charset="0"/>
              </a:rPr>
              <a:t> - Мақсаты: Физикалық құбылыстарды іс жүзінде тексеру.</a:t>
            </a:r>
            <a:endParaRPr lang="en-US" b="1" dirty="0">
              <a:effectLst/>
              <a:latin typeface="Times New Roman" panose="02020603050405020304" pitchFamily="18" charset="0"/>
              <a:ea typeface="Calibri" panose="020F0502020204030204" pitchFamily="34" charset="0"/>
              <a:cs typeface="Times New Roman" panose="02020603050405020304" pitchFamily="18" charset="0"/>
            </a:endParaRPr>
          </a:p>
          <a:p>
            <a:pPr marR="381000" lvl="0" algn="l">
              <a:lnSpc>
                <a:spcPct val="107000"/>
              </a:lnSpc>
              <a:spcAft>
                <a:spcPts val="800"/>
              </a:spcAft>
              <a:buSzPts val="1000"/>
              <a:tabLst>
                <a:tab pos="457200" algn="l"/>
              </a:tabLst>
            </a:pPr>
            <a:r>
              <a:rPr lang="en-US" b="1" dirty="0">
                <a:effectLst/>
                <a:latin typeface="Times New Roman" panose="02020603050405020304" pitchFamily="18" charset="0"/>
                <a:ea typeface="Calibri" panose="020F0502020204030204" pitchFamily="34" charset="0"/>
                <a:cs typeface="Times New Roman" panose="02020603050405020304" pitchFamily="18" charset="0"/>
              </a:rPr>
              <a:t>- Эксперименттер:</a:t>
            </a:r>
            <a:endParaRPr lang="en-US" b="1" dirty="0">
              <a:effectLst/>
              <a:latin typeface="Times New Roman" panose="02020603050405020304" pitchFamily="18" charset="0"/>
              <a:ea typeface="Calibri" panose="020F0502020204030204" pitchFamily="34" charset="0"/>
              <a:cs typeface="Times New Roman" panose="02020603050405020304" pitchFamily="18" charset="0"/>
            </a:endParaRPr>
          </a:p>
          <a:p>
            <a:pPr marR="381000" lvl="0" algn="l">
              <a:lnSpc>
                <a:spcPct val="107000"/>
              </a:lnSpc>
              <a:spcAft>
                <a:spcPts val="800"/>
              </a:spcAft>
              <a:buSzPts val="1000"/>
              <a:tabLst>
                <a:tab pos="457200" algn="l"/>
              </a:tabLst>
            </a:pPr>
            <a:r>
              <a:rPr lang="en-US" b="1" dirty="0">
                <a:effectLst/>
                <a:latin typeface="Times New Roman" panose="02020603050405020304" pitchFamily="18" charset="0"/>
                <a:ea typeface="Calibri" panose="020F0502020204030204" pitchFamily="34" charset="0"/>
                <a:cs typeface="Times New Roman" panose="02020603050405020304" pitchFamily="18" charset="0"/>
              </a:rPr>
              <a:t> - Мақсаты: Оқушылардың білімдерін практикада қолдану қабілетін дамыту</a:t>
            </a:r>
            <a:endParaRPr lang="en-US" b="1" dirty="0">
              <a:effectLst/>
              <a:latin typeface="Times New Roman" panose="02020603050405020304" pitchFamily="18" charset="0"/>
              <a:ea typeface="Calibri" panose="020F0502020204030204" pitchFamily="34" charset="0"/>
              <a:cs typeface="Times New Roman" panose="02020603050405020304" pitchFamily="18" charset="0"/>
            </a:endParaRPr>
          </a:p>
          <a:p>
            <a:pPr marR="381000" lvl="0" algn="l">
              <a:lnSpc>
                <a:spcPct val="107000"/>
              </a:lnSpc>
              <a:spcAft>
                <a:spcPts val="800"/>
              </a:spcAft>
              <a:buSzPts val="1000"/>
              <a:tabLst>
                <a:tab pos="457200" algn="l"/>
              </a:tabLst>
            </a:pPr>
            <a:r>
              <a:rPr lang="en-US" b="1" dirty="0">
                <a:effectLst/>
                <a:latin typeface="Times New Roman" panose="02020603050405020304" pitchFamily="18" charset="0"/>
                <a:ea typeface="Calibri" panose="020F0502020204030204" pitchFamily="34" charset="0"/>
                <a:cs typeface="Times New Roman" panose="02020603050405020304" pitchFamily="18" charset="0"/>
              </a:rPr>
              <a:t>8. Кері байланыс және бағалау</a:t>
            </a:r>
            <a:endParaRPr lang="en-US" b="1" dirty="0">
              <a:effectLst/>
              <a:latin typeface="Times New Roman" panose="02020603050405020304" pitchFamily="18" charset="0"/>
              <a:ea typeface="Calibri" panose="020F0502020204030204" pitchFamily="34" charset="0"/>
              <a:cs typeface="Times New Roman" panose="02020603050405020304" pitchFamily="18" charset="0"/>
            </a:endParaRPr>
          </a:p>
          <a:p>
            <a:pPr marR="381000" lvl="0" algn="l">
              <a:lnSpc>
                <a:spcPct val="107000"/>
              </a:lnSpc>
              <a:spcAft>
                <a:spcPts val="800"/>
              </a:spcAft>
              <a:buSzPts val="1000"/>
              <a:tabLst>
                <a:tab pos="457200" algn="l"/>
              </a:tabLst>
            </a:pPr>
            <a:r>
              <a:rPr lang="en-US" b="1" dirty="0">
                <a:effectLst/>
                <a:latin typeface="Times New Roman" panose="02020603050405020304" pitchFamily="18" charset="0"/>
                <a:ea typeface="Calibri" panose="020F0502020204030204" pitchFamily="34" charset="0"/>
                <a:cs typeface="Times New Roman" panose="02020603050405020304" pitchFamily="18" charset="0"/>
              </a:rPr>
              <a:t>- Кері байланыс:</a:t>
            </a:r>
            <a:endParaRPr lang="en-US" b="1" dirty="0">
              <a:effectLst/>
              <a:latin typeface="Times New Roman" panose="02020603050405020304" pitchFamily="18" charset="0"/>
              <a:ea typeface="Calibri" panose="020F0502020204030204" pitchFamily="34" charset="0"/>
              <a:cs typeface="Times New Roman" panose="02020603050405020304" pitchFamily="18" charset="0"/>
            </a:endParaRPr>
          </a:p>
          <a:p>
            <a:pPr marR="381000" lvl="0" algn="l">
              <a:lnSpc>
                <a:spcPct val="107000"/>
              </a:lnSpc>
              <a:spcAft>
                <a:spcPts val="800"/>
              </a:spcAft>
              <a:buSzPts val="1000"/>
              <a:tabLst>
                <a:tab pos="457200" algn="l"/>
              </a:tabLst>
            </a:pPr>
            <a:r>
              <a:rPr lang="en-US" b="1" dirty="0">
                <a:effectLst/>
                <a:latin typeface="Times New Roman" panose="02020603050405020304" pitchFamily="18" charset="0"/>
                <a:ea typeface="Calibri" panose="020F0502020204030204" pitchFamily="34" charset="0"/>
                <a:cs typeface="Times New Roman" panose="02020603050405020304" pitchFamily="18" charset="0"/>
              </a:rPr>
              <a:t>-Мақсаты: Оқушылардың жетістіктерін бағалау және қажетті түзетулер енгізу.</a:t>
            </a:r>
            <a:endParaRPr lang="en-US" b="1" dirty="0">
              <a:effectLst/>
              <a:latin typeface="Times New Roman" panose="02020603050405020304" pitchFamily="18" charset="0"/>
              <a:ea typeface="Calibri" panose="020F0502020204030204" pitchFamily="34" charset="0"/>
              <a:cs typeface="Times New Roman" panose="02020603050405020304" pitchFamily="18" charset="0"/>
            </a:endParaRPr>
          </a:p>
          <a:p>
            <a:pPr marR="381000" lvl="0" algn="l">
              <a:lnSpc>
                <a:spcPct val="107000"/>
              </a:lnSpc>
              <a:spcAft>
                <a:spcPts val="800"/>
              </a:spcAft>
              <a:buSzPts val="1000"/>
              <a:tabLst>
                <a:tab pos="457200" algn="l"/>
              </a:tabLst>
            </a:pPr>
            <a:r>
              <a:rPr lang="en-US" b="1" dirty="0">
                <a:effectLst/>
                <a:latin typeface="Times New Roman" panose="02020603050405020304" pitchFamily="18" charset="0"/>
                <a:ea typeface="Calibri" panose="020F0502020204030204" pitchFamily="34" charset="0"/>
                <a:cs typeface="Times New Roman" panose="02020603050405020304" pitchFamily="18" charset="0"/>
              </a:rPr>
              <a:t>- Бағалау әдістерін бейімдеу:</a:t>
            </a:r>
            <a:endParaRPr lang="en-US" b="1" dirty="0">
              <a:effectLst/>
              <a:latin typeface="Times New Roman" panose="02020603050405020304" pitchFamily="18" charset="0"/>
              <a:ea typeface="Calibri" panose="020F0502020204030204" pitchFamily="34" charset="0"/>
              <a:cs typeface="Times New Roman" panose="02020603050405020304" pitchFamily="18" charset="0"/>
            </a:endParaRPr>
          </a:p>
          <a:p>
            <a:pPr marR="381000" lvl="0" algn="l">
              <a:lnSpc>
                <a:spcPct val="107000"/>
              </a:lnSpc>
              <a:spcAft>
                <a:spcPts val="800"/>
              </a:spcAft>
              <a:buSzPts val="1000"/>
              <a:tabLst>
                <a:tab pos="457200" algn="l"/>
              </a:tabLst>
            </a:pPr>
            <a:r>
              <a:rPr lang="en-US" b="1" dirty="0">
                <a:effectLst/>
                <a:latin typeface="Times New Roman" panose="02020603050405020304" pitchFamily="18" charset="0"/>
                <a:ea typeface="Calibri" panose="020F0502020204030204" pitchFamily="34" charset="0"/>
                <a:cs typeface="Times New Roman" panose="02020603050405020304" pitchFamily="18" charset="0"/>
              </a:rPr>
              <a:t> - Мақсаты: Оқушылардың жетістіктерін объективті бағалау.</a:t>
            </a:r>
            <a:endParaRPr lang="en-US" b="1"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p:cNvSpPr>
            <a:spLocks noGrp="1" noRot="1" noChangeAspect="1" noMove="1" noResize="1" noEditPoints="1" noAdjustHandles="1" noChangeArrowheads="1" noChangeShapeType="1" noTextEdit="1"/>
          </p:cNvSpPr>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a:spLocks noGrp="1" noRot="1" noChangeAspect="1" noMove="1" noResize="1" noEditPoints="1" noAdjustHandles="1" noChangeArrowheads="1" noChangeShapeType="1" noTextEdit="1"/>
          </p:cNvSpPr>
          <p:nvPr/>
        </p:nvSpPr>
        <p:spPr>
          <a:xfrm>
            <a:off x="-1" y="4526280"/>
            <a:ext cx="9975273" cy="23317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a:spLocks noGrp="1" noRot="1" noChangeAspect="1" noMove="1" noResize="1" noEditPoints="1" noAdjustHandles="1" noChangeArrowheads="1" noChangeShapeType="1" noTextEdit="1"/>
          </p:cNvSpPr>
          <p:nvPr/>
        </p:nvSpPr>
        <p:spPr>
          <a:xfrm>
            <a:off x="259326" y="675235"/>
            <a:ext cx="11247895" cy="57651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p:cNvGrpSpPr>
            <a:grpSpLocks noGrp="1" noRot="1" noChangeAspect="1" noMove="1" noResize="1" noUngrp="1"/>
          </p:cNvGrpSpPr>
          <p:nvPr/>
        </p:nvGrpSpPr>
        <p:grpSpPr>
          <a:xfrm>
            <a:off x="11873418" y="44817"/>
            <a:ext cx="233303" cy="772404"/>
            <a:chOff x="11873418" y="44817"/>
            <a:chExt cx="233303" cy="772404"/>
          </a:xfrm>
        </p:grpSpPr>
        <p:sp>
          <p:nvSpPr>
            <p:cNvPr id="15" name="Rectangle 64"/>
            <p:cNvSpPr/>
            <p:nvPr/>
          </p:nvSpPr>
          <p:spPr>
            <a:xfrm rot="5400000">
              <a:off x="12043605" y="461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66"/>
            <p:cNvSpPr/>
            <p:nvPr/>
          </p:nvSpPr>
          <p:spPr>
            <a:xfrm rot="5400000">
              <a:off x="11872115" y="4612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64"/>
            <p:cNvSpPr/>
            <p:nvPr/>
          </p:nvSpPr>
          <p:spPr>
            <a:xfrm rot="5400000">
              <a:off x="12046191"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6"/>
            <p:cNvSpPr/>
            <p:nvPr/>
          </p:nvSpPr>
          <p:spPr>
            <a:xfrm rot="5400000">
              <a:off x="11872455"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4"/>
            <p:cNvSpPr/>
            <p:nvPr/>
          </p:nvSpPr>
          <p:spPr>
            <a:xfrm rot="5400000">
              <a:off x="12046191"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6"/>
            <p:cNvSpPr/>
            <p:nvPr/>
          </p:nvSpPr>
          <p:spPr>
            <a:xfrm rot="5400000">
              <a:off x="11872455"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4"/>
            <p:cNvSpPr/>
            <p:nvPr/>
          </p:nvSpPr>
          <p:spPr>
            <a:xfrm rot="5400000">
              <a:off x="12046191"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6"/>
            <p:cNvSpPr/>
            <p:nvPr/>
          </p:nvSpPr>
          <p:spPr>
            <a:xfrm rot="5400000">
              <a:off x="11872455"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4"/>
            <p:cNvSpPr/>
            <p:nvPr/>
          </p:nvSpPr>
          <p:spPr>
            <a:xfrm rot="5400000">
              <a:off x="12046191"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6"/>
            <p:cNvSpPr/>
            <p:nvPr/>
          </p:nvSpPr>
          <p:spPr>
            <a:xfrm rot="5400000">
              <a:off x="11872455"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4"/>
            <p:cNvSpPr/>
            <p:nvPr/>
          </p:nvSpPr>
          <p:spPr>
            <a:xfrm rot="5400000">
              <a:off x="12046191"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6"/>
            <p:cNvSpPr/>
            <p:nvPr/>
          </p:nvSpPr>
          <p:spPr>
            <a:xfrm rot="5400000">
              <a:off x="11872455"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a:grpSpLocks noGrp="1" noRot="1" noChangeAspect="1" noMove="1" noResize="1" noUngrp="1"/>
          </p:cNvGrpSpPr>
          <p:nvPr/>
        </p:nvGrpSpPr>
        <p:grpSpPr>
          <a:xfrm>
            <a:off x="54864" y="3048506"/>
            <a:ext cx="630289" cy="765242"/>
            <a:chOff x="45711" y="3048506"/>
            <a:chExt cx="630289" cy="765242"/>
          </a:xfrm>
        </p:grpSpPr>
        <p:sp>
          <p:nvSpPr>
            <p:cNvPr id="29" name="Rectangle 2"/>
            <p:cNvSpPr/>
            <p:nvPr/>
          </p:nvSpPr>
          <p:spPr>
            <a:xfrm>
              <a:off x="614166"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59"/>
            <p:cNvSpPr/>
            <p:nvPr/>
          </p:nvSpPr>
          <p:spPr>
            <a:xfrm>
              <a:off x="614166"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2"/>
            <p:cNvSpPr/>
            <p:nvPr/>
          </p:nvSpPr>
          <p:spPr>
            <a:xfrm>
              <a:off x="614166"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4"/>
            <p:cNvSpPr/>
            <p:nvPr/>
          </p:nvSpPr>
          <p:spPr>
            <a:xfrm>
              <a:off x="614166"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6"/>
            <p:cNvSpPr/>
            <p:nvPr/>
          </p:nvSpPr>
          <p:spPr>
            <a:xfrm>
              <a:off x="614166"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2"/>
            <p:cNvSpPr/>
            <p:nvPr/>
          </p:nvSpPr>
          <p:spPr>
            <a:xfrm>
              <a:off x="472053"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59"/>
            <p:cNvSpPr/>
            <p:nvPr/>
          </p:nvSpPr>
          <p:spPr>
            <a:xfrm>
              <a:off x="472053"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2"/>
            <p:cNvSpPr/>
            <p:nvPr/>
          </p:nvSpPr>
          <p:spPr>
            <a:xfrm>
              <a:off x="472053"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4"/>
            <p:cNvSpPr/>
            <p:nvPr/>
          </p:nvSpPr>
          <p:spPr>
            <a:xfrm>
              <a:off x="472053"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6"/>
            <p:cNvSpPr/>
            <p:nvPr/>
          </p:nvSpPr>
          <p:spPr>
            <a:xfrm>
              <a:off x="472053"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2"/>
            <p:cNvSpPr/>
            <p:nvPr/>
          </p:nvSpPr>
          <p:spPr>
            <a:xfrm>
              <a:off x="329939"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59"/>
            <p:cNvSpPr/>
            <p:nvPr/>
          </p:nvSpPr>
          <p:spPr>
            <a:xfrm>
              <a:off x="329939"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62"/>
            <p:cNvSpPr/>
            <p:nvPr/>
          </p:nvSpPr>
          <p:spPr>
            <a:xfrm>
              <a:off x="329939"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64"/>
            <p:cNvSpPr/>
            <p:nvPr/>
          </p:nvSpPr>
          <p:spPr>
            <a:xfrm>
              <a:off x="329939"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66"/>
            <p:cNvSpPr/>
            <p:nvPr/>
          </p:nvSpPr>
          <p:spPr>
            <a:xfrm>
              <a:off x="329939"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2"/>
            <p:cNvSpPr/>
            <p:nvPr/>
          </p:nvSpPr>
          <p:spPr>
            <a:xfrm>
              <a:off x="187825"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59"/>
            <p:cNvSpPr/>
            <p:nvPr/>
          </p:nvSpPr>
          <p:spPr>
            <a:xfrm>
              <a:off x="187825"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62"/>
            <p:cNvSpPr/>
            <p:nvPr/>
          </p:nvSpPr>
          <p:spPr>
            <a:xfrm>
              <a:off x="187825"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64"/>
            <p:cNvSpPr/>
            <p:nvPr/>
          </p:nvSpPr>
          <p:spPr>
            <a:xfrm>
              <a:off x="187825"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66"/>
            <p:cNvSpPr/>
            <p:nvPr/>
          </p:nvSpPr>
          <p:spPr>
            <a:xfrm>
              <a:off x="187825"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2"/>
            <p:cNvSpPr/>
            <p:nvPr/>
          </p:nvSpPr>
          <p:spPr>
            <a:xfrm>
              <a:off x="45711"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59"/>
            <p:cNvSpPr/>
            <p:nvPr/>
          </p:nvSpPr>
          <p:spPr>
            <a:xfrm>
              <a:off x="45711"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62"/>
            <p:cNvSpPr/>
            <p:nvPr/>
          </p:nvSpPr>
          <p:spPr>
            <a:xfrm>
              <a:off x="45711"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64"/>
            <p:cNvSpPr/>
            <p:nvPr/>
          </p:nvSpPr>
          <p:spPr>
            <a:xfrm>
              <a:off x="45711"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66"/>
            <p:cNvSpPr/>
            <p:nvPr/>
          </p:nvSpPr>
          <p:spPr>
            <a:xfrm>
              <a:off x="45711"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Скругленный прямоугольник 4"/>
          <p:cNvSpPr/>
          <p:nvPr/>
        </p:nvSpPr>
        <p:spPr>
          <a:xfrm>
            <a:off x="1260630" y="219319"/>
            <a:ext cx="9197114" cy="739470"/>
          </a:xfrm>
          <a:prstGeom prst="roundRect">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7" name="Заголовок 1"/>
          <p:cNvSpPr>
            <a:spLocks noGrp="1"/>
          </p:cNvSpPr>
          <p:nvPr>
            <p:ph type="title"/>
          </p:nvPr>
        </p:nvSpPr>
        <p:spPr>
          <a:xfrm>
            <a:off x="1139248" y="289242"/>
            <a:ext cx="9439878" cy="669547"/>
          </a:xfrm>
        </p:spPr>
        <p:txBody>
          <a:bodyPr>
            <a:normAutofit/>
          </a:bodyPr>
          <a:lstStyle/>
          <a:p>
            <a:pPr algn="ctr"/>
            <a:r>
              <a:rPr lang="ru-RU" sz="20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Инклюзивті білім беру жүйелері сабақтарды жан-жақты ету және барлық оқушыларды есепке алу үшін оқу бағдарламасын өзгертуі керек. Бұған:</a:t>
            </a:r>
            <a:endParaRPr lang="ru-RU" sz="20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54" name="Объект 2"/>
          <p:cNvSpPr>
            <a:spLocks noGrp="1"/>
          </p:cNvSpPr>
          <p:nvPr>
            <p:ph idx="1"/>
          </p:nvPr>
        </p:nvSpPr>
        <p:spPr>
          <a:xfrm>
            <a:off x="926465" y="1183640"/>
            <a:ext cx="8161020" cy="5106035"/>
          </a:xfrm>
        </p:spPr>
        <p:txBody>
          <a:bodyPr>
            <a:normAutofit/>
          </a:bodyPr>
          <a:lstStyle/>
          <a:p>
            <a:pPr indent="0" algn="just">
              <a:lnSpc>
                <a:spcPct val="100000"/>
              </a:lnSpc>
              <a:spcBef>
                <a:spcPts val="0"/>
              </a:spcBef>
              <a:buNone/>
            </a:pPr>
            <a:r>
              <a:rPr lang="ru-RU" sz="2400" b="1" dirty="0">
                <a:solidFill>
                  <a:srgbClr val="002060"/>
                </a:solidFill>
                <a:latin typeface="Arial" panose="020B0604020202020204" pitchFamily="34" charset="0"/>
                <a:ea typeface="Calibri" panose="020F0502020204030204" pitchFamily="34" charset="0"/>
                <a:cs typeface="Arial" panose="020B0604020202020204" pitchFamily="34" charset="0"/>
              </a:rPr>
              <a:t>1</a:t>
            </a:r>
            <a:r>
              <a:rPr lang="" sz="2400" b="1" dirty="0">
                <a:solidFill>
                  <a:srgbClr val="002060"/>
                </a:solidFill>
                <a:latin typeface="Arial" panose="020B0604020202020204" pitchFamily="34" charset="0"/>
                <a:ea typeface="Calibri" panose="020F0502020204030204" pitchFamily="34" charset="0"/>
                <a:cs typeface="Arial" panose="020B0604020202020204" pitchFamily="34" charset="0"/>
              </a:rPr>
              <a:t>.</a:t>
            </a:r>
            <a:r>
              <a:rPr lang="ru-RU" sz="2400" b="1" dirty="0">
                <a:solidFill>
                  <a:srgbClr val="002060"/>
                </a:solidFill>
                <a:latin typeface="Arial" panose="020B0604020202020204" pitchFamily="34" charset="0"/>
                <a:ea typeface="Calibri" panose="020F0502020204030204" pitchFamily="34" charset="0"/>
                <a:cs typeface="Arial" panose="020B0604020202020204" pitchFamily="34" charset="0"/>
              </a:rPr>
              <a:t>  оқушыларды қызықтыру арқылы;</a:t>
            </a:r>
            <a:endParaRPr lang="ru-RU" sz="2400" b="1" dirty="0">
              <a:solidFill>
                <a:srgbClr val="002060"/>
              </a:solidFill>
              <a:latin typeface="Arial" panose="020B0604020202020204" pitchFamily="34" charset="0"/>
              <a:ea typeface="Calibri" panose="020F0502020204030204" pitchFamily="34" charset="0"/>
              <a:cs typeface="Arial" panose="020B0604020202020204" pitchFamily="34" charset="0"/>
            </a:endParaRPr>
          </a:p>
          <a:p>
            <a:pPr indent="0" algn="just">
              <a:lnSpc>
                <a:spcPct val="100000"/>
              </a:lnSpc>
              <a:spcBef>
                <a:spcPts val="0"/>
              </a:spcBef>
              <a:buNone/>
            </a:pPr>
            <a:r>
              <a:rPr lang="" altLang="en-US" sz="2400" b="1" dirty="0">
                <a:solidFill>
                  <a:srgbClr val="002060"/>
                </a:solidFill>
                <a:latin typeface="Arial" panose="020B0604020202020204" pitchFamily="34" charset="0"/>
                <a:ea typeface="Calibri" panose="020F0502020204030204" pitchFamily="34" charset="0"/>
                <a:cs typeface="Arial" panose="020B0604020202020204" pitchFamily="34" charset="0"/>
              </a:rPr>
              <a:t>2.</a:t>
            </a:r>
            <a:r>
              <a:rPr lang="en-US" sz="2400" b="1" dirty="0">
                <a:solidFill>
                  <a:srgbClr val="002060"/>
                </a:solidFill>
                <a:latin typeface="Arial" panose="020B0604020202020204" pitchFamily="34" charset="0"/>
                <a:ea typeface="Calibri" panose="020F0502020204030204" pitchFamily="34" charset="0"/>
                <a:cs typeface="Arial" panose="020B0604020202020204" pitchFamily="34" charset="0"/>
              </a:rPr>
              <a:t>иммерсивті сабақтарды дамыту арқылы; </a:t>
            </a:r>
            <a:endParaRPr lang="en-US" sz="2400" b="1" dirty="0">
              <a:solidFill>
                <a:srgbClr val="002060"/>
              </a:solidFill>
              <a:latin typeface="Arial" panose="020B0604020202020204" pitchFamily="34" charset="0"/>
              <a:ea typeface="Calibri" panose="020F0502020204030204" pitchFamily="34" charset="0"/>
              <a:cs typeface="Arial" panose="020B0604020202020204" pitchFamily="34" charset="0"/>
            </a:endParaRPr>
          </a:p>
          <a:p>
            <a:pPr indent="0" algn="just">
              <a:lnSpc>
                <a:spcPct val="100000"/>
              </a:lnSpc>
              <a:spcBef>
                <a:spcPts val="0"/>
              </a:spcBef>
              <a:buNone/>
            </a:pPr>
            <a:r>
              <a:rPr lang="" altLang="en-US" sz="2400" b="1" dirty="0">
                <a:solidFill>
                  <a:srgbClr val="002060"/>
                </a:solidFill>
                <a:latin typeface="Arial" panose="020B0604020202020204" pitchFamily="34" charset="0"/>
                <a:ea typeface="Calibri" panose="020F0502020204030204" pitchFamily="34" charset="0"/>
                <a:cs typeface="Arial" panose="020B0604020202020204" pitchFamily="34" charset="0"/>
              </a:rPr>
              <a:t>3.</a:t>
            </a:r>
            <a:r>
              <a:rPr lang="en-US" sz="2400" b="1" dirty="0">
                <a:solidFill>
                  <a:srgbClr val="002060"/>
                </a:solidFill>
                <a:latin typeface="Arial" panose="020B0604020202020204" pitchFamily="34" charset="0"/>
                <a:ea typeface="Calibri" panose="020F0502020204030204" pitchFamily="34" charset="0"/>
                <a:cs typeface="Arial" panose="020B0604020202020204" pitchFamily="34" charset="0"/>
              </a:rPr>
              <a:t>оқушылардың белсенділігін арттыру үшін пәндік оқытуды пайдалану;</a:t>
            </a:r>
            <a:endParaRPr lang="en-US" sz="2400" b="1" dirty="0">
              <a:solidFill>
                <a:srgbClr val="002060"/>
              </a:solidFill>
              <a:latin typeface="Arial" panose="020B0604020202020204" pitchFamily="34" charset="0"/>
              <a:ea typeface="Calibri" panose="020F0502020204030204" pitchFamily="34" charset="0"/>
              <a:cs typeface="Arial" panose="020B0604020202020204" pitchFamily="34" charset="0"/>
            </a:endParaRPr>
          </a:p>
          <a:p>
            <a:pPr indent="0" algn="just">
              <a:lnSpc>
                <a:spcPct val="100000"/>
              </a:lnSpc>
              <a:spcBef>
                <a:spcPts val="0"/>
              </a:spcBef>
              <a:buNone/>
            </a:pPr>
            <a:r>
              <a:rPr lang="" altLang="en-US" sz="2400" b="1" dirty="0">
                <a:solidFill>
                  <a:srgbClr val="002060"/>
                </a:solidFill>
                <a:latin typeface="Arial" panose="020B0604020202020204" pitchFamily="34" charset="0"/>
                <a:ea typeface="Calibri" panose="020F0502020204030204" pitchFamily="34" charset="0"/>
                <a:cs typeface="Arial" panose="020B0604020202020204" pitchFamily="34" charset="0"/>
              </a:rPr>
              <a:t>4.</a:t>
            </a:r>
            <a:r>
              <a:rPr lang="en-US" sz="2400" b="1" dirty="0">
                <a:solidFill>
                  <a:srgbClr val="002060"/>
                </a:solidFill>
                <a:latin typeface="Arial" panose="020B0604020202020204" pitchFamily="34" charset="0"/>
                <a:ea typeface="Calibri" panose="020F0502020204030204" pitchFamily="34" charset="0"/>
                <a:cs typeface="Arial" panose="020B0604020202020204" pitchFamily="34" charset="0"/>
              </a:rPr>
              <a:t>оқу ойындарын пайдалану арқылы;</a:t>
            </a:r>
            <a:endParaRPr lang="en-US" sz="2400" b="1" dirty="0">
              <a:solidFill>
                <a:srgbClr val="002060"/>
              </a:solidFill>
              <a:latin typeface="Arial" panose="020B0604020202020204" pitchFamily="34" charset="0"/>
              <a:ea typeface="Calibri" panose="020F0502020204030204" pitchFamily="34" charset="0"/>
              <a:cs typeface="Arial" panose="020B0604020202020204" pitchFamily="34" charset="0"/>
            </a:endParaRPr>
          </a:p>
          <a:p>
            <a:pPr indent="0" algn="just">
              <a:lnSpc>
                <a:spcPct val="100000"/>
              </a:lnSpc>
              <a:spcBef>
                <a:spcPts val="0"/>
              </a:spcBef>
              <a:buNone/>
            </a:pPr>
            <a:r>
              <a:rPr lang="" altLang="en-US" sz="2400" b="1" dirty="0">
                <a:solidFill>
                  <a:srgbClr val="002060"/>
                </a:solidFill>
                <a:latin typeface="Arial" panose="020B0604020202020204" pitchFamily="34" charset="0"/>
                <a:ea typeface="Calibri" panose="020F0502020204030204" pitchFamily="34" charset="0"/>
                <a:cs typeface="Arial" panose="020B0604020202020204" pitchFamily="34" charset="0"/>
              </a:rPr>
              <a:t>5.</a:t>
            </a:r>
            <a:r>
              <a:rPr lang="en-US" sz="2400" b="1" dirty="0">
                <a:solidFill>
                  <a:srgbClr val="002060"/>
                </a:solidFill>
                <a:latin typeface="Arial" panose="020B0604020202020204" pitchFamily="34" charset="0"/>
                <a:ea typeface="Calibri" panose="020F0502020204030204" pitchFamily="34" charset="0"/>
                <a:cs typeface="Arial" panose="020B0604020202020204" pitchFamily="34" charset="0"/>
              </a:rPr>
              <a:t>сабақтарға көбірек суреттер мен бейнелер қосу арқылы қол жеткізуге болады.</a:t>
            </a:r>
            <a:endParaRPr lang="en-US" sz="2400" b="1" dirty="0">
              <a:solidFill>
                <a:srgbClr val="002060"/>
              </a:solidFill>
              <a:latin typeface="Arial" panose="020B0604020202020204" pitchFamily="34" charset="0"/>
              <a:ea typeface="Calibri" panose="020F0502020204030204" pitchFamily="34" charset="0"/>
              <a:cs typeface="Arial" panose="020B0604020202020204" pitchFamily="34" charset="0"/>
            </a:endParaRPr>
          </a:p>
          <a:p>
            <a:pPr indent="0" algn="just">
              <a:lnSpc>
                <a:spcPct val="100000"/>
              </a:lnSpc>
              <a:spcBef>
                <a:spcPts val="0"/>
              </a:spcBef>
              <a:buNone/>
            </a:pPr>
            <a:endParaRPr lang="ru-RU" sz="2400" b="1"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p>
            <a:pPr marL="457200" indent="-457200" algn="just">
              <a:lnSpc>
                <a:spcPct val="100000"/>
              </a:lnSpc>
              <a:spcBef>
                <a:spcPts val="0"/>
              </a:spcBef>
              <a:buFont typeface="+mj-lt"/>
              <a:buAutoNum type="arabicPeriod"/>
            </a:pPr>
            <a:endParaRPr lang="ru-RU" sz="2400" b="1" dirty="0">
              <a:solidFill>
                <a:srgbClr val="002060"/>
              </a:solidFill>
              <a:latin typeface="Arial" panose="020B0604020202020204" pitchFamily="34" charset="0"/>
              <a:cs typeface="Arial" panose="020B060402020202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p:cNvSpPr>
            <a:spLocks noGrp="1" noRot="1" noChangeAspect="1" noMove="1" noResize="1" noEditPoints="1" noAdjustHandles="1" noChangeArrowheads="1" noChangeShapeType="1" noTextEdit="1"/>
          </p:cNvSpPr>
          <p:nvPr/>
        </p:nvSpPr>
        <p:spPr>
          <a:xfrm>
            <a:off x="5745480" y="2078355"/>
            <a:ext cx="5863590" cy="3844290"/>
          </a:xfrm>
          <a:prstGeom prst="rect">
            <a:avLst/>
          </a:prstGeom>
          <a:blipFill rotWithShape="1">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a:spLocks noGrp="1" noRot="1" noChangeAspect="1" noMove="1" noResize="1" noEditPoints="1" noAdjustHandles="1" noChangeArrowheads="1" noChangeShapeType="1" noTextEdit="1"/>
          </p:cNvSpPr>
          <p:nvPr/>
        </p:nvSpPr>
        <p:spPr>
          <a:xfrm>
            <a:off x="-85090" y="6075045"/>
            <a:ext cx="12542520" cy="18122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a:spLocks noGrp="1" noRot="1" noChangeAspect="1" noMove="1" noResize="1" noEditPoints="1" noAdjustHandles="1" noChangeArrowheads="1" noChangeShapeType="1" noTextEdit="1"/>
          </p:cNvSpPr>
          <p:nvPr/>
        </p:nvSpPr>
        <p:spPr>
          <a:xfrm>
            <a:off x="859155" y="1978025"/>
            <a:ext cx="4341495" cy="4018280"/>
          </a:xfrm>
          <a:prstGeom prst="rect">
            <a:avLst/>
          </a:prstGeom>
          <a:blipFill rotWithShape="1">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p:cNvGrpSpPr>
            <a:grpSpLocks noGrp="1" noRot="1" noChangeAspect="1" noMove="1" noResize="1" noUngrp="1"/>
          </p:cNvGrpSpPr>
          <p:nvPr/>
        </p:nvGrpSpPr>
        <p:grpSpPr>
          <a:xfrm>
            <a:off x="11873418" y="44817"/>
            <a:ext cx="233303" cy="772404"/>
            <a:chOff x="11873418" y="44817"/>
            <a:chExt cx="233303" cy="772404"/>
          </a:xfrm>
        </p:grpSpPr>
        <p:sp>
          <p:nvSpPr>
            <p:cNvPr id="15" name="Rectangle 64"/>
            <p:cNvSpPr/>
            <p:nvPr/>
          </p:nvSpPr>
          <p:spPr>
            <a:xfrm rot="5400000">
              <a:off x="12043605" y="461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66"/>
            <p:cNvSpPr/>
            <p:nvPr/>
          </p:nvSpPr>
          <p:spPr>
            <a:xfrm rot="5400000">
              <a:off x="11872115" y="4612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64"/>
            <p:cNvSpPr/>
            <p:nvPr/>
          </p:nvSpPr>
          <p:spPr>
            <a:xfrm rot="5400000">
              <a:off x="12046191"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6"/>
            <p:cNvSpPr/>
            <p:nvPr/>
          </p:nvSpPr>
          <p:spPr>
            <a:xfrm rot="5400000">
              <a:off x="11872455"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4"/>
            <p:cNvSpPr/>
            <p:nvPr/>
          </p:nvSpPr>
          <p:spPr>
            <a:xfrm rot="5400000">
              <a:off x="12046191"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6"/>
            <p:cNvSpPr/>
            <p:nvPr/>
          </p:nvSpPr>
          <p:spPr>
            <a:xfrm rot="5400000">
              <a:off x="11872455"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4"/>
            <p:cNvSpPr/>
            <p:nvPr/>
          </p:nvSpPr>
          <p:spPr>
            <a:xfrm rot="5400000">
              <a:off x="12046191"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6"/>
            <p:cNvSpPr/>
            <p:nvPr/>
          </p:nvSpPr>
          <p:spPr>
            <a:xfrm rot="5400000">
              <a:off x="11872455"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4"/>
            <p:cNvSpPr/>
            <p:nvPr/>
          </p:nvSpPr>
          <p:spPr>
            <a:xfrm rot="5400000">
              <a:off x="12046191"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6"/>
            <p:cNvSpPr/>
            <p:nvPr/>
          </p:nvSpPr>
          <p:spPr>
            <a:xfrm rot="5400000">
              <a:off x="11872455"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4"/>
            <p:cNvSpPr/>
            <p:nvPr/>
          </p:nvSpPr>
          <p:spPr>
            <a:xfrm rot="5400000">
              <a:off x="12046191"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6"/>
            <p:cNvSpPr/>
            <p:nvPr/>
          </p:nvSpPr>
          <p:spPr>
            <a:xfrm rot="5400000">
              <a:off x="11872455"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a:grpSpLocks noGrp="1" noRot="1" noChangeAspect="1" noMove="1" noResize="1" noUngrp="1"/>
          </p:cNvGrpSpPr>
          <p:nvPr/>
        </p:nvGrpSpPr>
        <p:grpSpPr>
          <a:xfrm>
            <a:off x="54864" y="3048506"/>
            <a:ext cx="630289" cy="765242"/>
            <a:chOff x="45711" y="3048506"/>
            <a:chExt cx="630289" cy="765242"/>
          </a:xfrm>
        </p:grpSpPr>
        <p:sp>
          <p:nvSpPr>
            <p:cNvPr id="29" name="Rectangle 2"/>
            <p:cNvSpPr/>
            <p:nvPr/>
          </p:nvSpPr>
          <p:spPr>
            <a:xfrm>
              <a:off x="614166"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59"/>
            <p:cNvSpPr/>
            <p:nvPr/>
          </p:nvSpPr>
          <p:spPr>
            <a:xfrm>
              <a:off x="614166"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2"/>
            <p:cNvSpPr/>
            <p:nvPr/>
          </p:nvSpPr>
          <p:spPr>
            <a:xfrm>
              <a:off x="614166"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4"/>
            <p:cNvSpPr/>
            <p:nvPr/>
          </p:nvSpPr>
          <p:spPr>
            <a:xfrm>
              <a:off x="614166"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6"/>
            <p:cNvSpPr/>
            <p:nvPr/>
          </p:nvSpPr>
          <p:spPr>
            <a:xfrm>
              <a:off x="614166"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2"/>
            <p:cNvSpPr/>
            <p:nvPr/>
          </p:nvSpPr>
          <p:spPr>
            <a:xfrm>
              <a:off x="472053"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59"/>
            <p:cNvSpPr/>
            <p:nvPr/>
          </p:nvSpPr>
          <p:spPr>
            <a:xfrm>
              <a:off x="472053"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2"/>
            <p:cNvSpPr/>
            <p:nvPr/>
          </p:nvSpPr>
          <p:spPr>
            <a:xfrm>
              <a:off x="472053"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4"/>
            <p:cNvSpPr/>
            <p:nvPr/>
          </p:nvSpPr>
          <p:spPr>
            <a:xfrm>
              <a:off x="472053"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6"/>
            <p:cNvSpPr/>
            <p:nvPr/>
          </p:nvSpPr>
          <p:spPr>
            <a:xfrm>
              <a:off x="472053"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2"/>
            <p:cNvSpPr/>
            <p:nvPr/>
          </p:nvSpPr>
          <p:spPr>
            <a:xfrm>
              <a:off x="329939"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59"/>
            <p:cNvSpPr/>
            <p:nvPr/>
          </p:nvSpPr>
          <p:spPr>
            <a:xfrm>
              <a:off x="329939"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62"/>
            <p:cNvSpPr/>
            <p:nvPr/>
          </p:nvSpPr>
          <p:spPr>
            <a:xfrm>
              <a:off x="329939"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64"/>
            <p:cNvSpPr/>
            <p:nvPr/>
          </p:nvSpPr>
          <p:spPr>
            <a:xfrm>
              <a:off x="329939"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66"/>
            <p:cNvSpPr/>
            <p:nvPr/>
          </p:nvSpPr>
          <p:spPr>
            <a:xfrm>
              <a:off x="329939"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2"/>
            <p:cNvSpPr/>
            <p:nvPr/>
          </p:nvSpPr>
          <p:spPr>
            <a:xfrm>
              <a:off x="187825"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59"/>
            <p:cNvSpPr/>
            <p:nvPr/>
          </p:nvSpPr>
          <p:spPr>
            <a:xfrm>
              <a:off x="187825"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62"/>
            <p:cNvSpPr/>
            <p:nvPr/>
          </p:nvSpPr>
          <p:spPr>
            <a:xfrm>
              <a:off x="187825"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64"/>
            <p:cNvSpPr/>
            <p:nvPr/>
          </p:nvSpPr>
          <p:spPr>
            <a:xfrm>
              <a:off x="187825"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66"/>
            <p:cNvSpPr/>
            <p:nvPr/>
          </p:nvSpPr>
          <p:spPr>
            <a:xfrm>
              <a:off x="187825"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2"/>
            <p:cNvSpPr/>
            <p:nvPr/>
          </p:nvSpPr>
          <p:spPr>
            <a:xfrm>
              <a:off x="45711"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59"/>
            <p:cNvSpPr/>
            <p:nvPr/>
          </p:nvSpPr>
          <p:spPr>
            <a:xfrm>
              <a:off x="45711"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62"/>
            <p:cNvSpPr/>
            <p:nvPr/>
          </p:nvSpPr>
          <p:spPr>
            <a:xfrm>
              <a:off x="45711"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64"/>
            <p:cNvSpPr/>
            <p:nvPr/>
          </p:nvSpPr>
          <p:spPr>
            <a:xfrm>
              <a:off x="45711"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66"/>
            <p:cNvSpPr/>
            <p:nvPr/>
          </p:nvSpPr>
          <p:spPr>
            <a:xfrm>
              <a:off x="45711"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Скругленный прямоугольник 4"/>
          <p:cNvSpPr/>
          <p:nvPr/>
        </p:nvSpPr>
        <p:spPr>
          <a:xfrm>
            <a:off x="622935" y="219075"/>
            <a:ext cx="10645140" cy="1004570"/>
          </a:xfrm>
          <a:prstGeom prst="roundRect">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7" name="Заголовок 1"/>
          <p:cNvSpPr>
            <a:spLocks noGrp="1"/>
          </p:cNvSpPr>
          <p:nvPr>
            <p:ph type="title"/>
          </p:nvPr>
        </p:nvSpPr>
        <p:spPr>
          <a:xfrm>
            <a:off x="684530" y="249555"/>
            <a:ext cx="10583545" cy="894715"/>
          </a:xfrm>
        </p:spPr>
        <p:txBody>
          <a:bodyPr>
            <a:normAutofit fontScale="90000"/>
          </a:bodyPr>
          <a:lstStyle/>
          <a:p>
            <a:pPr algn="ctr"/>
            <a:r>
              <a:rPr lang="ru-RU" sz="222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Жаңа тақырыпты түсіндіру кездерінде сапалы әсер ететін бірнеше әдістердің мысалын келтірген болатынмын олар: «Инфо-болжам» және «Кластерлер».</a:t>
            </a:r>
            <a:endParaRPr lang="ru-RU" sz="222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 name="TextBox 1"/>
          <p:cNvSpPr txBox="1"/>
          <p:nvPr/>
        </p:nvSpPr>
        <p:spPr>
          <a:xfrm>
            <a:off x="2425065" y="1345565"/>
            <a:ext cx="14538960" cy="1168400"/>
          </a:xfrm>
          <a:prstGeom prst="rect">
            <a:avLst/>
          </a:prstGeom>
          <a:noFill/>
        </p:spPr>
        <p:txBody>
          <a:bodyPr wrap="square" rtlCol="0">
            <a:noAutofit/>
          </a:bodyPr>
          <a:lstStyle/>
          <a:p>
            <a:pPr algn="l"/>
            <a:r>
              <a:rPr lang="en-US" sz="1800" b="1" dirty="0">
                <a:ln/>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Сабақта оқушыларым құрастырған кластердің бірінің нәтижесі.</a:t>
            </a:r>
            <a:endParaRPr lang="en-US" sz="1800" b="1" dirty="0">
              <a:ln/>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p:cNvSpPr>
            <a:spLocks noGrp="1" noRot="1" noChangeAspect="1" noMove="1" noResize="1" noEditPoints="1" noAdjustHandles="1" noChangeArrowheads="1" noChangeShapeType="1" noTextEdit="1"/>
          </p:cNvSpPr>
          <p:nvPr/>
        </p:nvSpPr>
        <p:spPr>
          <a:xfrm>
            <a:off x="6768465" y="2730500"/>
            <a:ext cx="4128135" cy="3029585"/>
          </a:xfrm>
          <a:prstGeom prst="rect">
            <a:avLst/>
          </a:prstGeom>
          <a:blipFill rotWithShape="1">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a:spLocks noGrp="1" noRot="1" noChangeAspect="1" noMove="1" noResize="1" noEditPoints="1" noAdjustHandles="1" noChangeArrowheads="1" noChangeShapeType="1" noTextEdit="1"/>
          </p:cNvSpPr>
          <p:nvPr/>
        </p:nvSpPr>
        <p:spPr>
          <a:xfrm>
            <a:off x="0" y="6125210"/>
            <a:ext cx="12192000" cy="18338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a:spLocks noGrp="1" noRot="1" noChangeAspect="1" noMove="1" noResize="1" noEditPoints="1" noAdjustHandles="1" noChangeArrowheads="1" noChangeShapeType="1" noTextEdit="1"/>
          </p:cNvSpPr>
          <p:nvPr/>
        </p:nvSpPr>
        <p:spPr>
          <a:xfrm>
            <a:off x="685165" y="2731135"/>
            <a:ext cx="4345305" cy="3028950"/>
          </a:xfrm>
          <a:prstGeom prst="rect">
            <a:avLst/>
          </a:prstGeom>
          <a:blipFill rotWithShape="1">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p:cNvGrpSpPr>
            <a:grpSpLocks noGrp="1" noRot="1" noChangeAspect="1" noMove="1" noResize="1" noUngrp="1"/>
          </p:cNvGrpSpPr>
          <p:nvPr/>
        </p:nvGrpSpPr>
        <p:grpSpPr>
          <a:xfrm>
            <a:off x="11873418" y="44817"/>
            <a:ext cx="233303" cy="772404"/>
            <a:chOff x="11873418" y="44817"/>
            <a:chExt cx="233303" cy="772404"/>
          </a:xfrm>
        </p:grpSpPr>
        <p:sp>
          <p:nvSpPr>
            <p:cNvPr id="15" name="Rectangle 64"/>
            <p:cNvSpPr/>
            <p:nvPr/>
          </p:nvSpPr>
          <p:spPr>
            <a:xfrm rot="5400000">
              <a:off x="12043605" y="461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66"/>
            <p:cNvSpPr/>
            <p:nvPr/>
          </p:nvSpPr>
          <p:spPr>
            <a:xfrm rot="5400000">
              <a:off x="11872115" y="4612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64"/>
            <p:cNvSpPr/>
            <p:nvPr/>
          </p:nvSpPr>
          <p:spPr>
            <a:xfrm rot="5400000">
              <a:off x="12046191"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6"/>
            <p:cNvSpPr/>
            <p:nvPr/>
          </p:nvSpPr>
          <p:spPr>
            <a:xfrm rot="5400000">
              <a:off x="11872455"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4"/>
            <p:cNvSpPr/>
            <p:nvPr/>
          </p:nvSpPr>
          <p:spPr>
            <a:xfrm rot="5400000">
              <a:off x="12046191"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6"/>
            <p:cNvSpPr/>
            <p:nvPr/>
          </p:nvSpPr>
          <p:spPr>
            <a:xfrm rot="5400000">
              <a:off x="11872455"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4"/>
            <p:cNvSpPr/>
            <p:nvPr/>
          </p:nvSpPr>
          <p:spPr>
            <a:xfrm rot="5400000">
              <a:off x="12046191"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6"/>
            <p:cNvSpPr/>
            <p:nvPr/>
          </p:nvSpPr>
          <p:spPr>
            <a:xfrm rot="5400000">
              <a:off x="11872455"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4"/>
            <p:cNvSpPr/>
            <p:nvPr/>
          </p:nvSpPr>
          <p:spPr>
            <a:xfrm rot="5400000">
              <a:off x="12046191"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6"/>
            <p:cNvSpPr/>
            <p:nvPr/>
          </p:nvSpPr>
          <p:spPr>
            <a:xfrm rot="5400000">
              <a:off x="11872455"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4"/>
            <p:cNvSpPr/>
            <p:nvPr/>
          </p:nvSpPr>
          <p:spPr>
            <a:xfrm rot="5400000">
              <a:off x="12046191"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6"/>
            <p:cNvSpPr/>
            <p:nvPr/>
          </p:nvSpPr>
          <p:spPr>
            <a:xfrm rot="5400000">
              <a:off x="11872455"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a:grpSpLocks noGrp="1" noRot="1" noChangeAspect="1" noMove="1" noResize="1" noUngrp="1"/>
          </p:cNvGrpSpPr>
          <p:nvPr/>
        </p:nvGrpSpPr>
        <p:grpSpPr>
          <a:xfrm>
            <a:off x="54864" y="3048506"/>
            <a:ext cx="630289" cy="765242"/>
            <a:chOff x="45711" y="3048506"/>
            <a:chExt cx="630289" cy="765242"/>
          </a:xfrm>
        </p:grpSpPr>
        <p:sp>
          <p:nvSpPr>
            <p:cNvPr id="29" name="Rectangle 2"/>
            <p:cNvSpPr/>
            <p:nvPr/>
          </p:nvSpPr>
          <p:spPr>
            <a:xfrm>
              <a:off x="614166"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59"/>
            <p:cNvSpPr/>
            <p:nvPr/>
          </p:nvSpPr>
          <p:spPr>
            <a:xfrm>
              <a:off x="614166"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2"/>
            <p:cNvSpPr/>
            <p:nvPr/>
          </p:nvSpPr>
          <p:spPr>
            <a:xfrm>
              <a:off x="614166"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4"/>
            <p:cNvSpPr/>
            <p:nvPr/>
          </p:nvSpPr>
          <p:spPr>
            <a:xfrm>
              <a:off x="614166"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6"/>
            <p:cNvSpPr/>
            <p:nvPr/>
          </p:nvSpPr>
          <p:spPr>
            <a:xfrm>
              <a:off x="614166"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2"/>
            <p:cNvSpPr/>
            <p:nvPr/>
          </p:nvSpPr>
          <p:spPr>
            <a:xfrm>
              <a:off x="472053"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59"/>
            <p:cNvSpPr/>
            <p:nvPr/>
          </p:nvSpPr>
          <p:spPr>
            <a:xfrm>
              <a:off x="472053"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2"/>
            <p:cNvSpPr/>
            <p:nvPr/>
          </p:nvSpPr>
          <p:spPr>
            <a:xfrm>
              <a:off x="472053"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4"/>
            <p:cNvSpPr/>
            <p:nvPr/>
          </p:nvSpPr>
          <p:spPr>
            <a:xfrm>
              <a:off x="472053"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6"/>
            <p:cNvSpPr/>
            <p:nvPr/>
          </p:nvSpPr>
          <p:spPr>
            <a:xfrm>
              <a:off x="472053"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2"/>
            <p:cNvSpPr/>
            <p:nvPr/>
          </p:nvSpPr>
          <p:spPr>
            <a:xfrm>
              <a:off x="329939"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59"/>
            <p:cNvSpPr/>
            <p:nvPr/>
          </p:nvSpPr>
          <p:spPr>
            <a:xfrm>
              <a:off x="329939"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62"/>
            <p:cNvSpPr/>
            <p:nvPr/>
          </p:nvSpPr>
          <p:spPr>
            <a:xfrm>
              <a:off x="329939"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64"/>
            <p:cNvSpPr/>
            <p:nvPr/>
          </p:nvSpPr>
          <p:spPr>
            <a:xfrm>
              <a:off x="329939"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66"/>
            <p:cNvSpPr/>
            <p:nvPr/>
          </p:nvSpPr>
          <p:spPr>
            <a:xfrm>
              <a:off x="329939"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2"/>
            <p:cNvSpPr/>
            <p:nvPr/>
          </p:nvSpPr>
          <p:spPr>
            <a:xfrm>
              <a:off x="187825"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59"/>
            <p:cNvSpPr/>
            <p:nvPr/>
          </p:nvSpPr>
          <p:spPr>
            <a:xfrm>
              <a:off x="187825"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62"/>
            <p:cNvSpPr/>
            <p:nvPr/>
          </p:nvSpPr>
          <p:spPr>
            <a:xfrm>
              <a:off x="187825"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64"/>
            <p:cNvSpPr/>
            <p:nvPr/>
          </p:nvSpPr>
          <p:spPr>
            <a:xfrm>
              <a:off x="187825"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66"/>
            <p:cNvSpPr/>
            <p:nvPr/>
          </p:nvSpPr>
          <p:spPr>
            <a:xfrm>
              <a:off x="187825"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2"/>
            <p:cNvSpPr/>
            <p:nvPr/>
          </p:nvSpPr>
          <p:spPr>
            <a:xfrm>
              <a:off x="45711"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59"/>
            <p:cNvSpPr/>
            <p:nvPr/>
          </p:nvSpPr>
          <p:spPr>
            <a:xfrm>
              <a:off x="45711"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62"/>
            <p:cNvSpPr/>
            <p:nvPr/>
          </p:nvSpPr>
          <p:spPr>
            <a:xfrm>
              <a:off x="45711"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64"/>
            <p:cNvSpPr/>
            <p:nvPr/>
          </p:nvSpPr>
          <p:spPr>
            <a:xfrm>
              <a:off x="45711"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66"/>
            <p:cNvSpPr/>
            <p:nvPr/>
          </p:nvSpPr>
          <p:spPr>
            <a:xfrm>
              <a:off x="45711"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Объект 2"/>
          <p:cNvSpPr>
            <a:spLocks noGrp="1"/>
          </p:cNvSpPr>
          <p:nvPr>
            <p:ph idx="1"/>
          </p:nvPr>
        </p:nvSpPr>
        <p:spPr>
          <a:xfrm>
            <a:off x="465871" y="4768960"/>
            <a:ext cx="10820100" cy="1518307"/>
          </a:xfrm>
        </p:spPr>
        <p:txBody>
          <a:bodyPr>
            <a:normAutofit/>
          </a:bodyPr>
          <a:lstStyle/>
          <a:p>
            <a:pPr indent="0">
              <a:lnSpc>
                <a:spcPct val="100000"/>
              </a:lnSpc>
              <a:spcBef>
                <a:spcPts val="0"/>
              </a:spcBef>
              <a:buNone/>
            </a:pPr>
            <a:endParaRPr lang="ru-RU" sz="1400" b="1"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p>
            <a:pPr indent="0">
              <a:lnSpc>
                <a:spcPct val="100000"/>
              </a:lnSpc>
              <a:spcBef>
                <a:spcPts val="0"/>
              </a:spcBef>
              <a:buNone/>
            </a:pPr>
            <a:endParaRPr lang="ru-RU" sz="1400" b="1" dirty="0">
              <a:solidFill>
                <a:srgbClr val="002060"/>
              </a:solidFill>
              <a:latin typeface="Arial" panose="020B0604020202020204" pitchFamily="34" charset="0"/>
              <a:ea typeface="Calibri" panose="020F0502020204030204" pitchFamily="34" charset="0"/>
              <a:cs typeface="Arial" panose="020B0604020202020204" pitchFamily="34" charset="0"/>
            </a:endParaRPr>
          </a:p>
          <a:p>
            <a:pPr indent="0" algn="just">
              <a:lnSpc>
                <a:spcPct val="100000"/>
              </a:lnSpc>
              <a:spcBef>
                <a:spcPts val="0"/>
              </a:spcBef>
              <a:buNone/>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ru-RU" sz="1600" b="1"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6" name="Скругленный прямоугольник 4"/>
          <p:cNvSpPr/>
          <p:nvPr/>
        </p:nvSpPr>
        <p:spPr>
          <a:xfrm>
            <a:off x="1233805" y="248920"/>
            <a:ext cx="9438640" cy="568960"/>
          </a:xfrm>
          <a:prstGeom prst="roundRect">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7" name="Заголовок 1"/>
          <p:cNvSpPr>
            <a:spLocks noGrp="1"/>
          </p:cNvSpPr>
          <p:nvPr>
            <p:ph type="title"/>
          </p:nvPr>
        </p:nvSpPr>
        <p:spPr>
          <a:xfrm>
            <a:off x="1356222" y="102548"/>
            <a:ext cx="9211909" cy="994123"/>
          </a:xfrm>
        </p:spPr>
        <p:txBody>
          <a:bodyPr>
            <a:normAutofit/>
          </a:bodyPr>
          <a:lstStyle/>
          <a:p>
            <a:pPr algn="ctr"/>
            <a:r>
              <a:rPr lang="" altLang="ru-RU" sz="28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КӨРНЕКІЛІКТЕР</a:t>
            </a:r>
            <a:endParaRPr lang="" altLang="ru-RU" sz="28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1" name="Прямоугольник 10"/>
          <p:cNvSpPr/>
          <p:nvPr/>
        </p:nvSpPr>
        <p:spPr>
          <a:xfrm>
            <a:off x="3559810" y="6287770"/>
            <a:ext cx="4515485" cy="48641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 altLang="en-US" sz="3200" b="1"/>
              <a:t>КӨЛІКТЕРДІҢ МАКЕТІ</a:t>
            </a:r>
            <a:endParaRPr lang="" altLang="en-US" sz="3200" b="1"/>
          </a:p>
        </p:txBody>
      </p:sp>
      <p:sp>
        <p:nvSpPr>
          <p:cNvPr id="54" name="Прямоугольник 53"/>
          <p:cNvSpPr/>
          <p:nvPr/>
        </p:nvSpPr>
        <p:spPr>
          <a:xfrm>
            <a:off x="784225" y="1096010"/>
            <a:ext cx="10935970" cy="13277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1">
                    <a:lumMod val="75000"/>
                  </a:schemeClr>
                </a:solidFill>
                <a:latin typeface="Arial" panose="020B0604020202020204" pitchFamily="34" charset="0"/>
                <a:cs typeface="Arial" panose="020B0604020202020204" pitchFamily="34" charset="0"/>
              </a:rPr>
              <a:t>ЕБҚ бар оқушылармен жұмыс жасаған әлде қайда қиын екенін түсіндім. Әрқашан мұғалімнің ыстық ықыласын күтіп отырады немесе мұғалімнің ол балаға мүлдем қарамағанын қалайды. Бұл мәселенің шешімі ЕБҚ бар оқушы алдыңғы қатарда басты назарда болу керек. Жұмыс істей келе олардың физикаға деген қызығушылығын ашып бастадым. Жасалған жұмыстар: тек есеп пен теорияға шектелмей маккеттермен айналысу болды. Яғни қайықтың макеті, мотоцикл, аспан сферасы (сурет 3 - 4) т. с. с. </a:t>
            </a:r>
            <a:endParaRPr lang="en-US" dirty="0">
              <a:solidFill>
                <a:schemeClr val="accent1">
                  <a:lumMod val="75000"/>
                </a:schemeClr>
              </a:solidFill>
              <a:latin typeface="Arial" panose="020B0604020202020204" pitchFamily="34" charset="0"/>
              <a:cs typeface="Arial" panose="020B0604020202020204" pitchFamily="34" charset="0"/>
            </a:endParaRPr>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9702</Words>
  <Application>WPS Presentation</Application>
  <PresentationFormat>Широкоэкранный</PresentationFormat>
  <Paragraphs>142</Paragraphs>
  <Slides>15</Slides>
  <Notes>0</Notes>
  <HiddenSlides>0</HiddenSlides>
  <MMClips>2</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15</vt:i4>
      </vt:variant>
    </vt:vector>
  </HeadingPairs>
  <TitlesOfParts>
    <vt:vector size="26" baseType="lpstr">
      <vt:lpstr>Arial</vt:lpstr>
      <vt:lpstr>SimSun</vt:lpstr>
      <vt:lpstr>Wingdings</vt:lpstr>
      <vt:lpstr>Calibri</vt:lpstr>
      <vt:lpstr>Times New Roman</vt:lpstr>
      <vt:lpstr>Microsoft YaHei</vt:lpstr>
      <vt:lpstr>Arial Unicode MS</vt:lpstr>
      <vt:lpstr>Calibri Light</vt:lpstr>
      <vt:lpstr>Cambria Math</vt:lpstr>
      <vt:lpstr>Helvetica Neue</vt:lpstr>
      <vt:lpstr>Тема Office</vt:lpstr>
      <vt:lpstr>PowerPoint 演示文稿</vt:lpstr>
      <vt:lpstr>1. ВАКУУМДЫҚ ТЕХНИКАСЫНЫҢ ДАМУ ТАРИХЫ</vt:lpstr>
      <vt:lpstr>1. ВАКУУМДЫҚ ТЕХНИКАСЫНЫҢ ДАМУ ТАРИХЫ</vt:lpstr>
      <vt:lpstr>СЫНАП БАРОМЕТРІ</vt:lpstr>
      <vt:lpstr>1. ВАКУУМДЫҚ ТЕХНИКАСЫНЫҢ ДАМУ ТАРИХЫ</vt:lpstr>
      <vt:lpstr>1. ВАКУУМДЫҚ ТЕХНИКАСЫНЫҢ ДАМУ ТАРИХЫ</vt:lpstr>
      <vt:lpstr>1. ВАКУУМДЫҚ ТЕХНИКАСЫНЫҢ ДАМУ ТАРИХЫ</vt:lpstr>
      <vt:lpstr>1. ВАКУУМДЫҚ ТЕХНИКАСЫНЫҢ ДАМУ ТАРИХЫ</vt:lpstr>
      <vt:lpstr>1. ВАКУУМДЫҚ ТЕХНИКАСЫНЫҢ ДАМУ ТАРИХЫ</vt:lpstr>
      <vt:lpstr>1. ВАКУУМДЫҚ ТЕХНИКАСЫНЫҢ ДАМУ ТАРИХЫ</vt:lpstr>
      <vt:lpstr>1. ВАКУУМДЫҚ ТЕХНИКАСЫНЫҢ ДАМУ ТАРИХЫ</vt:lpstr>
      <vt:lpstr>1. ВАКУУМДЫҚ ТЕХНИКАСЫНЫҢ ДАМУ ТАРИХЫ</vt:lpstr>
      <vt:lpstr>2. ВАКУУМДЫ ҒЫЛЫМ МЕН ТЕХНИКАДА ҚОЛДАНУ</vt:lpstr>
      <vt:lpstr>ПАЙДАЛАНЫЛҒАН ӘДЕБИЕТТЕР ТІЗІМІ</vt:lpstr>
      <vt:lpstr>НАЗАРЛАРЫҢЫЗҒА РАҚМЕТ!</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Аманжолова Айнур Кайралиевна</dc:creator>
  <cp:lastModifiedBy>Asus</cp:lastModifiedBy>
  <cp:revision>111</cp:revision>
  <dcterms:created xsi:type="dcterms:W3CDTF">2021-11-16T03:16:00Z</dcterms:created>
  <dcterms:modified xsi:type="dcterms:W3CDTF">2024-10-29T21:39:04Z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8234E911DDBA4B31939327279B090A9E_12</vt:lpwstr>
  </property>
  <property fmtid="{D5CDD505-2E9C-101B-9397-08002B2CF9AE}" pid="3" name="KSOProductBuildVer">
    <vt:lpwstr>1049-12.2.0.16909</vt:lpwstr>
  </property>
</Properties>
</file>