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323" r:id="rId4"/>
    <p:sldId id="324" r:id="rId5"/>
    <p:sldId id="367" r:id="rId6"/>
    <p:sldId id="366" r:id="rId7"/>
    <p:sldId id="357" r:id="rId8"/>
    <p:sldId id="344" r:id="rId9"/>
    <p:sldId id="328" r:id="rId10"/>
    <p:sldId id="365" r:id="rId11"/>
    <p:sldId id="345" r:id="rId12"/>
    <p:sldId id="25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CC"/>
    <a:srgbClr val="0099FF"/>
    <a:srgbClr val="CC3300"/>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69" autoAdjust="0"/>
    <p:restoredTop sz="94660"/>
  </p:normalViewPr>
  <p:slideViewPr>
    <p:cSldViewPr snapToGrid="0">
      <p:cViewPr varScale="1">
        <p:scale>
          <a:sx n="108" d="100"/>
          <a:sy n="108" d="100"/>
        </p:scale>
        <p:origin x="34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04D851-590C-4BB2-BD00-FA3EB489767E}"/>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80E8F854-DDE0-4BD7-BC5D-5328FA2AB4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B7214458-5E41-482F-997D-0475BEDFD508}"/>
              </a:ext>
            </a:extLst>
          </p:cNvPr>
          <p:cNvSpPr>
            <a:spLocks noGrp="1"/>
          </p:cNvSpPr>
          <p:nvPr>
            <p:ph type="dt" sz="half" idx="10"/>
          </p:nvPr>
        </p:nvSpPr>
        <p:spPr/>
        <p:txBody>
          <a:bodyPr/>
          <a:lstStyle/>
          <a:p>
            <a:fld id="{CCE1B868-22E8-4ACC-B26F-882346F11ECB}" type="datetimeFigureOut">
              <a:rPr lang="ru-RU" smtClean="0"/>
              <a:t>03.11.2024</a:t>
            </a:fld>
            <a:endParaRPr lang="ru-RU"/>
          </a:p>
        </p:txBody>
      </p:sp>
      <p:sp>
        <p:nvSpPr>
          <p:cNvPr id="5" name="Нижний колонтитул 4">
            <a:extLst>
              <a:ext uri="{FF2B5EF4-FFF2-40B4-BE49-F238E27FC236}">
                <a16:creationId xmlns:a16="http://schemas.microsoft.com/office/drawing/2014/main" id="{8CFE572D-0060-47D1-AAE8-83CC0580D5B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66D2C9C-E398-4DF0-A1BD-615FE15D6F03}"/>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981263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9A21DE-2A19-4CEB-8456-9F2D3AE9A62A}"/>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25DDB79B-18B9-4847-AD46-8D5F9106BFA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C13B994-6752-4380-8B8B-A62F5AAE240A}"/>
              </a:ext>
            </a:extLst>
          </p:cNvPr>
          <p:cNvSpPr>
            <a:spLocks noGrp="1"/>
          </p:cNvSpPr>
          <p:nvPr>
            <p:ph type="dt" sz="half" idx="10"/>
          </p:nvPr>
        </p:nvSpPr>
        <p:spPr/>
        <p:txBody>
          <a:bodyPr/>
          <a:lstStyle/>
          <a:p>
            <a:fld id="{CCE1B868-22E8-4ACC-B26F-882346F11ECB}" type="datetimeFigureOut">
              <a:rPr lang="ru-RU" smtClean="0"/>
              <a:t>03.11.2024</a:t>
            </a:fld>
            <a:endParaRPr lang="ru-RU"/>
          </a:p>
        </p:txBody>
      </p:sp>
      <p:sp>
        <p:nvSpPr>
          <p:cNvPr id="5" name="Нижний колонтитул 4">
            <a:extLst>
              <a:ext uri="{FF2B5EF4-FFF2-40B4-BE49-F238E27FC236}">
                <a16:creationId xmlns:a16="http://schemas.microsoft.com/office/drawing/2014/main" id="{2DB4E197-A0BE-47AF-A15C-134D581E926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7FC9820-2CD8-431B-AFA6-D1069F1D488F}"/>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4018712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5390B8BE-A8E1-4E79-9D4F-453BB9181AC4}"/>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79A0C363-5361-4F22-8BB9-3B81EB62942B}"/>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7B75A87-15B4-4FFE-9AC2-93EC45F8EBE4}"/>
              </a:ext>
            </a:extLst>
          </p:cNvPr>
          <p:cNvSpPr>
            <a:spLocks noGrp="1"/>
          </p:cNvSpPr>
          <p:nvPr>
            <p:ph type="dt" sz="half" idx="10"/>
          </p:nvPr>
        </p:nvSpPr>
        <p:spPr/>
        <p:txBody>
          <a:bodyPr/>
          <a:lstStyle/>
          <a:p>
            <a:fld id="{CCE1B868-22E8-4ACC-B26F-882346F11ECB}" type="datetimeFigureOut">
              <a:rPr lang="ru-RU" smtClean="0"/>
              <a:t>03.11.2024</a:t>
            </a:fld>
            <a:endParaRPr lang="ru-RU"/>
          </a:p>
        </p:txBody>
      </p:sp>
      <p:sp>
        <p:nvSpPr>
          <p:cNvPr id="5" name="Нижний колонтитул 4">
            <a:extLst>
              <a:ext uri="{FF2B5EF4-FFF2-40B4-BE49-F238E27FC236}">
                <a16:creationId xmlns:a16="http://schemas.microsoft.com/office/drawing/2014/main" id="{3016054F-9106-4924-82E8-1450F799238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8F7352E-DF36-4E55-A9B8-F0EF391C7325}"/>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391893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A8FB4C-1CCD-48F2-9A72-11E9636F0BE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2D448F8-4AFC-4C52-9EAE-327C6F82CF6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EA5D8D6-2121-49AA-929E-9DFB6DE051C1}"/>
              </a:ext>
            </a:extLst>
          </p:cNvPr>
          <p:cNvSpPr>
            <a:spLocks noGrp="1"/>
          </p:cNvSpPr>
          <p:nvPr>
            <p:ph type="dt" sz="half" idx="10"/>
          </p:nvPr>
        </p:nvSpPr>
        <p:spPr/>
        <p:txBody>
          <a:bodyPr/>
          <a:lstStyle/>
          <a:p>
            <a:fld id="{CCE1B868-22E8-4ACC-B26F-882346F11ECB}" type="datetimeFigureOut">
              <a:rPr lang="ru-RU" smtClean="0"/>
              <a:t>03.11.2024</a:t>
            </a:fld>
            <a:endParaRPr lang="ru-RU"/>
          </a:p>
        </p:txBody>
      </p:sp>
      <p:sp>
        <p:nvSpPr>
          <p:cNvPr id="5" name="Нижний колонтитул 4">
            <a:extLst>
              <a:ext uri="{FF2B5EF4-FFF2-40B4-BE49-F238E27FC236}">
                <a16:creationId xmlns:a16="http://schemas.microsoft.com/office/drawing/2014/main" id="{27D7E765-D4CC-46D4-B3FA-57960F9EC9C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8AB4253-4EE4-473C-A940-8EFFE626CC96}"/>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453806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6F3B11-3943-43E2-B336-D7871C9A2AC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C8602908-15D2-455A-9CD1-26C7307E3A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C99D69D0-E8C6-4788-8DAF-5C8C7DB12F00}"/>
              </a:ext>
            </a:extLst>
          </p:cNvPr>
          <p:cNvSpPr>
            <a:spLocks noGrp="1"/>
          </p:cNvSpPr>
          <p:nvPr>
            <p:ph type="dt" sz="half" idx="10"/>
          </p:nvPr>
        </p:nvSpPr>
        <p:spPr/>
        <p:txBody>
          <a:bodyPr/>
          <a:lstStyle/>
          <a:p>
            <a:fld id="{CCE1B868-22E8-4ACC-B26F-882346F11ECB}" type="datetimeFigureOut">
              <a:rPr lang="ru-RU" smtClean="0"/>
              <a:t>03.11.2024</a:t>
            </a:fld>
            <a:endParaRPr lang="ru-RU"/>
          </a:p>
        </p:txBody>
      </p:sp>
      <p:sp>
        <p:nvSpPr>
          <p:cNvPr id="5" name="Нижний колонтитул 4">
            <a:extLst>
              <a:ext uri="{FF2B5EF4-FFF2-40B4-BE49-F238E27FC236}">
                <a16:creationId xmlns:a16="http://schemas.microsoft.com/office/drawing/2014/main" id="{8B408BE3-70CA-49CA-81AE-F216390FB8E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FC1C431-1F42-4ECA-8443-B997DB28823A}"/>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3382205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5D208A-A84E-4839-834F-4D71351F1DD1}"/>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9F28FBF-95B1-42C7-A707-F06D08F0D4F2}"/>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5DF7F000-DD93-43D4-BA2A-EA65A3D92707}"/>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E3ABA5FC-953E-4A28-8A5A-2ACC9289C0BD}"/>
              </a:ext>
            </a:extLst>
          </p:cNvPr>
          <p:cNvSpPr>
            <a:spLocks noGrp="1"/>
          </p:cNvSpPr>
          <p:nvPr>
            <p:ph type="dt" sz="half" idx="10"/>
          </p:nvPr>
        </p:nvSpPr>
        <p:spPr/>
        <p:txBody>
          <a:bodyPr/>
          <a:lstStyle/>
          <a:p>
            <a:fld id="{CCE1B868-22E8-4ACC-B26F-882346F11ECB}" type="datetimeFigureOut">
              <a:rPr lang="ru-RU" smtClean="0"/>
              <a:t>03.11.2024</a:t>
            </a:fld>
            <a:endParaRPr lang="ru-RU"/>
          </a:p>
        </p:txBody>
      </p:sp>
      <p:sp>
        <p:nvSpPr>
          <p:cNvPr id="6" name="Нижний колонтитул 5">
            <a:extLst>
              <a:ext uri="{FF2B5EF4-FFF2-40B4-BE49-F238E27FC236}">
                <a16:creationId xmlns:a16="http://schemas.microsoft.com/office/drawing/2014/main" id="{9E5A8A4C-4BAA-4CE6-9FF5-72A4C77A678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FD28C54A-D5EF-4137-97D3-9260F73F9CA9}"/>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2694251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12B6A8-EF2E-41D6-9A5B-24E2F02306E4}"/>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686CE926-D0C6-4D93-94C5-EADFD0221F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78E60BE6-C397-481B-88BA-4F1805152BAC}"/>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2A81CDD5-8360-4ECF-8065-FF4C4C3D75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0A92D018-14A0-429B-B637-B48B2723EA3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D1BF73C8-590F-46D0-AAFC-C43B5E0C38BF}"/>
              </a:ext>
            </a:extLst>
          </p:cNvPr>
          <p:cNvSpPr>
            <a:spLocks noGrp="1"/>
          </p:cNvSpPr>
          <p:nvPr>
            <p:ph type="dt" sz="half" idx="10"/>
          </p:nvPr>
        </p:nvSpPr>
        <p:spPr/>
        <p:txBody>
          <a:bodyPr/>
          <a:lstStyle/>
          <a:p>
            <a:fld id="{CCE1B868-22E8-4ACC-B26F-882346F11ECB}" type="datetimeFigureOut">
              <a:rPr lang="ru-RU" smtClean="0"/>
              <a:t>03.11.2024</a:t>
            </a:fld>
            <a:endParaRPr lang="ru-RU"/>
          </a:p>
        </p:txBody>
      </p:sp>
      <p:sp>
        <p:nvSpPr>
          <p:cNvPr id="8" name="Нижний колонтитул 7">
            <a:extLst>
              <a:ext uri="{FF2B5EF4-FFF2-40B4-BE49-F238E27FC236}">
                <a16:creationId xmlns:a16="http://schemas.microsoft.com/office/drawing/2014/main" id="{C4D8E968-AA2C-418B-B38B-C5BFDA526E7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8C533B56-93ED-47D0-9737-CA38BEB71350}"/>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3410870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98C198-388A-4965-ACAC-B26D890BAF6E}"/>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020F33F9-FCF2-41B7-AB20-AF85A777FC08}"/>
              </a:ext>
            </a:extLst>
          </p:cNvPr>
          <p:cNvSpPr>
            <a:spLocks noGrp="1"/>
          </p:cNvSpPr>
          <p:nvPr>
            <p:ph type="dt" sz="half" idx="10"/>
          </p:nvPr>
        </p:nvSpPr>
        <p:spPr/>
        <p:txBody>
          <a:bodyPr/>
          <a:lstStyle/>
          <a:p>
            <a:fld id="{CCE1B868-22E8-4ACC-B26F-882346F11ECB}" type="datetimeFigureOut">
              <a:rPr lang="ru-RU" smtClean="0"/>
              <a:t>03.11.2024</a:t>
            </a:fld>
            <a:endParaRPr lang="ru-RU"/>
          </a:p>
        </p:txBody>
      </p:sp>
      <p:sp>
        <p:nvSpPr>
          <p:cNvPr id="4" name="Нижний колонтитул 3">
            <a:extLst>
              <a:ext uri="{FF2B5EF4-FFF2-40B4-BE49-F238E27FC236}">
                <a16:creationId xmlns:a16="http://schemas.microsoft.com/office/drawing/2014/main" id="{2BF8E567-96A9-4166-BED2-0ADB0C3C1AFA}"/>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3BE7CBA4-FB5E-45A4-BF22-B5350A78B16E}"/>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934736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1C643C07-5635-46D0-A345-E0BF55C338D6}"/>
              </a:ext>
            </a:extLst>
          </p:cNvPr>
          <p:cNvSpPr>
            <a:spLocks noGrp="1"/>
          </p:cNvSpPr>
          <p:nvPr>
            <p:ph type="dt" sz="half" idx="10"/>
          </p:nvPr>
        </p:nvSpPr>
        <p:spPr/>
        <p:txBody>
          <a:bodyPr/>
          <a:lstStyle/>
          <a:p>
            <a:fld id="{CCE1B868-22E8-4ACC-B26F-882346F11ECB}" type="datetimeFigureOut">
              <a:rPr lang="ru-RU" smtClean="0"/>
              <a:t>03.11.2024</a:t>
            </a:fld>
            <a:endParaRPr lang="ru-RU"/>
          </a:p>
        </p:txBody>
      </p:sp>
      <p:sp>
        <p:nvSpPr>
          <p:cNvPr id="3" name="Нижний колонтитул 2">
            <a:extLst>
              <a:ext uri="{FF2B5EF4-FFF2-40B4-BE49-F238E27FC236}">
                <a16:creationId xmlns:a16="http://schemas.microsoft.com/office/drawing/2014/main" id="{D0B390F4-B3AF-43D6-95A3-CCE1F61913CD}"/>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1E8AD44C-E320-4D18-B665-E34332CBF51F}"/>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295957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843D55-F420-47F3-AC2A-C711974C891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8BDD3792-764C-4928-85DB-7456EAECE0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6B2BF33A-46DF-4B96-8112-F34D2AEDAF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854F939-E308-47C0-9A47-F9F9677F6529}"/>
              </a:ext>
            </a:extLst>
          </p:cNvPr>
          <p:cNvSpPr>
            <a:spLocks noGrp="1"/>
          </p:cNvSpPr>
          <p:nvPr>
            <p:ph type="dt" sz="half" idx="10"/>
          </p:nvPr>
        </p:nvSpPr>
        <p:spPr/>
        <p:txBody>
          <a:bodyPr/>
          <a:lstStyle/>
          <a:p>
            <a:fld id="{CCE1B868-22E8-4ACC-B26F-882346F11ECB}" type="datetimeFigureOut">
              <a:rPr lang="ru-RU" smtClean="0"/>
              <a:t>03.11.2024</a:t>
            </a:fld>
            <a:endParaRPr lang="ru-RU"/>
          </a:p>
        </p:txBody>
      </p:sp>
      <p:sp>
        <p:nvSpPr>
          <p:cNvPr id="6" name="Нижний колонтитул 5">
            <a:extLst>
              <a:ext uri="{FF2B5EF4-FFF2-40B4-BE49-F238E27FC236}">
                <a16:creationId xmlns:a16="http://schemas.microsoft.com/office/drawing/2014/main" id="{1C41AF1B-71F7-4960-B0F2-B7359ECF17D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4C3221E-B437-402F-A74A-7FD1A9E6C75A}"/>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415957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51D4270-31E6-4B6D-8C85-F11EF4273A3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5587B729-62D4-48D4-B6E6-F42117D75E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4CC1A58A-5E0E-433C-A6F4-90CA5DD836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B377EF4-DA24-4E98-8DEF-410A5781C3B9}"/>
              </a:ext>
            </a:extLst>
          </p:cNvPr>
          <p:cNvSpPr>
            <a:spLocks noGrp="1"/>
          </p:cNvSpPr>
          <p:nvPr>
            <p:ph type="dt" sz="half" idx="10"/>
          </p:nvPr>
        </p:nvSpPr>
        <p:spPr/>
        <p:txBody>
          <a:bodyPr/>
          <a:lstStyle/>
          <a:p>
            <a:fld id="{CCE1B868-22E8-4ACC-B26F-882346F11ECB}" type="datetimeFigureOut">
              <a:rPr lang="ru-RU" smtClean="0"/>
              <a:t>03.11.2024</a:t>
            </a:fld>
            <a:endParaRPr lang="ru-RU"/>
          </a:p>
        </p:txBody>
      </p:sp>
      <p:sp>
        <p:nvSpPr>
          <p:cNvPr id="6" name="Нижний колонтитул 5">
            <a:extLst>
              <a:ext uri="{FF2B5EF4-FFF2-40B4-BE49-F238E27FC236}">
                <a16:creationId xmlns:a16="http://schemas.microsoft.com/office/drawing/2014/main" id="{ED413895-7291-42A3-BC22-82496E7DDDE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AF20F84-AD49-4779-8F16-5C7A4C55A3E4}"/>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372637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1DD4F2-3184-4F0B-A08F-936ED59FD2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7172661A-0039-4DC1-AB89-25B10B2F1C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B505A5D-EE1B-4120-854B-289AE35979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E1B868-22E8-4ACC-B26F-882346F11ECB}" type="datetimeFigureOut">
              <a:rPr lang="ru-RU" smtClean="0"/>
              <a:t>03.11.2024</a:t>
            </a:fld>
            <a:endParaRPr lang="ru-RU"/>
          </a:p>
        </p:txBody>
      </p:sp>
      <p:sp>
        <p:nvSpPr>
          <p:cNvPr id="5" name="Нижний колонтитул 4">
            <a:extLst>
              <a:ext uri="{FF2B5EF4-FFF2-40B4-BE49-F238E27FC236}">
                <a16:creationId xmlns:a16="http://schemas.microsoft.com/office/drawing/2014/main" id="{8ACC9EE5-94D7-4746-B623-AAE03689DC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0934817C-6846-4E0A-BC7B-7D40B4E10E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17E825-1EE1-4838-B75E-5EAF7A08159C}" type="slidenum">
              <a:rPr lang="ru-RU" smtClean="0"/>
              <a:t>‹#›</a:t>
            </a:fld>
            <a:endParaRPr lang="ru-RU"/>
          </a:p>
        </p:txBody>
      </p:sp>
    </p:spTree>
    <p:extLst>
      <p:ext uri="{BB962C8B-B14F-4D97-AF65-F5344CB8AC3E}">
        <p14:creationId xmlns:p14="http://schemas.microsoft.com/office/powerpoint/2010/main" val="496212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7">
            <a:extLst>
              <a:ext uri="{FF2B5EF4-FFF2-40B4-BE49-F238E27FC236}">
                <a16:creationId xmlns:a16="http://schemas.microsoft.com/office/drawing/2014/main" id="{3F7F520D-813F-4AB8-A88C-70F2B34D54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9">
            <a:extLst>
              <a:ext uri="{FF2B5EF4-FFF2-40B4-BE49-F238E27FC236}">
                <a16:creationId xmlns:a16="http://schemas.microsoft.com/office/drawing/2014/main" id="{675251FC-BDEA-4BBB-A75B-0696FB8848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3125" y="0"/>
            <a:ext cx="11166368" cy="6857998"/>
          </a:xfrm>
          <a:prstGeom prst="rect">
            <a:avLst/>
          </a:prstGeom>
          <a:solidFill>
            <a:schemeClr val="bg1">
              <a:lumMod val="85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5" name="Group 11">
            <a:extLst>
              <a:ext uri="{FF2B5EF4-FFF2-40B4-BE49-F238E27FC236}">
                <a16:creationId xmlns:a16="http://schemas.microsoft.com/office/drawing/2014/main" id="{352F6AC8-DE93-42EE-BBAE-B6324FFAC36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69875" y="44817"/>
            <a:chExt cx="233303" cy="772404"/>
          </a:xfrm>
        </p:grpSpPr>
        <p:sp>
          <p:nvSpPr>
            <p:cNvPr id="13" name="Rectangle 64">
              <a:extLst>
                <a:ext uri="{FF2B5EF4-FFF2-40B4-BE49-F238E27FC236}">
                  <a16:creationId xmlns:a16="http://schemas.microsoft.com/office/drawing/2014/main" id="{6441AB31-5A6F-486C-8AE8-6E04398B39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0062"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6" name="Rectangle 66">
              <a:extLst>
                <a:ext uri="{FF2B5EF4-FFF2-40B4-BE49-F238E27FC236}">
                  <a16:creationId xmlns:a16="http://schemas.microsoft.com/office/drawing/2014/main" id="{29669355-73FD-40E2-9E44-DC03FBA9CA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572"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5" name="Rectangle 64">
              <a:extLst>
                <a:ext uri="{FF2B5EF4-FFF2-40B4-BE49-F238E27FC236}">
                  <a16:creationId xmlns:a16="http://schemas.microsoft.com/office/drawing/2014/main" id="{9ECB0561-E50E-4875-8B82-4405160774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7" name="Rectangle 66">
              <a:extLst>
                <a:ext uri="{FF2B5EF4-FFF2-40B4-BE49-F238E27FC236}">
                  <a16:creationId xmlns:a16="http://schemas.microsoft.com/office/drawing/2014/main" id="{C32EDEC5-1B46-4575-8975-3286C4743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7" name="Rectangle 64">
              <a:extLst>
                <a:ext uri="{FF2B5EF4-FFF2-40B4-BE49-F238E27FC236}">
                  <a16:creationId xmlns:a16="http://schemas.microsoft.com/office/drawing/2014/main" id="{BDFBD4DE-5B85-4C02-876E-4364399C82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8" name="Rectangle 66">
              <a:extLst>
                <a:ext uri="{FF2B5EF4-FFF2-40B4-BE49-F238E27FC236}">
                  <a16:creationId xmlns:a16="http://schemas.microsoft.com/office/drawing/2014/main" id="{F964221E-D757-45C1-B24B-967DE63192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9" name="Rectangle 64">
              <a:extLst>
                <a:ext uri="{FF2B5EF4-FFF2-40B4-BE49-F238E27FC236}">
                  <a16:creationId xmlns:a16="http://schemas.microsoft.com/office/drawing/2014/main" id="{62854498-7E09-404F-8D8B-4022EB1C9B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0" name="Rectangle 66">
              <a:extLst>
                <a:ext uri="{FF2B5EF4-FFF2-40B4-BE49-F238E27FC236}">
                  <a16:creationId xmlns:a16="http://schemas.microsoft.com/office/drawing/2014/main" id="{AD82220A-E645-4062-A26A-DF19F2E11A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1" name="Rectangle 64">
              <a:extLst>
                <a:ext uri="{FF2B5EF4-FFF2-40B4-BE49-F238E27FC236}">
                  <a16:creationId xmlns:a16="http://schemas.microsoft.com/office/drawing/2014/main" id="{366B8029-4DAB-439E-B861-E11E5AA3A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2" name="Rectangle 66">
              <a:extLst>
                <a:ext uri="{FF2B5EF4-FFF2-40B4-BE49-F238E27FC236}">
                  <a16:creationId xmlns:a16="http://schemas.microsoft.com/office/drawing/2014/main" id="{869215D8-066B-481E-A2FB-9D6DB4EB6C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3" name="Rectangle 64">
              <a:extLst>
                <a:ext uri="{FF2B5EF4-FFF2-40B4-BE49-F238E27FC236}">
                  <a16:creationId xmlns:a16="http://schemas.microsoft.com/office/drawing/2014/main" id="{B07A2094-FE71-4F84-8589-31B213FEC8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2648"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4" name="Rectangle 66">
              <a:extLst>
                <a:ext uri="{FF2B5EF4-FFF2-40B4-BE49-F238E27FC236}">
                  <a16:creationId xmlns:a16="http://schemas.microsoft.com/office/drawing/2014/main" id="{52C000FC-4146-4B1A-8CFF-26FFF1C7E6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68912"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grpSp>
      <p:sp>
        <p:nvSpPr>
          <p:cNvPr id="26" name="Rectangle 25">
            <a:extLst>
              <a:ext uri="{FF2B5EF4-FFF2-40B4-BE49-F238E27FC236}">
                <a16:creationId xmlns:a16="http://schemas.microsoft.com/office/drawing/2014/main" id="{09096C9F-D4A4-4FDA-B7E7-8D83301948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3939" y="1294357"/>
            <a:ext cx="10011089" cy="429988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CB1172D0-DAE3-4130-9009-0B02351A54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7925" y="3505936"/>
            <a:ext cx="2177162" cy="2367104"/>
            <a:chOff x="687925" y="3505936"/>
            <a:chExt cx="2177162" cy="2367104"/>
          </a:xfrm>
        </p:grpSpPr>
        <p:sp>
          <p:nvSpPr>
            <p:cNvPr id="29" name="Rectangle 66">
              <a:extLst>
                <a:ext uri="{FF2B5EF4-FFF2-40B4-BE49-F238E27FC236}">
                  <a16:creationId xmlns:a16="http://schemas.microsoft.com/office/drawing/2014/main" id="{E6EE5CBA-2D94-4CCF-BE0B-DC97A6B49F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35215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0" name="Rectangle 66">
              <a:extLst>
                <a:ext uri="{FF2B5EF4-FFF2-40B4-BE49-F238E27FC236}">
                  <a16:creationId xmlns:a16="http://schemas.microsoft.com/office/drawing/2014/main" id="{5347D002-C822-4662-BECD-704DDCA78E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210041"/>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1" name="Rectangle 66">
              <a:extLst>
                <a:ext uri="{FF2B5EF4-FFF2-40B4-BE49-F238E27FC236}">
                  <a16:creationId xmlns:a16="http://schemas.microsoft.com/office/drawing/2014/main" id="{2AFA2F2E-EFC8-4E70-87F4-4269B96E7B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06792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2" name="Rectangle 66">
              <a:extLst>
                <a:ext uri="{FF2B5EF4-FFF2-40B4-BE49-F238E27FC236}">
                  <a16:creationId xmlns:a16="http://schemas.microsoft.com/office/drawing/2014/main" id="{BBB7EABB-8135-4B8E-BF0C-A7C891E3A7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39258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3" name="Rectangle 66">
              <a:extLst>
                <a:ext uri="{FF2B5EF4-FFF2-40B4-BE49-F238E27FC236}">
                  <a16:creationId xmlns:a16="http://schemas.microsoft.com/office/drawing/2014/main" id="{36B100CF-968D-4856-95C0-C72FD2DC5D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77849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4" name="Rectangle 66">
              <a:extLst>
                <a:ext uri="{FF2B5EF4-FFF2-40B4-BE49-F238E27FC236}">
                  <a16:creationId xmlns:a16="http://schemas.microsoft.com/office/drawing/2014/main" id="{F75765D6-C293-4ACF-BD5E-BB66EF7570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63638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5" name="Rectangle 66">
              <a:extLst>
                <a:ext uri="{FF2B5EF4-FFF2-40B4-BE49-F238E27FC236}">
                  <a16:creationId xmlns:a16="http://schemas.microsoft.com/office/drawing/2014/main" id="{4CFF6D54-51B6-4120-A74E-41A729458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4942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6" name="Rectangle 66">
              <a:extLst>
                <a:ext uri="{FF2B5EF4-FFF2-40B4-BE49-F238E27FC236}">
                  <a16:creationId xmlns:a16="http://schemas.microsoft.com/office/drawing/2014/main" id="{62EE344F-8E78-473F-8CD3-E6D1B66AAE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352154"/>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7" name="Rectangle 66">
              <a:extLst>
                <a:ext uri="{FF2B5EF4-FFF2-40B4-BE49-F238E27FC236}">
                  <a16:creationId xmlns:a16="http://schemas.microsoft.com/office/drawing/2014/main" id="{72E173FC-1DF7-4951-906C-1390F27C2A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210040"/>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8" name="Rectangle 66">
              <a:extLst>
                <a:ext uri="{FF2B5EF4-FFF2-40B4-BE49-F238E27FC236}">
                  <a16:creationId xmlns:a16="http://schemas.microsoft.com/office/drawing/2014/main" id="{C709EA9D-08FD-4F76-A336-772250C78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06792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9" name="Rectangle 66">
              <a:extLst>
                <a:ext uri="{FF2B5EF4-FFF2-40B4-BE49-F238E27FC236}">
                  <a16:creationId xmlns:a16="http://schemas.microsoft.com/office/drawing/2014/main" id="{8C5FFEDC-1BC0-4CB0-9FD4-EDE7AF4C35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63638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0" name="Rectangle 66">
              <a:extLst>
                <a:ext uri="{FF2B5EF4-FFF2-40B4-BE49-F238E27FC236}">
                  <a16:creationId xmlns:a16="http://schemas.microsoft.com/office/drawing/2014/main" id="{D6A72BC6-FA35-4F45-A7BA-0BEB7B20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494268"/>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1" name="Rectangle 66">
              <a:extLst>
                <a:ext uri="{FF2B5EF4-FFF2-40B4-BE49-F238E27FC236}">
                  <a16:creationId xmlns:a16="http://schemas.microsoft.com/office/drawing/2014/main" id="{919B69A1-EBB1-45F8-8791-016BCF7BDD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391809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2" name="Rectangle 66">
              <a:extLst>
                <a:ext uri="{FF2B5EF4-FFF2-40B4-BE49-F238E27FC236}">
                  <a16:creationId xmlns:a16="http://schemas.microsoft.com/office/drawing/2014/main" id="{0B530BD1-86A8-414D-A004-D9954B038C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3783698"/>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3" name="Rectangle 59">
              <a:extLst>
                <a:ext uri="{FF2B5EF4-FFF2-40B4-BE49-F238E27FC236}">
                  <a16:creationId xmlns:a16="http://schemas.microsoft.com/office/drawing/2014/main" id="{FAE5BC0C-0D05-49E2-9DB9-54049A23EC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4921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4" name="Rectangle 62">
              <a:extLst>
                <a:ext uri="{FF2B5EF4-FFF2-40B4-BE49-F238E27FC236}">
                  <a16:creationId xmlns:a16="http://schemas.microsoft.com/office/drawing/2014/main" id="{5CE98A12-A684-4846-B6C3-F2A43AC2AD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921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5" name="Rectangle 59">
              <a:extLst>
                <a:ext uri="{FF2B5EF4-FFF2-40B4-BE49-F238E27FC236}">
                  <a16:creationId xmlns:a16="http://schemas.microsoft.com/office/drawing/2014/main" id="{28A5BB04-DD41-49FE-8387-318BCC75BA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47753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6" name="Rectangle 62">
              <a:extLst>
                <a:ext uri="{FF2B5EF4-FFF2-40B4-BE49-F238E27FC236}">
                  <a16:creationId xmlns:a16="http://schemas.microsoft.com/office/drawing/2014/main" id="{3EE3B3CB-71BA-44FD-B0E4-D9A61B5738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350646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7" name="Rectangle 64">
              <a:extLst>
                <a:ext uri="{FF2B5EF4-FFF2-40B4-BE49-F238E27FC236}">
                  <a16:creationId xmlns:a16="http://schemas.microsoft.com/office/drawing/2014/main" id="{B1C7399A-7B9C-42BB-A79E-51653F21C1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350646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8" name="Rectangle 59">
              <a:extLst>
                <a:ext uri="{FF2B5EF4-FFF2-40B4-BE49-F238E27FC236}">
                  <a16:creationId xmlns:a16="http://schemas.microsoft.com/office/drawing/2014/main" id="{413FA7F4-41B4-4942-83F6-8B7A99306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364324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9" name="Rectangle 62">
              <a:extLst>
                <a:ext uri="{FF2B5EF4-FFF2-40B4-BE49-F238E27FC236}">
                  <a16:creationId xmlns:a16="http://schemas.microsoft.com/office/drawing/2014/main" id="{A781A10B-D948-4231-B95B-3717ABD5DB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364324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0" name="Rectangle 59">
              <a:extLst>
                <a:ext uri="{FF2B5EF4-FFF2-40B4-BE49-F238E27FC236}">
                  <a16:creationId xmlns:a16="http://schemas.microsoft.com/office/drawing/2014/main" id="{ED823F90-3595-4102-9F05-3F640079C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3790310"/>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1" name="Rectangle 59">
              <a:extLst>
                <a:ext uri="{FF2B5EF4-FFF2-40B4-BE49-F238E27FC236}">
                  <a16:creationId xmlns:a16="http://schemas.microsoft.com/office/drawing/2014/main" id="{072EE8BA-C999-40B7-8E23-682F60AE2B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0738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2" name="Rectangle 62">
              <a:extLst>
                <a:ext uri="{FF2B5EF4-FFF2-40B4-BE49-F238E27FC236}">
                  <a16:creationId xmlns:a16="http://schemas.microsoft.com/office/drawing/2014/main" id="{09B345B3-4E84-41B3-B95F-6C9DA80847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07389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3" name="Rectangle 59">
              <a:extLst>
                <a:ext uri="{FF2B5EF4-FFF2-40B4-BE49-F238E27FC236}">
                  <a16:creationId xmlns:a16="http://schemas.microsoft.com/office/drawing/2014/main" id="{8C487E2F-6F42-4A25-966B-9B02CF4C0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22129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4" name="Rectangle 62">
              <a:extLst>
                <a:ext uri="{FF2B5EF4-FFF2-40B4-BE49-F238E27FC236}">
                  <a16:creationId xmlns:a16="http://schemas.microsoft.com/office/drawing/2014/main" id="{6D86BDF0-16A6-4CE2-98EB-8C2C5D3824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22129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5" name="Rectangle 66">
              <a:extLst>
                <a:ext uri="{FF2B5EF4-FFF2-40B4-BE49-F238E27FC236}">
                  <a16:creationId xmlns:a16="http://schemas.microsoft.com/office/drawing/2014/main" id="{27929C7D-FFA5-4CF1-BF99-B4694DFC04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36893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6" name="Rectangle 59">
              <a:extLst>
                <a:ext uri="{FF2B5EF4-FFF2-40B4-BE49-F238E27FC236}">
                  <a16:creationId xmlns:a16="http://schemas.microsoft.com/office/drawing/2014/main" id="{2622FE45-29EC-40C6-8756-57127608B7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5123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7" name="Rectangle 62">
              <a:extLst>
                <a:ext uri="{FF2B5EF4-FFF2-40B4-BE49-F238E27FC236}">
                  <a16:creationId xmlns:a16="http://schemas.microsoft.com/office/drawing/2014/main" id="{3DBACFBF-2B6F-42DE-A4C1-24F9CB77B9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51236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8" name="Rectangle 59">
              <a:extLst>
                <a:ext uri="{FF2B5EF4-FFF2-40B4-BE49-F238E27FC236}">
                  <a16:creationId xmlns:a16="http://schemas.microsoft.com/office/drawing/2014/main" id="{7E00D7AA-B9A3-43BE-A9C7-2DEF2F8F89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3658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9" name="Rectangle 2">
              <a:extLst>
                <a:ext uri="{FF2B5EF4-FFF2-40B4-BE49-F238E27FC236}">
                  <a16:creationId xmlns:a16="http://schemas.microsoft.com/office/drawing/2014/main" id="{AD9C42ED-BB25-42B5-A22D-938ED17197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766051"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0" name="Rectangle 59">
              <a:extLst>
                <a:ext uri="{FF2B5EF4-FFF2-40B4-BE49-F238E27FC236}">
                  <a16:creationId xmlns:a16="http://schemas.microsoft.com/office/drawing/2014/main" id="{F56D4244-BB50-4726-8F99-AF9734E044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584933"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1" name="Rectangle 62">
              <a:extLst>
                <a:ext uri="{FF2B5EF4-FFF2-40B4-BE49-F238E27FC236}">
                  <a16:creationId xmlns:a16="http://schemas.microsoft.com/office/drawing/2014/main" id="{56A6F39E-0EBB-4392-90BB-2590C81F47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403813"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2" name="Rectangle 64">
              <a:extLst>
                <a:ext uri="{FF2B5EF4-FFF2-40B4-BE49-F238E27FC236}">
                  <a16:creationId xmlns:a16="http://schemas.microsoft.com/office/drawing/2014/main" id="{45B09FF7-8FBE-4F42-8275-8E56C32C2D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22694"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3" name="Rectangle 66">
              <a:extLst>
                <a:ext uri="{FF2B5EF4-FFF2-40B4-BE49-F238E27FC236}">
                  <a16:creationId xmlns:a16="http://schemas.microsoft.com/office/drawing/2014/main" id="{FC78768D-9FA0-45A3-9686-473894D876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41575"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4" name="Rectangle 64">
              <a:extLst>
                <a:ext uri="{FF2B5EF4-FFF2-40B4-BE49-F238E27FC236}">
                  <a16:creationId xmlns:a16="http://schemas.microsoft.com/office/drawing/2014/main" id="{03C6263C-2F04-4160-BAB3-93F166039B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113298"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5" name="Rectangle 66">
              <a:extLst>
                <a:ext uri="{FF2B5EF4-FFF2-40B4-BE49-F238E27FC236}">
                  <a16:creationId xmlns:a16="http://schemas.microsoft.com/office/drawing/2014/main" id="{7D54F6C2-0EC0-4D1C-A121-563C1B3ED7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932179"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6" name="Rectangle 59">
              <a:extLst>
                <a:ext uri="{FF2B5EF4-FFF2-40B4-BE49-F238E27FC236}">
                  <a16:creationId xmlns:a16="http://schemas.microsoft.com/office/drawing/2014/main" id="{E35A171E-850C-4714-A0A4-6CD1830596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6643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7" name="Rectangle 62">
              <a:extLst>
                <a:ext uri="{FF2B5EF4-FFF2-40B4-BE49-F238E27FC236}">
                  <a16:creationId xmlns:a16="http://schemas.microsoft.com/office/drawing/2014/main" id="{745EB765-69E1-4FB7-BEA0-AF2F04919B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664329"/>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8" name="Rectangle 2">
              <a:extLst>
                <a:ext uri="{FF2B5EF4-FFF2-40B4-BE49-F238E27FC236}">
                  <a16:creationId xmlns:a16="http://schemas.microsoft.com/office/drawing/2014/main" id="{83F43793-41FE-49A7-9F05-3D49899A45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456536"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69" name="Rectangle 59">
              <a:extLst>
                <a:ext uri="{FF2B5EF4-FFF2-40B4-BE49-F238E27FC236}">
                  <a16:creationId xmlns:a16="http://schemas.microsoft.com/office/drawing/2014/main" id="{B0A53DAF-BC4D-4849-800D-538D222074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75417" y="5663006"/>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0" name="Rectangle 64">
              <a:extLst>
                <a:ext uri="{FF2B5EF4-FFF2-40B4-BE49-F238E27FC236}">
                  <a16:creationId xmlns:a16="http://schemas.microsoft.com/office/drawing/2014/main" id="{D1A1C417-39D0-4ED4-B74E-9F19F25DE3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803783"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1" name="Rectangle 66">
              <a:extLst>
                <a:ext uri="{FF2B5EF4-FFF2-40B4-BE49-F238E27FC236}">
                  <a16:creationId xmlns:a16="http://schemas.microsoft.com/office/drawing/2014/main" id="{8826C125-5D9A-4D06-A2C9-389A737005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622663" y="5663007"/>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2" name="Rectangle 2">
              <a:extLst>
                <a:ext uri="{FF2B5EF4-FFF2-40B4-BE49-F238E27FC236}">
                  <a16:creationId xmlns:a16="http://schemas.microsoft.com/office/drawing/2014/main" id="{F5596270-3998-4D23-86B6-85A6B62BF5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762372"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3" name="Rectangle 59">
              <a:extLst>
                <a:ext uri="{FF2B5EF4-FFF2-40B4-BE49-F238E27FC236}">
                  <a16:creationId xmlns:a16="http://schemas.microsoft.com/office/drawing/2014/main" id="{021CC68A-939D-4235-B3EA-88498DC233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581254"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4" name="Rectangle 62">
              <a:extLst>
                <a:ext uri="{FF2B5EF4-FFF2-40B4-BE49-F238E27FC236}">
                  <a16:creationId xmlns:a16="http://schemas.microsoft.com/office/drawing/2014/main" id="{394C50BF-C63F-475F-9198-B637A83290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400134"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5" name="Rectangle 64">
              <a:extLst>
                <a:ext uri="{FF2B5EF4-FFF2-40B4-BE49-F238E27FC236}">
                  <a16:creationId xmlns:a16="http://schemas.microsoft.com/office/drawing/2014/main" id="{F74B5CFE-DE1E-470F-82D6-6BCDE5C4DA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19016"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6" name="Rectangle 66">
              <a:extLst>
                <a:ext uri="{FF2B5EF4-FFF2-40B4-BE49-F238E27FC236}">
                  <a16:creationId xmlns:a16="http://schemas.microsoft.com/office/drawing/2014/main" id="{5DDA4EA2-B7AB-46E9-9246-FC23E722B1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37896"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77" name="Rectangle 64">
              <a:extLst>
                <a:ext uri="{FF2B5EF4-FFF2-40B4-BE49-F238E27FC236}">
                  <a16:creationId xmlns:a16="http://schemas.microsoft.com/office/drawing/2014/main" id="{A2DE2AF5-13E8-4174-9EC4-724DEB88DC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109620"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8" name="Rectangle 66">
              <a:extLst>
                <a:ext uri="{FF2B5EF4-FFF2-40B4-BE49-F238E27FC236}">
                  <a16:creationId xmlns:a16="http://schemas.microsoft.com/office/drawing/2014/main" id="{360555BC-5949-427F-B107-D944CA221B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928500"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9" name="Rectangle 59">
              <a:extLst>
                <a:ext uri="{FF2B5EF4-FFF2-40B4-BE49-F238E27FC236}">
                  <a16:creationId xmlns:a16="http://schemas.microsoft.com/office/drawing/2014/main" id="{F6C67CEF-7906-4D52-B541-B06109BE87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861132" y="581173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0" name="Rectangle 62">
              <a:extLst>
                <a:ext uri="{FF2B5EF4-FFF2-40B4-BE49-F238E27FC236}">
                  <a16:creationId xmlns:a16="http://schemas.microsoft.com/office/drawing/2014/main" id="{13551754-DE8E-4F60-B17A-3592B8E79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687396" y="5811735"/>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1" name="Rectangle 2">
              <a:extLst>
                <a:ext uri="{FF2B5EF4-FFF2-40B4-BE49-F238E27FC236}">
                  <a16:creationId xmlns:a16="http://schemas.microsoft.com/office/drawing/2014/main" id="{D7B0D877-545F-4CA5-BB7B-A21E413CD5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452857"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2" name="Rectangle 59">
              <a:extLst>
                <a:ext uri="{FF2B5EF4-FFF2-40B4-BE49-F238E27FC236}">
                  <a16:creationId xmlns:a16="http://schemas.microsoft.com/office/drawing/2014/main" id="{D25743C3-6C94-4F58-83A5-5F610DA5D3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71738" y="5810412"/>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3" name="Rectangle 64">
              <a:extLst>
                <a:ext uri="{FF2B5EF4-FFF2-40B4-BE49-F238E27FC236}">
                  <a16:creationId xmlns:a16="http://schemas.microsoft.com/office/drawing/2014/main" id="{3CD412E9-0E9C-460C-9FC6-C765F5BCC3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800104"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4" name="Rectangle 66">
              <a:extLst>
                <a:ext uri="{FF2B5EF4-FFF2-40B4-BE49-F238E27FC236}">
                  <a16:creationId xmlns:a16="http://schemas.microsoft.com/office/drawing/2014/main" id="{B26AB043-5417-4498-90CE-3A7C36B09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618985" y="5810413"/>
              <a:ext cx="61834" cy="607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grpSp>
      <p:sp>
        <p:nvSpPr>
          <p:cNvPr id="88" name="Title 1">
            <a:extLst>
              <a:ext uri="{FF2B5EF4-FFF2-40B4-BE49-F238E27FC236}">
                <a16:creationId xmlns:a16="http://schemas.microsoft.com/office/drawing/2014/main" id="{C50D168F-BA59-4A8F-A3F1-2AB5040FB3FE}"/>
              </a:ext>
            </a:extLst>
          </p:cNvPr>
          <p:cNvSpPr txBox="1">
            <a:spLocks/>
          </p:cNvSpPr>
          <p:nvPr/>
        </p:nvSpPr>
        <p:spPr>
          <a:xfrm>
            <a:off x="1461439" y="2512381"/>
            <a:ext cx="9123263" cy="3538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ru-RU"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ru-RU"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ru-RU"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ru-RU"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12-Д</a:t>
            </a:r>
            <a:r>
              <a:rPr lang="kk-KZ"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ӘРІС</a:t>
            </a:r>
            <a:endParaRPr lang="ru-KZ"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kk-KZ" sz="4000" b="1" dirty="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ru-RU" sz="4800" b="1" dirty="0" err="1">
                <a:solidFill>
                  <a:srgbClr val="FFFF00"/>
                </a:solidFill>
                <a:latin typeface="Arial" panose="020B0604020202020204" pitchFamily="34" charset="0"/>
                <a:cs typeface="Arial" panose="020B0604020202020204" pitchFamily="34" charset="0"/>
              </a:rPr>
              <a:t>Шығармашылық</a:t>
            </a:r>
            <a:r>
              <a:rPr lang="ru-RU" sz="4800" b="1" dirty="0">
                <a:solidFill>
                  <a:srgbClr val="FFFF00"/>
                </a:solidFill>
                <a:latin typeface="Arial" panose="020B0604020202020204" pitchFamily="34" charset="0"/>
                <a:cs typeface="Arial" panose="020B0604020202020204" pitchFamily="34" charset="0"/>
              </a:rPr>
              <a:t> </a:t>
            </a:r>
            <a:r>
              <a:rPr lang="ru-RU" sz="4800" b="1" dirty="0" err="1">
                <a:solidFill>
                  <a:srgbClr val="FFFF00"/>
                </a:solidFill>
                <a:latin typeface="Arial" panose="020B0604020202020204" pitchFamily="34" charset="0"/>
                <a:cs typeface="Arial" panose="020B0604020202020204" pitchFamily="34" charset="0"/>
              </a:rPr>
              <a:t>эксперименттік</a:t>
            </a:r>
            <a:r>
              <a:rPr lang="ru-RU" sz="4800" b="1" dirty="0">
                <a:solidFill>
                  <a:srgbClr val="FFFF00"/>
                </a:solidFill>
                <a:latin typeface="Arial" panose="020B0604020202020204" pitchFamily="34" charset="0"/>
                <a:cs typeface="Arial" panose="020B0604020202020204" pitchFamily="34" charset="0"/>
              </a:rPr>
              <a:t> (</a:t>
            </a:r>
            <a:r>
              <a:rPr lang="ru-RU" sz="4800" b="1" dirty="0" err="1">
                <a:solidFill>
                  <a:srgbClr val="FFFF00"/>
                </a:solidFill>
                <a:latin typeface="Arial" panose="020B0604020202020204" pitchFamily="34" charset="0"/>
                <a:cs typeface="Arial" panose="020B0604020202020204" pitchFamily="34" charset="0"/>
              </a:rPr>
              <a:t>зерттеу</a:t>
            </a:r>
            <a:r>
              <a:rPr lang="ru-RU" sz="4800" b="1" dirty="0">
                <a:solidFill>
                  <a:srgbClr val="FFFF00"/>
                </a:solidFill>
                <a:latin typeface="Arial" panose="020B0604020202020204" pitchFamily="34" charset="0"/>
                <a:cs typeface="Arial" panose="020B0604020202020204" pitchFamily="34" charset="0"/>
              </a:rPr>
              <a:t>) </a:t>
            </a:r>
            <a:r>
              <a:rPr lang="ru-RU" sz="4800" b="1" dirty="0" err="1">
                <a:solidFill>
                  <a:srgbClr val="FFFF00"/>
                </a:solidFill>
                <a:latin typeface="Arial" panose="020B0604020202020204" pitchFamily="34" charset="0"/>
                <a:cs typeface="Arial" panose="020B0604020202020204" pitchFamily="34" charset="0"/>
              </a:rPr>
              <a:t>тапсырмалар</a:t>
            </a:r>
            <a:br>
              <a:rPr lang="ru-RU" sz="4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br>
              <a:rPr lang="ru-RU" sz="4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endParaRPr lang="ru-RU" sz="4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89" name="Заголовок 1">
            <a:extLst>
              <a:ext uri="{FF2B5EF4-FFF2-40B4-BE49-F238E27FC236}">
                <a16:creationId xmlns:a16="http://schemas.microsoft.com/office/drawing/2014/main" id="{D4FCA33A-9AB4-4BAA-800D-BE7BCBF45CA7}"/>
              </a:ext>
            </a:extLst>
          </p:cNvPr>
          <p:cNvSpPr txBox="1">
            <a:spLocks/>
          </p:cNvSpPr>
          <p:nvPr/>
        </p:nvSpPr>
        <p:spPr>
          <a:xfrm>
            <a:off x="1280321" y="13914"/>
            <a:ext cx="9719853" cy="58832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pPr>
            <a:r>
              <a:rPr lang="ru-RU" sz="1400" b="1">
                <a:latin typeface="Arial" panose="020B0604020202020204" pitchFamily="34" charset="0"/>
                <a:cs typeface="Arial" panose="020B0604020202020204" pitchFamily="34" charset="0"/>
              </a:rPr>
              <a:t>Л.Н. ГУМИЛЕВ АТЫНДАҒЫ ЕУРАЗИЯ ҰЛТТЫҚ УНИВЕРСИТЕТІ</a:t>
            </a:r>
            <a:endParaRPr lang="ru-RU" sz="1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6283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79013F-CF01-27C1-989F-4F0C2435D555}"/>
            </a:ext>
          </a:extLst>
        </p:cNvPr>
        <p:cNvGrpSpPr/>
        <p:nvPr/>
      </p:nvGrpSpPr>
      <p:grpSpPr>
        <a:xfrm>
          <a:off x="0" y="0"/>
          <a:ext cx="0" cy="0"/>
          <a:chOff x="0" y="0"/>
          <a:chExt cx="0" cy="0"/>
        </a:xfrm>
      </p:grpSpPr>
      <p:sp>
        <p:nvSpPr>
          <p:cNvPr id="6" name="Скругленный прямоугольник 4">
            <a:extLst>
              <a:ext uri="{FF2B5EF4-FFF2-40B4-BE49-F238E27FC236}">
                <a16:creationId xmlns:a16="http://schemas.microsoft.com/office/drawing/2014/main" id="{98A47A5E-5DF8-07CD-2871-222A7360BB21}"/>
              </a:ext>
            </a:extLst>
          </p:cNvPr>
          <p:cNvSpPr/>
          <p:nvPr/>
        </p:nvSpPr>
        <p:spPr>
          <a:xfrm>
            <a:off x="1233996" y="139707"/>
            <a:ext cx="9438607" cy="71739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7" name="Заголовок 1">
            <a:extLst>
              <a:ext uri="{FF2B5EF4-FFF2-40B4-BE49-F238E27FC236}">
                <a16:creationId xmlns:a16="http://schemas.microsoft.com/office/drawing/2014/main" id="{1912671D-6292-BB7E-5C5A-53CBA3B32F2C}"/>
              </a:ext>
            </a:extLst>
          </p:cNvPr>
          <p:cNvSpPr>
            <a:spLocks noGrp="1"/>
          </p:cNvSpPr>
          <p:nvPr>
            <p:ph type="title"/>
          </p:nvPr>
        </p:nvSpPr>
        <p:spPr>
          <a:xfrm>
            <a:off x="1356222" y="102548"/>
            <a:ext cx="9211909" cy="994123"/>
          </a:xfrm>
        </p:spPr>
        <p:txBody>
          <a:bodyPr>
            <a:normAutofit/>
          </a:bodyPr>
          <a:lstStyle/>
          <a:p>
            <a:pPr algn="ctr"/>
            <a:r>
              <a:rPr lang="kk-KZ"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Қорыта келе...</a:t>
            </a:r>
            <a:endPar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8" name="TextBox 57">
            <a:extLst>
              <a:ext uri="{FF2B5EF4-FFF2-40B4-BE49-F238E27FC236}">
                <a16:creationId xmlns:a16="http://schemas.microsoft.com/office/drawing/2014/main" id="{68EE22A2-9756-4931-AB34-EB392B444A6A}"/>
              </a:ext>
            </a:extLst>
          </p:cNvPr>
          <p:cNvSpPr txBox="1"/>
          <p:nvPr/>
        </p:nvSpPr>
        <p:spPr>
          <a:xfrm>
            <a:off x="791914" y="2039924"/>
            <a:ext cx="3886618" cy="3139321"/>
          </a:xfrm>
          <a:prstGeom prst="rect">
            <a:avLst/>
          </a:prstGeom>
          <a:solidFill>
            <a:schemeClr val="bg1"/>
          </a:solidFill>
        </p:spPr>
        <p:txBody>
          <a:bodyPr wrap="square">
            <a:spAutoFit/>
          </a:bodyPr>
          <a:lstStyle/>
          <a:p>
            <a:pPr algn="just"/>
            <a:r>
              <a:rPr lang="ru-KZ" dirty="0">
                <a:latin typeface="Times New Roman" panose="02020603050405020304" pitchFamily="18" charset="0"/>
                <a:cs typeface="Times New Roman" panose="02020603050405020304" pitchFamily="18" charset="0"/>
              </a:rPr>
              <a:t>     </a:t>
            </a:r>
            <a:r>
              <a:rPr lang="kk-KZ" dirty="0">
                <a:latin typeface="Times New Roman" panose="02020603050405020304" pitchFamily="18" charset="0"/>
                <a:cs typeface="Times New Roman" panose="02020603050405020304" pitchFamily="18" charset="0"/>
              </a:rPr>
              <a:t>Қорыта айтқанда, шығармашылық эксперименттік тапсырмалар физиканы оқытуда маңызды рөл атқарады. Олардың оқушылардың білімдерін тереңдетуге, зерттеу және шығармашылық дағдыларын дамытуға қосатын үлесі зор, дегенмен тәжірибені ұйымдастырудағы кедергілерді де ескеріп, оларға қолайлы орта құру маңызды.</a:t>
            </a:r>
            <a:endParaRPr lang="ru-KZ" dirty="0"/>
          </a:p>
        </p:txBody>
      </p:sp>
      <p:pic>
        <p:nvPicPr>
          <p:cNvPr id="3074" name="Picture 2">
            <a:extLst>
              <a:ext uri="{FF2B5EF4-FFF2-40B4-BE49-F238E27FC236}">
                <a16:creationId xmlns:a16="http://schemas.microsoft.com/office/drawing/2014/main" id="{3B15406C-2FA4-4C2D-BA6E-248E9B44D6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6478" y="2039924"/>
            <a:ext cx="6122606" cy="33546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2916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A46187-C298-E78A-4AD7-8CCA14BF0FE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E88F604-0C3A-4F5A-0AA4-F937034C65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C4285EA-5DE1-140B-DAE6-46976FC5C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ADAD815-90C9-F3AF-EA12-3524E21B09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6A58E470-D019-3D2D-BCDC-215AF3D5EE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C234BE4A-8785-0AA5-C89D-EA29BA71D5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D0DE71A6-A108-73B6-6A32-90DBDA4C72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7DFDF658-90D9-5639-1182-337C74D3EC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A627B768-BAD5-83AC-6320-29D43A77D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E0FE3DDC-101C-46E6-53E8-72A7B70772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47591BD1-BBEA-C6C7-CEDD-CC776E94F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3476E98B-087F-600E-9196-55CE6CD795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CC41CBC7-A95B-6B6E-F0B9-02371822B8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309F0154-BA4F-E2DD-1851-4731838B14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38FBB581-1157-6F48-98D7-B8894B0167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4B56DFEF-ACB4-7F82-A324-7BAE459816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2191D0C7-CE28-E89D-1732-B7DEC4E69F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A138972D-CD75-B5AE-7E55-453EE009B7D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12540003-9245-1102-C034-88F759A8A5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25950B57-0136-3FE1-7668-21CBC88CFE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2E74406-678E-4627-2779-F792610A8D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71C2A0F4-113D-2C96-ADB6-332FFD32F0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66702088-9274-EEA4-AA43-0C5C9F2AA6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90F44E10-471F-144C-27EE-6FFA827BA4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E6D71B6D-4410-8087-FC8F-340B9D1919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5810FC93-771F-AD9C-2A66-2CB9193C65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3FF9B804-672E-47E4-9DFC-D1A712B055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BBA84C9C-8D5B-C9CF-2A06-0966993B3F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F5D3D16-1380-E8E7-3592-5660B2F4A5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0198BBF4-EAA8-ED81-9E11-F066D57813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911432E9-D71A-1247-ADD4-98F2DECEE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3EFBF75A-F062-DA4E-94A6-4BB0269583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623530C0-3CF8-40CA-7926-1E5B10B25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9D8DF327-9568-4252-0B23-03CCEAF36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7815B1D5-40B7-2C41-FE37-D25651EF0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9ECF85E9-5522-EA61-2C0C-7D9607635F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E7FD430F-316D-3ABB-39B3-1EB7198E81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8F8914D9-1783-BED2-9D1C-21DC1D4069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D296D303-790F-D861-1D63-49E6108DC2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D67286FF-B773-45D2-2489-792CF9F837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C42AB3C6-3877-A337-FB28-2ED03B5E80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FA7B419-A051-B11A-6A8D-74305EE05B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09E8ADA4-694D-1464-253B-6D5F539594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0" name="Объект 2">
            <a:extLst>
              <a:ext uri="{FF2B5EF4-FFF2-40B4-BE49-F238E27FC236}">
                <a16:creationId xmlns:a16="http://schemas.microsoft.com/office/drawing/2014/main" id="{52247159-BDF0-493E-2762-F2215E0D65C5}"/>
              </a:ext>
            </a:extLst>
          </p:cNvPr>
          <p:cNvSpPr>
            <a:spLocks noGrp="1"/>
          </p:cNvSpPr>
          <p:nvPr>
            <p:ph idx="1"/>
          </p:nvPr>
        </p:nvSpPr>
        <p:spPr>
          <a:xfrm>
            <a:off x="1063748" y="957789"/>
            <a:ext cx="7615293" cy="4652896"/>
          </a:xfrm>
        </p:spPr>
        <p:txBody>
          <a:bodyPr anchor="ctr">
            <a:normAutofit fontScale="92500"/>
          </a:bodyPr>
          <a:lstStyle/>
          <a:p>
            <a:pPr marL="457200" indent="-457200">
              <a:lnSpc>
                <a:spcPct val="100000"/>
              </a:lnSpc>
              <a:spcBef>
                <a:spcPts val="0"/>
              </a:spcBef>
              <a:buAutoNum type="arabicPeriod"/>
            </a:pPr>
            <a:r>
              <a:rPr lang="kk-KZ" sz="2400" b="1" i="1" dirty="0">
                <a:solidFill>
                  <a:srgbClr val="002060"/>
                </a:solidFill>
                <a:latin typeface="Arial" panose="020B0604020202020204" pitchFamily="34" charset="0"/>
                <a:cs typeface="Arial" panose="020B0604020202020204" pitchFamily="34" charset="0"/>
              </a:rPr>
              <a:t>Шығармашылық эксперименттік тапсырма дегеніміз не және оның негізгі мақсаты қандай?	</a:t>
            </a:r>
          </a:p>
          <a:p>
            <a:pPr marL="457200" indent="-457200">
              <a:lnSpc>
                <a:spcPct val="100000"/>
              </a:lnSpc>
              <a:spcBef>
                <a:spcPts val="0"/>
              </a:spcBef>
              <a:buAutoNum type="arabicPeriod"/>
            </a:pPr>
            <a:r>
              <a:rPr lang="kk-KZ" sz="2400" b="1" i="1" dirty="0">
                <a:solidFill>
                  <a:srgbClr val="002060"/>
                </a:solidFill>
                <a:latin typeface="Arial" panose="020B0604020202020204" pitchFamily="34" charset="0"/>
                <a:cs typeface="Arial" panose="020B0604020202020204" pitchFamily="34" charset="0"/>
              </a:rPr>
              <a:t>Шығармашылық эксперименттік тапсырмалардың физика пәніндегі рөлі мен маңызы қандай?	</a:t>
            </a:r>
          </a:p>
          <a:p>
            <a:pPr marL="457200" indent="-457200">
              <a:lnSpc>
                <a:spcPct val="100000"/>
              </a:lnSpc>
              <a:spcBef>
                <a:spcPts val="0"/>
              </a:spcBef>
              <a:buAutoNum type="arabicPeriod"/>
            </a:pPr>
            <a:r>
              <a:rPr lang="kk-KZ" sz="2400" b="1" i="1" dirty="0">
                <a:solidFill>
                  <a:srgbClr val="002060"/>
                </a:solidFill>
                <a:latin typeface="Arial" panose="020B0604020202020204" pitchFamily="34" charset="0"/>
                <a:cs typeface="Arial" panose="020B0604020202020204" pitchFamily="34" charset="0"/>
              </a:rPr>
              <a:t>Шығармашылық эксперименттерді орындау кезінде қандай қауіпсіздік шараларын сақтау керек?	</a:t>
            </a:r>
          </a:p>
          <a:p>
            <a:pPr marL="457200" indent="-457200">
              <a:lnSpc>
                <a:spcPct val="100000"/>
              </a:lnSpc>
              <a:spcBef>
                <a:spcPts val="0"/>
              </a:spcBef>
              <a:buAutoNum type="arabicPeriod"/>
            </a:pPr>
            <a:r>
              <a:rPr lang="kk-KZ" sz="2400" b="1" i="1" dirty="0">
                <a:solidFill>
                  <a:srgbClr val="002060"/>
                </a:solidFill>
                <a:latin typeface="Arial" panose="020B0604020202020204" pitchFamily="34" charset="0"/>
                <a:cs typeface="Arial" panose="020B0604020202020204" pitchFamily="34" charset="0"/>
              </a:rPr>
              <a:t>Эксперименттік тапсырмалардың нәтижесін дұрыс талдау үшін қандай қадамдар қажет?	</a:t>
            </a:r>
          </a:p>
          <a:p>
            <a:pPr marL="457200" indent="-457200">
              <a:lnSpc>
                <a:spcPct val="100000"/>
              </a:lnSpc>
              <a:spcBef>
                <a:spcPts val="0"/>
              </a:spcBef>
              <a:buAutoNum type="arabicPeriod"/>
            </a:pPr>
            <a:r>
              <a:rPr lang="kk-KZ" sz="2400" b="1" i="1" dirty="0">
                <a:solidFill>
                  <a:srgbClr val="002060"/>
                </a:solidFill>
                <a:latin typeface="Arial" panose="020B0604020202020204" pitchFamily="34" charset="0"/>
                <a:cs typeface="Arial" panose="020B0604020202020204" pitchFamily="34" charset="0"/>
              </a:rPr>
              <a:t>Неліктен теориялық білімді тәжірибемен ұштастыру маңызды?</a:t>
            </a:r>
            <a:endParaRPr lang="kk-KZ" sz="2400" b="1" i="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2FF00F18-E379-EA72-5E22-C02C1F4A08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12916" y="2870142"/>
            <a:ext cx="2995838" cy="3744798"/>
          </a:xfrm>
          <a:prstGeom prst="rect">
            <a:avLst/>
          </a:prstGeom>
        </p:spPr>
      </p:pic>
      <p:sp>
        <p:nvSpPr>
          <p:cNvPr id="7" name="Скругленный прямоугольник 4">
            <a:extLst>
              <a:ext uri="{FF2B5EF4-FFF2-40B4-BE49-F238E27FC236}">
                <a16:creationId xmlns:a16="http://schemas.microsoft.com/office/drawing/2014/main" id="{8C1CAD3D-A8D9-0B7E-A7B6-A658B3E3EE98}"/>
              </a:ext>
            </a:extLst>
          </p:cNvPr>
          <p:cNvSpPr/>
          <p:nvPr/>
        </p:nvSpPr>
        <p:spPr>
          <a:xfrm>
            <a:off x="1507046" y="80461"/>
            <a:ext cx="9048504" cy="703748"/>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9" name="Заголовок 1">
            <a:extLst>
              <a:ext uri="{FF2B5EF4-FFF2-40B4-BE49-F238E27FC236}">
                <a16:creationId xmlns:a16="http://schemas.microsoft.com/office/drawing/2014/main" id="{CD10F3A7-F9E4-AC10-09B9-162D00E7A4EB}"/>
              </a:ext>
            </a:extLst>
          </p:cNvPr>
          <p:cNvSpPr>
            <a:spLocks noGrp="1"/>
          </p:cNvSpPr>
          <p:nvPr>
            <p:ph type="title"/>
          </p:nvPr>
        </p:nvSpPr>
        <p:spPr>
          <a:xfrm>
            <a:off x="1443869" y="243060"/>
            <a:ext cx="9174858" cy="620872"/>
          </a:xfrm>
        </p:spPr>
        <p:txBody>
          <a:bodyPr>
            <a:normAutofit/>
          </a:bodyPr>
          <a:lstStyle/>
          <a:p>
            <a:pPr algn="ct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Б</a:t>
            </a:r>
            <a:r>
              <a:rPr lang="kk-KZ"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ақылау сұрақтары</a:t>
            </a:r>
            <a:endPar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8591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2" name="Rectangle 111">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8" name="Group 117">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19"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2" name="Group 131">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133"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8" name="Заголовок 1">
            <a:extLst>
              <a:ext uri="{FF2B5EF4-FFF2-40B4-BE49-F238E27FC236}">
                <a16:creationId xmlns:a16="http://schemas.microsoft.com/office/drawing/2014/main" id="{274D7792-7E79-4D67-987E-3064A69300A4}"/>
              </a:ext>
            </a:extLst>
          </p:cNvPr>
          <p:cNvSpPr>
            <a:spLocks noGrp="1"/>
          </p:cNvSpPr>
          <p:nvPr>
            <p:ph type="title"/>
          </p:nvPr>
        </p:nvSpPr>
        <p:spPr>
          <a:xfrm>
            <a:off x="838200" y="2195716"/>
            <a:ext cx="10515600" cy="1325563"/>
          </a:xfrm>
        </p:spPr>
        <p:txBody>
          <a:bodyPr>
            <a:normAutofit/>
          </a:bodyPr>
          <a:lstStyle/>
          <a:p>
            <a:pPr algn="ctr"/>
            <a:r>
              <a:rPr lang="ru-RU" sz="4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НАЗАРЛАРЫҢЫЗҒА РАҚМЕТ!</a:t>
            </a:r>
          </a:p>
        </p:txBody>
      </p:sp>
    </p:spTree>
    <p:extLst>
      <p:ext uri="{BB962C8B-B14F-4D97-AF65-F5344CB8AC3E}">
        <p14:creationId xmlns:p14="http://schemas.microsoft.com/office/powerpoint/2010/main" val="2217103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Объект 2"/>
          <p:cNvSpPr>
            <a:spLocks noGrp="1"/>
          </p:cNvSpPr>
          <p:nvPr>
            <p:ph idx="1"/>
          </p:nvPr>
        </p:nvSpPr>
        <p:spPr>
          <a:xfrm>
            <a:off x="5176472" y="2665501"/>
            <a:ext cx="5947247" cy="2625247"/>
          </a:xfrm>
        </p:spPr>
        <p:txBody>
          <a:bodyPr anchor="ctr">
            <a:normAutofit fontScale="85000" lnSpcReduction="10000"/>
          </a:bodyPr>
          <a:lstStyle/>
          <a:p>
            <a:pPr marL="514350" indent="-514350">
              <a:spcBef>
                <a:spcPts val="0"/>
              </a:spcBef>
              <a:buFont typeface="+mj-lt"/>
              <a:buAutoNum type="arabicPeriod"/>
            </a:pP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Шығармашылық</a:t>
            </a:r>
            <a:r>
              <a:rPr lang="ru-RU"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эксперименттік</a:t>
            </a:r>
            <a:r>
              <a:rPr lang="ru-RU"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тапсырмалар</a:t>
            </a:r>
            <a:r>
              <a:rPr lang="ru-RU"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теориясы</a:t>
            </a:r>
            <a:endParaRPr lang="ru-RU"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514350" indent="-514350">
              <a:spcBef>
                <a:spcPts val="0"/>
              </a:spcBef>
              <a:buFont typeface="+mj-lt"/>
              <a:buAutoNum type="arabicPeriod"/>
            </a:pP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Шығармашылық</a:t>
            </a:r>
            <a:r>
              <a:rPr lang="ru-RU"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экспериментті</a:t>
            </a:r>
            <a:r>
              <a:rPr lang="ru-RU"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физика </a:t>
            </a: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мектеп</a:t>
            </a:r>
            <a:r>
              <a:rPr lang="ru-RU"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курсында</a:t>
            </a:r>
            <a:r>
              <a:rPr lang="ru-RU"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қолдану</a:t>
            </a:r>
            <a:endParaRPr lang="ru-RU"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514350" indent="-514350">
              <a:spcBef>
                <a:spcPts val="0"/>
              </a:spcBef>
              <a:buFont typeface="+mj-lt"/>
              <a:buAutoNum type="arabicPeriod"/>
            </a:pP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Шығармашылық</a:t>
            </a:r>
            <a:r>
              <a:rPr lang="ru-RU"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эксперименттің</a:t>
            </a:r>
            <a:r>
              <a:rPr lang="ru-RU"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артықшылықтары</a:t>
            </a:r>
            <a:r>
              <a:rPr lang="ru-RU"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мен </a:t>
            </a:r>
            <a:r>
              <a:rPr lang="ru-RU" b="1" dirty="0" err="1">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кемшіліктері</a:t>
            </a:r>
            <a:endParaRPr lang="kk-KZ" sz="2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CA7134B2-3F4C-4032-91C7-EE8B2626C099}"/>
              </a:ext>
            </a:extLst>
          </p:cNvPr>
          <p:cNvSpPr txBox="1"/>
          <p:nvPr/>
        </p:nvSpPr>
        <p:spPr>
          <a:xfrm>
            <a:off x="1045001" y="1866478"/>
            <a:ext cx="3696376" cy="1200329"/>
          </a:xfrm>
          <a:prstGeom prst="rect">
            <a:avLst/>
          </a:prstGeom>
          <a:noFill/>
        </p:spPr>
        <p:txBody>
          <a:bodyPr wrap="square" anchor="ctr">
            <a:spAutoFit/>
          </a:bodyPr>
          <a:lstStyle/>
          <a:p>
            <a:pPr marL="0" indent="0">
              <a:buNone/>
            </a:pPr>
            <a:r>
              <a:rPr lang="kk-KZ" sz="3600"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ДӘРІС ЖОСПАРЫ</a:t>
            </a:r>
            <a:r>
              <a:rPr lang="ru-RU" sz="3600" b="1" dirty="0">
                <a:solidFill>
                  <a:srgbClr val="FE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186548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5CFB95D-8C09-DE24-39F9-8657558EA20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39071C6-44FC-74E8-E08F-60D46180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D26B29D-6A3B-5742-FCE4-7AEE447D8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702217F-A08A-BE07-2497-CE5F76501A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45D36B2-44CA-041F-F0B7-C5DEAC6ED69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45D4CF0-BCF8-A47F-DDCC-C63EE34C01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6" name="Rectangle 66">
              <a:extLst>
                <a:ext uri="{FF2B5EF4-FFF2-40B4-BE49-F238E27FC236}">
                  <a16:creationId xmlns:a16="http://schemas.microsoft.com/office/drawing/2014/main" id="{2982BEE1-E9B0-8A08-425F-964F857187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7" name="Rectangle 64">
              <a:extLst>
                <a:ext uri="{FF2B5EF4-FFF2-40B4-BE49-F238E27FC236}">
                  <a16:creationId xmlns:a16="http://schemas.microsoft.com/office/drawing/2014/main" id="{ADE3E8A1-1ADD-937A-90E7-C4C26FB49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8" name="Rectangle 66">
              <a:extLst>
                <a:ext uri="{FF2B5EF4-FFF2-40B4-BE49-F238E27FC236}">
                  <a16:creationId xmlns:a16="http://schemas.microsoft.com/office/drawing/2014/main" id="{45B81036-B91D-083D-0276-D8A425429C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9" name="Rectangle 64">
              <a:extLst>
                <a:ext uri="{FF2B5EF4-FFF2-40B4-BE49-F238E27FC236}">
                  <a16:creationId xmlns:a16="http://schemas.microsoft.com/office/drawing/2014/main" id="{E8BD86CA-D182-AC56-6F84-D6B6CEA074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0" name="Rectangle 66">
              <a:extLst>
                <a:ext uri="{FF2B5EF4-FFF2-40B4-BE49-F238E27FC236}">
                  <a16:creationId xmlns:a16="http://schemas.microsoft.com/office/drawing/2014/main" id="{E22C35BE-04A1-13CA-F5D0-2D6247B599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1" name="Rectangle 64">
              <a:extLst>
                <a:ext uri="{FF2B5EF4-FFF2-40B4-BE49-F238E27FC236}">
                  <a16:creationId xmlns:a16="http://schemas.microsoft.com/office/drawing/2014/main" id="{5E99B2EA-6137-B3A4-DD9D-E422A6B867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2" name="Rectangle 66">
              <a:extLst>
                <a:ext uri="{FF2B5EF4-FFF2-40B4-BE49-F238E27FC236}">
                  <a16:creationId xmlns:a16="http://schemas.microsoft.com/office/drawing/2014/main" id="{4C02CFA4-7C0A-DB87-78C7-35A0DFE78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3" name="Rectangle 64">
              <a:extLst>
                <a:ext uri="{FF2B5EF4-FFF2-40B4-BE49-F238E27FC236}">
                  <a16:creationId xmlns:a16="http://schemas.microsoft.com/office/drawing/2014/main" id="{88FB3F99-77B5-DF80-1E91-6CAE50959E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4" name="Rectangle 66">
              <a:extLst>
                <a:ext uri="{FF2B5EF4-FFF2-40B4-BE49-F238E27FC236}">
                  <a16:creationId xmlns:a16="http://schemas.microsoft.com/office/drawing/2014/main" id="{2CE93A75-1D6A-5601-D3A6-F2657D0153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5" name="Rectangle 64">
              <a:extLst>
                <a:ext uri="{FF2B5EF4-FFF2-40B4-BE49-F238E27FC236}">
                  <a16:creationId xmlns:a16="http://schemas.microsoft.com/office/drawing/2014/main" id="{99E7BD88-4B2B-72E0-60CF-ABE67C1818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6" name="Rectangle 66">
              <a:extLst>
                <a:ext uri="{FF2B5EF4-FFF2-40B4-BE49-F238E27FC236}">
                  <a16:creationId xmlns:a16="http://schemas.microsoft.com/office/drawing/2014/main" id="{0A3BFE44-3B82-F790-14F7-1D4DAE534A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grpSp>
      <p:grpSp>
        <p:nvGrpSpPr>
          <p:cNvPr id="28" name="Group 27">
            <a:extLst>
              <a:ext uri="{FF2B5EF4-FFF2-40B4-BE49-F238E27FC236}">
                <a16:creationId xmlns:a16="http://schemas.microsoft.com/office/drawing/2014/main" id="{A76A261E-A213-4BC0-0D07-C667094A456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5BE4CCB8-006F-5B6C-061B-E6FFB2DB8C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0" name="Rectangle 59">
              <a:extLst>
                <a:ext uri="{FF2B5EF4-FFF2-40B4-BE49-F238E27FC236}">
                  <a16:creationId xmlns:a16="http://schemas.microsoft.com/office/drawing/2014/main" id="{23111588-E34A-82DE-3CED-B5CD4487CC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1" name="Rectangle 62">
              <a:extLst>
                <a:ext uri="{FF2B5EF4-FFF2-40B4-BE49-F238E27FC236}">
                  <a16:creationId xmlns:a16="http://schemas.microsoft.com/office/drawing/2014/main" id="{E6BE7E12-219C-E041-DA40-864A1F0D7F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2" name="Rectangle 64">
              <a:extLst>
                <a:ext uri="{FF2B5EF4-FFF2-40B4-BE49-F238E27FC236}">
                  <a16:creationId xmlns:a16="http://schemas.microsoft.com/office/drawing/2014/main" id="{F8958868-3911-8400-BC06-9A038CEA45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3" name="Rectangle 66">
              <a:extLst>
                <a:ext uri="{FF2B5EF4-FFF2-40B4-BE49-F238E27FC236}">
                  <a16:creationId xmlns:a16="http://schemas.microsoft.com/office/drawing/2014/main" id="{22FFC618-A344-C1EF-D117-428E04EFCC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4" name="Rectangle 2">
              <a:extLst>
                <a:ext uri="{FF2B5EF4-FFF2-40B4-BE49-F238E27FC236}">
                  <a16:creationId xmlns:a16="http://schemas.microsoft.com/office/drawing/2014/main" id="{008F59FA-7C34-1EC2-12C9-D08474ED83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5" name="Rectangle 59">
              <a:extLst>
                <a:ext uri="{FF2B5EF4-FFF2-40B4-BE49-F238E27FC236}">
                  <a16:creationId xmlns:a16="http://schemas.microsoft.com/office/drawing/2014/main" id="{1F831F62-6762-364C-3110-20B47A074C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6" name="Rectangle 62">
              <a:extLst>
                <a:ext uri="{FF2B5EF4-FFF2-40B4-BE49-F238E27FC236}">
                  <a16:creationId xmlns:a16="http://schemas.microsoft.com/office/drawing/2014/main" id="{9FC084F3-148A-F673-E836-813010269E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7" name="Rectangle 64">
              <a:extLst>
                <a:ext uri="{FF2B5EF4-FFF2-40B4-BE49-F238E27FC236}">
                  <a16:creationId xmlns:a16="http://schemas.microsoft.com/office/drawing/2014/main" id="{19CB56FB-8650-1B24-1133-4A600A13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8" name="Rectangle 66">
              <a:extLst>
                <a:ext uri="{FF2B5EF4-FFF2-40B4-BE49-F238E27FC236}">
                  <a16:creationId xmlns:a16="http://schemas.microsoft.com/office/drawing/2014/main" id="{477A1773-04DD-8E92-8E40-22FD35B122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9" name="Rectangle 2">
              <a:extLst>
                <a:ext uri="{FF2B5EF4-FFF2-40B4-BE49-F238E27FC236}">
                  <a16:creationId xmlns:a16="http://schemas.microsoft.com/office/drawing/2014/main" id="{F9349DD5-75DD-45E2-2E4F-96BBA996D6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0" name="Rectangle 59">
              <a:extLst>
                <a:ext uri="{FF2B5EF4-FFF2-40B4-BE49-F238E27FC236}">
                  <a16:creationId xmlns:a16="http://schemas.microsoft.com/office/drawing/2014/main" id="{DB05FF76-519C-1C6E-9F13-F5630F8154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1" name="Rectangle 62">
              <a:extLst>
                <a:ext uri="{FF2B5EF4-FFF2-40B4-BE49-F238E27FC236}">
                  <a16:creationId xmlns:a16="http://schemas.microsoft.com/office/drawing/2014/main" id="{81788426-569C-C69A-8045-637A177F47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2" name="Rectangle 64">
              <a:extLst>
                <a:ext uri="{FF2B5EF4-FFF2-40B4-BE49-F238E27FC236}">
                  <a16:creationId xmlns:a16="http://schemas.microsoft.com/office/drawing/2014/main" id="{9D1F248E-979D-7E52-E32E-96633C8192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3" name="Rectangle 66">
              <a:extLst>
                <a:ext uri="{FF2B5EF4-FFF2-40B4-BE49-F238E27FC236}">
                  <a16:creationId xmlns:a16="http://schemas.microsoft.com/office/drawing/2014/main" id="{45526868-FEB2-212F-FBD4-C102EF64D0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4" name="Rectangle 2">
              <a:extLst>
                <a:ext uri="{FF2B5EF4-FFF2-40B4-BE49-F238E27FC236}">
                  <a16:creationId xmlns:a16="http://schemas.microsoft.com/office/drawing/2014/main" id="{9F00597E-F590-D39B-3E05-B44566553F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5" name="Rectangle 59">
              <a:extLst>
                <a:ext uri="{FF2B5EF4-FFF2-40B4-BE49-F238E27FC236}">
                  <a16:creationId xmlns:a16="http://schemas.microsoft.com/office/drawing/2014/main" id="{1C1F8419-7F1B-9D6B-9D7E-89EF5B491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6" name="Rectangle 62">
              <a:extLst>
                <a:ext uri="{FF2B5EF4-FFF2-40B4-BE49-F238E27FC236}">
                  <a16:creationId xmlns:a16="http://schemas.microsoft.com/office/drawing/2014/main" id="{FBDD76FF-706A-2663-41B9-F649138162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7" name="Rectangle 64">
              <a:extLst>
                <a:ext uri="{FF2B5EF4-FFF2-40B4-BE49-F238E27FC236}">
                  <a16:creationId xmlns:a16="http://schemas.microsoft.com/office/drawing/2014/main" id="{30875EC1-A0E5-3D82-2A0A-005D2BC71F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8" name="Rectangle 66">
              <a:extLst>
                <a:ext uri="{FF2B5EF4-FFF2-40B4-BE49-F238E27FC236}">
                  <a16:creationId xmlns:a16="http://schemas.microsoft.com/office/drawing/2014/main" id="{EA76ACE7-1776-78EF-7DF5-C3E3F2998F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9" name="Rectangle 2">
              <a:extLst>
                <a:ext uri="{FF2B5EF4-FFF2-40B4-BE49-F238E27FC236}">
                  <a16:creationId xmlns:a16="http://schemas.microsoft.com/office/drawing/2014/main" id="{43350E49-1E78-DCB3-C395-50E9283E32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0" name="Rectangle 59">
              <a:extLst>
                <a:ext uri="{FF2B5EF4-FFF2-40B4-BE49-F238E27FC236}">
                  <a16:creationId xmlns:a16="http://schemas.microsoft.com/office/drawing/2014/main" id="{ABCB87F4-1A90-5318-B5DF-D330CB9ED3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1" name="Rectangle 62">
              <a:extLst>
                <a:ext uri="{FF2B5EF4-FFF2-40B4-BE49-F238E27FC236}">
                  <a16:creationId xmlns:a16="http://schemas.microsoft.com/office/drawing/2014/main" id="{C9BF6676-2BD6-02B9-E03A-A53E6C334D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2" name="Rectangle 64">
              <a:extLst>
                <a:ext uri="{FF2B5EF4-FFF2-40B4-BE49-F238E27FC236}">
                  <a16:creationId xmlns:a16="http://schemas.microsoft.com/office/drawing/2014/main" id="{C96CB253-22AB-CA28-10AF-FD4AE60C8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3" name="Rectangle 66">
              <a:extLst>
                <a:ext uri="{FF2B5EF4-FFF2-40B4-BE49-F238E27FC236}">
                  <a16:creationId xmlns:a16="http://schemas.microsoft.com/office/drawing/2014/main" id="{637720D2-290D-3208-9BDF-D1DCF81AA9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grpSp>
      <p:sp>
        <p:nvSpPr>
          <p:cNvPr id="60" name="Объект 2">
            <a:extLst>
              <a:ext uri="{FF2B5EF4-FFF2-40B4-BE49-F238E27FC236}">
                <a16:creationId xmlns:a16="http://schemas.microsoft.com/office/drawing/2014/main" id="{1B5023FE-7A31-8E59-5133-383421B7F96B}"/>
              </a:ext>
            </a:extLst>
          </p:cNvPr>
          <p:cNvSpPr>
            <a:spLocks noGrp="1"/>
          </p:cNvSpPr>
          <p:nvPr>
            <p:ph idx="1"/>
          </p:nvPr>
        </p:nvSpPr>
        <p:spPr>
          <a:xfrm>
            <a:off x="726716" y="1248029"/>
            <a:ext cx="5500858" cy="5112567"/>
          </a:xfrm>
        </p:spPr>
        <p:txBody>
          <a:bodyPr anchor="ctr">
            <a:normAutofit/>
          </a:bodyPr>
          <a:lstStyle/>
          <a:p>
            <a:pPr algn="just">
              <a:lnSpc>
                <a:spcPct val="107000"/>
              </a:lnSpc>
              <a:spcAft>
                <a:spcPts val="800"/>
              </a:spcAft>
            </a:pPr>
            <a:r>
              <a:rPr lang="kk-KZ" sz="2400" dirty="0">
                <a:solidFill>
                  <a:srgbClr val="002060"/>
                </a:solidFill>
                <a:latin typeface="Times New Roman" pitchFamily="18" charset="0"/>
                <a:cs typeface="Times New Roman" pitchFamily="18" charset="0"/>
              </a:rPr>
              <a:t>Шығармашылық эксперименттік немесе зерттеу тапсырмалары -оқушылардың танымдық және шығармашылық қабілеттерін дамытуға арналған. Мұндай тапсырмалар пәндер бойынша оқушыларды белсенді зерттеуге, жаңалық ашуға және мәселелерді шығармашылықпен шешуге жетелейді.</a:t>
            </a:r>
            <a:endPar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sp>
        <p:nvSpPr>
          <p:cNvPr id="2" name="Скругленный прямоугольник 4">
            <a:extLst>
              <a:ext uri="{FF2B5EF4-FFF2-40B4-BE49-F238E27FC236}">
                <a16:creationId xmlns:a16="http://schemas.microsoft.com/office/drawing/2014/main" id="{6EEDA70C-FC23-966F-0D9D-A86BA7BDAB11}"/>
              </a:ext>
            </a:extLst>
          </p:cNvPr>
          <p:cNvSpPr/>
          <p:nvPr/>
        </p:nvSpPr>
        <p:spPr>
          <a:xfrm>
            <a:off x="1328380" y="248765"/>
            <a:ext cx="9259635" cy="71002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 name="Заголовок 1">
            <a:extLst>
              <a:ext uri="{FF2B5EF4-FFF2-40B4-BE49-F238E27FC236}">
                <a16:creationId xmlns:a16="http://schemas.microsoft.com/office/drawing/2014/main" id="{8E7F5239-7AA0-7A52-86A9-A2955A15D5D2}"/>
              </a:ext>
            </a:extLst>
          </p:cNvPr>
          <p:cNvSpPr>
            <a:spLocks noGrp="1"/>
          </p:cNvSpPr>
          <p:nvPr>
            <p:ph type="title"/>
          </p:nvPr>
        </p:nvSpPr>
        <p:spPr>
          <a:xfrm>
            <a:off x="926508" y="289241"/>
            <a:ext cx="9975272" cy="669547"/>
          </a:xfrm>
        </p:spPr>
        <p:txBody>
          <a:bodyPr>
            <a:normAutofit fontScale="90000"/>
          </a:bodyPr>
          <a:lstStyle/>
          <a:p>
            <a:pPr algn="ctr"/>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ВАКУУМДЫҚ ТЕХНИКАСЫНЫҢ ДАМУ ТАРИХЫ</a:t>
            </a:r>
          </a:p>
        </p:txBody>
      </p:sp>
      <p:sp>
        <p:nvSpPr>
          <p:cNvPr id="54" name="Скругленный прямоугольник 4">
            <a:extLst>
              <a:ext uri="{FF2B5EF4-FFF2-40B4-BE49-F238E27FC236}">
                <a16:creationId xmlns:a16="http://schemas.microsoft.com/office/drawing/2014/main" id="{63647FF7-A2BC-4E58-AF37-5B0FCF773F98}"/>
              </a:ext>
            </a:extLst>
          </p:cNvPr>
          <p:cNvSpPr/>
          <p:nvPr/>
        </p:nvSpPr>
        <p:spPr>
          <a:xfrm>
            <a:off x="1290220" y="248765"/>
            <a:ext cx="10133300" cy="71002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5" name="TextBox 54">
            <a:extLst>
              <a:ext uri="{FF2B5EF4-FFF2-40B4-BE49-F238E27FC236}">
                <a16:creationId xmlns:a16="http://schemas.microsoft.com/office/drawing/2014/main" id="{E64FEFF4-B1D0-4A53-A124-477B24611299}"/>
              </a:ext>
            </a:extLst>
          </p:cNvPr>
          <p:cNvSpPr txBox="1"/>
          <p:nvPr/>
        </p:nvSpPr>
        <p:spPr>
          <a:xfrm>
            <a:off x="1328380" y="242886"/>
            <a:ext cx="10316620" cy="1077218"/>
          </a:xfrm>
          <a:prstGeom prst="rect">
            <a:avLst/>
          </a:prstGeom>
          <a:noFill/>
        </p:spPr>
        <p:txBody>
          <a:bodyPr wrap="square">
            <a:spAutoFit/>
          </a:bodyPr>
          <a:lstStyle/>
          <a:p>
            <a:r>
              <a:rPr lang="ru-RU" sz="32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Шығармашылық</a:t>
            </a:r>
            <a:r>
              <a:rPr lang="ru-RU" sz="3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32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эксперименттік</a:t>
            </a:r>
            <a:r>
              <a:rPr lang="ru-RU" sz="3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32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тапсырмалар</a:t>
            </a:r>
            <a:r>
              <a:rPr lang="ru-RU" sz="3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p>
          <a:p>
            <a:r>
              <a:rPr lang="ru-RU" sz="3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32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теориясы</a:t>
            </a:r>
            <a:endParaRPr lang="ru-KZ" sz="3200" dirty="0"/>
          </a:p>
        </p:txBody>
      </p:sp>
      <p:pic>
        <p:nvPicPr>
          <p:cNvPr id="1028" name="Picture 4">
            <a:extLst>
              <a:ext uri="{FF2B5EF4-FFF2-40B4-BE49-F238E27FC236}">
                <a16:creationId xmlns:a16="http://schemas.microsoft.com/office/drawing/2014/main" id="{AD197FC2-8C82-41C6-B7C9-0E617368A7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2927" y="2157875"/>
            <a:ext cx="4456728" cy="33477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2118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EDEE982-3382-59A5-A357-2614A5ED2CB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DDE1F80-AE10-556F-5CFC-17F62DC318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26DA23E-57C0-D47D-EF4B-D52CF732C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4616993-E332-B67F-53E5-7771FCB5FC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0435EA76-ADA1-38EA-D652-35655C71C6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448B5C0B-6AA9-5999-387C-5AC431059E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D28C3D17-2066-E7A0-4ECA-D4686A44A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690A78E9-BCBF-682E-F7D2-EE5458E2B6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56EC09FC-C5FF-0AF0-EC00-18F09B0C90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A931593E-58B6-8198-BEE9-0D2C366A2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8E7E7E3C-A96F-820E-CF0C-4834C852B4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AD40CA39-90A8-2320-711E-12557445D8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D4D87F98-EE39-2ADF-3760-BCD3451CC9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A637CA04-24CF-3DE5-532B-84AF499C46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805012DB-B390-B83E-BA44-F58C33CEE3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888721A5-C854-01AB-DD15-A549B45A8A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14A24ABC-31EE-03E7-D67C-9266787CD5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D458E60C-2ADB-1802-43D6-D7581DF54DE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EE8307AD-9E0B-51D2-5B3D-AEC7DDF6AD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331691D6-1E87-6019-FC0C-452962235F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031CEFDC-7246-EC1E-32FF-56899770EE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C0242310-E128-8C67-69E6-C3185D6EDB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C36B3AE-A9D6-7BC5-DA39-32A80F4792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1704CAA7-5D65-4E1B-046D-6CB2D74A54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5C124EF8-F76F-9AA8-5C1D-EAF512537C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48B0CF72-1712-435C-FC84-5887E6E50A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41C35B96-AE55-0391-AA88-E1C39D945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8BBAA14F-FB91-3F7B-9790-734BCC8EF4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AA27F6B-EA2D-FE42-29B6-D300BB2218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A9D209C1-CBCF-DB3D-8F8C-FF69AAC8F7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5EA81274-1785-B065-AAF5-D037F8C2DA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0A100642-2839-E5EB-979F-C48BBEAE56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0E733866-B0B2-931B-81E4-068D6BBEE5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C945BC79-03EA-0D48-422F-4D8FE483C2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018EE990-77F2-59D2-0BB0-46CCCA5284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FF12AA2-C2FB-DF09-C341-5617293020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1006E5A3-63EB-D292-DDFC-A7D65CC0AD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897DF500-5121-05F5-0E15-2C512327FC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B8B621A7-CD11-C594-4048-55B1BAD072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628A4284-1C5C-CDF1-3880-455FAC98F3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D972E26F-A3E3-61D7-D5A9-DDCAC242B2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E9096613-CF33-5548-15C8-B102504F3B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ADCB4352-0DEF-FAE7-E25C-77B4B48A7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Скругленный прямоугольник 4">
            <a:extLst>
              <a:ext uri="{FF2B5EF4-FFF2-40B4-BE49-F238E27FC236}">
                <a16:creationId xmlns:a16="http://schemas.microsoft.com/office/drawing/2014/main" id="{164966AF-096E-BD1A-C11F-BB75B68E6EFC}"/>
              </a:ext>
            </a:extLst>
          </p:cNvPr>
          <p:cNvSpPr/>
          <p:nvPr/>
        </p:nvSpPr>
        <p:spPr>
          <a:xfrm>
            <a:off x="1233996" y="248764"/>
            <a:ext cx="9438607" cy="71739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3" name="Заголовок 1">
            <a:extLst>
              <a:ext uri="{FF2B5EF4-FFF2-40B4-BE49-F238E27FC236}">
                <a16:creationId xmlns:a16="http://schemas.microsoft.com/office/drawing/2014/main" id="{89DD7B57-C3BC-3A1E-CF70-FBA8F03D9455}"/>
              </a:ext>
            </a:extLst>
          </p:cNvPr>
          <p:cNvSpPr>
            <a:spLocks noGrp="1"/>
          </p:cNvSpPr>
          <p:nvPr>
            <p:ph type="title"/>
          </p:nvPr>
        </p:nvSpPr>
        <p:spPr>
          <a:xfrm>
            <a:off x="1233996" y="296175"/>
            <a:ext cx="9211909" cy="994123"/>
          </a:xfrm>
        </p:spPr>
        <p:txBody>
          <a:bodyPr>
            <a:normAutofit fontScale="90000"/>
          </a:bodyPr>
          <a:lstStyle/>
          <a:p>
            <a:pPr algn="ctr"/>
            <a:r>
              <a:rPr lang="ru-RU" sz="28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Шығармашылық</a:t>
            </a:r>
            <a:r>
              <a:rPr lang="ru-RU"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8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экспериментті</a:t>
            </a:r>
            <a:r>
              <a:rPr lang="ru-RU"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физика </a:t>
            </a:r>
            <a:r>
              <a:rPr lang="ru-RU" sz="28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мектеп</a:t>
            </a:r>
            <a:r>
              <a:rPr lang="ru-RU"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8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курсында</a:t>
            </a:r>
            <a:r>
              <a:rPr lang="ru-RU"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8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қолдану</a:t>
            </a:r>
            <a:br>
              <a:rPr lang="ru-RU"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endParaRPr lang="ru-RU"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C66ABE4-6C50-52A6-C96B-4E37243CC5DB}"/>
              </a:ext>
            </a:extLst>
          </p:cNvPr>
          <p:cNvSpPr txBox="1"/>
          <p:nvPr/>
        </p:nvSpPr>
        <p:spPr>
          <a:xfrm>
            <a:off x="872977" y="1658464"/>
            <a:ext cx="10005143" cy="1477328"/>
          </a:xfrm>
          <a:prstGeom prst="rect">
            <a:avLst/>
          </a:prstGeom>
          <a:noFill/>
        </p:spPr>
        <p:txBody>
          <a:bodyPr wrap="square">
            <a:spAutoFit/>
          </a:bodyPr>
          <a:lstStyle/>
          <a:p>
            <a:pPr indent="0" algn="just">
              <a:lnSpc>
                <a:spcPct val="100000"/>
              </a:lnSpc>
              <a:spcBef>
                <a:spcPts val="0"/>
              </a:spcBef>
              <a:buNone/>
            </a:pPr>
            <a:r>
              <a:rPr lang="ru-RU" dirty="0">
                <a:solidFill>
                  <a:srgbClr val="000000"/>
                </a:solidFill>
                <a:latin typeface="Roboto"/>
              </a:rPr>
              <a:t> </a:t>
            </a:r>
            <a:r>
              <a:rPr lang="ru-RU" dirty="0" err="1">
                <a:solidFill>
                  <a:srgbClr val="000000"/>
                </a:solidFill>
                <a:latin typeface="Roboto"/>
              </a:rPr>
              <a:t>Шығармашылық</a:t>
            </a:r>
            <a:r>
              <a:rPr lang="ru-RU" dirty="0">
                <a:solidFill>
                  <a:srgbClr val="000000"/>
                </a:solidFill>
                <a:latin typeface="Roboto"/>
              </a:rPr>
              <a:t> </a:t>
            </a:r>
            <a:r>
              <a:rPr lang="ru-RU" dirty="0" err="1">
                <a:solidFill>
                  <a:srgbClr val="000000"/>
                </a:solidFill>
                <a:latin typeface="Roboto"/>
              </a:rPr>
              <a:t>эксперименттік</a:t>
            </a:r>
            <a:r>
              <a:rPr lang="ru-RU" dirty="0">
                <a:solidFill>
                  <a:srgbClr val="000000"/>
                </a:solidFill>
                <a:latin typeface="Roboto"/>
              </a:rPr>
              <a:t> </a:t>
            </a:r>
            <a:r>
              <a:rPr lang="ru-RU" dirty="0" err="1">
                <a:solidFill>
                  <a:srgbClr val="000000"/>
                </a:solidFill>
                <a:latin typeface="Roboto"/>
              </a:rPr>
              <a:t>тапсырмаларды</a:t>
            </a:r>
            <a:r>
              <a:rPr lang="ru-RU" dirty="0">
                <a:solidFill>
                  <a:srgbClr val="000000"/>
                </a:solidFill>
                <a:latin typeface="Roboto"/>
              </a:rPr>
              <a:t> физика </a:t>
            </a:r>
            <a:r>
              <a:rPr lang="ru-RU" dirty="0" err="1">
                <a:solidFill>
                  <a:srgbClr val="000000"/>
                </a:solidFill>
                <a:latin typeface="Roboto"/>
              </a:rPr>
              <a:t>курсында</a:t>
            </a:r>
            <a:r>
              <a:rPr lang="ru-RU" dirty="0">
                <a:solidFill>
                  <a:srgbClr val="000000"/>
                </a:solidFill>
                <a:latin typeface="Roboto"/>
              </a:rPr>
              <a:t> </a:t>
            </a:r>
            <a:r>
              <a:rPr lang="ru-RU" dirty="0" err="1">
                <a:solidFill>
                  <a:srgbClr val="000000"/>
                </a:solidFill>
                <a:latin typeface="Roboto"/>
              </a:rPr>
              <a:t>қолдану.Физика</a:t>
            </a:r>
            <a:r>
              <a:rPr lang="ru-RU" dirty="0">
                <a:solidFill>
                  <a:srgbClr val="000000"/>
                </a:solidFill>
                <a:latin typeface="Roboto"/>
              </a:rPr>
              <a:t> курсы </a:t>
            </a:r>
            <a:r>
              <a:rPr lang="ru-RU" dirty="0" err="1">
                <a:solidFill>
                  <a:srgbClr val="000000"/>
                </a:solidFill>
                <a:latin typeface="Roboto"/>
              </a:rPr>
              <a:t>бойынша</a:t>
            </a:r>
            <a:r>
              <a:rPr lang="ru-RU" dirty="0">
                <a:solidFill>
                  <a:srgbClr val="000000"/>
                </a:solidFill>
                <a:latin typeface="Roboto"/>
              </a:rPr>
              <a:t> </a:t>
            </a:r>
            <a:r>
              <a:rPr lang="ru-RU" dirty="0" err="1">
                <a:solidFill>
                  <a:srgbClr val="000000"/>
                </a:solidFill>
                <a:latin typeface="Roboto"/>
              </a:rPr>
              <a:t>шығармашылық</a:t>
            </a:r>
            <a:r>
              <a:rPr lang="ru-RU" dirty="0">
                <a:solidFill>
                  <a:srgbClr val="000000"/>
                </a:solidFill>
                <a:latin typeface="Roboto"/>
              </a:rPr>
              <a:t> </a:t>
            </a:r>
            <a:r>
              <a:rPr lang="ru-RU" dirty="0" err="1">
                <a:solidFill>
                  <a:srgbClr val="000000"/>
                </a:solidFill>
                <a:latin typeface="Roboto"/>
              </a:rPr>
              <a:t>эксперименттік</a:t>
            </a:r>
            <a:r>
              <a:rPr lang="ru-RU" dirty="0">
                <a:solidFill>
                  <a:srgbClr val="000000"/>
                </a:solidFill>
                <a:latin typeface="Roboto"/>
              </a:rPr>
              <a:t> </a:t>
            </a:r>
            <a:r>
              <a:rPr lang="ru-RU" dirty="0" err="1">
                <a:solidFill>
                  <a:srgbClr val="000000"/>
                </a:solidFill>
                <a:latin typeface="Roboto"/>
              </a:rPr>
              <a:t>тапсырмалар</a:t>
            </a:r>
            <a:r>
              <a:rPr lang="ru-RU" dirty="0">
                <a:solidFill>
                  <a:srgbClr val="000000"/>
                </a:solidFill>
                <a:latin typeface="Roboto"/>
              </a:rPr>
              <a:t> </a:t>
            </a:r>
            <a:r>
              <a:rPr lang="ru-RU" dirty="0" err="1">
                <a:solidFill>
                  <a:srgbClr val="000000"/>
                </a:solidFill>
                <a:latin typeface="Roboto"/>
              </a:rPr>
              <a:t>оқушылардың</a:t>
            </a:r>
            <a:r>
              <a:rPr lang="ru-RU" dirty="0">
                <a:solidFill>
                  <a:srgbClr val="000000"/>
                </a:solidFill>
                <a:latin typeface="Roboto"/>
              </a:rPr>
              <a:t> </a:t>
            </a:r>
            <a:r>
              <a:rPr lang="ru-RU" dirty="0" err="1">
                <a:solidFill>
                  <a:srgbClr val="000000"/>
                </a:solidFill>
                <a:latin typeface="Roboto"/>
              </a:rPr>
              <a:t>зерттеу</a:t>
            </a:r>
            <a:r>
              <a:rPr lang="ru-RU" dirty="0">
                <a:solidFill>
                  <a:srgbClr val="000000"/>
                </a:solidFill>
                <a:latin typeface="Roboto"/>
              </a:rPr>
              <a:t> </a:t>
            </a:r>
            <a:r>
              <a:rPr lang="ru-RU" dirty="0" err="1">
                <a:solidFill>
                  <a:srgbClr val="000000"/>
                </a:solidFill>
                <a:latin typeface="Roboto"/>
              </a:rPr>
              <a:t>және</a:t>
            </a:r>
            <a:r>
              <a:rPr lang="ru-RU" dirty="0">
                <a:solidFill>
                  <a:srgbClr val="000000"/>
                </a:solidFill>
                <a:latin typeface="Roboto"/>
              </a:rPr>
              <a:t> </a:t>
            </a:r>
            <a:r>
              <a:rPr lang="ru-RU" dirty="0" err="1">
                <a:solidFill>
                  <a:srgbClr val="000000"/>
                </a:solidFill>
                <a:latin typeface="Roboto"/>
              </a:rPr>
              <a:t>практикалық</a:t>
            </a:r>
            <a:r>
              <a:rPr lang="ru-RU" dirty="0">
                <a:solidFill>
                  <a:srgbClr val="000000"/>
                </a:solidFill>
                <a:latin typeface="Roboto"/>
              </a:rPr>
              <a:t> </a:t>
            </a:r>
            <a:r>
              <a:rPr lang="ru-RU" dirty="0" err="1">
                <a:solidFill>
                  <a:srgbClr val="000000"/>
                </a:solidFill>
                <a:latin typeface="Roboto"/>
              </a:rPr>
              <a:t>дағдыларын</a:t>
            </a:r>
            <a:r>
              <a:rPr lang="ru-RU" dirty="0">
                <a:solidFill>
                  <a:srgbClr val="000000"/>
                </a:solidFill>
                <a:latin typeface="Roboto"/>
              </a:rPr>
              <a:t> </a:t>
            </a:r>
            <a:r>
              <a:rPr lang="ru-RU" dirty="0" err="1">
                <a:solidFill>
                  <a:srgbClr val="000000"/>
                </a:solidFill>
                <a:latin typeface="Roboto"/>
              </a:rPr>
              <a:t>дамытуға</a:t>
            </a:r>
            <a:r>
              <a:rPr lang="ru-RU" dirty="0">
                <a:solidFill>
                  <a:srgbClr val="000000"/>
                </a:solidFill>
                <a:latin typeface="Roboto"/>
              </a:rPr>
              <a:t> </a:t>
            </a:r>
            <a:r>
              <a:rPr lang="ru-RU" dirty="0" err="1">
                <a:solidFill>
                  <a:srgbClr val="000000"/>
                </a:solidFill>
                <a:latin typeface="Roboto"/>
              </a:rPr>
              <a:t>бағытталған</a:t>
            </a:r>
            <a:r>
              <a:rPr lang="ru-RU" dirty="0">
                <a:solidFill>
                  <a:srgbClr val="000000"/>
                </a:solidFill>
                <a:latin typeface="Roboto"/>
              </a:rPr>
              <a:t>. </a:t>
            </a:r>
            <a:r>
              <a:rPr lang="ru-RU" dirty="0" err="1">
                <a:solidFill>
                  <a:srgbClr val="000000"/>
                </a:solidFill>
                <a:latin typeface="Roboto"/>
              </a:rPr>
              <a:t>Мұндай</a:t>
            </a:r>
            <a:r>
              <a:rPr lang="ru-RU" dirty="0">
                <a:solidFill>
                  <a:srgbClr val="000000"/>
                </a:solidFill>
                <a:latin typeface="Roboto"/>
              </a:rPr>
              <a:t> </a:t>
            </a:r>
            <a:r>
              <a:rPr lang="ru-RU" dirty="0" err="1">
                <a:solidFill>
                  <a:srgbClr val="000000"/>
                </a:solidFill>
                <a:latin typeface="Roboto"/>
              </a:rPr>
              <a:t>тапсырмалар</a:t>
            </a:r>
            <a:r>
              <a:rPr lang="ru-RU" dirty="0">
                <a:solidFill>
                  <a:srgbClr val="000000"/>
                </a:solidFill>
                <a:latin typeface="Roboto"/>
              </a:rPr>
              <a:t> </a:t>
            </a:r>
            <a:r>
              <a:rPr lang="ru-RU" dirty="0" err="1">
                <a:solidFill>
                  <a:srgbClr val="000000"/>
                </a:solidFill>
                <a:latin typeface="Roboto"/>
              </a:rPr>
              <a:t>нақты</a:t>
            </a:r>
            <a:r>
              <a:rPr lang="ru-RU" dirty="0">
                <a:solidFill>
                  <a:srgbClr val="000000"/>
                </a:solidFill>
                <a:latin typeface="Roboto"/>
              </a:rPr>
              <a:t> </a:t>
            </a:r>
            <a:r>
              <a:rPr lang="ru-RU" dirty="0" err="1">
                <a:solidFill>
                  <a:srgbClr val="000000"/>
                </a:solidFill>
                <a:latin typeface="Roboto"/>
              </a:rPr>
              <a:t>өмірдегі</a:t>
            </a:r>
            <a:r>
              <a:rPr lang="ru-RU" dirty="0">
                <a:solidFill>
                  <a:srgbClr val="000000"/>
                </a:solidFill>
                <a:latin typeface="Roboto"/>
              </a:rPr>
              <a:t> </a:t>
            </a:r>
            <a:r>
              <a:rPr lang="ru-RU" dirty="0" err="1">
                <a:solidFill>
                  <a:srgbClr val="000000"/>
                </a:solidFill>
                <a:latin typeface="Roboto"/>
              </a:rPr>
              <a:t>физикалық</a:t>
            </a:r>
            <a:r>
              <a:rPr lang="ru-RU" dirty="0">
                <a:solidFill>
                  <a:srgbClr val="000000"/>
                </a:solidFill>
                <a:latin typeface="Roboto"/>
              </a:rPr>
              <a:t> </a:t>
            </a:r>
            <a:r>
              <a:rPr lang="ru-RU" dirty="0" err="1">
                <a:solidFill>
                  <a:srgbClr val="000000"/>
                </a:solidFill>
                <a:latin typeface="Roboto"/>
              </a:rPr>
              <a:t>құбылыстарды</a:t>
            </a:r>
            <a:r>
              <a:rPr lang="ru-RU" dirty="0">
                <a:solidFill>
                  <a:srgbClr val="000000"/>
                </a:solidFill>
                <a:latin typeface="Roboto"/>
              </a:rPr>
              <a:t> </a:t>
            </a:r>
            <a:r>
              <a:rPr lang="ru-RU" dirty="0" err="1">
                <a:solidFill>
                  <a:srgbClr val="000000"/>
                </a:solidFill>
                <a:latin typeface="Roboto"/>
              </a:rPr>
              <a:t>түсінуге</a:t>
            </a:r>
            <a:r>
              <a:rPr lang="ru-RU" dirty="0">
                <a:solidFill>
                  <a:srgbClr val="000000"/>
                </a:solidFill>
                <a:latin typeface="Roboto"/>
              </a:rPr>
              <a:t> </a:t>
            </a:r>
            <a:r>
              <a:rPr lang="ru-RU" dirty="0" err="1">
                <a:solidFill>
                  <a:srgbClr val="000000"/>
                </a:solidFill>
                <a:latin typeface="Roboto"/>
              </a:rPr>
              <a:t>көмектеседі</a:t>
            </a:r>
            <a:r>
              <a:rPr lang="ru-RU" dirty="0">
                <a:solidFill>
                  <a:srgbClr val="000000"/>
                </a:solidFill>
                <a:latin typeface="Roboto"/>
              </a:rPr>
              <a:t>, </a:t>
            </a:r>
            <a:r>
              <a:rPr lang="ru-RU" dirty="0" err="1">
                <a:solidFill>
                  <a:srgbClr val="000000"/>
                </a:solidFill>
                <a:latin typeface="Roboto"/>
              </a:rPr>
              <a:t>қызығушылықты</a:t>
            </a:r>
            <a:r>
              <a:rPr lang="ru-RU" dirty="0">
                <a:solidFill>
                  <a:srgbClr val="000000"/>
                </a:solidFill>
                <a:latin typeface="Roboto"/>
              </a:rPr>
              <a:t> </a:t>
            </a:r>
            <a:r>
              <a:rPr lang="ru-RU" dirty="0" err="1">
                <a:solidFill>
                  <a:srgbClr val="000000"/>
                </a:solidFill>
                <a:latin typeface="Roboto"/>
              </a:rPr>
              <a:t>арттырады</a:t>
            </a:r>
            <a:r>
              <a:rPr lang="ru-RU" dirty="0">
                <a:solidFill>
                  <a:srgbClr val="000000"/>
                </a:solidFill>
                <a:latin typeface="Roboto"/>
              </a:rPr>
              <a:t> </a:t>
            </a:r>
            <a:r>
              <a:rPr lang="ru-RU" dirty="0" err="1">
                <a:solidFill>
                  <a:srgbClr val="000000"/>
                </a:solidFill>
                <a:latin typeface="Roboto"/>
              </a:rPr>
              <a:t>және</a:t>
            </a:r>
            <a:r>
              <a:rPr lang="ru-RU" dirty="0">
                <a:solidFill>
                  <a:srgbClr val="000000"/>
                </a:solidFill>
                <a:latin typeface="Roboto"/>
              </a:rPr>
              <a:t> </a:t>
            </a:r>
            <a:r>
              <a:rPr lang="ru-RU" dirty="0" err="1">
                <a:solidFill>
                  <a:srgbClr val="000000"/>
                </a:solidFill>
                <a:latin typeface="Roboto"/>
              </a:rPr>
              <a:t>эксперименттік</a:t>
            </a:r>
            <a:r>
              <a:rPr lang="ru-RU" dirty="0">
                <a:solidFill>
                  <a:srgbClr val="000000"/>
                </a:solidFill>
                <a:latin typeface="Roboto"/>
              </a:rPr>
              <a:t> </a:t>
            </a:r>
            <a:r>
              <a:rPr lang="ru-RU" dirty="0" err="1">
                <a:solidFill>
                  <a:srgbClr val="000000"/>
                </a:solidFill>
                <a:latin typeface="Roboto"/>
              </a:rPr>
              <a:t>дағдыларды</a:t>
            </a:r>
            <a:r>
              <a:rPr lang="ru-RU" dirty="0">
                <a:solidFill>
                  <a:srgbClr val="000000"/>
                </a:solidFill>
                <a:latin typeface="Roboto"/>
              </a:rPr>
              <a:t> </a:t>
            </a:r>
            <a:r>
              <a:rPr lang="ru-RU" dirty="0" err="1">
                <a:solidFill>
                  <a:srgbClr val="000000"/>
                </a:solidFill>
                <a:latin typeface="Roboto"/>
              </a:rPr>
              <a:t>нығайтады</a:t>
            </a:r>
            <a:r>
              <a:rPr lang="ru-RU" dirty="0">
                <a:solidFill>
                  <a:srgbClr val="000000"/>
                </a:solidFill>
                <a:latin typeface="Roboto"/>
              </a:rPr>
              <a:t>.</a:t>
            </a:r>
            <a:endParaRPr lang="en-US" sz="1800" b="1"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p:txBody>
      </p:sp>
      <p:pic>
        <p:nvPicPr>
          <p:cNvPr id="4" name="Picture 2">
            <a:extLst>
              <a:ext uri="{FF2B5EF4-FFF2-40B4-BE49-F238E27FC236}">
                <a16:creationId xmlns:a16="http://schemas.microsoft.com/office/drawing/2014/main" id="{A7B13735-5ECE-471C-AA32-F3DB5045C7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4529" y="3494026"/>
            <a:ext cx="2928781" cy="219487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a:extLst>
              <a:ext uri="{FF2B5EF4-FFF2-40B4-BE49-F238E27FC236}">
                <a16:creationId xmlns:a16="http://schemas.microsoft.com/office/drawing/2014/main" id="{9621EF67-814A-4EAD-B4AA-AE1AC9A8B1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8653" y="3503958"/>
            <a:ext cx="2928782" cy="220002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D78BD200-6972-4342-9B1B-2285AD940A3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96171" y="3523149"/>
            <a:ext cx="3585941" cy="21366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0763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DEE982-3382-59A5-A357-2614A5ED2CB5}"/>
            </a:ext>
          </a:extLst>
        </p:cNvPr>
        <p:cNvGrpSpPr/>
        <p:nvPr/>
      </p:nvGrpSpPr>
      <p:grpSpPr>
        <a:xfrm>
          <a:off x="0" y="0"/>
          <a:ext cx="0" cy="0"/>
          <a:chOff x="0" y="0"/>
          <a:chExt cx="0" cy="0"/>
        </a:xfrm>
      </p:grpSpPr>
      <p:sp>
        <p:nvSpPr>
          <p:cNvPr id="2" name="Скругленный прямоугольник 4">
            <a:extLst>
              <a:ext uri="{FF2B5EF4-FFF2-40B4-BE49-F238E27FC236}">
                <a16:creationId xmlns:a16="http://schemas.microsoft.com/office/drawing/2014/main" id="{164966AF-096E-BD1A-C11F-BB75B68E6EFC}"/>
              </a:ext>
            </a:extLst>
          </p:cNvPr>
          <p:cNvSpPr/>
          <p:nvPr/>
        </p:nvSpPr>
        <p:spPr>
          <a:xfrm>
            <a:off x="1233996" y="248764"/>
            <a:ext cx="9438607" cy="71739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3" name="Заголовок 1">
            <a:extLst>
              <a:ext uri="{FF2B5EF4-FFF2-40B4-BE49-F238E27FC236}">
                <a16:creationId xmlns:a16="http://schemas.microsoft.com/office/drawing/2014/main" id="{89DD7B57-C3BC-3A1E-CF70-FBA8F03D9455}"/>
              </a:ext>
            </a:extLst>
          </p:cNvPr>
          <p:cNvSpPr>
            <a:spLocks noGrp="1"/>
          </p:cNvSpPr>
          <p:nvPr>
            <p:ph type="title"/>
          </p:nvPr>
        </p:nvSpPr>
        <p:spPr>
          <a:xfrm>
            <a:off x="1233996" y="296175"/>
            <a:ext cx="9211909" cy="994123"/>
          </a:xfrm>
        </p:spPr>
        <p:txBody>
          <a:bodyPr>
            <a:normAutofit/>
          </a:bodyPr>
          <a:lstStyle/>
          <a:p>
            <a:pPr algn="ctr"/>
            <a:r>
              <a:rPr lang="ru-RU" sz="28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Мысалы</a:t>
            </a:r>
            <a:r>
              <a:rPr lang="ru-RU"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br>
              <a:rPr lang="ru-RU"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endParaRPr lang="ru-RU"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C66ABE4-6C50-52A6-C96B-4E37243CC5DB}"/>
              </a:ext>
            </a:extLst>
          </p:cNvPr>
          <p:cNvSpPr txBox="1"/>
          <p:nvPr/>
        </p:nvSpPr>
        <p:spPr>
          <a:xfrm>
            <a:off x="4272791" y="1160269"/>
            <a:ext cx="6998225" cy="2862322"/>
          </a:xfrm>
          <a:prstGeom prst="rect">
            <a:avLst/>
          </a:prstGeom>
          <a:noFill/>
        </p:spPr>
        <p:txBody>
          <a:bodyPr wrap="square">
            <a:spAutoFit/>
          </a:bodyPr>
          <a:lstStyle/>
          <a:p>
            <a:pPr indent="0" algn="just">
              <a:lnSpc>
                <a:spcPct val="100000"/>
              </a:lnSpc>
              <a:spcBef>
                <a:spcPts val="0"/>
              </a:spcBef>
              <a:buNone/>
            </a:pPr>
            <a:r>
              <a:rPr lang="ru-RU" b="1" dirty="0" err="1">
                <a:solidFill>
                  <a:srgbClr val="FF0000"/>
                </a:solidFill>
                <a:latin typeface="Arial" panose="020B0604020202020204" pitchFamily="34" charset="0"/>
                <a:ea typeface="Calibri" panose="020F0502020204030204" pitchFamily="34" charset="0"/>
                <a:cs typeface="Arial" panose="020B0604020202020204" pitchFamily="34" charset="0"/>
              </a:rPr>
              <a:t>Жарықтың</a:t>
            </a:r>
            <a:r>
              <a:rPr lang="ru-RU" b="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FF0000"/>
                </a:solidFill>
                <a:latin typeface="Arial" panose="020B0604020202020204" pitchFamily="34" charset="0"/>
                <a:ea typeface="Calibri" panose="020F0502020204030204" pitchFamily="34" charset="0"/>
                <a:cs typeface="Arial" panose="020B0604020202020204" pitchFamily="34" charset="0"/>
              </a:rPr>
              <a:t>сынуы</a:t>
            </a:r>
            <a:r>
              <a:rPr lang="ru-RU" b="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FF0000"/>
                </a:solidFill>
                <a:latin typeface="Arial" panose="020B0604020202020204" pitchFamily="34" charset="0"/>
                <a:ea typeface="Calibri" panose="020F0502020204030204" pitchFamily="34" charset="0"/>
                <a:cs typeface="Arial" panose="020B0604020202020204" pitchFamily="34" charset="0"/>
              </a:rPr>
              <a:t>және</a:t>
            </a:r>
            <a:r>
              <a:rPr lang="ru-RU" b="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FF0000"/>
                </a:solidFill>
                <a:latin typeface="Arial" panose="020B0604020202020204" pitchFamily="34" charset="0"/>
                <a:ea typeface="Calibri" panose="020F0502020204030204" pitchFamily="34" charset="0"/>
                <a:cs typeface="Arial" panose="020B0604020202020204" pitchFamily="34" charset="0"/>
              </a:rPr>
              <a:t>шағылуы</a:t>
            </a:r>
            <a:endParaRPr lang="ru-RU" b="1" dirty="0">
              <a:solidFill>
                <a:srgbClr val="FF0000"/>
              </a:solidFill>
              <a:latin typeface="Arial" panose="020B0604020202020204" pitchFamily="34" charset="0"/>
              <a:ea typeface="Calibri" panose="020F0502020204030204" pitchFamily="34" charset="0"/>
              <a:cs typeface="Arial" panose="020B0604020202020204" pitchFamily="34" charset="0"/>
            </a:endParaRPr>
          </a:p>
          <a:p>
            <a:pPr indent="0" algn="just">
              <a:lnSpc>
                <a:spcPct val="100000"/>
              </a:lnSpc>
              <a:spcBef>
                <a:spcPts val="0"/>
              </a:spcBef>
              <a:buNone/>
            </a:pP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Лазерлік</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шоу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жасау</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Лазер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сәулелерін</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және</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айна</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шыны</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секілді</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әртүрлі</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материалдарды</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пайдаланып</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жарықтың</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сынуы</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және</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шағылуы</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заңдарын</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көрсету</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Оқушылар</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лазер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сәулелерін</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белгілі</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бір</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бұрыштармен</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жіберіп</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шағылу</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және</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сыну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құбылыстарын</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бақылайды</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p>
          <a:p>
            <a:pPr indent="0" algn="just">
              <a:lnSpc>
                <a:spcPct val="100000"/>
              </a:lnSpc>
              <a:spcBef>
                <a:spcPts val="0"/>
              </a:spcBef>
              <a:buNone/>
            </a:pP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Призмалар</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арқылы</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спектр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алу</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Призма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арқылы</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ақ</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жарықты</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өткізіп</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түрлі</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түстерге</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бөлінуін</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бақылау</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Осы эксперимент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арқылы</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жарықтың</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дисперсия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құбылысын</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түсіндіруге</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болады</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a:t>
            </a:r>
            <a:endParaRPr lang="en-US" sz="1800" b="1"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7" name="Прямоугольник 6">
            <a:extLst>
              <a:ext uri="{FF2B5EF4-FFF2-40B4-BE49-F238E27FC236}">
                <a16:creationId xmlns:a16="http://schemas.microsoft.com/office/drawing/2014/main" id="{05AF7144-2E3D-4FD2-9737-3C37B8745A66}"/>
              </a:ext>
            </a:extLst>
          </p:cNvPr>
          <p:cNvSpPr/>
          <p:nvPr/>
        </p:nvSpPr>
        <p:spPr>
          <a:xfrm>
            <a:off x="4272791" y="3892561"/>
            <a:ext cx="7496963" cy="2585323"/>
          </a:xfrm>
          <a:prstGeom prst="rect">
            <a:avLst/>
          </a:prstGeom>
        </p:spPr>
        <p:txBody>
          <a:bodyPr wrap="square">
            <a:spAutoFit/>
          </a:bodyPr>
          <a:lstStyle/>
          <a:p>
            <a:pPr indent="0" algn="just">
              <a:lnSpc>
                <a:spcPct val="100000"/>
              </a:lnSpc>
              <a:spcBef>
                <a:spcPts val="0"/>
              </a:spcBef>
              <a:buNone/>
            </a:pPr>
            <a:r>
              <a:rPr lang="ru-RU" b="1" dirty="0" err="1">
                <a:solidFill>
                  <a:srgbClr val="FF0000"/>
                </a:solidFill>
                <a:latin typeface="Arial" panose="020B0604020202020204" pitchFamily="34" charset="0"/>
                <a:ea typeface="Calibri" panose="020F0502020204030204" pitchFamily="34" charset="0"/>
                <a:cs typeface="Arial" panose="020B0604020202020204" pitchFamily="34" charset="0"/>
              </a:rPr>
              <a:t>Энергияның</a:t>
            </a:r>
            <a:r>
              <a:rPr lang="ru-RU" b="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FF0000"/>
                </a:solidFill>
                <a:latin typeface="Arial" panose="020B0604020202020204" pitchFamily="34" charset="0"/>
                <a:ea typeface="Calibri" panose="020F0502020204030204" pitchFamily="34" charset="0"/>
                <a:cs typeface="Arial" panose="020B0604020202020204" pitchFamily="34" charset="0"/>
              </a:rPr>
              <a:t>сақталу</a:t>
            </a:r>
            <a:r>
              <a:rPr lang="ru-RU" b="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FF0000"/>
                </a:solidFill>
                <a:latin typeface="Arial" panose="020B0604020202020204" pitchFamily="34" charset="0"/>
                <a:ea typeface="Calibri" panose="020F0502020204030204" pitchFamily="34" charset="0"/>
                <a:cs typeface="Arial" panose="020B0604020202020204" pitchFamily="34" charset="0"/>
              </a:rPr>
              <a:t>заңы</a:t>
            </a:r>
            <a:endParaRPr lang="ru-RU" b="1" dirty="0">
              <a:solidFill>
                <a:srgbClr val="FF0000"/>
              </a:solidFill>
              <a:latin typeface="Arial" panose="020B0604020202020204" pitchFamily="34" charset="0"/>
              <a:ea typeface="Calibri" panose="020F0502020204030204" pitchFamily="34" charset="0"/>
              <a:cs typeface="Arial" panose="020B0604020202020204" pitchFamily="34" charset="0"/>
            </a:endParaRPr>
          </a:p>
          <a:p>
            <a:pPr indent="0" algn="just">
              <a:lnSpc>
                <a:spcPct val="100000"/>
              </a:lnSpc>
              <a:spcBef>
                <a:spcPts val="0"/>
              </a:spcBef>
              <a:buNone/>
            </a:pP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Маятниктің</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қозғалысы</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Маятник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жасап</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оның</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тербелісін</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бақылау</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Оқушылар</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маятниктің</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потенциалдық</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және</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кинетикалық</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энергияларын</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зерттеп</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энергияның</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сақталуын</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талдайды</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p>
          <a:p>
            <a:pPr indent="0" algn="just">
              <a:lnSpc>
                <a:spcPct val="100000"/>
              </a:lnSpc>
              <a:spcBef>
                <a:spcPts val="0"/>
              </a:spcBef>
              <a:buNone/>
            </a:pP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Биіктіктен</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шарды</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тастау</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Түрлі</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биіктіктерден</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шарды</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тастап</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оның</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кинетикалық</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және</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потенциалдық</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энергиясының</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өзгерісін</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зерттеу</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Осылайша</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еркін</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құлау</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қозғалысын</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түсінуге</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 </a:t>
            </a:r>
            <a:r>
              <a:rPr lang="ru-RU" b="1" dirty="0" err="1">
                <a:solidFill>
                  <a:srgbClr val="002060"/>
                </a:solidFill>
                <a:latin typeface="Arial" panose="020B0604020202020204" pitchFamily="34" charset="0"/>
                <a:ea typeface="Calibri" panose="020F0502020204030204" pitchFamily="34" charset="0"/>
                <a:cs typeface="Arial" panose="020B0604020202020204" pitchFamily="34" charset="0"/>
              </a:rPr>
              <a:t>болады</a:t>
            </a:r>
            <a:r>
              <a:rPr lang="ru-RU" b="1" dirty="0">
                <a:solidFill>
                  <a:srgbClr val="002060"/>
                </a:solidFill>
                <a:latin typeface="Arial" panose="020B0604020202020204" pitchFamily="34" charset="0"/>
                <a:ea typeface="Calibri" panose="020F0502020204030204" pitchFamily="34" charset="0"/>
                <a:cs typeface="Arial" panose="020B0604020202020204" pitchFamily="34" charset="0"/>
              </a:rPr>
              <a:t>.</a:t>
            </a:r>
            <a:endParaRPr lang="en-US" b="1"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854A0CF5-FB1F-4746-BA2F-C8627C6F0E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2246" y="1132445"/>
            <a:ext cx="3619500" cy="3048000"/>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a:extLst>
              <a:ext uri="{FF2B5EF4-FFF2-40B4-BE49-F238E27FC236}">
                <a16:creationId xmlns:a16="http://schemas.microsoft.com/office/drawing/2014/main" id="{5AB6BBEA-86B9-4409-B75A-4D9B4EF383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5935" y="4339634"/>
            <a:ext cx="3801333" cy="2138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3263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DEE982-3382-59A5-A357-2614A5ED2CB5}"/>
            </a:ext>
          </a:extLst>
        </p:cNvPr>
        <p:cNvGrpSpPr/>
        <p:nvPr/>
      </p:nvGrpSpPr>
      <p:grpSpPr>
        <a:xfrm>
          <a:off x="0" y="0"/>
          <a:ext cx="0" cy="0"/>
          <a:chOff x="0" y="0"/>
          <a:chExt cx="0" cy="0"/>
        </a:xfrm>
      </p:grpSpPr>
      <p:sp>
        <p:nvSpPr>
          <p:cNvPr id="2" name="Скругленный прямоугольник 4">
            <a:extLst>
              <a:ext uri="{FF2B5EF4-FFF2-40B4-BE49-F238E27FC236}">
                <a16:creationId xmlns:a16="http://schemas.microsoft.com/office/drawing/2014/main" id="{164966AF-096E-BD1A-C11F-BB75B68E6EFC}"/>
              </a:ext>
            </a:extLst>
          </p:cNvPr>
          <p:cNvSpPr/>
          <p:nvPr/>
        </p:nvSpPr>
        <p:spPr>
          <a:xfrm>
            <a:off x="1233996" y="248764"/>
            <a:ext cx="9438607" cy="71739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3" name="Заголовок 1">
            <a:extLst>
              <a:ext uri="{FF2B5EF4-FFF2-40B4-BE49-F238E27FC236}">
                <a16:creationId xmlns:a16="http://schemas.microsoft.com/office/drawing/2014/main" id="{89DD7B57-C3BC-3A1E-CF70-FBA8F03D9455}"/>
              </a:ext>
            </a:extLst>
          </p:cNvPr>
          <p:cNvSpPr>
            <a:spLocks noGrp="1"/>
          </p:cNvSpPr>
          <p:nvPr>
            <p:ph type="title"/>
          </p:nvPr>
        </p:nvSpPr>
        <p:spPr>
          <a:xfrm>
            <a:off x="1233996" y="296175"/>
            <a:ext cx="9211909" cy="994123"/>
          </a:xfrm>
        </p:spPr>
        <p:txBody>
          <a:bodyPr>
            <a:normAutofit/>
          </a:bodyPr>
          <a:lstStyle/>
          <a:p>
            <a:pPr algn="ctr"/>
            <a:r>
              <a:rPr lang="ru-RU" sz="2800" b="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Мысалы</a:t>
            </a:r>
            <a:r>
              <a:rPr lang="ru-RU"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br>
              <a:rPr lang="ru-RU"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endParaRPr lang="ru-RU" sz="28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C66ABE4-6C50-52A6-C96B-4E37243CC5DB}"/>
              </a:ext>
            </a:extLst>
          </p:cNvPr>
          <p:cNvSpPr txBox="1"/>
          <p:nvPr/>
        </p:nvSpPr>
        <p:spPr>
          <a:xfrm>
            <a:off x="766194" y="1202375"/>
            <a:ext cx="6165386" cy="2585323"/>
          </a:xfrm>
          <a:prstGeom prst="rect">
            <a:avLst/>
          </a:prstGeom>
          <a:noFill/>
        </p:spPr>
        <p:txBody>
          <a:bodyPr wrap="square">
            <a:spAutoFit/>
          </a:bodyPr>
          <a:lstStyle/>
          <a:p>
            <a:pPr indent="0" algn="just">
              <a:lnSpc>
                <a:spcPct val="100000"/>
              </a:lnSpc>
              <a:spcBef>
                <a:spcPts val="0"/>
              </a:spcBef>
              <a:buNone/>
            </a:pPr>
            <a:r>
              <a:rPr lang="ru-RU" dirty="0">
                <a:solidFill>
                  <a:srgbClr val="000000"/>
                </a:solidFill>
                <a:latin typeface="Roboto"/>
              </a:rPr>
              <a:t> </a:t>
            </a:r>
            <a:r>
              <a:rPr lang="ru-RU" dirty="0" err="1">
                <a:solidFill>
                  <a:srgbClr val="FF0000"/>
                </a:solidFill>
                <a:latin typeface="Roboto"/>
              </a:rPr>
              <a:t>Қарапайым</a:t>
            </a:r>
            <a:r>
              <a:rPr lang="ru-RU" dirty="0">
                <a:solidFill>
                  <a:srgbClr val="FF0000"/>
                </a:solidFill>
                <a:latin typeface="Roboto"/>
              </a:rPr>
              <a:t> </a:t>
            </a:r>
            <a:r>
              <a:rPr lang="ru-RU" dirty="0" err="1">
                <a:solidFill>
                  <a:srgbClr val="FF0000"/>
                </a:solidFill>
                <a:latin typeface="Roboto"/>
              </a:rPr>
              <a:t>механизмдер</a:t>
            </a:r>
            <a:r>
              <a:rPr lang="ru-RU" dirty="0">
                <a:solidFill>
                  <a:srgbClr val="FF0000"/>
                </a:solidFill>
                <a:latin typeface="Roboto"/>
              </a:rPr>
              <a:t> </a:t>
            </a:r>
            <a:r>
              <a:rPr lang="ru-RU" dirty="0" err="1">
                <a:solidFill>
                  <a:srgbClr val="FF0000"/>
                </a:solidFill>
                <a:latin typeface="Roboto"/>
              </a:rPr>
              <a:t>және</a:t>
            </a:r>
            <a:r>
              <a:rPr lang="ru-RU" dirty="0">
                <a:solidFill>
                  <a:srgbClr val="FF0000"/>
                </a:solidFill>
                <a:latin typeface="Roboto"/>
              </a:rPr>
              <a:t> </a:t>
            </a:r>
            <a:r>
              <a:rPr lang="ru-RU" dirty="0" err="1">
                <a:solidFill>
                  <a:srgbClr val="FF0000"/>
                </a:solidFill>
                <a:latin typeface="Roboto"/>
              </a:rPr>
              <a:t>жұмыс</a:t>
            </a:r>
            <a:r>
              <a:rPr lang="ru-RU" dirty="0">
                <a:solidFill>
                  <a:srgbClr val="000000"/>
                </a:solidFill>
                <a:latin typeface="Roboto"/>
              </a:rPr>
              <a:t>	</a:t>
            </a:r>
          </a:p>
          <a:p>
            <a:pPr indent="0" algn="just">
              <a:lnSpc>
                <a:spcPct val="100000"/>
              </a:lnSpc>
              <a:spcBef>
                <a:spcPts val="0"/>
              </a:spcBef>
              <a:buNone/>
            </a:pPr>
            <a:r>
              <a:rPr lang="ru-RU" dirty="0">
                <a:solidFill>
                  <a:srgbClr val="000000"/>
                </a:solidFill>
                <a:latin typeface="Roboto"/>
              </a:rPr>
              <a:t>•	Тепе-</a:t>
            </a:r>
            <a:r>
              <a:rPr lang="ru-RU" dirty="0" err="1">
                <a:solidFill>
                  <a:srgbClr val="000000"/>
                </a:solidFill>
                <a:latin typeface="Roboto"/>
              </a:rPr>
              <a:t>теңдік</a:t>
            </a:r>
            <a:r>
              <a:rPr lang="ru-RU" dirty="0">
                <a:solidFill>
                  <a:srgbClr val="000000"/>
                </a:solidFill>
                <a:latin typeface="Roboto"/>
              </a:rPr>
              <a:t> </a:t>
            </a:r>
            <a:r>
              <a:rPr lang="ru-RU" dirty="0" err="1">
                <a:solidFill>
                  <a:srgbClr val="000000"/>
                </a:solidFill>
                <a:latin typeface="Roboto"/>
              </a:rPr>
              <a:t>заңын</a:t>
            </a:r>
            <a:r>
              <a:rPr lang="ru-RU" dirty="0">
                <a:solidFill>
                  <a:srgbClr val="000000"/>
                </a:solidFill>
                <a:latin typeface="Roboto"/>
              </a:rPr>
              <a:t> </a:t>
            </a:r>
            <a:r>
              <a:rPr lang="ru-RU" dirty="0" err="1">
                <a:solidFill>
                  <a:srgbClr val="000000"/>
                </a:solidFill>
                <a:latin typeface="Roboto"/>
              </a:rPr>
              <a:t>зерттеу</a:t>
            </a:r>
            <a:r>
              <a:rPr lang="ru-RU" dirty="0">
                <a:solidFill>
                  <a:srgbClr val="000000"/>
                </a:solidFill>
                <a:latin typeface="Roboto"/>
              </a:rPr>
              <a:t>: </a:t>
            </a:r>
            <a:r>
              <a:rPr lang="ru-RU" dirty="0" err="1">
                <a:solidFill>
                  <a:srgbClr val="000000"/>
                </a:solidFill>
                <a:latin typeface="Roboto"/>
              </a:rPr>
              <a:t>Тартпа</a:t>
            </a:r>
            <a:r>
              <a:rPr lang="ru-RU" dirty="0">
                <a:solidFill>
                  <a:srgbClr val="000000"/>
                </a:solidFill>
                <a:latin typeface="Roboto"/>
              </a:rPr>
              <a:t> </a:t>
            </a:r>
            <a:r>
              <a:rPr lang="ru-RU" dirty="0" err="1">
                <a:solidFill>
                  <a:srgbClr val="000000"/>
                </a:solidFill>
                <a:latin typeface="Roboto"/>
              </a:rPr>
              <a:t>немесе</a:t>
            </a:r>
            <a:r>
              <a:rPr lang="ru-RU" dirty="0">
                <a:solidFill>
                  <a:srgbClr val="000000"/>
                </a:solidFill>
                <a:latin typeface="Roboto"/>
              </a:rPr>
              <a:t> </a:t>
            </a:r>
            <a:r>
              <a:rPr lang="ru-RU" dirty="0" err="1">
                <a:solidFill>
                  <a:srgbClr val="000000"/>
                </a:solidFill>
                <a:latin typeface="Roboto"/>
              </a:rPr>
              <a:t>қарапайым</a:t>
            </a:r>
            <a:r>
              <a:rPr lang="ru-RU" dirty="0">
                <a:solidFill>
                  <a:srgbClr val="000000"/>
                </a:solidFill>
                <a:latin typeface="Roboto"/>
              </a:rPr>
              <a:t> </a:t>
            </a:r>
            <a:r>
              <a:rPr lang="ru-RU" dirty="0" err="1">
                <a:solidFill>
                  <a:srgbClr val="000000"/>
                </a:solidFill>
                <a:latin typeface="Roboto"/>
              </a:rPr>
              <a:t>арқанмен</a:t>
            </a:r>
            <a:r>
              <a:rPr lang="ru-RU" dirty="0">
                <a:solidFill>
                  <a:srgbClr val="000000"/>
                </a:solidFill>
                <a:latin typeface="Roboto"/>
              </a:rPr>
              <a:t> </a:t>
            </a:r>
            <a:r>
              <a:rPr lang="ru-RU" dirty="0" err="1">
                <a:solidFill>
                  <a:srgbClr val="000000"/>
                </a:solidFill>
                <a:latin typeface="Roboto"/>
              </a:rPr>
              <a:t>күштің</a:t>
            </a:r>
            <a:r>
              <a:rPr lang="ru-RU" dirty="0">
                <a:solidFill>
                  <a:srgbClr val="000000"/>
                </a:solidFill>
                <a:latin typeface="Roboto"/>
              </a:rPr>
              <a:t> тепе-</a:t>
            </a:r>
            <a:r>
              <a:rPr lang="ru-RU" dirty="0" err="1">
                <a:solidFill>
                  <a:srgbClr val="000000"/>
                </a:solidFill>
                <a:latin typeface="Roboto"/>
              </a:rPr>
              <a:t>теңдігін</a:t>
            </a:r>
            <a:r>
              <a:rPr lang="ru-RU" dirty="0">
                <a:solidFill>
                  <a:srgbClr val="000000"/>
                </a:solidFill>
                <a:latin typeface="Roboto"/>
              </a:rPr>
              <a:t> </a:t>
            </a:r>
            <a:r>
              <a:rPr lang="ru-RU" dirty="0" err="1">
                <a:solidFill>
                  <a:srgbClr val="000000"/>
                </a:solidFill>
                <a:latin typeface="Roboto"/>
              </a:rPr>
              <a:t>зерттейтін</a:t>
            </a:r>
            <a:r>
              <a:rPr lang="ru-RU" dirty="0">
                <a:solidFill>
                  <a:srgbClr val="000000"/>
                </a:solidFill>
                <a:latin typeface="Roboto"/>
              </a:rPr>
              <a:t> эксперимент </a:t>
            </a:r>
            <a:r>
              <a:rPr lang="ru-RU" dirty="0" err="1">
                <a:solidFill>
                  <a:srgbClr val="000000"/>
                </a:solidFill>
                <a:latin typeface="Roboto"/>
              </a:rPr>
              <a:t>жасау</a:t>
            </a:r>
            <a:r>
              <a:rPr lang="ru-RU" dirty="0">
                <a:solidFill>
                  <a:srgbClr val="000000"/>
                </a:solidFill>
                <a:latin typeface="Roboto"/>
              </a:rPr>
              <a:t>. </a:t>
            </a:r>
            <a:r>
              <a:rPr lang="ru-RU" dirty="0" err="1">
                <a:solidFill>
                  <a:srgbClr val="000000"/>
                </a:solidFill>
                <a:latin typeface="Roboto"/>
              </a:rPr>
              <a:t>Оқушылар</a:t>
            </a:r>
            <a:r>
              <a:rPr lang="ru-RU" dirty="0">
                <a:solidFill>
                  <a:srgbClr val="000000"/>
                </a:solidFill>
                <a:latin typeface="Roboto"/>
              </a:rPr>
              <a:t> </a:t>
            </a:r>
            <a:r>
              <a:rPr lang="ru-RU" dirty="0" err="1">
                <a:solidFill>
                  <a:srgbClr val="000000"/>
                </a:solidFill>
                <a:latin typeface="Roboto"/>
              </a:rPr>
              <a:t>жүк</a:t>
            </a:r>
            <a:r>
              <a:rPr lang="ru-RU" dirty="0">
                <a:solidFill>
                  <a:srgbClr val="000000"/>
                </a:solidFill>
                <a:latin typeface="Roboto"/>
              </a:rPr>
              <a:t> пен </a:t>
            </a:r>
            <a:r>
              <a:rPr lang="ru-RU" dirty="0" err="1">
                <a:solidFill>
                  <a:srgbClr val="000000"/>
                </a:solidFill>
                <a:latin typeface="Roboto"/>
              </a:rPr>
              <a:t>қарсы</a:t>
            </a:r>
            <a:r>
              <a:rPr lang="ru-RU" dirty="0">
                <a:solidFill>
                  <a:srgbClr val="000000"/>
                </a:solidFill>
                <a:latin typeface="Roboto"/>
              </a:rPr>
              <a:t> </a:t>
            </a:r>
            <a:r>
              <a:rPr lang="ru-RU" dirty="0" err="1">
                <a:solidFill>
                  <a:srgbClr val="000000"/>
                </a:solidFill>
                <a:latin typeface="Roboto"/>
              </a:rPr>
              <a:t>салмақтың</a:t>
            </a:r>
            <a:r>
              <a:rPr lang="ru-RU" dirty="0">
                <a:solidFill>
                  <a:srgbClr val="000000"/>
                </a:solidFill>
                <a:latin typeface="Roboto"/>
              </a:rPr>
              <a:t> </a:t>
            </a:r>
            <a:r>
              <a:rPr lang="ru-RU" dirty="0" err="1">
                <a:solidFill>
                  <a:srgbClr val="000000"/>
                </a:solidFill>
                <a:latin typeface="Roboto"/>
              </a:rPr>
              <a:t>арақатынасын</a:t>
            </a:r>
            <a:r>
              <a:rPr lang="ru-RU" dirty="0">
                <a:solidFill>
                  <a:srgbClr val="000000"/>
                </a:solidFill>
                <a:latin typeface="Roboto"/>
              </a:rPr>
              <a:t> </a:t>
            </a:r>
            <a:r>
              <a:rPr lang="ru-RU" dirty="0" err="1">
                <a:solidFill>
                  <a:srgbClr val="000000"/>
                </a:solidFill>
                <a:latin typeface="Roboto"/>
              </a:rPr>
              <a:t>қарастырады</a:t>
            </a:r>
            <a:r>
              <a:rPr lang="ru-RU" dirty="0">
                <a:solidFill>
                  <a:srgbClr val="000000"/>
                </a:solidFill>
                <a:latin typeface="Roboto"/>
              </a:rPr>
              <a:t>.	</a:t>
            </a:r>
          </a:p>
          <a:p>
            <a:pPr indent="0" algn="just">
              <a:lnSpc>
                <a:spcPct val="100000"/>
              </a:lnSpc>
              <a:spcBef>
                <a:spcPts val="0"/>
              </a:spcBef>
              <a:buNone/>
            </a:pPr>
            <a:r>
              <a:rPr lang="ru-RU" dirty="0">
                <a:solidFill>
                  <a:srgbClr val="000000"/>
                </a:solidFill>
                <a:latin typeface="Roboto"/>
              </a:rPr>
              <a:t>•	</a:t>
            </a:r>
            <a:r>
              <a:rPr lang="ru-RU" dirty="0" err="1">
                <a:solidFill>
                  <a:srgbClr val="000000"/>
                </a:solidFill>
                <a:latin typeface="Roboto"/>
              </a:rPr>
              <a:t>Рычагтың</a:t>
            </a:r>
            <a:r>
              <a:rPr lang="ru-RU" dirty="0">
                <a:solidFill>
                  <a:srgbClr val="000000"/>
                </a:solidFill>
                <a:latin typeface="Roboto"/>
              </a:rPr>
              <a:t> </a:t>
            </a:r>
            <a:r>
              <a:rPr lang="ru-RU" dirty="0" err="1">
                <a:solidFill>
                  <a:srgbClr val="000000"/>
                </a:solidFill>
                <a:latin typeface="Roboto"/>
              </a:rPr>
              <a:t>тиімділігі</a:t>
            </a:r>
            <a:r>
              <a:rPr lang="ru-RU" dirty="0">
                <a:solidFill>
                  <a:srgbClr val="000000"/>
                </a:solidFill>
                <a:latin typeface="Roboto"/>
              </a:rPr>
              <a:t>: </a:t>
            </a:r>
            <a:r>
              <a:rPr lang="ru-RU" dirty="0" err="1">
                <a:solidFill>
                  <a:srgbClr val="000000"/>
                </a:solidFill>
                <a:latin typeface="Roboto"/>
              </a:rPr>
              <a:t>Түрлі</a:t>
            </a:r>
            <a:r>
              <a:rPr lang="ru-RU" dirty="0">
                <a:solidFill>
                  <a:srgbClr val="000000"/>
                </a:solidFill>
                <a:latin typeface="Roboto"/>
              </a:rPr>
              <a:t> </a:t>
            </a:r>
            <a:r>
              <a:rPr lang="ru-RU" dirty="0" err="1">
                <a:solidFill>
                  <a:srgbClr val="000000"/>
                </a:solidFill>
                <a:latin typeface="Roboto"/>
              </a:rPr>
              <a:t>ұзындықтағы</a:t>
            </a:r>
            <a:r>
              <a:rPr lang="ru-RU" dirty="0">
                <a:solidFill>
                  <a:srgbClr val="000000"/>
                </a:solidFill>
                <a:latin typeface="Roboto"/>
              </a:rPr>
              <a:t> </a:t>
            </a:r>
            <a:r>
              <a:rPr lang="ru-RU" dirty="0" err="1">
                <a:solidFill>
                  <a:srgbClr val="000000"/>
                </a:solidFill>
                <a:latin typeface="Roboto"/>
              </a:rPr>
              <a:t>рычагтарды</a:t>
            </a:r>
            <a:r>
              <a:rPr lang="ru-RU" dirty="0">
                <a:solidFill>
                  <a:srgbClr val="000000"/>
                </a:solidFill>
                <a:latin typeface="Roboto"/>
              </a:rPr>
              <a:t> </a:t>
            </a:r>
            <a:r>
              <a:rPr lang="ru-RU" dirty="0" err="1">
                <a:solidFill>
                  <a:srgbClr val="000000"/>
                </a:solidFill>
                <a:latin typeface="Roboto"/>
              </a:rPr>
              <a:t>қолданып</a:t>
            </a:r>
            <a:r>
              <a:rPr lang="ru-RU" dirty="0">
                <a:solidFill>
                  <a:srgbClr val="000000"/>
                </a:solidFill>
                <a:latin typeface="Roboto"/>
              </a:rPr>
              <a:t>, </a:t>
            </a:r>
            <a:r>
              <a:rPr lang="ru-RU" dirty="0" err="1">
                <a:solidFill>
                  <a:srgbClr val="000000"/>
                </a:solidFill>
                <a:latin typeface="Roboto"/>
              </a:rPr>
              <a:t>күш</a:t>
            </a:r>
            <a:r>
              <a:rPr lang="ru-RU" dirty="0">
                <a:solidFill>
                  <a:srgbClr val="000000"/>
                </a:solidFill>
                <a:latin typeface="Roboto"/>
              </a:rPr>
              <a:t> пен </a:t>
            </a:r>
            <a:r>
              <a:rPr lang="ru-RU" dirty="0" err="1">
                <a:solidFill>
                  <a:srgbClr val="000000"/>
                </a:solidFill>
                <a:latin typeface="Roboto"/>
              </a:rPr>
              <a:t>салмақтың</a:t>
            </a:r>
            <a:r>
              <a:rPr lang="ru-RU" dirty="0">
                <a:solidFill>
                  <a:srgbClr val="000000"/>
                </a:solidFill>
                <a:latin typeface="Roboto"/>
              </a:rPr>
              <a:t> </a:t>
            </a:r>
            <a:r>
              <a:rPr lang="ru-RU" dirty="0" err="1">
                <a:solidFill>
                  <a:srgbClr val="000000"/>
                </a:solidFill>
                <a:latin typeface="Roboto"/>
              </a:rPr>
              <a:t>байланысын</a:t>
            </a:r>
            <a:r>
              <a:rPr lang="ru-RU" dirty="0">
                <a:solidFill>
                  <a:srgbClr val="000000"/>
                </a:solidFill>
                <a:latin typeface="Roboto"/>
              </a:rPr>
              <a:t> </a:t>
            </a:r>
            <a:r>
              <a:rPr lang="ru-RU" dirty="0" err="1">
                <a:solidFill>
                  <a:srgbClr val="000000"/>
                </a:solidFill>
                <a:latin typeface="Roboto"/>
              </a:rPr>
              <a:t>зерттеу</a:t>
            </a:r>
            <a:r>
              <a:rPr lang="ru-RU" dirty="0">
                <a:solidFill>
                  <a:srgbClr val="000000"/>
                </a:solidFill>
                <a:latin typeface="Roboto"/>
              </a:rPr>
              <a:t>. </a:t>
            </a:r>
            <a:r>
              <a:rPr lang="ru-RU" dirty="0" err="1">
                <a:solidFill>
                  <a:srgbClr val="000000"/>
                </a:solidFill>
                <a:latin typeface="Roboto"/>
              </a:rPr>
              <a:t>Оқушыларға</a:t>
            </a:r>
            <a:r>
              <a:rPr lang="ru-RU" dirty="0">
                <a:solidFill>
                  <a:srgbClr val="000000"/>
                </a:solidFill>
                <a:latin typeface="Roboto"/>
              </a:rPr>
              <a:t> </a:t>
            </a:r>
            <a:r>
              <a:rPr lang="ru-RU" dirty="0" err="1">
                <a:solidFill>
                  <a:srgbClr val="000000"/>
                </a:solidFill>
                <a:latin typeface="Roboto"/>
              </a:rPr>
              <a:t>рычагтың</a:t>
            </a:r>
            <a:r>
              <a:rPr lang="ru-RU" dirty="0">
                <a:solidFill>
                  <a:srgbClr val="000000"/>
                </a:solidFill>
                <a:latin typeface="Roboto"/>
              </a:rPr>
              <a:t> </a:t>
            </a:r>
            <a:r>
              <a:rPr lang="ru-RU" dirty="0" err="1">
                <a:solidFill>
                  <a:srgbClr val="000000"/>
                </a:solidFill>
                <a:latin typeface="Roboto"/>
              </a:rPr>
              <a:t>физикалық</a:t>
            </a:r>
            <a:r>
              <a:rPr lang="ru-RU" dirty="0">
                <a:solidFill>
                  <a:srgbClr val="000000"/>
                </a:solidFill>
                <a:latin typeface="Roboto"/>
              </a:rPr>
              <a:t> </a:t>
            </a:r>
            <a:r>
              <a:rPr lang="ru-RU" dirty="0" err="1">
                <a:solidFill>
                  <a:srgbClr val="000000"/>
                </a:solidFill>
                <a:latin typeface="Roboto"/>
              </a:rPr>
              <a:t>жұмыс</a:t>
            </a:r>
            <a:r>
              <a:rPr lang="ru-RU" dirty="0">
                <a:solidFill>
                  <a:srgbClr val="000000"/>
                </a:solidFill>
                <a:latin typeface="Roboto"/>
              </a:rPr>
              <a:t> </a:t>
            </a:r>
            <a:r>
              <a:rPr lang="ru-RU" dirty="0" err="1">
                <a:solidFill>
                  <a:srgbClr val="000000"/>
                </a:solidFill>
                <a:latin typeface="Roboto"/>
              </a:rPr>
              <a:t>атқару</a:t>
            </a:r>
            <a:r>
              <a:rPr lang="ru-RU" dirty="0">
                <a:solidFill>
                  <a:srgbClr val="000000"/>
                </a:solidFill>
                <a:latin typeface="Roboto"/>
              </a:rPr>
              <a:t> </a:t>
            </a:r>
            <a:r>
              <a:rPr lang="ru-RU" dirty="0" err="1">
                <a:solidFill>
                  <a:srgbClr val="000000"/>
                </a:solidFill>
                <a:latin typeface="Roboto"/>
              </a:rPr>
              <a:t>тиімділігін</a:t>
            </a:r>
            <a:r>
              <a:rPr lang="ru-RU" dirty="0">
                <a:solidFill>
                  <a:srgbClr val="000000"/>
                </a:solidFill>
                <a:latin typeface="Roboto"/>
              </a:rPr>
              <a:t> </a:t>
            </a:r>
            <a:r>
              <a:rPr lang="ru-RU" dirty="0" err="1">
                <a:solidFill>
                  <a:srgbClr val="000000"/>
                </a:solidFill>
                <a:latin typeface="Roboto"/>
              </a:rPr>
              <a:t>талдауға</a:t>
            </a:r>
            <a:r>
              <a:rPr lang="ru-RU" dirty="0">
                <a:solidFill>
                  <a:srgbClr val="000000"/>
                </a:solidFill>
                <a:latin typeface="Roboto"/>
              </a:rPr>
              <a:t> </a:t>
            </a:r>
            <a:r>
              <a:rPr lang="ru-RU" dirty="0" err="1">
                <a:solidFill>
                  <a:srgbClr val="000000"/>
                </a:solidFill>
                <a:latin typeface="Roboto"/>
              </a:rPr>
              <a:t>болады</a:t>
            </a:r>
            <a:r>
              <a:rPr lang="ru-RU" dirty="0">
                <a:solidFill>
                  <a:srgbClr val="000000"/>
                </a:solidFill>
                <a:latin typeface="Roboto"/>
              </a:rPr>
              <a:t>.</a:t>
            </a:r>
            <a:endParaRPr lang="en-US" sz="1800" b="1"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7" name="Прямоугольник 6">
            <a:extLst>
              <a:ext uri="{FF2B5EF4-FFF2-40B4-BE49-F238E27FC236}">
                <a16:creationId xmlns:a16="http://schemas.microsoft.com/office/drawing/2014/main" id="{B8CFC2AD-E120-4DC7-A16E-44DD1095016A}"/>
              </a:ext>
            </a:extLst>
          </p:cNvPr>
          <p:cNvSpPr/>
          <p:nvPr/>
        </p:nvSpPr>
        <p:spPr>
          <a:xfrm>
            <a:off x="766194" y="3787698"/>
            <a:ext cx="6859399" cy="2862322"/>
          </a:xfrm>
          <a:prstGeom prst="rect">
            <a:avLst/>
          </a:prstGeom>
        </p:spPr>
        <p:txBody>
          <a:bodyPr wrap="square">
            <a:spAutoFit/>
          </a:bodyPr>
          <a:lstStyle/>
          <a:p>
            <a:pPr indent="0" algn="just">
              <a:lnSpc>
                <a:spcPct val="100000"/>
              </a:lnSpc>
              <a:spcBef>
                <a:spcPts val="0"/>
              </a:spcBef>
              <a:buNone/>
            </a:pPr>
            <a:r>
              <a:rPr lang="ru-RU" dirty="0">
                <a:solidFill>
                  <a:srgbClr val="FF0000"/>
                </a:solidFill>
                <a:latin typeface="Roboto"/>
              </a:rPr>
              <a:t>Термодинамика</a:t>
            </a:r>
            <a:r>
              <a:rPr lang="ru-RU" dirty="0">
                <a:solidFill>
                  <a:srgbClr val="000000"/>
                </a:solidFill>
                <a:latin typeface="Roboto"/>
              </a:rPr>
              <a:t>	</a:t>
            </a:r>
          </a:p>
          <a:p>
            <a:pPr indent="0" algn="just">
              <a:lnSpc>
                <a:spcPct val="100000"/>
              </a:lnSpc>
              <a:spcBef>
                <a:spcPts val="0"/>
              </a:spcBef>
              <a:buNone/>
            </a:pPr>
            <a:r>
              <a:rPr lang="ru-RU" dirty="0">
                <a:solidFill>
                  <a:srgbClr val="000000"/>
                </a:solidFill>
                <a:latin typeface="Roboto"/>
              </a:rPr>
              <a:t>•	</a:t>
            </a:r>
            <a:r>
              <a:rPr lang="ru-RU" dirty="0" err="1">
                <a:solidFill>
                  <a:srgbClr val="000000"/>
                </a:solidFill>
                <a:latin typeface="Roboto"/>
              </a:rPr>
              <a:t>Жылу</a:t>
            </a:r>
            <a:r>
              <a:rPr lang="ru-RU" dirty="0">
                <a:solidFill>
                  <a:srgbClr val="000000"/>
                </a:solidFill>
                <a:latin typeface="Roboto"/>
              </a:rPr>
              <a:t> </a:t>
            </a:r>
            <a:r>
              <a:rPr lang="ru-RU" dirty="0" err="1">
                <a:solidFill>
                  <a:srgbClr val="000000"/>
                </a:solidFill>
                <a:latin typeface="Roboto"/>
              </a:rPr>
              <a:t>өткізгіштігін</a:t>
            </a:r>
            <a:r>
              <a:rPr lang="ru-RU" dirty="0">
                <a:solidFill>
                  <a:srgbClr val="000000"/>
                </a:solidFill>
                <a:latin typeface="Roboto"/>
              </a:rPr>
              <a:t> </a:t>
            </a:r>
            <a:r>
              <a:rPr lang="ru-RU" dirty="0" err="1">
                <a:solidFill>
                  <a:srgbClr val="000000"/>
                </a:solidFill>
                <a:latin typeface="Roboto"/>
              </a:rPr>
              <a:t>зерттеу</a:t>
            </a:r>
            <a:r>
              <a:rPr lang="ru-RU" dirty="0">
                <a:solidFill>
                  <a:srgbClr val="000000"/>
                </a:solidFill>
                <a:latin typeface="Roboto"/>
              </a:rPr>
              <a:t>: </a:t>
            </a:r>
            <a:r>
              <a:rPr lang="ru-RU" dirty="0" err="1">
                <a:solidFill>
                  <a:srgbClr val="000000"/>
                </a:solidFill>
                <a:latin typeface="Roboto"/>
              </a:rPr>
              <a:t>Әртүрлі</a:t>
            </a:r>
            <a:r>
              <a:rPr lang="ru-RU" dirty="0">
                <a:solidFill>
                  <a:srgbClr val="000000"/>
                </a:solidFill>
                <a:latin typeface="Roboto"/>
              </a:rPr>
              <a:t> </a:t>
            </a:r>
            <a:r>
              <a:rPr lang="ru-RU" dirty="0" err="1">
                <a:solidFill>
                  <a:srgbClr val="000000"/>
                </a:solidFill>
                <a:latin typeface="Roboto"/>
              </a:rPr>
              <a:t>материалдардың</a:t>
            </a:r>
            <a:r>
              <a:rPr lang="ru-RU" dirty="0">
                <a:solidFill>
                  <a:srgbClr val="000000"/>
                </a:solidFill>
                <a:latin typeface="Roboto"/>
              </a:rPr>
              <a:t> </a:t>
            </a:r>
            <a:r>
              <a:rPr lang="ru-RU" dirty="0" err="1">
                <a:solidFill>
                  <a:srgbClr val="000000"/>
                </a:solidFill>
                <a:latin typeface="Roboto"/>
              </a:rPr>
              <a:t>жылу</a:t>
            </a:r>
            <a:r>
              <a:rPr lang="ru-RU" dirty="0">
                <a:solidFill>
                  <a:srgbClr val="000000"/>
                </a:solidFill>
                <a:latin typeface="Roboto"/>
              </a:rPr>
              <a:t> </a:t>
            </a:r>
            <a:r>
              <a:rPr lang="ru-RU" dirty="0" err="1">
                <a:solidFill>
                  <a:srgbClr val="000000"/>
                </a:solidFill>
                <a:latin typeface="Roboto"/>
              </a:rPr>
              <a:t>өткізгіштігін</a:t>
            </a:r>
            <a:r>
              <a:rPr lang="ru-RU" dirty="0">
                <a:solidFill>
                  <a:srgbClr val="000000"/>
                </a:solidFill>
                <a:latin typeface="Roboto"/>
              </a:rPr>
              <a:t> </a:t>
            </a:r>
            <a:r>
              <a:rPr lang="ru-RU" dirty="0" err="1">
                <a:solidFill>
                  <a:srgbClr val="000000"/>
                </a:solidFill>
                <a:latin typeface="Roboto"/>
              </a:rPr>
              <a:t>тәжірибе</a:t>
            </a:r>
            <a:r>
              <a:rPr lang="ru-RU" dirty="0">
                <a:solidFill>
                  <a:srgbClr val="000000"/>
                </a:solidFill>
                <a:latin typeface="Roboto"/>
              </a:rPr>
              <a:t> </a:t>
            </a:r>
            <a:r>
              <a:rPr lang="ru-RU" dirty="0" err="1">
                <a:solidFill>
                  <a:srgbClr val="000000"/>
                </a:solidFill>
                <a:latin typeface="Roboto"/>
              </a:rPr>
              <a:t>арқылы</a:t>
            </a:r>
            <a:r>
              <a:rPr lang="ru-RU" dirty="0">
                <a:solidFill>
                  <a:srgbClr val="000000"/>
                </a:solidFill>
                <a:latin typeface="Roboto"/>
              </a:rPr>
              <a:t> </a:t>
            </a:r>
            <a:r>
              <a:rPr lang="ru-RU" dirty="0" err="1">
                <a:solidFill>
                  <a:srgbClr val="000000"/>
                </a:solidFill>
                <a:latin typeface="Roboto"/>
              </a:rPr>
              <a:t>зерттеу</a:t>
            </a:r>
            <a:r>
              <a:rPr lang="ru-RU" dirty="0">
                <a:solidFill>
                  <a:srgbClr val="000000"/>
                </a:solidFill>
                <a:latin typeface="Roboto"/>
              </a:rPr>
              <a:t>. </a:t>
            </a:r>
            <a:r>
              <a:rPr lang="ru-RU" dirty="0" err="1">
                <a:solidFill>
                  <a:srgbClr val="000000"/>
                </a:solidFill>
                <a:latin typeface="Roboto"/>
              </a:rPr>
              <a:t>Мысалы</a:t>
            </a:r>
            <a:r>
              <a:rPr lang="ru-RU" dirty="0">
                <a:solidFill>
                  <a:srgbClr val="000000"/>
                </a:solidFill>
                <a:latin typeface="Roboto"/>
              </a:rPr>
              <a:t>, </a:t>
            </a:r>
            <a:r>
              <a:rPr lang="ru-RU" dirty="0" err="1">
                <a:solidFill>
                  <a:srgbClr val="000000"/>
                </a:solidFill>
                <a:latin typeface="Roboto"/>
              </a:rPr>
              <a:t>бірдей</a:t>
            </a:r>
            <a:r>
              <a:rPr lang="ru-RU" dirty="0">
                <a:solidFill>
                  <a:srgbClr val="000000"/>
                </a:solidFill>
                <a:latin typeface="Roboto"/>
              </a:rPr>
              <a:t> </a:t>
            </a:r>
            <a:r>
              <a:rPr lang="ru-RU" dirty="0" err="1">
                <a:solidFill>
                  <a:srgbClr val="000000"/>
                </a:solidFill>
                <a:latin typeface="Roboto"/>
              </a:rPr>
              <a:t>ұзындықтағы</a:t>
            </a:r>
            <a:r>
              <a:rPr lang="ru-RU" dirty="0">
                <a:solidFill>
                  <a:srgbClr val="000000"/>
                </a:solidFill>
                <a:latin typeface="Roboto"/>
              </a:rPr>
              <a:t> металл, </a:t>
            </a:r>
            <a:r>
              <a:rPr lang="ru-RU" dirty="0" err="1">
                <a:solidFill>
                  <a:srgbClr val="000000"/>
                </a:solidFill>
                <a:latin typeface="Roboto"/>
              </a:rPr>
              <a:t>ағаш</a:t>
            </a:r>
            <a:r>
              <a:rPr lang="ru-RU" dirty="0">
                <a:solidFill>
                  <a:srgbClr val="000000"/>
                </a:solidFill>
                <a:latin typeface="Roboto"/>
              </a:rPr>
              <a:t> </a:t>
            </a:r>
            <a:r>
              <a:rPr lang="ru-RU" dirty="0" err="1">
                <a:solidFill>
                  <a:srgbClr val="000000"/>
                </a:solidFill>
                <a:latin typeface="Roboto"/>
              </a:rPr>
              <a:t>және</a:t>
            </a:r>
            <a:r>
              <a:rPr lang="ru-RU" dirty="0">
                <a:solidFill>
                  <a:srgbClr val="000000"/>
                </a:solidFill>
                <a:latin typeface="Roboto"/>
              </a:rPr>
              <a:t> пластик </a:t>
            </a:r>
            <a:r>
              <a:rPr lang="ru-RU" dirty="0" err="1">
                <a:solidFill>
                  <a:srgbClr val="000000"/>
                </a:solidFill>
                <a:latin typeface="Roboto"/>
              </a:rPr>
              <a:t>таяқшаларды</a:t>
            </a:r>
            <a:r>
              <a:rPr lang="ru-RU" dirty="0">
                <a:solidFill>
                  <a:srgbClr val="000000"/>
                </a:solidFill>
                <a:latin typeface="Roboto"/>
              </a:rPr>
              <a:t> </a:t>
            </a:r>
            <a:r>
              <a:rPr lang="ru-RU" dirty="0" err="1">
                <a:solidFill>
                  <a:srgbClr val="000000"/>
                </a:solidFill>
                <a:latin typeface="Roboto"/>
              </a:rPr>
              <a:t>жылу</a:t>
            </a:r>
            <a:r>
              <a:rPr lang="ru-RU" dirty="0">
                <a:solidFill>
                  <a:srgbClr val="000000"/>
                </a:solidFill>
                <a:latin typeface="Roboto"/>
              </a:rPr>
              <a:t> </a:t>
            </a:r>
            <a:r>
              <a:rPr lang="ru-RU" dirty="0" err="1">
                <a:solidFill>
                  <a:srgbClr val="000000"/>
                </a:solidFill>
                <a:latin typeface="Roboto"/>
              </a:rPr>
              <a:t>көзіне</a:t>
            </a:r>
            <a:r>
              <a:rPr lang="ru-RU" dirty="0">
                <a:solidFill>
                  <a:srgbClr val="000000"/>
                </a:solidFill>
                <a:latin typeface="Roboto"/>
              </a:rPr>
              <a:t> </a:t>
            </a:r>
            <a:r>
              <a:rPr lang="ru-RU" dirty="0" err="1">
                <a:solidFill>
                  <a:srgbClr val="000000"/>
                </a:solidFill>
                <a:latin typeface="Roboto"/>
              </a:rPr>
              <a:t>жақындатып</a:t>
            </a:r>
            <a:r>
              <a:rPr lang="ru-RU" dirty="0">
                <a:solidFill>
                  <a:srgbClr val="000000"/>
                </a:solidFill>
                <a:latin typeface="Roboto"/>
              </a:rPr>
              <a:t>, </a:t>
            </a:r>
            <a:r>
              <a:rPr lang="ru-RU" dirty="0" err="1">
                <a:solidFill>
                  <a:srgbClr val="000000"/>
                </a:solidFill>
                <a:latin typeface="Roboto"/>
              </a:rPr>
              <a:t>жылу</a:t>
            </a:r>
            <a:r>
              <a:rPr lang="ru-RU" dirty="0">
                <a:solidFill>
                  <a:srgbClr val="000000"/>
                </a:solidFill>
                <a:latin typeface="Roboto"/>
              </a:rPr>
              <a:t> </a:t>
            </a:r>
            <a:r>
              <a:rPr lang="ru-RU" dirty="0" err="1">
                <a:solidFill>
                  <a:srgbClr val="000000"/>
                </a:solidFill>
                <a:latin typeface="Roboto"/>
              </a:rPr>
              <a:t>өткізгіштіктерін</a:t>
            </a:r>
            <a:r>
              <a:rPr lang="ru-RU" dirty="0">
                <a:solidFill>
                  <a:srgbClr val="000000"/>
                </a:solidFill>
                <a:latin typeface="Roboto"/>
              </a:rPr>
              <a:t> </a:t>
            </a:r>
            <a:r>
              <a:rPr lang="ru-RU" dirty="0" err="1">
                <a:solidFill>
                  <a:srgbClr val="000000"/>
                </a:solidFill>
                <a:latin typeface="Roboto"/>
              </a:rPr>
              <a:t>салыстыру</a:t>
            </a:r>
            <a:r>
              <a:rPr lang="ru-RU" dirty="0">
                <a:solidFill>
                  <a:srgbClr val="000000"/>
                </a:solidFill>
                <a:latin typeface="Roboto"/>
              </a:rPr>
              <a:t>.	</a:t>
            </a:r>
          </a:p>
          <a:p>
            <a:pPr indent="0" algn="just">
              <a:lnSpc>
                <a:spcPct val="100000"/>
              </a:lnSpc>
              <a:spcBef>
                <a:spcPts val="0"/>
              </a:spcBef>
              <a:buNone/>
            </a:pPr>
            <a:r>
              <a:rPr lang="ru-RU" dirty="0">
                <a:solidFill>
                  <a:srgbClr val="000000"/>
                </a:solidFill>
                <a:latin typeface="Roboto"/>
              </a:rPr>
              <a:t>•	Суды </a:t>
            </a:r>
            <a:r>
              <a:rPr lang="ru-RU" dirty="0" err="1">
                <a:solidFill>
                  <a:srgbClr val="000000"/>
                </a:solidFill>
                <a:latin typeface="Roboto"/>
              </a:rPr>
              <a:t>қайнату</a:t>
            </a:r>
            <a:r>
              <a:rPr lang="ru-RU" dirty="0">
                <a:solidFill>
                  <a:srgbClr val="000000"/>
                </a:solidFill>
                <a:latin typeface="Roboto"/>
              </a:rPr>
              <a:t> </a:t>
            </a:r>
            <a:r>
              <a:rPr lang="ru-RU" dirty="0" err="1">
                <a:solidFill>
                  <a:srgbClr val="000000"/>
                </a:solidFill>
                <a:latin typeface="Roboto"/>
              </a:rPr>
              <a:t>және</a:t>
            </a:r>
            <a:r>
              <a:rPr lang="ru-RU" dirty="0">
                <a:solidFill>
                  <a:srgbClr val="000000"/>
                </a:solidFill>
                <a:latin typeface="Roboto"/>
              </a:rPr>
              <a:t> </a:t>
            </a:r>
            <a:r>
              <a:rPr lang="ru-RU" dirty="0" err="1">
                <a:solidFill>
                  <a:srgbClr val="000000"/>
                </a:solidFill>
                <a:latin typeface="Roboto"/>
              </a:rPr>
              <a:t>бу</a:t>
            </a:r>
            <a:r>
              <a:rPr lang="ru-RU" dirty="0">
                <a:solidFill>
                  <a:srgbClr val="000000"/>
                </a:solidFill>
                <a:latin typeface="Roboto"/>
              </a:rPr>
              <a:t> </a:t>
            </a:r>
            <a:r>
              <a:rPr lang="ru-RU" dirty="0" err="1">
                <a:solidFill>
                  <a:srgbClr val="000000"/>
                </a:solidFill>
                <a:latin typeface="Roboto"/>
              </a:rPr>
              <a:t>қысымын</a:t>
            </a:r>
            <a:r>
              <a:rPr lang="ru-RU" dirty="0">
                <a:solidFill>
                  <a:srgbClr val="000000"/>
                </a:solidFill>
                <a:latin typeface="Roboto"/>
              </a:rPr>
              <a:t> </a:t>
            </a:r>
            <a:r>
              <a:rPr lang="ru-RU" dirty="0" err="1">
                <a:solidFill>
                  <a:srgbClr val="000000"/>
                </a:solidFill>
                <a:latin typeface="Roboto"/>
              </a:rPr>
              <a:t>зерттеу</a:t>
            </a:r>
            <a:r>
              <a:rPr lang="ru-RU" dirty="0">
                <a:solidFill>
                  <a:srgbClr val="000000"/>
                </a:solidFill>
                <a:latin typeface="Roboto"/>
              </a:rPr>
              <a:t>: </a:t>
            </a:r>
            <a:r>
              <a:rPr lang="ru-RU" dirty="0" err="1">
                <a:solidFill>
                  <a:srgbClr val="000000"/>
                </a:solidFill>
                <a:latin typeface="Roboto"/>
              </a:rPr>
              <a:t>Қайнаған</a:t>
            </a:r>
            <a:r>
              <a:rPr lang="ru-RU" dirty="0">
                <a:solidFill>
                  <a:srgbClr val="000000"/>
                </a:solidFill>
                <a:latin typeface="Roboto"/>
              </a:rPr>
              <a:t> </a:t>
            </a:r>
            <a:r>
              <a:rPr lang="ru-RU" dirty="0" err="1">
                <a:solidFill>
                  <a:srgbClr val="000000"/>
                </a:solidFill>
                <a:latin typeface="Roboto"/>
              </a:rPr>
              <a:t>судың</a:t>
            </a:r>
            <a:r>
              <a:rPr lang="ru-RU" dirty="0">
                <a:solidFill>
                  <a:srgbClr val="000000"/>
                </a:solidFill>
                <a:latin typeface="Roboto"/>
              </a:rPr>
              <a:t> </a:t>
            </a:r>
            <a:r>
              <a:rPr lang="ru-RU" dirty="0" err="1">
                <a:solidFill>
                  <a:srgbClr val="000000"/>
                </a:solidFill>
                <a:latin typeface="Roboto"/>
              </a:rPr>
              <a:t>температурасы</a:t>
            </a:r>
            <a:r>
              <a:rPr lang="ru-RU" dirty="0">
                <a:solidFill>
                  <a:srgbClr val="000000"/>
                </a:solidFill>
                <a:latin typeface="Roboto"/>
              </a:rPr>
              <a:t>, </a:t>
            </a:r>
            <a:r>
              <a:rPr lang="ru-RU" dirty="0" err="1">
                <a:solidFill>
                  <a:srgbClr val="000000"/>
                </a:solidFill>
                <a:latin typeface="Roboto"/>
              </a:rPr>
              <a:t>бу</a:t>
            </a:r>
            <a:r>
              <a:rPr lang="ru-RU" dirty="0">
                <a:solidFill>
                  <a:srgbClr val="000000"/>
                </a:solidFill>
                <a:latin typeface="Roboto"/>
              </a:rPr>
              <a:t> </a:t>
            </a:r>
            <a:r>
              <a:rPr lang="ru-RU" dirty="0" err="1">
                <a:solidFill>
                  <a:srgbClr val="000000"/>
                </a:solidFill>
                <a:latin typeface="Roboto"/>
              </a:rPr>
              <a:t>қысымы</a:t>
            </a:r>
            <a:r>
              <a:rPr lang="ru-RU" dirty="0">
                <a:solidFill>
                  <a:srgbClr val="000000"/>
                </a:solidFill>
                <a:latin typeface="Roboto"/>
              </a:rPr>
              <a:t> </a:t>
            </a:r>
            <a:r>
              <a:rPr lang="ru-RU" dirty="0" err="1">
                <a:solidFill>
                  <a:srgbClr val="000000"/>
                </a:solidFill>
                <a:latin typeface="Roboto"/>
              </a:rPr>
              <a:t>және</a:t>
            </a:r>
            <a:r>
              <a:rPr lang="ru-RU" dirty="0">
                <a:solidFill>
                  <a:srgbClr val="000000"/>
                </a:solidFill>
                <a:latin typeface="Roboto"/>
              </a:rPr>
              <a:t> </a:t>
            </a:r>
            <a:r>
              <a:rPr lang="ru-RU" dirty="0" err="1">
                <a:solidFill>
                  <a:srgbClr val="000000"/>
                </a:solidFill>
                <a:latin typeface="Roboto"/>
              </a:rPr>
              <a:t>олардың</a:t>
            </a:r>
            <a:r>
              <a:rPr lang="ru-RU" dirty="0">
                <a:solidFill>
                  <a:srgbClr val="000000"/>
                </a:solidFill>
                <a:latin typeface="Roboto"/>
              </a:rPr>
              <a:t> </a:t>
            </a:r>
            <a:r>
              <a:rPr lang="ru-RU" dirty="0" err="1">
                <a:solidFill>
                  <a:srgbClr val="000000"/>
                </a:solidFill>
                <a:latin typeface="Roboto"/>
              </a:rPr>
              <a:t>байланысын</a:t>
            </a:r>
            <a:r>
              <a:rPr lang="ru-RU" dirty="0">
                <a:solidFill>
                  <a:srgbClr val="000000"/>
                </a:solidFill>
                <a:latin typeface="Roboto"/>
              </a:rPr>
              <a:t> </a:t>
            </a:r>
            <a:r>
              <a:rPr lang="ru-RU" dirty="0" err="1">
                <a:solidFill>
                  <a:srgbClr val="000000"/>
                </a:solidFill>
                <a:latin typeface="Roboto"/>
              </a:rPr>
              <a:t>зерттейтін</a:t>
            </a:r>
            <a:r>
              <a:rPr lang="ru-RU" dirty="0">
                <a:solidFill>
                  <a:srgbClr val="000000"/>
                </a:solidFill>
                <a:latin typeface="Roboto"/>
              </a:rPr>
              <a:t> </a:t>
            </a:r>
            <a:r>
              <a:rPr lang="ru-RU" dirty="0" err="1">
                <a:solidFill>
                  <a:srgbClr val="000000"/>
                </a:solidFill>
                <a:latin typeface="Roboto"/>
              </a:rPr>
              <a:t>тәжірибе</a:t>
            </a:r>
            <a:r>
              <a:rPr lang="ru-RU" dirty="0">
                <a:solidFill>
                  <a:srgbClr val="000000"/>
                </a:solidFill>
                <a:latin typeface="Roboto"/>
              </a:rPr>
              <a:t> </a:t>
            </a:r>
            <a:r>
              <a:rPr lang="ru-RU" dirty="0" err="1">
                <a:solidFill>
                  <a:srgbClr val="000000"/>
                </a:solidFill>
                <a:latin typeface="Roboto"/>
              </a:rPr>
              <a:t>өткізу</a:t>
            </a:r>
            <a:r>
              <a:rPr lang="ru-RU" dirty="0">
                <a:solidFill>
                  <a:srgbClr val="000000"/>
                </a:solidFill>
                <a:latin typeface="Roboto"/>
              </a:rPr>
              <a:t>. </a:t>
            </a:r>
            <a:r>
              <a:rPr lang="ru-RU" dirty="0" err="1">
                <a:solidFill>
                  <a:srgbClr val="000000"/>
                </a:solidFill>
                <a:latin typeface="Roboto"/>
              </a:rPr>
              <a:t>Оқушылар</a:t>
            </a:r>
            <a:r>
              <a:rPr lang="ru-RU" dirty="0">
                <a:solidFill>
                  <a:srgbClr val="000000"/>
                </a:solidFill>
                <a:latin typeface="Roboto"/>
              </a:rPr>
              <a:t> </a:t>
            </a:r>
            <a:r>
              <a:rPr lang="ru-RU" dirty="0" err="1">
                <a:solidFill>
                  <a:srgbClr val="000000"/>
                </a:solidFill>
                <a:latin typeface="Roboto"/>
              </a:rPr>
              <a:t>судың</a:t>
            </a:r>
            <a:r>
              <a:rPr lang="ru-RU" dirty="0">
                <a:solidFill>
                  <a:srgbClr val="000000"/>
                </a:solidFill>
                <a:latin typeface="Roboto"/>
              </a:rPr>
              <a:t> </a:t>
            </a:r>
            <a:r>
              <a:rPr lang="ru-RU" dirty="0" err="1">
                <a:solidFill>
                  <a:srgbClr val="000000"/>
                </a:solidFill>
                <a:latin typeface="Roboto"/>
              </a:rPr>
              <a:t>қайнау</a:t>
            </a:r>
            <a:r>
              <a:rPr lang="ru-RU" dirty="0">
                <a:solidFill>
                  <a:srgbClr val="000000"/>
                </a:solidFill>
                <a:latin typeface="Roboto"/>
              </a:rPr>
              <a:t> </a:t>
            </a:r>
            <a:r>
              <a:rPr lang="ru-RU" dirty="0" err="1">
                <a:solidFill>
                  <a:srgbClr val="000000"/>
                </a:solidFill>
                <a:latin typeface="Roboto"/>
              </a:rPr>
              <a:t>температурасындағы</a:t>
            </a:r>
            <a:r>
              <a:rPr lang="ru-RU" dirty="0">
                <a:solidFill>
                  <a:srgbClr val="000000"/>
                </a:solidFill>
                <a:latin typeface="Roboto"/>
              </a:rPr>
              <a:t> </a:t>
            </a:r>
            <a:r>
              <a:rPr lang="ru-RU" dirty="0" err="1">
                <a:solidFill>
                  <a:srgbClr val="000000"/>
                </a:solidFill>
                <a:latin typeface="Roboto"/>
              </a:rPr>
              <a:t>тұрақтылығын</a:t>
            </a:r>
            <a:r>
              <a:rPr lang="ru-RU" dirty="0">
                <a:solidFill>
                  <a:srgbClr val="000000"/>
                </a:solidFill>
                <a:latin typeface="Roboto"/>
              </a:rPr>
              <a:t> </a:t>
            </a:r>
            <a:r>
              <a:rPr lang="ru-RU" dirty="0" err="1">
                <a:solidFill>
                  <a:srgbClr val="000000"/>
                </a:solidFill>
                <a:latin typeface="Roboto"/>
              </a:rPr>
              <a:t>және</a:t>
            </a:r>
            <a:r>
              <a:rPr lang="ru-RU" dirty="0">
                <a:solidFill>
                  <a:srgbClr val="000000"/>
                </a:solidFill>
                <a:latin typeface="Roboto"/>
              </a:rPr>
              <a:t> </a:t>
            </a:r>
            <a:r>
              <a:rPr lang="ru-RU" dirty="0" err="1">
                <a:solidFill>
                  <a:srgbClr val="000000"/>
                </a:solidFill>
                <a:latin typeface="Roboto"/>
              </a:rPr>
              <a:t>бу</a:t>
            </a:r>
            <a:r>
              <a:rPr lang="ru-RU" dirty="0">
                <a:solidFill>
                  <a:srgbClr val="000000"/>
                </a:solidFill>
                <a:latin typeface="Roboto"/>
              </a:rPr>
              <a:t> </a:t>
            </a:r>
            <a:r>
              <a:rPr lang="ru-RU" dirty="0" err="1">
                <a:solidFill>
                  <a:srgbClr val="000000"/>
                </a:solidFill>
                <a:latin typeface="Roboto"/>
              </a:rPr>
              <a:t>түзілуін</a:t>
            </a:r>
            <a:r>
              <a:rPr lang="ru-RU" dirty="0">
                <a:solidFill>
                  <a:srgbClr val="000000"/>
                </a:solidFill>
                <a:latin typeface="Roboto"/>
              </a:rPr>
              <a:t> </a:t>
            </a:r>
            <a:r>
              <a:rPr lang="ru-RU" dirty="0" err="1">
                <a:solidFill>
                  <a:srgbClr val="000000"/>
                </a:solidFill>
                <a:latin typeface="Roboto"/>
              </a:rPr>
              <a:t>бақылау</a:t>
            </a:r>
            <a:r>
              <a:rPr lang="ru-RU" dirty="0">
                <a:solidFill>
                  <a:srgbClr val="000000"/>
                </a:solidFill>
                <a:latin typeface="Roboto"/>
              </a:rPr>
              <a:t> </a:t>
            </a:r>
            <a:r>
              <a:rPr lang="ru-RU" dirty="0" err="1">
                <a:solidFill>
                  <a:srgbClr val="000000"/>
                </a:solidFill>
                <a:latin typeface="Roboto"/>
              </a:rPr>
              <a:t>арқылы</a:t>
            </a:r>
            <a:r>
              <a:rPr lang="ru-RU" dirty="0">
                <a:solidFill>
                  <a:srgbClr val="000000"/>
                </a:solidFill>
                <a:latin typeface="Roboto"/>
              </a:rPr>
              <a:t> су </a:t>
            </a:r>
            <a:r>
              <a:rPr lang="ru-RU" dirty="0" err="1">
                <a:solidFill>
                  <a:srgbClr val="000000"/>
                </a:solidFill>
                <a:latin typeface="Roboto"/>
              </a:rPr>
              <a:t>буының</a:t>
            </a:r>
            <a:r>
              <a:rPr lang="ru-RU" dirty="0">
                <a:solidFill>
                  <a:srgbClr val="000000"/>
                </a:solidFill>
                <a:latin typeface="Roboto"/>
              </a:rPr>
              <a:t> </a:t>
            </a:r>
            <a:r>
              <a:rPr lang="ru-RU" dirty="0" err="1">
                <a:solidFill>
                  <a:srgbClr val="000000"/>
                </a:solidFill>
                <a:latin typeface="Roboto"/>
              </a:rPr>
              <a:t>қасиеттерін</a:t>
            </a:r>
            <a:r>
              <a:rPr lang="ru-RU" dirty="0">
                <a:solidFill>
                  <a:srgbClr val="000000"/>
                </a:solidFill>
                <a:latin typeface="Roboto"/>
              </a:rPr>
              <a:t> </a:t>
            </a:r>
            <a:r>
              <a:rPr lang="ru-RU" dirty="0" err="1">
                <a:solidFill>
                  <a:srgbClr val="000000"/>
                </a:solidFill>
                <a:latin typeface="Roboto"/>
              </a:rPr>
              <a:t>түсінеді</a:t>
            </a:r>
            <a:r>
              <a:rPr lang="ru-RU" dirty="0">
                <a:solidFill>
                  <a:srgbClr val="000000"/>
                </a:solidFill>
                <a:latin typeface="Roboto"/>
              </a:rPr>
              <a:t>.</a:t>
            </a:r>
            <a:endParaRPr lang="en-US" b="1"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pic>
        <p:nvPicPr>
          <p:cNvPr id="7170" name="Picture 2">
            <a:extLst>
              <a:ext uri="{FF2B5EF4-FFF2-40B4-BE49-F238E27FC236}">
                <a16:creationId xmlns:a16="http://schemas.microsoft.com/office/drawing/2014/main" id="{3A5E5FB2-2C49-4335-8DEF-EF96356534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32116" y="1124824"/>
            <a:ext cx="4067175" cy="3048000"/>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a:extLst>
              <a:ext uri="{FF2B5EF4-FFF2-40B4-BE49-F238E27FC236}">
                <a16:creationId xmlns:a16="http://schemas.microsoft.com/office/drawing/2014/main" id="{61995FDA-1691-4710-97F5-307FF9EB1E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28994" y="4172824"/>
            <a:ext cx="3354198" cy="22361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5788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Скругленный прямоугольник 4">
            <a:extLst>
              <a:ext uri="{FF2B5EF4-FFF2-40B4-BE49-F238E27FC236}">
                <a16:creationId xmlns:a16="http://schemas.microsoft.com/office/drawing/2014/main" id="{33ECE094-F468-9C0A-DD7A-E48C9DE06841}"/>
              </a:ext>
            </a:extLst>
          </p:cNvPr>
          <p:cNvSpPr/>
          <p:nvPr/>
        </p:nvSpPr>
        <p:spPr>
          <a:xfrm>
            <a:off x="1459684" y="248766"/>
            <a:ext cx="8986114" cy="935743"/>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28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Шығармашылық</a:t>
            </a: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8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эксперименттік</a:t>
            </a: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8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тапсырмалардың</a:t>
            </a:r>
            <a:r>
              <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8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маңызы</a:t>
            </a:r>
            <a:endParaRPr lang="en-US" sz="2800" dirty="0">
              <a:latin typeface="Arial" panose="020B0604020202020204" pitchFamily="34" charset="0"/>
              <a:cs typeface="Arial" panose="020B0604020202020204" pitchFamily="34" charset="0"/>
            </a:endParaRPr>
          </a:p>
        </p:txBody>
      </p:sp>
      <p:sp>
        <p:nvSpPr>
          <p:cNvPr id="55" name="TextBox 54">
            <a:extLst>
              <a:ext uri="{FF2B5EF4-FFF2-40B4-BE49-F238E27FC236}">
                <a16:creationId xmlns:a16="http://schemas.microsoft.com/office/drawing/2014/main" id="{285C9D05-CB77-4C32-BB99-92FA786C74A9}"/>
              </a:ext>
            </a:extLst>
          </p:cNvPr>
          <p:cNvSpPr txBox="1"/>
          <p:nvPr/>
        </p:nvSpPr>
        <p:spPr>
          <a:xfrm>
            <a:off x="872977" y="1752581"/>
            <a:ext cx="10200150" cy="2862322"/>
          </a:xfrm>
          <a:prstGeom prst="rect">
            <a:avLst/>
          </a:prstGeom>
          <a:noFill/>
        </p:spPr>
        <p:txBody>
          <a:bodyPr wrap="square">
            <a:spAutoFit/>
          </a:bodyPr>
          <a:lstStyle/>
          <a:p>
            <a:pPr algn="just"/>
            <a:r>
              <a:rPr lang="ru-RU" dirty="0">
                <a:solidFill>
                  <a:srgbClr val="000000"/>
                </a:solidFill>
                <a:latin typeface="Roboto"/>
              </a:rPr>
              <a:t>	•	</a:t>
            </a:r>
            <a:r>
              <a:rPr lang="ru-RU" dirty="0" err="1">
                <a:solidFill>
                  <a:srgbClr val="000000"/>
                </a:solidFill>
                <a:latin typeface="Roboto"/>
              </a:rPr>
              <a:t>Ғылыми</a:t>
            </a:r>
            <a:r>
              <a:rPr lang="ru-RU" dirty="0">
                <a:solidFill>
                  <a:srgbClr val="000000"/>
                </a:solidFill>
                <a:latin typeface="Roboto"/>
              </a:rPr>
              <a:t> </a:t>
            </a:r>
            <a:r>
              <a:rPr lang="ru-RU" dirty="0" err="1">
                <a:solidFill>
                  <a:srgbClr val="000000"/>
                </a:solidFill>
                <a:latin typeface="Roboto"/>
              </a:rPr>
              <a:t>ізденіс</a:t>
            </a:r>
            <a:r>
              <a:rPr lang="ru-RU" dirty="0">
                <a:solidFill>
                  <a:srgbClr val="000000"/>
                </a:solidFill>
                <a:latin typeface="Roboto"/>
              </a:rPr>
              <a:t> пен </a:t>
            </a:r>
            <a:r>
              <a:rPr lang="ru-RU" dirty="0" err="1">
                <a:solidFill>
                  <a:srgbClr val="000000"/>
                </a:solidFill>
                <a:latin typeface="Roboto"/>
              </a:rPr>
              <a:t>жаңашылдыққа</a:t>
            </a:r>
            <a:r>
              <a:rPr lang="ru-RU" dirty="0">
                <a:solidFill>
                  <a:srgbClr val="000000"/>
                </a:solidFill>
                <a:latin typeface="Roboto"/>
              </a:rPr>
              <a:t> баулу: </a:t>
            </a:r>
            <a:r>
              <a:rPr lang="ru-RU" dirty="0" err="1">
                <a:solidFill>
                  <a:srgbClr val="000000"/>
                </a:solidFill>
                <a:latin typeface="Roboto"/>
              </a:rPr>
              <a:t>Мұндай</a:t>
            </a:r>
            <a:r>
              <a:rPr lang="ru-RU" dirty="0">
                <a:solidFill>
                  <a:srgbClr val="000000"/>
                </a:solidFill>
                <a:latin typeface="Roboto"/>
              </a:rPr>
              <a:t> </a:t>
            </a:r>
            <a:r>
              <a:rPr lang="ru-RU" dirty="0" err="1">
                <a:solidFill>
                  <a:srgbClr val="000000"/>
                </a:solidFill>
                <a:latin typeface="Roboto"/>
              </a:rPr>
              <a:t>тапсырмалар</a:t>
            </a:r>
            <a:r>
              <a:rPr lang="ru-RU" dirty="0">
                <a:solidFill>
                  <a:srgbClr val="000000"/>
                </a:solidFill>
                <a:latin typeface="Roboto"/>
              </a:rPr>
              <a:t> </a:t>
            </a:r>
            <a:r>
              <a:rPr lang="ru-RU" dirty="0" err="1">
                <a:solidFill>
                  <a:srgbClr val="000000"/>
                </a:solidFill>
                <a:latin typeface="Roboto"/>
              </a:rPr>
              <a:t>оқушыларды</a:t>
            </a:r>
            <a:r>
              <a:rPr lang="ru-RU" dirty="0">
                <a:solidFill>
                  <a:srgbClr val="000000"/>
                </a:solidFill>
                <a:latin typeface="Roboto"/>
              </a:rPr>
              <a:t> </a:t>
            </a:r>
            <a:r>
              <a:rPr lang="ru-RU" dirty="0" err="1">
                <a:solidFill>
                  <a:srgbClr val="000000"/>
                </a:solidFill>
                <a:latin typeface="Roboto"/>
              </a:rPr>
              <a:t>өз</a:t>
            </a:r>
            <a:r>
              <a:rPr lang="ru-RU" dirty="0">
                <a:solidFill>
                  <a:srgbClr val="000000"/>
                </a:solidFill>
                <a:latin typeface="Roboto"/>
              </a:rPr>
              <a:t> </a:t>
            </a:r>
            <a:r>
              <a:rPr lang="ru-RU" dirty="0" err="1">
                <a:solidFill>
                  <a:srgbClr val="000000"/>
                </a:solidFill>
                <a:latin typeface="Roboto"/>
              </a:rPr>
              <a:t>бетімен</a:t>
            </a:r>
            <a:r>
              <a:rPr lang="ru-RU" dirty="0">
                <a:solidFill>
                  <a:srgbClr val="000000"/>
                </a:solidFill>
                <a:latin typeface="Roboto"/>
              </a:rPr>
              <a:t> </a:t>
            </a:r>
            <a:r>
              <a:rPr lang="ru-RU" dirty="0" err="1">
                <a:solidFill>
                  <a:srgbClr val="000000"/>
                </a:solidFill>
                <a:latin typeface="Roboto"/>
              </a:rPr>
              <a:t>ізденуге</a:t>
            </a:r>
            <a:r>
              <a:rPr lang="ru-RU" dirty="0">
                <a:solidFill>
                  <a:srgbClr val="000000"/>
                </a:solidFill>
                <a:latin typeface="Roboto"/>
              </a:rPr>
              <a:t>, </a:t>
            </a:r>
            <a:r>
              <a:rPr lang="ru-RU" dirty="0" err="1">
                <a:solidFill>
                  <a:srgbClr val="000000"/>
                </a:solidFill>
                <a:latin typeface="Roboto"/>
              </a:rPr>
              <a:t>өздігінен</a:t>
            </a:r>
            <a:r>
              <a:rPr lang="ru-RU" dirty="0">
                <a:solidFill>
                  <a:srgbClr val="000000"/>
                </a:solidFill>
                <a:latin typeface="Roboto"/>
              </a:rPr>
              <a:t> </a:t>
            </a:r>
            <a:r>
              <a:rPr lang="ru-RU" dirty="0" err="1">
                <a:solidFill>
                  <a:srgbClr val="000000"/>
                </a:solidFill>
                <a:latin typeface="Roboto"/>
              </a:rPr>
              <a:t>ғылыми</a:t>
            </a:r>
            <a:r>
              <a:rPr lang="ru-RU" dirty="0">
                <a:solidFill>
                  <a:srgbClr val="000000"/>
                </a:solidFill>
                <a:latin typeface="Roboto"/>
              </a:rPr>
              <a:t> </a:t>
            </a:r>
            <a:r>
              <a:rPr lang="ru-RU" dirty="0" err="1">
                <a:solidFill>
                  <a:srgbClr val="000000"/>
                </a:solidFill>
                <a:latin typeface="Roboto"/>
              </a:rPr>
              <a:t>қорытындылар</a:t>
            </a:r>
            <a:r>
              <a:rPr lang="ru-RU" dirty="0">
                <a:solidFill>
                  <a:srgbClr val="000000"/>
                </a:solidFill>
                <a:latin typeface="Roboto"/>
              </a:rPr>
              <a:t> </a:t>
            </a:r>
            <a:r>
              <a:rPr lang="ru-RU" dirty="0" err="1">
                <a:solidFill>
                  <a:srgbClr val="000000"/>
                </a:solidFill>
                <a:latin typeface="Roboto"/>
              </a:rPr>
              <a:t>жасауға</a:t>
            </a:r>
            <a:r>
              <a:rPr lang="ru-RU" dirty="0">
                <a:solidFill>
                  <a:srgbClr val="000000"/>
                </a:solidFill>
                <a:latin typeface="Roboto"/>
              </a:rPr>
              <a:t> </a:t>
            </a:r>
            <a:r>
              <a:rPr lang="ru-RU" dirty="0" err="1">
                <a:solidFill>
                  <a:srgbClr val="000000"/>
                </a:solidFill>
                <a:latin typeface="Roboto"/>
              </a:rPr>
              <a:t>үйретеді</a:t>
            </a:r>
            <a:r>
              <a:rPr lang="ru-RU" dirty="0">
                <a:solidFill>
                  <a:srgbClr val="000000"/>
                </a:solidFill>
                <a:latin typeface="Roboto"/>
              </a:rPr>
              <a:t>.	</a:t>
            </a:r>
          </a:p>
          <a:p>
            <a:pPr algn="just"/>
            <a:r>
              <a:rPr lang="ru-RU" dirty="0">
                <a:solidFill>
                  <a:srgbClr val="000000"/>
                </a:solidFill>
                <a:latin typeface="Roboto"/>
              </a:rPr>
              <a:t>•	</a:t>
            </a:r>
            <a:r>
              <a:rPr lang="ru-RU" dirty="0" err="1">
                <a:solidFill>
                  <a:srgbClr val="000000"/>
                </a:solidFill>
                <a:latin typeface="Roboto"/>
              </a:rPr>
              <a:t>Болашақ</a:t>
            </a:r>
            <a:r>
              <a:rPr lang="ru-RU" dirty="0">
                <a:solidFill>
                  <a:srgbClr val="000000"/>
                </a:solidFill>
                <a:latin typeface="Roboto"/>
              </a:rPr>
              <a:t> </a:t>
            </a:r>
            <a:r>
              <a:rPr lang="ru-RU" dirty="0" err="1">
                <a:solidFill>
                  <a:srgbClr val="000000"/>
                </a:solidFill>
                <a:latin typeface="Roboto"/>
              </a:rPr>
              <a:t>мамандыққа</a:t>
            </a:r>
            <a:r>
              <a:rPr lang="ru-RU" dirty="0">
                <a:solidFill>
                  <a:srgbClr val="000000"/>
                </a:solidFill>
                <a:latin typeface="Roboto"/>
              </a:rPr>
              <a:t> </a:t>
            </a:r>
            <a:r>
              <a:rPr lang="ru-RU" dirty="0" err="1">
                <a:solidFill>
                  <a:srgbClr val="000000"/>
                </a:solidFill>
                <a:latin typeface="Roboto"/>
              </a:rPr>
              <a:t>дайындау</a:t>
            </a:r>
            <a:r>
              <a:rPr lang="ru-RU" dirty="0">
                <a:solidFill>
                  <a:srgbClr val="000000"/>
                </a:solidFill>
                <a:latin typeface="Roboto"/>
              </a:rPr>
              <a:t>: </a:t>
            </a:r>
            <a:r>
              <a:rPr lang="ru-RU" dirty="0" err="1">
                <a:solidFill>
                  <a:srgbClr val="000000"/>
                </a:solidFill>
                <a:latin typeface="Roboto"/>
              </a:rPr>
              <a:t>Эксперименттік</a:t>
            </a:r>
            <a:r>
              <a:rPr lang="ru-RU" dirty="0">
                <a:solidFill>
                  <a:srgbClr val="000000"/>
                </a:solidFill>
                <a:latin typeface="Roboto"/>
              </a:rPr>
              <a:t> </a:t>
            </a:r>
            <a:r>
              <a:rPr lang="ru-RU" dirty="0" err="1">
                <a:solidFill>
                  <a:srgbClr val="000000"/>
                </a:solidFill>
                <a:latin typeface="Roboto"/>
              </a:rPr>
              <a:t>тапсырмалар</a:t>
            </a:r>
            <a:r>
              <a:rPr lang="ru-RU" dirty="0">
                <a:solidFill>
                  <a:srgbClr val="000000"/>
                </a:solidFill>
                <a:latin typeface="Roboto"/>
              </a:rPr>
              <a:t> </a:t>
            </a:r>
            <a:r>
              <a:rPr lang="ru-RU" dirty="0" err="1">
                <a:solidFill>
                  <a:srgbClr val="000000"/>
                </a:solidFill>
                <a:latin typeface="Roboto"/>
              </a:rPr>
              <a:t>көптеген</a:t>
            </a:r>
            <a:r>
              <a:rPr lang="ru-RU" dirty="0">
                <a:solidFill>
                  <a:srgbClr val="000000"/>
                </a:solidFill>
                <a:latin typeface="Roboto"/>
              </a:rPr>
              <a:t> </a:t>
            </a:r>
            <a:r>
              <a:rPr lang="ru-RU" dirty="0" err="1">
                <a:solidFill>
                  <a:srgbClr val="000000"/>
                </a:solidFill>
                <a:latin typeface="Roboto"/>
              </a:rPr>
              <a:t>кәсіптерде</a:t>
            </a:r>
            <a:r>
              <a:rPr lang="ru-RU" dirty="0">
                <a:solidFill>
                  <a:srgbClr val="000000"/>
                </a:solidFill>
                <a:latin typeface="Roboto"/>
              </a:rPr>
              <a:t> </a:t>
            </a:r>
            <a:r>
              <a:rPr lang="ru-RU" dirty="0" err="1">
                <a:solidFill>
                  <a:srgbClr val="000000"/>
                </a:solidFill>
                <a:latin typeface="Roboto"/>
              </a:rPr>
              <a:t>қажетті</a:t>
            </a:r>
            <a:r>
              <a:rPr lang="ru-RU" dirty="0">
                <a:solidFill>
                  <a:srgbClr val="000000"/>
                </a:solidFill>
                <a:latin typeface="Roboto"/>
              </a:rPr>
              <a:t> </a:t>
            </a:r>
            <a:r>
              <a:rPr lang="ru-RU" dirty="0" err="1">
                <a:solidFill>
                  <a:srgbClr val="000000"/>
                </a:solidFill>
                <a:latin typeface="Roboto"/>
              </a:rPr>
              <a:t>дағдыларды</a:t>
            </a:r>
            <a:r>
              <a:rPr lang="ru-RU" dirty="0">
                <a:solidFill>
                  <a:srgbClr val="000000"/>
                </a:solidFill>
                <a:latin typeface="Roboto"/>
              </a:rPr>
              <a:t> </a:t>
            </a:r>
            <a:r>
              <a:rPr lang="ru-RU" dirty="0" err="1">
                <a:solidFill>
                  <a:srgbClr val="000000"/>
                </a:solidFill>
                <a:latin typeface="Roboto"/>
              </a:rPr>
              <a:t>меңгеруге</a:t>
            </a:r>
            <a:r>
              <a:rPr lang="ru-RU" dirty="0">
                <a:solidFill>
                  <a:srgbClr val="000000"/>
                </a:solidFill>
                <a:latin typeface="Roboto"/>
              </a:rPr>
              <a:t> </a:t>
            </a:r>
            <a:r>
              <a:rPr lang="ru-RU" dirty="0" err="1">
                <a:solidFill>
                  <a:srgbClr val="000000"/>
                </a:solidFill>
                <a:latin typeface="Roboto"/>
              </a:rPr>
              <a:t>негіз</a:t>
            </a:r>
            <a:r>
              <a:rPr lang="ru-RU" dirty="0">
                <a:solidFill>
                  <a:srgbClr val="000000"/>
                </a:solidFill>
                <a:latin typeface="Roboto"/>
              </a:rPr>
              <a:t> </a:t>
            </a:r>
            <a:r>
              <a:rPr lang="ru-RU" dirty="0" err="1">
                <a:solidFill>
                  <a:srgbClr val="000000"/>
                </a:solidFill>
                <a:latin typeface="Roboto"/>
              </a:rPr>
              <a:t>болады</a:t>
            </a:r>
            <a:r>
              <a:rPr lang="ru-RU" dirty="0">
                <a:solidFill>
                  <a:srgbClr val="000000"/>
                </a:solidFill>
                <a:latin typeface="Roboto"/>
              </a:rPr>
              <a:t>, </a:t>
            </a:r>
            <a:r>
              <a:rPr lang="ru-RU" dirty="0" err="1">
                <a:solidFill>
                  <a:srgbClr val="000000"/>
                </a:solidFill>
                <a:latin typeface="Roboto"/>
              </a:rPr>
              <a:t>әсіресе</a:t>
            </a:r>
            <a:r>
              <a:rPr lang="ru-RU" dirty="0">
                <a:solidFill>
                  <a:srgbClr val="000000"/>
                </a:solidFill>
                <a:latin typeface="Roboto"/>
              </a:rPr>
              <a:t> инженерия, медицина, технология </a:t>
            </a:r>
            <a:r>
              <a:rPr lang="ru-RU" dirty="0" err="1">
                <a:solidFill>
                  <a:srgbClr val="000000"/>
                </a:solidFill>
                <a:latin typeface="Roboto"/>
              </a:rPr>
              <a:t>және</a:t>
            </a:r>
            <a:r>
              <a:rPr lang="ru-RU" dirty="0">
                <a:solidFill>
                  <a:srgbClr val="000000"/>
                </a:solidFill>
                <a:latin typeface="Roboto"/>
              </a:rPr>
              <a:t> </a:t>
            </a:r>
            <a:r>
              <a:rPr lang="ru-RU" dirty="0" err="1">
                <a:solidFill>
                  <a:srgbClr val="000000"/>
                </a:solidFill>
                <a:latin typeface="Roboto"/>
              </a:rPr>
              <a:t>ғылым</a:t>
            </a:r>
            <a:r>
              <a:rPr lang="ru-RU" dirty="0">
                <a:solidFill>
                  <a:srgbClr val="000000"/>
                </a:solidFill>
                <a:latin typeface="Roboto"/>
              </a:rPr>
              <a:t> </a:t>
            </a:r>
            <a:r>
              <a:rPr lang="ru-RU" dirty="0" err="1">
                <a:solidFill>
                  <a:srgbClr val="000000"/>
                </a:solidFill>
                <a:latin typeface="Roboto"/>
              </a:rPr>
              <a:t>салаларында</a:t>
            </a:r>
            <a:r>
              <a:rPr lang="ru-RU" dirty="0">
                <a:solidFill>
                  <a:srgbClr val="000000"/>
                </a:solidFill>
                <a:latin typeface="Roboto"/>
              </a:rPr>
              <a:t>.	</a:t>
            </a:r>
          </a:p>
          <a:p>
            <a:pPr algn="just"/>
            <a:r>
              <a:rPr lang="ru-RU" dirty="0">
                <a:solidFill>
                  <a:srgbClr val="000000"/>
                </a:solidFill>
                <a:latin typeface="Roboto"/>
              </a:rPr>
              <a:t>•	</a:t>
            </a:r>
            <a:r>
              <a:rPr lang="ru-RU" dirty="0" err="1">
                <a:solidFill>
                  <a:srgbClr val="000000"/>
                </a:solidFill>
                <a:latin typeface="Roboto"/>
              </a:rPr>
              <a:t>Өзіндік</a:t>
            </a:r>
            <a:r>
              <a:rPr lang="ru-RU" dirty="0">
                <a:solidFill>
                  <a:srgbClr val="000000"/>
                </a:solidFill>
                <a:latin typeface="Roboto"/>
              </a:rPr>
              <a:t> даму </a:t>
            </a:r>
            <a:r>
              <a:rPr lang="ru-RU" dirty="0" err="1">
                <a:solidFill>
                  <a:srgbClr val="000000"/>
                </a:solidFill>
                <a:latin typeface="Roboto"/>
              </a:rPr>
              <a:t>және</a:t>
            </a:r>
            <a:r>
              <a:rPr lang="ru-RU" dirty="0">
                <a:solidFill>
                  <a:srgbClr val="000000"/>
                </a:solidFill>
                <a:latin typeface="Roboto"/>
              </a:rPr>
              <a:t> </a:t>
            </a:r>
            <a:r>
              <a:rPr lang="ru-RU" dirty="0" err="1">
                <a:solidFill>
                  <a:srgbClr val="000000"/>
                </a:solidFill>
                <a:latin typeface="Roboto"/>
              </a:rPr>
              <a:t>дағдыларды</a:t>
            </a:r>
            <a:r>
              <a:rPr lang="ru-RU" dirty="0">
                <a:solidFill>
                  <a:srgbClr val="000000"/>
                </a:solidFill>
                <a:latin typeface="Roboto"/>
              </a:rPr>
              <a:t> </a:t>
            </a:r>
            <a:r>
              <a:rPr lang="ru-RU" dirty="0" err="1">
                <a:solidFill>
                  <a:srgbClr val="000000"/>
                </a:solidFill>
                <a:latin typeface="Roboto"/>
              </a:rPr>
              <a:t>қалыптастыру</a:t>
            </a:r>
            <a:r>
              <a:rPr lang="ru-RU" dirty="0">
                <a:solidFill>
                  <a:srgbClr val="000000"/>
                </a:solidFill>
                <a:latin typeface="Roboto"/>
              </a:rPr>
              <a:t>: </a:t>
            </a:r>
            <a:r>
              <a:rPr lang="ru-RU" dirty="0" err="1">
                <a:solidFill>
                  <a:srgbClr val="000000"/>
                </a:solidFill>
                <a:latin typeface="Roboto"/>
              </a:rPr>
              <a:t>Оқушылар</a:t>
            </a:r>
            <a:r>
              <a:rPr lang="ru-RU" dirty="0">
                <a:solidFill>
                  <a:srgbClr val="000000"/>
                </a:solidFill>
                <a:latin typeface="Roboto"/>
              </a:rPr>
              <a:t> физика </a:t>
            </a:r>
            <a:r>
              <a:rPr lang="ru-RU" dirty="0" err="1">
                <a:solidFill>
                  <a:srgbClr val="000000"/>
                </a:solidFill>
                <a:latin typeface="Roboto"/>
              </a:rPr>
              <a:t>заңдылықтарын</a:t>
            </a:r>
            <a:r>
              <a:rPr lang="ru-RU" dirty="0">
                <a:solidFill>
                  <a:srgbClr val="000000"/>
                </a:solidFill>
                <a:latin typeface="Roboto"/>
              </a:rPr>
              <a:t> </a:t>
            </a:r>
            <a:r>
              <a:rPr lang="ru-RU" dirty="0" err="1">
                <a:solidFill>
                  <a:srgbClr val="000000"/>
                </a:solidFill>
                <a:latin typeface="Roboto"/>
              </a:rPr>
              <a:t>түсінумен</a:t>
            </a:r>
            <a:r>
              <a:rPr lang="ru-RU" dirty="0">
                <a:solidFill>
                  <a:srgbClr val="000000"/>
                </a:solidFill>
                <a:latin typeface="Roboto"/>
              </a:rPr>
              <a:t> </a:t>
            </a:r>
            <a:r>
              <a:rPr lang="ru-RU" dirty="0" err="1">
                <a:solidFill>
                  <a:srgbClr val="000000"/>
                </a:solidFill>
                <a:latin typeface="Roboto"/>
              </a:rPr>
              <a:t>қатар</a:t>
            </a:r>
            <a:r>
              <a:rPr lang="ru-RU" dirty="0">
                <a:solidFill>
                  <a:srgbClr val="000000"/>
                </a:solidFill>
                <a:latin typeface="Roboto"/>
              </a:rPr>
              <a:t>, </a:t>
            </a:r>
            <a:r>
              <a:rPr lang="ru-RU" dirty="0" err="1">
                <a:solidFill>
                  <a:srgbClr val="000000"/>
                </a:solidFill>
                <a:latin typeface="Roboto"/>
              </a:rPr>
              <a:t>аналитикалық</a:t>
            </a:r>
            <a:r>
              <a:rPr lang="ru-RU" dirty="0">
                <a:solidFill>
                  <a:srgbClr val="000000"/>
                </a:solidFill>
                <a:latin typeface="Roboto"/>
              </a:rPr>
              <a:t>, </a:t>
            </a:r>
            <a:r>
              <a:rPr lang="ru-RU" dirty="0" err="1">
                <a:solidFill>
                  <a:srgbClr val="000000"/>
                </a:solidFill>
                <a:latin typeface="Roboto"/>
              </a:rPr>
              <a:t>логикалық</a:t>
            </a:r>
            <a:r>
              <a:rPr lang="ru-RU" dirty="0">
                <a:solidFill>
                  <a:srgbClr val="000000"/>
                </a:solidFill>
                <a:latin typeface="Roboto"/>
              </a:rPr>
              <a:t> </a:t>
            </a:r>
            <a:r>
              <a:rPr lang="ru-RU" dirty="0" err="1">
                <a:solidFill>
                  <a:srgbClr val="000000"/>
                </a:solidFill>
                <a:latin typeface="Roboto"/>
              </a:rPr>
              <a:t>және</a:t>
            </a:r>
            <a:r>
              <a:rPr lang="ru-RU" dirty="0">
                <a:solidFill>
                  <a:srgbClr val="000000"/>
                </a:solidFill>
                <a:latin typeface="Roboto"/>
              </a:rPr>
              <a:t> </a:t>
            </a:r>
            <a:r>
              <a:rPr lang="ru-RU" dirty="0" err="1">
                <a:solidFill>
                  <a:srgbClr val="000000"/>
                </a:solidFill>
                <a:latin typeface="Roboto"/>
              </a:rPr>
              <a:t>практикалық</a:t>
            </a:r>
            <a:r>
              <a:rPr lang="ru-RU" dirty="0">
                <a:solidFill>
                  <a:srgbClr val="000000"/>
                </a:solidFill>
                <a:latin typeface="Roboto"/>
              </a:rPr>
              <a:t> </a:t>
            </a:r>
            <a:r>
              <a:rPr lang="ru-RU" dirty="0" err="1">
                <a:solidFill>
                  <a:srgbClr val="000000"/>
                </a:solidFill>
                <a:latin typeface="Roboto"/>
              </a:rPr>
              <a:t>дағдыларды</a:t>
            </a:r>
            <a:r>
              <a:rPr lang="ru-RU" dirty="0">
                <a:solidFill>
                  <a:srgbClr val="000000"/>
                </a:solidFill>
                <a:latin typeface="Roboto"/>
              </a:rPr>
              <a:t> </a:t>
            </a:r>
            <a:r>
              <a:rPr lang="ru-RU" dirty="0" err="1">
                <a:solidFill>
                  <a:srgbClr val="000000"/>
                </a:solidFill>
                <a:latin typeface="Roboto"/>
              </a:rPr>
              <a:t>меңгереді</a:t>
            </a:r>
            <a:r>
              <a:rPr lang="ru-RU" dirty="0">
                <a:solidFill>
                  <a:srgbClr val="000000"/>
                </a:solidFill>
                <a:latin typeface="Roboto"/>
              </a:rPr>
              <a:t>.</a:t>
            </a:r>
          </a:p>
          <a:p>
            <a:pPr algn="just"/>
            <a:r>
              <a:rPr lang="ru-RU" dirty="0">
                <a:solidFill>
                  <a:srgbClr val="000000"/>
                </a:solidFill>
                <a:latin typeface="Roboto"/>
              </a:rPr>
              <a:t>	•	</a:t>
            </a:r>
            <a:r>
              <a:rPr lang="ru-RU" dirty="0" err="1">
                <a:solidFill>
                  <a:srgbClr val="000000"/>
                </a:solidFill>
                <a:latin typeface="Roboto"/>
              </a:rPr>
              <a:t>Физикалық</a:t>
            </a:r>
            <a:r>
              <a:rPr lang="ru-RU" dirty="0">
                <a:solidFill>
                  <a:srgbClr val="000000"/>
                </a:solidFill>
                <a:latin typeface="Roboto"/>
              </a:rPr>
              <a:t> </a:t>
            </a:r>
            <a:r>
              <a:rPr lang="ru-RU" dirty="0" err="1">
                <a:solidFill>
                  <a:srgbClr val="000000"/>
                </a:solidFill>
                <a:latin typeface="Roboto"/>
              </a:rPr>
              <a:t>ойлауды</a:t>
            </a:r>
            <a:r>
              <a:rPr lang="ru-RU" dirty="0">
                <a:solidFill>
                  <a:srgbClr val="000000"/>
                </a:solidFill>
                <a:latin typeface="Roboto"/>
              </a:rPr>
              <a:t> </a:t>
            </a:r>
            <a:r>
              <a:rPr lang="ru-RU" dirty="0" err="1">
                <a:solidFill>
                  <a:srgbClr val="000000"/>
                </a:solidFill>
                <a:latin typeface="Roboto"/>
              </a:rPr>
              <a:t>дамыту</a:t>
            </a:r>
            <a:r>
              <a:rPr lang="ru-RU" dirty="0">
                <a:solidFill>
                  <a:srgbClr val="000000"/>
                </a:solidFill>
                <a:latin typeface="Roboto"/>
              </a:rPr>
              <a:t>: </a:t>
            </a:r>
            <a:r>
              <a:rPr lang="ru-RU" dirty="0" err="1">
                <a:solidFill>
                  <a:srgbClr val="000000"/>
                </a:solidFill>
                <a:latin typeface="Roboto"/>
              </a:rPr>
              <a:t>Эксперименттік</a:t>
            </a:r>
            <a:r>
              <a:rPr lang="ru-RU" dirty="0">
                <a:solidFill>
                  <a:srgbClr val="000000"/>
                </a:solidFill>
                <a:latin typeface="Roboto"/>
              </a:rPr>
              <a:t> </a:t>
            </a:r>
            <a:r>
              <a:rPr lang="ru-RU" dirty="0" err="1">
                <a:solidFill>
                  <a:srgbClr val="000000"/>
                </a:solidFill>
                <a:latin typeface="Roboto"/>
              </a:rPr>
              <a:t>тапсырмалар</a:t>
            </a:r>
            <a:r>
              <a:rPr lang="ru-RU" dirty="0">
                <a:solidFill>
                  <a:srgbClr val="000000"/>
                </a:solidFill>
                <a:latin typeface="Roboto"/>
              </a:rPr>
              <a:t> </a:t>
            </a:r>
            <a:r>
              <a:rPr lang="ru-RU" dirty="0" err="1">
                <a:solidFill>
                  <a:srgbClr val="000000"/>
                </a:solidFill>
                <a:latin typeface="Roboto"/>
              </a:rPr>
              <a:t>арқылы</a:t>
            </a:r>
            <a:r>
              <a:rPr lang="ru-RU" dirty="0">
                <a:solidFill>
                  <a:srgbClr val="000000"/>
                </a:solidFill>
                <a:latin typeface="Roboto"/>
              </a:rPr>
              <a:t> физика </a:t>
            </a:r>
            <a:r>
              <a:rPr lang="ru-RU" dirty="0" err="1">
                <a:solidFill>
                  <a:srgbClr val="000000"/>
                </a:solidFill>
                <a:latin typeface="Roboto"/>
              </a:rPr>
              <a:t>құбылыстарын</a:t>
            </a:r>
            <a:r>
              <a:rPr lang="ru-RU" dirty="0">
                <a:solidFill>
                  <a:srgbClr val="000000"/>
                </a:solidFill>
                <a:latin typeface="Roboto"/>
              </a:rPr>
              <a:t> </a:t>
            </a:r>
            <a:r>
              <a:rPr lang="ru-RU" dirty="0" err="1">
                <a:solidFill>
                  <a:srgbClr val="000000"/>
                </a:solidFill>
                <a:latin typeface="Roboto"/>
              </a:rPr>
              <a:t>танудың</a:t>
            </a:r>
            <a:r>
              <a:rPr lang="ru-RU" dirty="0">
                <a:solidFill>
                  <a:srgbClr val="000000"/>
                </a:solidFill>
                <a:latin typeface="Roboto"/>
              </a:rPr>
              <a:t> </a:t>
            </a:r>
            <a:r>
              <a:rPr lang="ru-RU" dirty="0" err="1">
                <a:solidFill>
                  <a:srgbClr val="000000"/>
                </a:solidFill>
                <a:latin typeface="Roboto"/>
              </a:rPr>
              <a:t>жаңа</a:t>
            </a:r>
            <a:r>
              <a:rPr lang="ru-RU" dirty="0">
                <a:solidFill>
                  <a:srgbClr val="000000"/>
                </a:solidFill>
                <a:latin typeface="Roboto"/>
              </a:rPr>
              <a:t> </a:t>
            </a:r>
            <a:r>
              <a:rPr lang="ru-RU" dirty="0" err="1">
                <a:solidFill>
                  <a:srgbClr val="000000"/>
                </a:solidFill>
                <a:latin typeface="Roboto"/>
              </a:rPr>
              <a:t>тәсілдері</a:t>
            </a:r>
            <a:r>
              <a:rPr lang="ru-RU" dirty="0">
                <a:solidFill>
                  <a:srgbClr val="000000"/>
                </a:solidFill>
                <a:latin typeface="Roboto"/>
              </a:rPr>
              <a:t> мен </a:t>
            </a:r>
            <a:r>
              <a:rPr lang="ru-RU" dirty="0" err="1">
                <a:solidFill>
                  <a:srgbClr val="000000"/>
                </a:solidFill>
                <a:latin typeface="Roboto"/>
              </a:rPr>
              <a:t>әдістерін</a:t>
            </a:r>
            <a:r>
              <a:rPr lang="ru-RU" dirty="0">
                <a:solidFill>
                  <a:srgbClr val="000000"/>
                </a:solidFill>
                <a:latin typeface="Roboto"/>
              </a:rPr>
              <a:t> </a:t>
            </a:r>
            <a:r>
              <a:rPr lang="ru-RU" dirty="0" err="1">
                <a:solidFill>
                  <a:srgbClr val="000000"/>
                </a:solidFill>
                <a:latin typeface="Roboto"/>
              </a:rPr>
              <a:t>үйреніп</a:t>
            </a:r>
            <a:r>
              <a:rPr lang="ru-RU" dirty="0">
                <a:solidFill>
                  <a:srgbClr val="000000"/>
                </a:solidFill>
                <a:latin typeface="Roboto"/>
              </a:rPr>
              <a:t>, </a:t>
            </a:r>
            <a:r>
              <a:rPr lang="ru-RU" dirty="0" err="1">
                <a:solidFill>
                  <a:srgbClr val="000000"/>
                </a:solidFill>
                <a:latin typeface="Roboto"/>
              </a:rPr>
              <a:t>оқушылардың</a:t>
            </a:r>
            <a:r>
              <a:rPr lang="ru-RU" dirty="0">
                <a:solidFill>
                  <a:srgbClr val="000000"/>
                </a:solidFill>
                <a:latin typeface="Roboto"/>
              </a:rPr>
              <a:t> </a:t>
            </a:r>
            <a:r>
              <a:rPr lang="ru-RU" dirty="0" err="1">
                <a:solidFill>
                  <a:srgbClr val="000000"/>
                </a:solidFill>
                <a:latin typeface="Roboto"/>
              </a:rPr>
              <a:t>абстрактілі</a:t>
            </a:r>
            <a:r>
              <a:rPr lang="ru-RU" dirty="0">
                <a:solidFill>
                  <a:srgbClr val="000000"/>
                </a:solidFill>
                <a:latin typeface="Roboto"/>
              </a:rPr>
              <a:t> </a:t>
            </a:r>
            <a:r>
              <a:rPr lang="ru-RU" dirty="0" err="1">
                <a:solidFill>
                  <a:srgbClr val="000000"/>
                </a:solidFill>
                <a:latin typeface="Roboto"/>
              </a:rPr>
              <a:t>ойлауы</a:t>
            </a:r>
            <a:r>
              <a:rPr lang="ru-RU" dirty="0">
                <a:solidFill>
                  <a:srgbClr val="000000"/>
                </a:solidFill>
                <a:latin typeface="Roboto"/>
              </a:rPr>
              <a:t> </a:t>
            </a:r>
            <a:r>
              <a:rPr lang="ru-RU" dirty="0" err="1">
                <a:solidFill>
                  <a:srgbClr val="000000"/>
                </a:solidFill>
                <a:latin typeface="Roboto"/>
              </a:rPr>
              <a:t>артады</a:t>
            </a:r>
            <a:endParaRPr lang="ru-KZ"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59638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A46187-C298-E78A-4AD7-8CCA14BF0FE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E88F604-0C3A-4F5A-0AA4-F937034C65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C4285EA-5DE1-140B-DAE6-46976FC5C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ADAD815-90C9-F3AF-EA12-3524E21B09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6A58E470-D019-3D2D-BCDC-215AF3D5EE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C234BE4A-8785-0AA5-C89D-EA29BA71D5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D0DE71A6-A108-73B6-6A32-90DBDA4C72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7DFDF658-90D9-5639-1182-337C74D3EC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A627B768-BAD5-83AC-6320-29D43A77D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E0FE3DDC-101C-46E6-53E8-72A7B70772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47591BD1-BBEA-C6C7-CEDD-CC776E94F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3476E98B-087F-600E-9196-55CE6CD795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CC41CBC7-A95B-6B6E-F0B9-02371822B8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309F0154-BA4F-E2DD-1851-4731838B14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38FBB581-1157-6F48-98D7-B8894B0167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4B56DFEF-ACB4-7F82-A324-7BAE459816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2191D0C7-CE28-E89D-1732-B7DEC4E69F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A138972D-CD75-B5AE-7E55-453EE009B7D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12540003-9245-1102-C034-88F759A8A5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25950B57-0136-3FE1-7668-21CBC88CFE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2E74406-678E-4627-2779-F792610A8D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71C2A0F4-113D-2C96-ADB6-332FFD32F0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66702088-9274-EEA4-AA43-0C5C9F2AA6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90F44E10-471F-144C-27EE-6FFA827BA4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E6D71B6D-4410-8087-FC8F-340B9D1919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5810FC93-771F-AD9C-2A66-2CB9193C65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3FF9B804-672E-47E4-9DFC-D1A712B055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BBA84C9C-8D5B-C9CF-2A06-0966993B3F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F5D3D16-1380-E8E7-3592-5660B2F4A5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0198BBF4-EAA8-ED81-9E11-F066D57813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911432E9-D71A-1247-ADD4-98F2DECEE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3EFBF75A-F062-DA4E-94A6-4BB0269583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623530C0-3CF8-40CA-7926-1E5B10B25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9D8DF327-9568-4252-0B23-03CCEAF36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7815B1D5-40B7-2C41-FE37-D25651EF0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9ECF85E9-5522-EA61-2C0C-7D9607635F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E7FD430F-316D-3ABB-39B3-1EB7198E81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8F8914D9-1783-BED2-9D1C-21DC1D4069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D296D303-790F-D861-1D63-49E6108DC2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D67286FF-B773-45D2-2489-792CF9F837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C42AB3C6-3877-A337-FB28-2ED03B5E80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FA7B419-A051-B11A-6A8D-74305EE05B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09E8ADA4-694D-1464-253B-6D5F539594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0" name="Объект 2">
            <a:extLst>
              <a:ext uri="{FF2B5EF4-FFF2-40B4-BE49-F238E27FC236}">
                <a16:creationId xmlns:a16="http://schemas.microsoft.com/office/drawing/2014/main" id="{52247159-BDF0-493E-2762-F2215E0D65C5}"/>
              </a:ext>
            </a:extLst>
          </p:cNvPr>
          <p:cNvSpPr>
            <a:spLocks noGrp="1"/>
          </p:cNvSpPr>
          <p:nvPr>
            <p:ph idx="1"/>
          </p:nvPr>
        </p:nvSpPr>
        <p:spPr>
          <a:xfrm>
            <a:off x="-746880" y="1350676"/>
            <a:ext cx="8420400" cy="4652896"/>
          </a:xfrm>
        </p:spPr>
        <p:txBody>
          <a:bodyPr anchor="ctr">
            <a:normAutofit fontScale="92500" lnSpcReduction="10000"/>
          </a:bodyPr>
          <a:lstStyle/>
          <a:p>
            <a:pPr marL="2286000" lvl="4" indent="-457200">
              <a:lnSpc>
                <a:spcPct val="100000"/>
              </a:lnSpc>
              <a:spcBef>
                <a:spcPts val="0"/>
              </a:spcBef>
              <a:buAutoNum type="arabicPeriod"/>
            </a:pPr>
            <a:r>
              <a:rPr lang="ru-RU" dirty="0">
                <a:solidFill>
                  <a:srgbClr val="000000"/>
                </a:solidFill>
                <a:latin typeface="Roboto"/>
              </a:rPr>
              <a:t>Теория мен </a:t>
            </a:r>
            <a:r>
              <a:rPr lang="ru-RU" dirty="0" err="1">
                <a:solidFill>
                  <a:srgbClr val="000000"/>
                </a:solidFill>
                <a:latin typeface="Roboto"/>
              </a:rPr>
              <a:t>практиканы</a:t>
            </a:r>
            <a:r>
              <a:rPr lang="ru-RU" dirty="0">
                <a:solidFill>
                  <a:srgbClr val="000000"/>
                </a:solidFill>
                <a:latin typeface="Roboto"/>
              </a:rPr>
              <a:t> </a:t>
            </a:r>
            <a:r>
              <a:rPr lang="ru-RU" dirty="0" err="1">
                <a:solidFill>
                  <a:srgbClr val="000000"/>
                </a:solidFill>
                <a:latin typeface="Roboto"/>
              </a:rPr>
              <a:t>біріктіру</a:t>
            </a:r>
            <a:r>
              <a:rPr lang="ru-RU" dirty="0">
                <a:solidFill>
                  <a:srgbClr val="000000"/>
                </a:solidFill>
                <a:latin typeface="Roboto"/>
              </a:rPr>
              <a:t>: </a:t>
            </a:r>
            <a:r>
              <a:rPr lang="ru-RU" dirty="0" err="1">
                <a:solidFill>
                  <a:srgbClr val="000000"/>
                </a:solidFill>
                <a:latin typeface="Roboto"/>
              </a:rPr>
              <a:t>Оқушылар</a:t>
            </a:r>
            <a:r>
              <a:rPr lang="ru-RU" dirty="0">
                <a:solidFill>
                  <a:srgbClr val="000000"/>
                </a:solidFill>
                <a:latin typeface="Roboto"/>
              </a:rPr>
              <a:t> </a:t>
            </a:r>
            <a:r>
              <a:rPr lang="ru-RU" dirty="0" err="1">
                <a:solidFill>
                  <a:srgbClr val="000000"/>
                </a:solidFill>
                <a:latin typeface="Roboto"/>
              </a:rPr>
              <a:t>теориялық</a:t>
            </a:r>
            <a:r>
              <a:rPr lang="ru-RU" dirty="0">
                <a:solidFill>
                  <a:srgbClr val="000000"/>
                </a:solidFill>
                <a:latin typeface="Roboto"/>
              </a:rPr>
              <a:t> </a:t>
            </a:r>
            <a:r>
              <a:rPr lang="ru-RU" dirty="0" err="1">
                <a:solidFill>
                  <a:srgbClr val="000000"/>
                </a:solidFill>
                <a:latin typeface="Roboto"/>
              </a:rPr>
              <a:t>білімдерін</a:t>
            </a:r>
            <a:r>
              <a:rPr lang="ru-RU" dirty="0">
                <a:solidFill>
                  <a:srgbClr val="000000"/>
                </a:solidFill>
                <a:latin typeface="Roboto"/>
              </a:rPr>
              <a:t> </a:t>
            </a:r>
            <a:r>
              <a:rPr lang="ru-RU" dirty="0" err="1">
                <a:solidFill>
                  <a:srgbClr val="000000"/>
                </a:solidFill>
                <a:latin typeface="Roboto"/>
              </a:rPr>
              <a:t>тәжірибе</a:t>
            </a:r>
            <a:r>
              <a:rPr lang="ru-RU" dirty="0">
                <a:solidFill>
                  <a:srgbClr val="000000"/>
                </a:solidFill>
                <a:latin typeface="Roboto"/>
              </a:rPr>
              <a:t> </a:t>
            </a:r>
            <a:r>
              <a:rPr lang="ru-RU" dirty="0" err="1">
                <a:solidFill>
                  <a:srgbClr val="000000"/>
                </a:solidFill>
                <a:latin typeface="Roboto"/>
              </a:rPr>
              <a:t>арқылы</a:t>
            </a:r>
            <a:r>
              <a:rPr lang="ru-RU" dirty="0">
                <a:solidFill>
                  <a:srgbClr val="000000"/>
                </a:solidFill>
                <a:latin typeface="Roboto"/>
              </a:rPr>
              <a:t> </a:t>
            </a:r>
            <a:r>
              <a:rPr lang="ru-RU" dirty="0" err="1">
                <a:solidFill>
                  <a:srgbClr val="000000"/>
                </a:solidFill>
                <a:latin typeface="Roboto"/>
              </a:rPr>
              <a:t>бекітіп</a:t>
            </a:r>
            <a:r>
              <a:rPr lang="ru-RU" dirty="0">
                <a:solidFill>
                  <a:srgbClr val="000000"/>
                </a:solidFill>
                <a:latin typeface="Roboto"/>
              </a:rPr>
              <a:t>, </a:t>
            </a:r>
            <a:r>
              <a:rPr lang="ru-RU" dirty="0" err="1">
                <a:solidFill>
                  <a:srgbClr val="000000"/>
                </a:solidFill>
                <a:latin typeface="Roboto"/>
              </a:rPr>
              <a:t>нақты</a:t>
            </a:r>
            <a:r>
              <a:rPr lang="ru-RU" dirty="0">
                <a:solidFill>
                  <a:srgbClr val="000000"/>
                </a:solidFill>
                <a:latin typeface="Roboto"/>
              </a:rPr>
              <a:t> </a:t>
            </a:r>
            <a:r>
              <a:rPr lang="ru-RU" dirty="0" err="1">
                <a:solidFill>
                  <a:srgbClr val="000000"/>
                </a:solidFill>
                <a:latin typeface="Roboto"/>
              </a:rPr>
              <a:t>өмірде</a:t>
            </a:r>
            <a:r>
              <a:rPr lang="ru-RU" dirty="0">
                <a:solidFill>
                  <a:srgbClr val="000000"/>
                </a:solidFill>
                <a:latin typeface="Roboto"/>
              </a:rPr>
              <a:t> </a:t>
            </a:r>
            <a:r>
              <a:rPr lang="ru-RU" dirty="0" err="1">
                <a:solidFill>
                  <a:srgbClr val="000000"/>
                </a:solidFill>
                <a:latin typeface="Roboto"/>
              </a:rPr>
              <a:t>қолдана</a:t>
            </a:r>
            <a:r>
              <a:rPr lang="ru-RU" dirty="0">
                <a:solidFill>
                  <a:srgbClr val="000000"/>
                </a:solidFill>
                <a:latin typeface="Roboto"/>
              </a:rPr>
              <a:t> </a:t>
            </a:r>
            <a:r>
              <a:rPr lang="ru-RU" dirty="0" err="1">
                <a:solidFill>
                  <a:srgbClr val="000000"/>
                </a:solidFill>
                <a:latin typeface="Roboto"/>
              </a:rPr>
              <a:t>алады</a:t>
            </a:r>
            <a:r>
              <a:rPr lang="ru-RU" dirty="0">
                <a:solidFill>
                  <a:srgbClr val="000000"/>
                </a:solidFill>
                <a:latin typeface="Roboto"/>
              </a:rPr>
              <a:t>.	</a:t>
            </a:r>
          </a:p>
          <a:p>
            <a:pPr marL="2286000" lvl="4" indent="-457200">
              <a:lnSpc>
                <a:spcPct val="100000"/>
              </a:lnSpc>
              <a:spcBef>
                <a:spcPts val="0"/>
              </a:spcBef>
              <a:buAutoNum type="arabicPeriod"/>
            </a:pPr>
            <a:r>
              <a:rPr lang="ru-RU" dirty="0" err="1">
                <a:solidFill>
                  <a:srgbClr val="000000"/>
                </a:solidFill>
                <a:latin typeface="Roboto"/>
              </a:rPr>
              <a:t>Оқушылардың</a:t>
            </a:r>
            <a:r>
              <a:rPr lang="ru-RU" dirty="0">
                <a:solidFill>
                  <a:srgbClr val="000000"/>
                </a:solidFill>
                <a:latin typeface="Roboto"/>
              </a:rPr>
              <a:t> </a:t>
            </a:r>
            <a:r>
              <a:rPr lang="ru-RU" dirty="0" err="1">
                <a:solidFill>
                  <a:srgbClr val="000000"/>
                </a:solidFill>
                <a:latin typeface="Roboto"/>
              </a:rPr>
              <a:t>дербестігін</a:t>
            </a:r>
            <a:r>
              <a:rPr lang="ru-RU" dirty="0">
                <a:solidFill>
                  <a:srgbClr val="000000"/>
                </a:solidFill>
                <a:latin typeface="Roboto"/>
              </a:rPr>
              <a:t> </a:t>
            </a:r>
            <a:r>
              <a:rPr lang="ru-RU" dirty="0" err="1">
                <a:solidFill>
                  <a:srgbClr val="000000"/>
                </a:solidFill>
                <a:latin typeface="Roboto"/>
              </a:rPr>
              <a:t>арттыру</a:t>
            </a:r>
            <a:r>
              <a:rPr lang="ru-RU" dirty="0">
                <a:solidFill>
                  <a:srgbClr val="000000"/>
                </a:solidFill>
                <a:latin typeface="Roboto"/>
              </a:rPr>
              <a:t>: </a:t>
            </a:r>
            <a:r>
              <a:rPr lang="ru-RU" dirty="0" err="1">
                <a:solidFill>
                  <a:srgbClr val="000000"/>
                </a:solidFill>
                <a:latin typeface="Roboto"/>
              </a:rPr>
              <a:t>Шығармашылық</a:t>
            </a:r>
            <a:r>
              <a:rPr lang="ru-RU" dirty="0">
                <a:solidFill>
                  <a:srgbClr val="000000"/>
                </a:solidFill>
                <a:latin typeface="Roboto"/>
              </a:rPr>
              <a:t> </a:t>
            </a:r>
            <a:r>
              <a:rPr lang="ru-RU" dirty="0" err="1">
                <a:solidFill>
                  <a:srgbClr val="000000"/>
                </a:solidFill>
                <a:latin typeface="Roboto"/>
              </a:rPr>
              <a:t>эксперименттік</a:t>
            </a:r>
            <a:r>
              <a:rPr lang="ru-RU" dirty="0">
                <a:solidFill>
                  <a:srgbClr val="000000"/>
                </a:solidFill>
                <a:latin typeface="Roboto"/>
              </a:rPr>
              <a:t> </a:t>
            </a:r>
            <a:r>
              <a:rPr lang="ru-RU" dirty="0" err="1">
                <a:solidFill>
                  <a:srgbClr val="000000"/>
                </a:solidFill>
                <a:latin typeface="Roboto"/>
              </a:rPr>
              <a:t>тапсырмалар</a:t>
            </a:r>
            <a:r>
              <a:rPr lang="ru-RU" dirty="0">
                <a:solidFill>
                  <a:srgbClr val="000000"/>
                </a:solidFill>
                <a:latin typeface="Roboto"/>
              </a:rPr>
              <a:t> </a:t>
            </a:r>
            <a:r>
              <a:rPr lang="ru-RU" dirty="0" err="1">
                <a:solidFill>
                  <a:srgbClr val="000000"/>
                </a:solidFill>
                <a:latin typeface="Roboto"/>
              </a:rPr>
              <a:t>өз</a:t>
            </a:r>
            <a:r>
              <a:rPr lang="ru-RU" dirty="0">
                <a:solidFill>
                  <a:srgbClr val="000000"/>
                </a:solidFill>
                <a:latin typeface="Roboto"/>
              </a:rPr>
              <a:t> </a:t>
            </a:r>
            <a:r>
              <a:rPr lang="ru-RU" dirty="0" err="1">
                <a:solidFill>
                  <a:srgbClr val="000000"/>
                </a:solidFill>
                <a:latin typeface="Roboto"/>
              </a:rPr>
              <a:t>бетімен</a:t>
            </a:r>
            <a:r>
              <a:rPr lang="ru-RU" dirty="0">
                <a:solidFill>
                  <a:srgbClr val="000000"/>
                </a:solidFill>
                <a:latin typeface="Roboto"/>
              </a:rPr>
              <a:t> </a:t>
            </a:r>
            <a:r>
              <a:rPr lang="ru-RU" dirty="0" err="1">
                <a:solidFill>
                  <a:srgbClr val="000000"/>
                </a:solidFill>
                <a:latin typeface="Roboto"/>
              </a:rPr>
              <a:t>жұмыс</a:t>
            </a:r>
            <a:r>
              <a:rPr lang="ru-RU" dirty="0">
                <a:solidFill>
                  <a:srgbClr val="000000"/>
                </a:solidFill>
                <a:latin typeface="Roboto"/>
              </a:rPr>
              <a:t> </a:t>
            </a:r>
            <a:r>
              <a:rPr lang="ru-RU" dirty="0" err="1">
                <a:solidFill>
                  <a:srgbClr val="000000"/>
                </a:solidFill>
                <a:latin typeface="Roboto"/>
              </a:rPr>
              <a:t>істеуге</a:t>
            </a:r>
            <a:r>
              <a:rPr lang="ru-RU" dirty="0">
                <a:solidFill>
                  <a:srgbClr val="000000"/>
                </a:solidFill>
                <a:latin typeface="Roboto"/>
              </a:rPr>
              <a:t>, </a:t>
            </a:r>
            <a:r>
              <a:rPr lang="ru-RU" dirty="0" err="1">
                <a:solidFill>
                  <a:srgbClr val="000000"/>
                </a:solidFill>
                <a:latin typeface="Roboto"/>
              </a:rPr>
              <a:t>жауапкершілікті</a:t>
            </a:r>
            <a:r>
              <a:rPr lang="ru-RU" dirty="0">
                <a:solidFill>
                  <a:srgbClr val="000000"/>
                </a:solidFill>
                <a:latin typeface="Roboto"/>
              </a:rPr>
              <a:t> </a:t>
            </a:r>
            <a:r>
              <a:rPr lang="ru-RU" dirty="0" err="1">
                <a:solidFill>
                  <a:srgbClr val="000000"/>
                </a:solidFill>
                <a:latin typeface="Roboto"/>
              </a:rPr>
              <a:t>сезінуге</a:t>
            </a:r>
            <a:r>
              <a:rPr lang="ru-RU" dirty="0">
                <a:solidFill>
                  <a:srgbClr val="000000"/>
                </a:solidFill>
                <a:latin typeface="Roboto"/>
              </a:rPr>
              <a:t> </a:t>
            </a:r>
            <a:r>
              <a:rPr lang="ru-RU" dirty="0" err="1">
                <a:solidFill>
                  <a:srgbClr val="000000"/>
                </a:solidFill>
                <a:latin typeface="Roboto"/>
              </a:rPr>
              <a:t>және</a:t>
            </a:r>
            <a:r>
              <a:rPr lang="ru-RU" dirty="0">
                <a:solidFill>
                  <a:srgbClr val="000000"/>
                </a:solidFill>
                <a:latin typeface="Roboto"/>
              </a:rPr>
              <a:t> </a:t>
            </a:r>
            <a:r>
              <a:rPr lang="ru-RU" dirty="0" err="1">
                <a:solidFill>
                  <a:srgbClr val="000000"/>
                </a:solidFill>
                <a:latin typeface="Roboto"/>
              </a:rPr>
              <a:t>өз</a:t>
            </a:r>
            <a:r>
              <a:rPr lang="ru-RU" dirty="0">
                <a:solidFill>
                  <a:srgbClr val="000000"/>
                </a:solidFill>
                <a:latin typeface="Roboto"/>
              </a:rPr>
              <a:t> </a:t>
            </a:r>
            <a:r>
              <a:rPr lang="ru-RU" dirty="0" err="1">
                <a:solidFill>
                  <a:srgbClr val="000000"/>
                </a:solidFill>
                <a:latin typeface="Roboto"/>
              </a:rPr>
              <a:t>шешімдерін</a:t>
            </a:r>
            <a:r>
              <a:rPr lang="ru-RU" dirty="0">
                <a:solidFill>
                  <a:srgbClr val="000000"/>
                </a:solidFill>
                <a:latin typeface="Roboto"/>
              </a:rPr>
              <a:t> </a:t>
            </a:r>
            <a:r>
              <a:rPr lang="ru-RU" dirty="0" err="1">
                <a:solidFill>
                  <a:srgbClr val="000000"/>
                </a:solidFill>
                <a:latin typeface="Roboto"/>
              </a:rPr>
              <a:t>қабылдауға</a:t>
            </a:r>
            <a:r>
              <a:rPr lang="ru-RU" dirty="0">
                <a:solidFill>
                  <a:srgbClr val="000000"/>
                </a:solidFill>
                <a:latin typeface="Roboto"/>
              </a:rPr>
              <a:t> </a:t>
            </a:r>
            <a:r>
              <a:rPr lang="ru-RU" dirty="0" err="1">
                <a:solidFill>
                  <a:srgbClr val="000000"/>
                </a:solidFill>
                <a:latin typeface="Roboto"/>
              </a:rPr>
              <a:t>үйретеді</a:t>
            </a:r>
            <a:r>
              <a:rPr lang="ru-RU" dirty="0">
                <a:solidFill>
                  <a:srgbClr val="000000"/>
                </a:solidFill>
                <a:latin typeface="Roboto"/>
              </a:rPr>
              <a:t>.	</a:t>
            </a:r>
          </a:p>
          <a:p>
            <a:pPr marL="2286000" lvl="4" indent="-457200">
              <a:lnSpc>
                <a:spcPct val="100000"/>
              </a:lnSpc>
              <a:spcBef>
                <a:spcPts val="0"/>
              </a:spcBef>
              <a:buAutoNum type="arabicPeriod"/>
            </a:pPr>
            <a:r>
              <a:rPr lang="ru-RU" dirty="0" err="1">
                <a:solidFill>
                  <a:srgbClr val="000000"/>
                </a:solidFill>
                <a:latin typeface="Roboto"/>
              </a:rPr>
              <a:t>Шығармашылық</a:t>
            </a:r>
            <a:r>
              <a:rPr lang="ru-RU" dirty="0">
                <a:solidFill>
                  <a:srgbClr val="000000"/>
                </a:solidFill>
                <a:latin typeface="Roboto"/>
              </a:rPr>
              <a:t> </a:t>
            </a:r>
            <a:r>
              <a:rPr lang="ru-RU" dirty="0" err="1">
                <a:solidFill>
                  <a:srgbClr val="000000"/>
                </a:solidFill>
                <a:latin typeface="Roboto"/>
              </a:rPr>
              <a:t>ойлауды</a:t>
            </a:r>
            <a:r>
              <a:rPr lang="ru-RU" dirty="0">
                <a:solidFill>
                  <a:srgbClr val="000000"/>
                </a:solidFill>
                <a:latin typeface="Roboto"/>
              </a:rPr>
              <a:t> </a:t>
            </a:r>
            <a:r>
              <a:rPr lang="ru-RU" dirty="0" err="1">
                <a:solidFill>
                  <a:srgbClr val="000000"/>
                </a:solidFill>
                <a:latin typeface="Roboto"/>
              </a:rPr>
              <a:t>дамыту</a:t>
            </a:r>
            <a:r>
              <a:rPr lang="ru-RU" dirty="0">
                <a:solidFill>
                  <a:srgbClr val="000000"/>
                </a:solidFill>
                <a:latin typeface="Roboto"/>
              </a:rPr>
              <a:t>: </a:t>
            </a:r>
            <a:r>
              <a:rPr lang="ru-RU" dirty="0" err="1">
                <a:solidFill>
                  <a:srgbClr val="000000"/>
                </a:solidFill>
                <a:latin typeface="Roboto"/>
              </a:rPr>
              <a:t>Мұндай</a:t>
            </a:r>
            <a:r>
              <a:rPr lang="ru-RU" dirty="0">
                <a:solidFill>
                  <a:srgbClr val="000000"/>
                </a:solidFill>
                <a:latin typeface="Roboto"/>
              </a:rPr>
              <a:t> </a:t>
            </a:r>
            <a:r>
              <a:rPr lang="ru-RU" dirty="0" err="1">
                <a:solidFill>
                  <a:srgbClr val="000000"/>
                </a:solidFill>
                <a:latin typeface="Roboto"/>
              </a:rPr>
              <a:t>тапсырмалар</a:t>
            </a:r>
            <a:r>
              <a:rPr lang="ru-RU" dirty="0">
                <a:solidFill>
                  <a:srgbClr val="000000"/>
                </a:solidFill>
                <a:latin typeface="Roboto"/>
              </a:rPr>
              <a:t> </a:t>
            </a:r>
            <a:r>
              <a:rPr lang="ru-RU" dirty="0" err="1">
                <a:solidFill>
                  <a:srgbClr val="000000"/>
                </a:solidFill>
                <a:latin typeface="Roboto"/>
              </a:rPr>
              <a:t>оқушыларға</a:t>
            </a:r>
            <a:r>
              <a:rPr lang="ru-RU" dirty="0">
                <a:solidFill>
                  <a:srgbClr val="000000"/>
                </a:solidFill>
                <a:latin typeface="Roboto"/>
              </a:rPr>
              <a:t> </a:t>
            </a:r>
            <a:r>
              <a:rPr lang="ru-RU" dirty="0" err="1">
                <a:solidFill>
                  <a:srgbClr val="000000"/>
                </a:solidFill>
                <a:latin typeface="Roboto"/>
              </a:rPr>
              <a:t>жаңа</a:t>
            </a:r>
            <a:r>
              <a:rPr lang="ru-RU" dirty="0">
                <a:solidFill>
                  <a:srgbClr val="000000"/>
                </a:solidFill>
                <a:latin typeface="Roboto"/>
              </a:rPr>
              <a:t> </a:t>
            </a:r>
            <a:r>
              <a:rPr lang="ru-RU" dirty="0" err="1">
                <a:solidFill>
                  <a:srgbClr val="000000"/>
                </a:solidFill>
                <a:latin typeface="Roboto"/>
              </a:rPr>
              <a:t>әдістерді</a:t>
            </a:r>
            <a:r>
              <a:rPr lang="ru-RU" dirty="0">
                <a:solidFill>
                  <a:srgbClr val="000000"/>
                </a:solidFill>
                <a:latin typeface="Roboto"/>
              </a:rPr>
              <a:t> </a:t>
            </a:r>
            <a:r>
              <a:rPr lang="ru-RU" dirty="0" err="1">
                <a:solidFill>
                  <a:srgbClr val="000000"/>
                </a:solidFill>
                <a:latin typeface="Roboto"/>
              </a:rPr>
              <a:t>ойлап</a:t>
            </a:r>
            <a:r>
              <a:rPr lang="ru-RU" dirty="0">
                <a:solidFill>
                  <a:srgbClr val="000000"/>
                </a:solidFill>
                <a:latin typeface="Roboto"/>
              </a:rPr>
              <a:t> </a:t>
            </a:r>
            <a:r>
              <a:rPr lang="ru-RU" dirty="0" err="1">
                <a:solidFill>
                  <a:srgbClr val="000000"/>
                </a:solidFill>
                <a:latin typeface="Roboto"/>
              </a:rPr>
              <a:t>табуға</a:t>
            </a:r>
            <a:r>
              <a:rPr lang="ru-RU" dirty="0">
                <a:solidFill>
                  <a:srgbClr val="000000"/>
                </a:solidFill>
                <a:latin typeface="Roboto"/>
              </a:rPr>
              <a:t> </a:t>
            </a:r>
            <a:r>
              <a:rPr lang="ru-RU" dirty="0" err="1">
                <a:solidFill>
                  <a:srgbClr val="000000"/>
                </a:solidFill>
                <a:latin typeface="Roboto"/>
              </a:rPr>
              <a:t>және</a:t>
            </a:r>
            <a:r>
              <a:rPr lang="ru-RU" dirty="0">
                <a:solidFill>
                  <a:srgbClr val="000000"/>
                </a:solidFill>
                <a:latin typeface="Roboto"/>
              </a:rPr>
              <a:t> </a:t>
            </a:r>
            <a:r>
              <a:rPr lang="ru-RU" dirty="0" err="1">
                <a:solidFill>
                  <a:srgbClr val="000000"/>
                </a:solidFill>
                <a:latin typeface="Roboto"/>
              </a:rPr>
              <a:t>қарапайым</a:t>
            </a:r>
            <a:r>
              <a:rPr lang="ru-RU" dirty="0">
                <a:solidFill>
                  <a:srgbClr val="000000"/>
                </a:solidFill>
                <a:latin typeface="Roboto"/>
              </a:rPr>
              <a:t> </a:t>
            </a:r>
            <a:r>
              <a:rPr lang="ru-RU" dirty="0" err="1">
                <a:solidFill>
                  <a:srgbClr val="000000"/>
                </a:solidFill>
                <a:latin typeface="Roboto"/>
              </a:rPr>
              <a:t>нәрселерден</a:t>
            </a:r>
            <a:r>
              <a:rPr lang="ru-RU" dirty="0">
                <a:solidFill>
                  <a:srgbClr val="000000"/>
                </a:solidFill>
                <a:latin typeface="Roboto"/>
              </a:rPr>
              <a:t> </a:t>
            </a:r>
            <a:r>
              <a:rPr lang="ru-RU" dirty="0" err="1">
                <a:solidFill>
                  <a:srgbClr val="000000"/>
                </a:solidFill>
                <a:latin typeface="Roboto"/>
              </a:rPr>
              <a:t>күрделі</a:t>
            </a:r>
            <a:r>
              <a:rPr lang="ru-RU" dirty="0">
                <a:solidFill>
                  <a:srgbClr val="000000"/>
                </a:solidFill>
                <a:latin typeface="Roboto"/>
              </a:rPr>
              <a:t> </a:t>
            </a:r>
            <a:r>
              <a:rPr lang="ru-RU" dirty="0" err="1">
                <a:solidFill>
                  <a:srgbClr val="000000"/>
                </a:solidFill>
                <a:latin typeface="Roboto"/>
              </a:rPr>
              <a:t>нәтижелер</a:t>
            </a:r>
            <a:r>
              <a:rPr lang="ru-RU" dirty="0">
                <a:solidFill>
                  <a:srgbClr val="000000"/>
                </a:solidFill>
                <a:latin typeface="Roboto"/>
              </a:rPr>
              <a:t> </a:t>
            </a:r>
            <a:r>
              <a:rPr lang="ru-RU" dirty="0" err="1">
                <a:solidFill>
                  <a:srgbClr val="000000"/>
                </a:solidFill>
                <a:latin typeface="Roboto"/>
              </a:rPr>
              <a:t>алуға</a:t>
            </a:r>
            <a:r>
              <a:rPr lang="ru-RU" dirty="0">
                <a:solidFill>
                  <a:srgbClr val="000000"/>
                </a:solidFill>
                <a:latin typeface="Roboto"/>
              </a:rPr>
              <a:t> </a:t>
            </a:r>
            <a:r>
              <a:rPr lang="ru-RU" dirty="0" err="1">
                <a:solidFill>
                  <a:srgbClr val="000000"/>
                </a:solidFill>
                <a:latin typeface="Roboto"/>
              </a:rPr>
              <a:t>мүмкіндік</a:t>
            </a:r>
            <a:r>
              <a:rPr lang="ru-RU" dirty="0">
                <a:solidFill>
                  <a:srgbClr val="000000"/>
                </a:solidFill>
                <a:latin typeface="Roboto"/>
              </a:rPr>
              <a:t> </a:t>
            </a:r>
            <a:r>
              <a:rPr lang="ru-RU" dirty="0" err="1">
                <a:solidFill>
                  <a:srgbClr val="000000"/>
                </a:solidFill>
                <a:latin typeface="Roboto"/>
              </a:rPr>
              <a:t>береді</a:t>
            </a:r>
            <a:r>
              <a:rPr lang="ru-RU" dirty="0">
                <a:solidFill>
                  <a:srgbClr val="000000"/>
                </a:solidFill>
                <a:latin typeface="Roboto"/>
              </a:rPr>
              <a:t>.</a:t>
            </a:r>
          </a:p>
          <a:p>
            <a:pPr marL="2286000" lvl="4" indent="-457200">
              <a:lnSpc>
                <a:spcPct val="100000"/>
              </a:lnSpc>
              <a:spcBef>
                <a:spcPts val="0"/>
              </a:spcBef>
              <a:buAutoNum type="arabicPeriod"/>
            </a:pPr>
            <a:r>
              <a:rPr lang="ru-RU" dirty="0" err="1">
                <a:solidFill>
                  <a:srgbClr val="000000"/>
                </a:solidFill>
                <a:latin typeface="Roboto"/>
              </a:rPr>
              <a:t>Қызығушылық</a:t>
            </a:r>
            <a:r>
              <a:rPr lang="ru-RU" dirty="0">
                <a:solidFill>
                  <a:srgbClr val="000000"/>
                </a:solidFill>
                <a:latin typeface="Roboto"/>
              </a:rPr>
              <a:t> пен </a:t>
            </a:r>
            <a:r>
              <a:rPr lang="ru-RU" dirty="0" err="1">
                <a:solidFill>
                  <a:srgbClr val="000000"/>
                </a:solidFill>
                <a:latin typeface="Roboto"/>
              </a:rPr>
              <a:t>мотивацияны</a:t>
            </a:r>
            <a:r>
              <a:rPr lang="ru-RU" dirty="0">
                <a:solidFill>
                  <a:srgbClr val="000000"/>
                </a:solidFill>
                <a:latin typeface="Roboto"/>
              </a:rPr>
              <a:t> </a:t>
            </a:r>
            <a:r>
              <a:rPr lang="ru-RU" dirty="0" err="1">
                <a:solidFill>
                  <a:srgbClr val="000000"/>
                </a:solidFill>
                <a:latin typeface="Roboto"/>
              </a:rPr>
              <a:t>арттыру</a:t>
            </a:r>
            <a:r>
              <a:rPr lang="ru-RU" dirty="0">
                <a:solidFill>
                  <a:srgbClr val="000000"/>
                </a:solidFill>
                <a:latin typeface="Roboto"/>
              </a:rPr>
              <a:t>: </a:t>
            </a:r>
            <a:r>
              <a:rPr lang="ru-RU" dirty="0" err="1">
                <a:solidFill>
                  <a:srgbClr val="000000"/>
                </a:solidFill>
                <a:latin typeface="Roboto"/>
              </a:rPr>
              <a:t>Теориялық</a:t>
            </a:r>
            <a:r>
              <a:rPr lang="ru-RU" dirty="0">
                <a:solidFill>
                  <a:srgbClr val="000000"/>
                </a:solidFill>
                <a:latin typeface="Roboto"/>
              </a:rPr>
              <a:t> </a:t>
            </a:r>
            <a:r>
              <a:rPr lang="ru-RU" dirty="0" err="1">
                <a:solidFill>
                  <a:srgbClr val="000000"/>
                </a:solidFill>
                <a:latin typeface="Roboto"/>
              </a:rPr>
              <a:t>білімге</a:t>
            </a:r>
            <a:r>
              <a:rPr lang="ru-RU" dirty="0">
                <a:solidFill>
                  <a:srgbClr val="000000"/>
                </a:solidFill>
                <a:latin typeface="Roboto"/>
              </a:rPr>
              <a:t> </a:t>
            </a:r>
            <a:r>
              <a:rPr lang="ru-RU" dirty="0" err="1">
                <a:solidFill>
                  <a:srgbClr val="000000"/>
                </a:solidFill>
                <a:latin typeface="Roboto"/>
              </a:rPr>
              <a:t>қарағанда</a:t>
            </a:r>
            <a:r>
              <a:rPr lang="ru-RU" dirty="0">
                <a:solidFill>
                  <a:srgbClr val="000000"/>
                </a:solidFill>
                <a:latin typeface="Roboto"/>
              </a:rPr>
              <a:t>, </a:t>
            </a:r>
            <a:r>
              <a:rPr lang="ru-RU" dirty="0" err="1">
                <a:solidFill>
                  <a:srgbClr val="000000"/>
                </a:solidFill>
                <a:latin typeface="Roboto"/>
              </a:rPr>
              <a:t>эксперименттерді</a:t>
            </a:r>
            <a:r>
              <a:rPr lang="ru-RU" dirty="0">
                <a:solidFill>
                  <a:srgbClr val="000000"/>
                </a:solidFill>
                <a:latin typeface="Roboto"/>
              </a:rPr>
              <a:t> </a:t>
            </a:r>
            <a:r>
              <a:rPr lang="ru-RU" dirty="0" err="1">
                <a:solidFill>
                  <a:srgbClr val="000000"/>
                </a:solidFill>
                <a:latin typeface="Roboto"/>
              </a:rPr>
              <a:t>орындау</a:t>
            </a:r>
            <a:r>
              <a:rPr lang="ru-RU" dirty="0">
                <a:solidFill>
                  <a:srgbClr val="000000"/>
                </a:solidFill>
                <a:latin typeface="Roboto"/>
              </a:rPr>
              <a:t> </a:t>
            </a:r>
            <a:r>
              <a:rPr lang="ru-RU" dirty="0" err="1">
                <a:solidFill>
                  <a:srgbClr val="000000"/>
                </a:solidFill>
                <a:latin typeface="Roboto"/>
              </a:rPr>
              <a:t>арқылы</a:t>
            </a:r>
            <a:r>
              <a:rPr lang="ru-RU" dirty="0">
                <a:solidFill>
                  <a:srgbClr val="000000"/>
                </a:solidFill>
                <a:latin typeface="Roboto"/>
              </a:rPr>
              <a:t> </a:t>
            </a:r>
            <a:r>
              <a:rPr lang="ru-RU" dirty="0" err="1">
                <a:solidFill>
                  <a:srgbClr val="000000"/>
                </a:solidFill>
                <a:latin typeface="Roboto"/>
              </a:rPr>
              <a:t>оқушылардың</a:t>
            </a:r>
            <a:r>
              <a:rPr lang="ru-RU" dirty="0">
                <a:solidFill>
                  <a:srgbClr val="000000"/>
                </a:solidFill>
                <a:latin typeface="Roboto"/>
              </a:rPr>
              <a:t> </a:t>
            </a:r>
            <a:r>
              <a:rPr lang="ru-RU" dirty="0" err="1">
                <a:solidFill>
                  <a:srgbClr val="000000"/>
                </a:solidFill>
                <a:latin typeface="Roboto"/>
              </a:rPr>
              <a:t>пәнге</a:t>
            </a:r>
            <a:r>
              <a:rPr lang="ru-RU" dirty="0">
                <a:solidFill>
                  <a:srgbClr val="000000"/>
                </a:solidFill>
                <a:latin typeface="Roboto"/>
              </a:rPr>
              <a:t> </a:t>
            </a:r>
            <a:r>
              <a:rPr lang="ru-RU" dirty="0" err="1">
                <a:solidFill>
                  <a:srgbClr val="000000"/>
                </a:solidFill>
                <a:latin typeface="Roboto"/>
              </a:rPr>
              <a:t>деген</a:t>
            </a:r>
            <a:r>
              <a:rPr lang="ru-RU" dirty="0">
                <a:solidFill>
                  <a:srgbClr val="000000"/>
                </a:solidFill>
                <a:latin typeface="Roboto"/>
              </a:rPr>
              <a:t> </a:t>
            </a:r>
            <a:r>
              <a:rPr lang="ru-RU" dirty="0" err="1">
                <a:solidFill>
                  <a:srgbClr val="000000"/>
                </a:solidFill>
                <a:latin typeface="Roboto"/>
              </a:rPr>
              <a:t>қызығушылығы</a:t>
            </a:r>
            <a:r>
              <a:rPr lang="ru-RU" dirty="0">
                <a:solidFill>
                  <a:srgbClr val="000000"/>
                </a:solidFill>
                <a:latin typeface="Roboto"/>
              </a:rPr>
              <a:t> </a:t>
            </a:r>
            <a:r>
              <a:rPr lang="ru-RU" dirty="0" err="1">
                <a:solidFill>
                  <a:srgbClr val="000000"/>
                </a:solidFill>
                <a:latin typeface="Roboto"/>
              </a:rPr>
              <a:t>артады</a:t>
            </a:r>
            <a:r>
              <a:rPr lang="ru-RU" dirty="0">
                <a:solidFill>
                  <a:srgbClr val="000000"/>
                </a:solidFill>
                <a:latin typeface="Roboto"/>
              </a:rPr>
              <a:t>.</a:t>
            </a:r>
          </a:p>
          <a:p>
            <a:pPr marL="2286000" lvl="4" indent="-457200">
              <a:lnSpc>
                <a:spcPct val="100000"/>
              </a:lnSpc>
              <a:spcBef>
                <a:spcPts val="0"/>
              </a:spcBef>
              <a:buAutoNum type="arabicPeriod"/>
            </a:pPr>
            <a:r>
              <a:rPr lang="ru-RU" dirty="0" err="1">
                <a:solidFill>
                  <a:srgbClr val="000000"/>
                </a:solidFill>
                <a:latin typeface="Roboto"/>
              </a:rPr>
              <a:t>Нақты</a:t>
            </a:r>
            <a:r>
              <a:rPr lang="ru-RU" dirty="0">
                <a:solidFill>
                  <a:srgbClr val="000000"/>
                </a:solidFill>
                <a:latin typeface="Roboto"/>
              </a:rPr>
              <a:t> </a:t>
            </a:r>
            <a:r>
              <a:rPr lang="ru-RU" dirty="0" err="1">
                <a:solidFill>
                  <a:srgbClr val="000000"/>
                </a:solidFill>
                <a:latin typeface="Roboto"/>
              </a:rPr>
              <a:t>өмірде</a:t>
            </a:r>
            <a:r>
              <a:rPr lang="ru-RU" dirty="0">
                <a:solidFill>
                  <a:srgbClr val="000000"/>
                </a:solidFill>
                <a:latin typeface="Roboto"/>
              </a:rPr>
              <a:t> </a:t>
            </a:r>
            <a:r>
              <a:rPr lang="ru-RU" dirty="0" err="1">
                <a:solidFill>
                  <a:srgbClr val="000000"/>
                </a:solidFill>
                <a:latin typeface="Roboto"/>
              </a:rPr>
              <a:t>қолдану</a:t>
            </a:r>
            <a:r>
              <a:rPr lang="ru-RU" dirty="0">
                <a:solidFill>
                  <a:srgbClr val="000000"/>
                </a:solidFill>
                <a:latin typeface="Roboto"/>
              </a:rPr>
              <a:t> </a:t>
            </a:r>
            <a:r>
              <a:rPr lang="ru-RU" dirty="0" err="1">
                <a:solidFill>
                  <a:srgbClr val="000000"/>
                </a:solidFill>
                <a:latin typeface="Roboto"/>
              </a:rPr>
              <a:t>дағдылары</a:t>
            </a:r>
            <a:r>
              <a:rPr lang="ru-RU" dirty="0">
                <a:solidFill>
                  <a:srgbClr val="000000"/>
                </a:solidFill>
                <a:latin typeface="Roboto"/>
              </a:rPr>
              <a:t>: Физика </a:t>
            </a:r>
            <a:r>
              <a:rPr lang="ru-RU" dirty="0" err="1">
                <a:solidFill>
                  <a:srgbClr val="000000"/>
                </a:solidFill>
                <a:latin typeface="Roboto"/>
              </a:rPr>
              <a:t>заңдылықтары</a:t>
            </a:r>
            <a:r>
              <a:rPr lang="ru-RU" dirty="0">
                <a:solidFill>
                  <a:srgbClr val="000000"/>
                </a:solidFill>
                <a:latin typeface="Roboto"/>
              </a:rPr>
              <a:t> </a:t>
            </a:r>
            <a:r>
              <a:rPr lang="ru-RU" dirty="0" err="1">
                <a:solidFill>
                  <a:srgbClr val="000000"/>
                </a:solidFill>
                <a:latin typeface="Roboto"/>
              </a:rPr>
              <a:t>көптеген</a:t>
            </a:r>
            <a:r>
              <a:rPr lang="ru-RU" dirty="0">
                <a:solidFill>
                  <a:srgbClr val="000000"/>
                </a:solidFill>
                <a:latin typeface="Roboto"/>
              </a:rPr>
              <a:t> </a:t>
            </a:r>
            <a:r>
              <a:rPr lang="ru-RU" dirty="0" err="1">
                <a:solidFill>
                  <a:srgbClr val="000000"/>
                </a:solidFill>
                <a:latin typeface="Roboto"/>
              </a:rPr>
              <a:t>салаларда</a:t>
            </a:r>
            <a:r>
              <a:rPr lang="ru-RU" dirty="0">
                <a:solidFill>
                  <a:srgbClr val="000000"/>
                </a:solidFill>
                <a:latin typeface="Roboto"/>
              </a:rPr>
              <a:t> </a:t>
            </a:r>
            <a:r>
              <a:rPr lang="ru-RU" dirty="0" err="1">
                <a:solidFill>
                  <a:srgbClr val="000000"/>
                </a:solidFill>
                <a:latin typeface="Roboto"/>
              </a:rPr>
              <a:t>қолданылады</a:t>
            </a:r>
            <a:r>
              <a:rPr lang="ru-RU" dirty="0">
                <a:solidFill>
                  <a:srgbClr val="000000"/>
                </a:solidFill>
                <a:latin typeface="Roboto"/>
              </a:rPr>
              <a:t>, </a:t>
            </a:r>
            <a:r>
              <a:rPr lang="ru-RU" dirty="0" err="1">
                <a:solidFill>
                  <a:srgbClr val="000000"/>
                </a:solidFill>
                <a:latin typeface="Roboto"/>
              </a:rPr>
              <a:t>сондықтан</a:t>
            </a:r>
            <a:r>
              <a:rPr lang="ru-RU" dirty="0">
                <a:solidFill>
                  <a:srgbClr val="000000"/>
                </a:solidFill>
                <a:latin typeface="Roboto"/>
              </a:rPr>
              <a:t> </a:t>
            </a:r>
            <a:r>
              <a:rPr lang="ru-RU" dirty="0" err="1">
                <a:solidFill>
                  <a:srgbClr val="000000"/>
                </a:solidFill>
                <a:latin typeface="Roboto"/>
              </a:rPr>
              <a:t>эксперименттік</a:t>
            </a:r>
            <a:r>
              <a:rPr lang="ru-RU" dirty="0">
                <a:solidFill>
                  <a:srgbClr val="000000"/>
                </a:solidFill>
                <a:latin typeface="Roboto"/>
              </a:rPr>
              <a:t> </a:t>
            </a:r>
            <a:r>
              <a:rPr lang="ru-RU" dirty="0" err="1">
                <a:solidFill>
                  <a:srgbClr val="000000"/>
                </a:solidFill>
                <a:latin typeface="Roboto"/>
              </a:rPr>
              <a:t>тапсырмалар</a:t>
            </a:r>
            <a:r>
              <a:rPr lang="ru-RU" dirty="0">
                <a:solidFill>
                  <a:srgbClr val="000000"/>
                </a:solidFill>
                <a:latin typeface="Roboto"/>
              </a:rPr>
              <a:t> </a:t>
            </a:r>
            <a:r>
              <a:rPr lang="ru-RU" dirty="0" err="1">
                <a:solidFill>
                  <a:srgbClr val="000000"/>
                </a:solidFill>
                <a:latin typeface="Roboto"/>
              </a:rPr>
              <a:t>болашақтағы</a:t>
            </a:r>
            <a:r>
              <a:rPr lang="ru-RU" dirty="0">
                <a:solidFill>
                  <a:srgbClr val="000000"/>
                </a:solidFill>
                <a:latin typeface="Roboto"/>
              </a:rPr>
              <a:t> </a:t>
            </a:r>
            <a:r>
              <a:rPr lang="ru-RU" dirty="0" err="1">
                <a:solidFill>
                  <a:srgbClr val="000000"/>
                </a:solidFill>
                <a:latin typeface="Roboto"/>
              </a:rPr>
              <a:t>кәсіптік</a:t>
            </a:r>
            <a:r>
              <a:rPr lang="ru-RU" dirty="0">
                <a:solidFill>
                  <a:srgbClr val="000000"/>
                </a:solidFill>
                <a:latin typeface="Roboto"/>
              </a:rPr>
              <a:t> </a:t>
            </a:r>
            <a:r>
              <a:rPr lang="ru-RU" dirty="0" err="1">
                <a:solidFill>
                  <a:srgbClr val="000000"/>
                </a:solidFill>
                <a:latin typeface="Roboto"/>
              </a:rPr>
              <a:t>біліктіліктерге</a:t>
            </a:r>
            <a:r>
              <a:rPr lang="ru-RU" dirty="0">
                <a:solidFill>
                  <a:srgbClr val="000000"/>
                </a:solidFill>
                <a:latin typeface="Roboto"/>
              </a:rPr>
              <a:t> </a:t>
            </a:r>
            <a:r>
              <a:rPr lang="ru-RU" dirty="0" err="1">
                <a:solidFill>
                  <a:srgbClr val="000000"/>
                </a:solidFill>
                <a:latin typeface="Roboto"/>
              </a:rPr>
              <a:t>негіз</a:t>
            </a:r>
            <a:r>
              <a:rPr lang="ru-RU" dirty="0">
                <a:solidFill>
                  <a:srgbClr val="000000"/>
                </a:solidFill>
                <a:latin typeface="Roboto"/>
              </a:rPr>
              <a:t> </a:t>
            </a:r>
            <a:r>
              <a:rPr lang="ru-RU" dirty="0" err="1">
                <a:solidFill>
                  <a:srgbClr val="000000"/>
                </a:solidFill>
                <a:latin typeface="Roboto"/>
              </a:rPr>
              <a:t>болады</a:t>
            </a:r>
            <a:r>
              <a:rPr lang="ru-RU" dirty="0">
                <a:solidFill>
                  <a:srgbClr val="000000"/>
                </a:solidFill>
                <a:latin typeface="Roboto"/>
              </a:rPr>
              <a:t>.</a:t>
            </a:r>
            <a:br>
              <a:rPr lang="ru-RU" dirty="0"/>
            </a:br>
            <a:endParaRPr lang="kk-KZ" sz="1800" b="1" i="1" dirty="0">
              <a:solidFill>
                <a:srgbClr val="002060"/>
              </a:solidFill>
              <a:latin typeface="Arial" panose="020B0604020202020204" pitchFamily="34" charset="0"/>
              <a:cs typeface="Arial" panose="020B0604020202020204" pitchFamily="34" charset="0"/>
            </a:endParaRPr>
          </a:p>
        </p:txBody>
      </p:sp>
      <p:sp>
        <p:nvSpPr>
          <p:cNvPr id="7" name="Скругленный прямоугольник 4">
            <a:extLst>
              <a:ext uri="{FF2B5EF4-FFF2-40B4-BE49-F238E27FC236}">
                <a16:creationId xmlns:a16="http://schemas.microsoft.com/office/drawing/2014/main" id="{824BAE6E-CCEC-BD23-0F64-1308F875DDA0}"/>
              </a:ext>
            </a:extLst>
          </p:cNvPr>
          <p:cNvSpPr/>
          <p:nvPr/>
        </p:nvSpPr>
        <p:spPr>
          <a:xfrm>
            <a:off x="1233996" y="248764"/>
            <a:ext cx="9438607" cy="71739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9" name="Заголовок 1">
            <a:extLst>
              <a:ext uri="{FF2B5EF4-FFF2-40B4-BE49-F238E27FC236}">
                <a16:creationId xmlns:a16="http://schemas.microsoft.com/office/drawing/2014/main" id="{02321A8C-8DD7-9A45-71E4-D0316D3DA3C5}"/>
              </a:ext>
            </a:extLst>
          </p:cNvPr>
          <p:cNvSpPr>
            <a:spLocks noGrp="1"/>
          </p:cNvSpPr>
          <p:nvPr>
            <p:ph type="title"/>
          </p:nvPr>
        </p:nvSpPr>
        <p:spPr>
          <a:xfrm>
            <a:off x="1356222" y="102548"/>
            <a:ext cx="9211909" cy="994123"/>
          </a:xfrm>
        </p:spPr>
        <p:txBody>
          <a:bodyPr>
            <a:normAutofit/>
          </a:bodyPr>
          <a:lstStyle/>
          <a:p>
            <a:pPr algn="ctr"/>
            <a:r>
              <a:rPr lang="ru-RU" sz="28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Артықшылықтары</a:t>
            </a:r>
            <a:endPar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4100" name="Picture 4" descr="Мен үшін">
            <a:extLst>
              <a:ext uri="{FF2B5EF4-FFF2-40B4-BE49-F238E27FC236}">
                <a16:creationId xmlns:a16="http://schemas.microsoft.com/office/drawing/2014/main" id="{EEDFDAEB-92ED-4806-8A72-AD731174B2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73520" y="1867222"/>
            <a:ext cx="3946328" cy="28765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9997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A79013F-CF01-27C1-989F-4F0C2435D55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5353096-E667-9B95-FEF1-08290338B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BD1CFF3-9656-4059-C73C-39A374365F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EA9E06C-6A22-5452-CB1E-7BC2DF44A1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C99DE741-4D88-1F53-8A9D-7894DA063B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461AD6D5-9A55-A804-33A5-47675803A2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1F4E442F-8335-E7B9-0B7A-250FD282FC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406FF7F5-C4D2-095B-FDC6-5A694BAB9E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20CA9B43-E783-7079-08EF-BD3F2CD172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18D15776-8E2A-F8EA-B039-FDAF09097C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AA53FF41-77A8-51E5-4698-E2A8FB60CD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0805503F-E8DE-8976-AFDE-ECFEA83F67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AB572325-5904-3B36-0CCB-1CC85B5A65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B655B60A-AA7B-9D71-C5EE-D523D893D6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45D4B4E0-3700-4407-9C46-79CC577C80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EC618D2C-D405-2E23-8CE7-3F0B507D72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E6882A32-9D46-5D28-12F0-25CF6EB954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7DE716F1-58E2-4655-9248-EB780D5892E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694F88D2-6590-485E-C5BC-CC9AF7C198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4E5DEC01-E115-6418-E50B-32328D4261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ED43CF4F-A598-837E-0AAB-B81F39EEC9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648176C0-98EE-1800-9791-001F2C1561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9C4B3F52-A045-79AC-AE10-71DAC725F8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63C4D5A9-55A0-E1F1-E5D7-98FB90FA89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EF8221A1-512B-B661-705E-7C8BB5FE7E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422C50A0-E964-50C1-D1D9-EF647681B9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FBFA3AFE-8332-4A76-86DC-6CE2308BF5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8D70B509-C8B1-61AB-C7B6-CE44340FDB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522A58BD-C203-79EF-623C-0D585DD254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DB1A8A0C-0A14-1A55-55B7-55AD51B2C1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DDC3B908-5754-C452-C87F-99A4AEFF7D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A3CF5EAB-A7CB-D4A6-64E3-334850F82F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778AB45D-4717-18E9-128F-3887FAF948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74A65FA8-864A-7753-A50A-7CB37B847B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28CFDCF4-1C99-5605-E427-5D011C9C25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9C0B5EBC-7E72-5D01-AD9D-C4E12A95CA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430DEF06-FB87-DDB8-20EE-4176871BED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3E6F95F1-F153-74C7-472B-E57A1B9430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8867CF61-AB46-DBFA-C7F1-6A382AE2C4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9825B148-BA34-9C2E-C902-0CC315D240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B7D674F7-752F-FDA3-39C9-354496A44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D39BF2B2-BD38-E4FF-F4ED-3EB1851FFB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C6F75C86-A534-2B23-E2CB-0B0531C529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0" name="Объект 2">
            <a:extLst>
              <a:ext uri="{FF2B5EF4-FFF2-40B4-BE49-F238E27FC236}">
                <a16:creationId xmlns:a16="http://schemas.microsoft.com/office/drawing/2014/main" id="{85D437B9-A82D-8A35-CD89-19F045A88D8A}"/>
              </a:ext>
            </a:extLst>
          </p:cNvPr>
          <p:cNvSpPr>
            <a:spLocks noGrp="1"/>
          </p:cNvSpPr>
          <p:nvPr>
            <p:ph idx="1"/>
          </p:nvPr>
        </p:nvSpPr>
        <p:spPr>
          <a:xfrm>
            <a:off x="5047597" y="1318714"/>
            <a:ext cx="5520534" cy="1518307"/>
          </a:xfrm>
        </p:spPr>
        <p:txBody>
          <a:bodyPr>
            <a:normAutofit fontScale="25000" lnSpcReduction="20000"/>
          </a:bodyPr>
          <a:lstStyle/>
          <a:p>
            <a:pPr indent="0">
              <a:lnSpc>
                <a:spcPct val="100000"/>
              </a:lnSpc>
              <a:spcBef>
                <a:spcPts val="0"/>
              </a:spcBef>
              <a:buNone/>
            </a:pPr>
            <a:endParaRPr lang="ru-RU" sz="1400" b="1"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indent="0">
              <a:lnSpc>
                <a:spcPct val="100000"/>
              </a:lnSpc>
              <a:spcBef>
                <a:spcPts val="0"/>
              </a:spcBef>
              <a:buNone/>
            </a:pPr>
            <a:endParaRPr lang="ru-RU" sz="1400" b="1"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indent="0" algn="just">
              <a:lnSpc>
                <a:spcPct val="100000"/>
              </a:lnSpc>
              <a:spcBef>
                <a:spcPts val="0"/>
              </a:spcBef>
              <a:buNone/>
            </a:pPr>
            <a:r>
              <a:rPr lang="ru-RU" sz="7200" dirty="0">
                <a:solidFill>
                  <a:srgbClr val="000000"/>
                </a:solidFill>
                <a:latin typeface="Arial" panose="020B0604020202020204" pitchFamily="34" charset="0"/>
                <a:cs typeface="Arial" panose="020B0604020202020204" pitchFamily="34" charset="0"/>
              </a:rPr>
              <a:t>1.Құрал-жабдықтардың </a:t>
            </a:r>
            <a:r>
              <a:rPr lang="ru-RU" sz="7200" dirty="0" err="1">
                <a:solidFill>
                  <a:srgbClr val="000000"/>
                </a:solidFill>
                <a:latin typeface="Arial" panose="020B0604020202020204" pitchFamily="34" charset="0"/>
                <a:cs typeface="Arial" panose="020B0604020202020204" pitchFamily="34" charset="0"/>
              </a:rPr>
              <a:t>жетіспеушілігі</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Көптеген</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мектептерде</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қажетті</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құралдар</a:t>
            </a:r>
            <a:r>
              <a:rPr lang="ru-RU" sz="7200" dirty="0">
                <a:solidFill>
                  <a:srgbClr val="000000"/>
                </a:solidFill>
                <a:latin typeface="Arial" panose="020B0604020202020204" pitchFamily="34" charset="0"/>
                <a:cs typeface="Arial" panose="020B0604020202020204" pitchFamily="34" charset="0"/>
              </a:rPr>
              <a:t> мен </a:t>
            </a:r>
            <a:r>
              <a:rPr lang="ru-RU" sz="7200" dirty="0" err="1">
                <a:solidFill>
                  <a:srgbClr val="000000"/>
                </a:solidFill>
                <a:latin typeface="Arial" panose="020B0604020202020204" pitchFamily="34" charset="0"/>
                <a:cs typeface="Arial" panose="020B0604020202020204" pitchFamily="34" charset="0"/>
              </a:rPr>
              <a:t>материалдардың</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болмауы</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эксперименттерді</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толық</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көлемде</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жүргізуге</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мүмкіндік</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бермейді</a:t>
            </a:r>
            <a:r>
              <a:rPr lang="ru-RU" sz="7200" dirty="0">
                <a:solidFill>
                  <a:srgbClr val="000000"/>
                </a:solidFill>
                <a:latin typeface="Arial" panose="020B0604020202020204" pitchFamily="34" charset="0"/>
                <a:cs typeface="Arial" panose="020B0604020202020204" pitchFamily="34" charset="0"/>
              </a:rPr>
              <a:t>.	</a:t>
            </a:r>
          </a:p>
          <a:p>
            <a:pPr indent="0" algn="just">
              <a:lnSpc>
                <a:spcPct val="100000"/>
              </a:lnSpc>
              <a:spcBef>
                <a:spcPts val="0"/>
              </a:spcBef>
              <a:buNone/>
            </a:pPr>
            <a:r>
              <a:rPr lang="ru-RU" sz="7200" dirty="0">
                <a:solidFill>
                  <a:srgbClr val="000000"/>
                </a:solidFill>
                <a:latin typeface="Arial" panose="020B0604020202020204" pitchFamily="34" charset="0"/>
                <a:cs typeface="Arial" panose="020B0604020202020204" pitchFamily="34" charset="0"/>
              </a:rPr>
              <a:t>2.Уақыттың </a:t>
            </a:r>
            <a:r>
              <a:rPr lang="ru-RU" sz="7200" dirty="0" err="1">
                <a:solidFill>
                  <a:srgbClr val="000000"/>
                </a:solidFill>
                <a:latin typeface="Arial" panose="020B0604020202020204" pitchFamily="34" charset="0"/>
                <a:cs typeface="Arial" panose="020B0604020202020204" pitchFamily="34" charset="0"/>
              </a:rPr>
              <a:t>көптігін</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қажет</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етеді</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Кейбір</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эксперименттер</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ұзақ</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уақытты</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талап</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етеді</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бұл</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оқу</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бағдарламасына</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қысым</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түсіріп</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уақыт</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тапшылығына</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әкелуі</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мүмкін</a:t>
            </a:r>
            <a:r>
              <a:rPr lang="ru-RU" sz="7200" dirty="0">
                <a:solidFill>
                  <a:srgbClr val="000000"/>
                </a:solidFill>
                <a:latin typeface="Arial" panose="020B0604020202020204" pitchFamily="34" charset="0"/>
                <a:cs typeface="Arial" panose="020B0604020202020204" pitchFamily="34" charset="0"/>
              </a:rPr>
              <a:t>.	</a:t>
            </a:r>
          </a:p>
          <a:p>
            <a:pPr indent="0" algn="just">
              <a:lnSpc>
                <a:spcPct val="100000"/>
              </a:lnSpc>
              <a:spcBef>
                <a:spcPts val="0"/>
              </a:spcBef>
              <a:buNone/>
            </a:pPr>
            <a:r>
              <a:rPr lang="ru-RU" sz="7200" dirty="0">
                <a:solidFill>
                  <a:srgbClr val="000000"/>
                </a:solidFill>
                <a:latin typeface="Arial" panose="020B0604020202020204" pitchFamily="34" charset="0"/>
                <a:cs typeface="Arial" panose="020B0604020202020204" pitchFamily="34" charset="0"/>
              </a:rPr>
              <a:t>3.Барлық </a:t>
            </a:r>
            <a:r>
              <a:rPr lang="ru-RU" sz="7200" dirty="0" err="1">
                <a:solidFill>
                  <a:srgbClr val="000000"/>
                </a:solidFill>
                <a:latin typeface="Arial" panose="020B0604020202020204" pitchFamily="34" charset="0"/>
                <a:cs typeface="Arial" panose="020B0604020202020204" pitchFamily="34" charset="0"/>
              </a:rPr>
              <a:t>оқушылар</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үшін</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қиындық</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деңгейі</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әртүрлі</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болуы</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Шығармашылық</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тапсырмалар</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кейбір</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оқушылар</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үшін</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өте</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күрделі</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болуы</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мүмкін</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бұл</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олардың</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қызығушылығын</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азайтып</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мотивацияны</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төмендетуі</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ықтимал</a:t>
            </a:r>
            <a:r>
              <a:rPr lang="ru-RU" sz="7200" dirty="0">
                <a:solidFill>
                  <a:srgbClr val="000000"/>
                </a:solidFill>
                <a:latin typeface="Arial" panose="020B0604020202020204" pitchFamily="34" charset="0"/>
                <a:cs typeface="Arial" panose="020B0604020202020204" pitchFamily="34" charset="0"/>
              </a:rPr>
              <a:t>.	</a:t>
            </a:r>
          </a:p>
          <a:p>
            <a:pPr indent="0" algn="just">
              <a:lnSpc>
                <a:spcPct val="100000"/>
              </a:lnSpc>
              <a:spcBef>
                <a:spcPts val="0"/>
              </a:spcBef>
              <a:buNone/>
            </a:pPr>
            <a:r>
              <a:rPr lang="ru-RU" sz="7200" dirty="0">
                <a:solidFill>
                  <a:srgbClr val="000000"/>
                </a:solidFill>
                <a:latin typeface="Arial" panose="020B0604020202020204" pitchFamily="34" charset="0"/>
                <a:cs typeface="Arial" panose="020B0604020202020204" pitchFamily="34" charset="0"/>
              </a:rPr>
              <a:t>5.Нәтиженің </a:t>
            </a:r>
            <a:r>
              <a:rPr lang="ru-RU" sz="7200" dirty="0" err="1">
                <a:solidFill>
                  <a:srgbClr val="000000"/>
                </a:solidFill>
                <a:latin typeface="Arial" panose="020B0604020202020204" pitchFamily="34" charset="0"/>
                <a:cs typeface="Arial" panose="020B0604020202020204" pitchFamily="34" charset="0"/>
              </a:rPr>
              <a:t>болжамсыздығы</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Кейбір</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тәжірибелер</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күтпеген</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нәтижелер</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көрсетуі</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мүмкін</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бұл</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оқушыларды</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шатастырып</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тапсырманың</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мақсатына</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жетпеуі</a:t>
            </a:r>
            <a:r>
              <a:rPr lang="ru-RU" sz="7200" dirty="0">
                <a:solidFill>
                  <a:srgbClr val="000000"/>
                </a:solidFill>
                <a:latin typeface="Arial" panose="020B0604020202020204" pitchFamily="34" charset="0"/>
                <a:cs typeface="Arial" panose="020B0604020202020204" pitchFamily="34" charset="0"/>
              </a:rPr>
              <a:t> </a:t>
            </a:r>
            <a:r>
              <a:rPr lang="ru-RU" sz="7200" dirty="0" err="1">
                <a:solidFill>
                  <a:srgbClr val="000000"/>
                </a:solidFill>
                <a:latin typeface="Arial" panose="020B0604020202020204" pitchFamily="34" charset="0"/>
                <a:cs typeface="Arial" panose="020B0604020202020204" pitchFamily="34" charset="0"/>
              </a:rPr>
              <a:t>мүмкін</a:t>
            </a:r>
            <a:r>
              <a:rPr lang="ru-RU" sz="7200" dirty="0">
                <a:solidFill>
                  <a:srgbClr val="000000"/>
                </a:solidFill>
                <a:latin typeface="Arial" panose="020B0604020202020204" pitchFamily="34" charset="0"/>
                <a:cs typeface="Arial" panose="020B0604020202020204" pitchFamily="34" charset="0"/>
              </a:rPr>
              <a:t>.</a:t>
            </a:r>
            <a:endParaRPr lang="ru-RU" sz="7200" b="1"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6" name="Скругленный прямоугольник 4">
            <a:extLst>
              <a:ext uri="{FF2B5EF4-FFF2-40B4-BE49-F238E27FC236}">
                <a16:creationId xmlns:a16="http://schemas.microsoft.com/office/drawing/2014/main" id="{98A47A5E-5DF8-07CD-2871-222A7360BB21}"/>
              </a:ext>
            </a:extLst>
          </p:cNvPr>
          <p:cNvSpPr/>
          <p:nvPr/>
        </p:nvSpPr>
        <p:spPr>
          <a:xfrm>
            <a:off x="1233996" y="248764"/>
            <a:ext cx="9438607" cy="71739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7" name="Заголовок 1">
            <a:extLst>
              <a:ext uri="{FF2B5EF4-FFF2-40B4-BE49-F238E27FC236}">
                <a16:creationId xmlns:a16="http://schemas.microsoft.com/office/drawing/2014/main" id="{1912671D-6292-BB7E-5C5A-53CBA3B32F2C}"/>
              </a:ext>
            </a:extLst>
          </p:cNvPr>
          <p:cNvSpPr>
            <a:spLocks noGrp="1"/>
          </p:cNvSpPr>
          <p:nvPr>
            <p:ph type="title"/>
          </p:nvPr>
        </p:nvSpPr>
        <p:spPr>
          <a:xfrm>
            <a:off x="1356222" y="102548"/>
            <a:ext cx="9211909" cy="994123"/>
          </a:xfrm>
        </p:spPr>
        <p:txBody>
          <a:bodyPr>
            <a:normAutofit/>
          </a:bodyPr>
          <a:lstStyle/>
          <a:p>
            <a:pPr algn="ctr"/>
            <a:r>
              <a:rPr lang="ru-RU" sz="28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Кемшіліктері</a:t>
            </a:r>
            <a:endPar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F63BC375-1635-472B-9BF1-1EF4B00AAB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7411" y="2168647"/>
            <a:ext cx="4201175" cy="2520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006097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4500</TotalTime>
  <Words>778</Words>
  <Application>Microsoft Office PowerPoint</Application>
  <PresentationFormat>Широкоэкранный</PresentationFormat>
  <Paragraphs>58</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Calibri</vt:lpstr>
      <vt:lpstr>Calibri Light</vt:lpstr>
      <vt:lpstr>Roboto</vt:lpstr>
      <vt:lpstr>Times New Roman</vt:lpstr>
      <vt:lpstr>Тема Office</vt:lpstr>
      <vt:lpstr>Презентация PowerPoint</vt:lpstr>
      <vt:lpstr>Презентация PowerPoint</vt:lpstr>
      <vt:lpstr>1. ВАКУУМДЫҚ ТЕХНИКАСЫНЫҢ ДАМУ ТАРИХЫ</vt:lpstr>
      <vt:lpstr>Шығармашылық экспериментті физика мектеп курсында қолдану </vt:lpstr>
      <vt:lpstr>Мысалы…. </vt:lpstr>
      <vt:lpstr>Мысалы…. </vt:lpstr>
      <vt:lpstr>Презентация PowerPoint</vt:lpstr>
      <vt:lpstr>Артықшылықтары</vt:lpstr>
      <vt:lpstr>Кемшіліктері</vt:lpstr>
      <vt:lpstr>Қорыта келе...</vt:lpstr>
      <vt:lpstr>Бақылау сұрақтары</vt:lpstr>
      <vt:lpstr>НАЗАРЛАРЫҢЫЗҒА РАҚМЕТ!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Аманжолова Айнур Кайралиевна</dc:creator>
  <cp:lastModifiedBy>Пользователь</cp:lastModifiedBy>
  <cp:revision>116</cp:revision>
  <dcterms:created xsi:type="dcterms:W3CDTF">2021-11-16T03:16:23Z</dcterms:created>
  <dcterms:modified xsi:type="dcterms:W3CDTF">2024-11-03T12:52:15Z</dcterms:modified>
</cp:coreProperties>
</file>