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3" r:id="rId4"/>
    <p:sldId id="324" r:id="rId5"/>
    <p:sldId id="367" r:id="rId6"/>
    <p:sldId id="366" r:id="rId7"/>
    <p:sldId id="357" r:id="rId8"/>
    <p:sldId id="344" r:id="rId9"/>
    <p:sldId id="328" r:id="rId10"/>
    <p:sldId id="365" r:id="rId11"/>
    <p:sldId id="345" r:id="rId12"/>
    <p:sldId id="25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4660"/>
  </p:normalViewPr>
  <p:slideViewPr>
    <p:cSldViewPr snapToGrid="0">
      <p:cViewPr varScale="1">
        <p:scale>
          <a:sx n="108" d="100"/>
          <a:sy n="108" d="100"/>
        </p:scale>
        <p:origin x="3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12381"/>
            <a:ext cx="9123263" cy="3538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12-Д</a:t>
            </a:r>
            <a:r>
              <a:rPr lang="kk-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4800" b="1" dirty="0" err="1">
                <a:solidFill>
                  <a:srgbClr val="FFFF00"/>
                </a:solidFill>
                <a:latin typeface="Arial" panose="020B0604020202020204" pitchFamily="34" charset="0"/>
                <a:cs typeface="Arial" panose="020B0604020202020204" pitchFamily="34" charset="0"/>
              </a:rPr>
              <a:t>Шығармашылық</a:t>
            </a:r>
            <a:r>
              <a:rPr lang="ru-RU" sz="4800" b="1" dirty="0">
                <a:solidFill>
                  <a:srgbClr val="FFFF00"/>
                </a:solidFill>
                <a:latin typeface="Arial" panose="020B0604020202020204" pitchFamily="34" charset="0"/>
                <a:cs typeface="Arial" panose="020B0604020202020204" pitchFamily="34" charset="0"/>
              </a:rPr>
              <a:t> </a:t>
            </a:r>
            <a:r>
              <a:rPr lang="ru-RU" sz="4800" b="1" dirty="0" err="1">
                <a:solidFill>
                  <a:srgbClr val="FFFF00"/>
                </a:solidFill>
                <a:latin typeface="Arial" panose="020B0604020202020204" pitchFamily="34" charset="0"/>
                <a:cs typeface="Arial" panose="020B0604020202020204" pitchFamily="34" charset="0"/>
              </a:rPr>
              <a:t>эксперименттік</a:t>
            </a:r>
            <a:r>
              <a:rPr lang="ru-RU" sz="4800" b="1" dirty="0">
                <a:solidFill>
                  <a:srgbClr val="FFFF00"/>
                </a:solidFill>
                <a:latin typeface="Arial" panose="020B0604020202020204" pitchFamily="34" charset="0"/>
                <a:cs typeface="Arial" panose="020B0604020202020204" pitchFamily="34" charset="0"/>
              </a:rPr>
              <a:t> (</a:t>
            </a:r>
            <a:r>
              <a:rPr lang="ru-RU" sz="4800" b="1" dirty="0" err="1">
                <a:solidFill>
                  <a:srgbClr val="FFFF00"/>
                </a:solidFill>
                <a:latin typeface="Arial" panose="020B0604020202020204" pitchFamily="34" charset="0"/>
                <a:cs typeface="Arial" panose="020B0604020202020204" pitchFamily="34" charset="0"/>
              </a:rPr>
              <a:t>зерттеу</a:t>
            </a:r>
            <a:r>
              <a:rPr lang="ru-RU" sz="4800" b="1" dirty="0">
                <a:solidFill>
                  <a:srgbClr val="FFFF00"/>
                </a:solidFill>
                <a:latin typeface="Arial" panose="020B0604020202020204" pitchFamily="34" charset="0"/>
                <a:cs typeface="Arial" panose="020B0604020202020204" pitchFamily="34" charset="0"/>
              </a:rPr>
              <a:t>) </a:t>
            </a:r>
            <a:r>
              <a:rPr lang="ru-RU" sz="4800" b="1" dirty="0" err="1">
                <a:solidFill>
                  <a:srgbClr val="FFFF00"/>
                </a:solidFill>
                <a:latin typeface="Arial" panose="020B0604020202020204" pitchFamily="34" charset="0"/>
                <a:cs typeface="Arial" panose="020B0604020202020204" pitchFamily="34" charset="0"/>
              </a:rPr>
              <a:t>тапсырмалар</a:t>
            </a: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4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139707"/>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Қорыта келе...</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68EE22A2-9756-4931-AB34-EB392B444A6A}"/>
              </a:ext>
            </a:extLst>
          </p:cNvPr>
          <p:cNvSpPr txBox="1"/>
          <p:nvPr/>
        </p:nvSpPr>
        <p:spPr>
          <a:xfrm>
            <a:off x="791914" y="2039924"/>
            <a:ext cx="3886618" cy="3139321"/>
          </a:xfrm>
          <a:prstGeom prst="rect">
            <a:avLst/>
          </a:prstGeom>
          <a:solidFill>
            <a:schemeClr val="bg1"/>
          </a:solidFill>
        </p:spPr>
        <p:txBody>
          <a:bodyPr wrap="square">
            <a:spAutoFit/>
          </a:bodyPr>
          <a:lstStyle/>
          <a:p>
            <a:pPr algn="just"/>
            <a:r>
              <a:rPr lang="ru-KZ"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Қорыта айтқанда, шығармашылық эксперименттік тапсырмалар физиканы оқытуда маңызды рөл атқарады. Олардың оқушылардың білімдерін тереңдетуге, зерттеу және шығармашылық дағдыларын дамытуға қосатын үлесі зор, дегенмен тәжірибені ұйымдастырудағы кедергілерді де ескеріп, оларға қолайлы орта құру маңызды.</a:t>
            </a:r>
            <a:endParaRPr lang="ru-KZ" dirty="0"/>
          </a:p>
        </p:txBody>
      </p:sp>
      <p:pic>
        <p:nvPicPr>
          <p:cNvPr id="3074" name="Picture 2">
            <a:extLst>
              <a:ext uri="{FF2B5EF4-FFF2-40B4-BE49-F238E27FC236}">
                <a16:creationId xmlns:a16="http://schemas.microsoft.com/office/drawing/2014/main" id="{3B15406C-2FA4-4C2D-BA6E-248E9B44D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6478" y="2039924"/>
            <a:ext cx="6122606" cy="3354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91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1063748" y="957789"/>
            <a:ext cx="7615293" cy="4652896"/>
          </a:xfrm>
        </p:spPr>
        <p:txBody>
          <a:bodyPr anchor="ctr">
            <a:normAutofit fontScale="92500"/>
          </a:bodyPr>
          <a:lstStyle/>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Шығармашылық эксперименттік тапсырма дегеніміз не және оның негізгі мақсаты қандай?	</a:t>
            </a:r>
          </a:p>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Шығармашылық эксперименттік тапсырмалардың физика пәніндегі рөлі мен маңызы қандай?	</a:t>
            </a:r>
          </a:p>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Шығармашылық эксперименттерді орындау кезінде қандай қауіпсіздік шараларын сақтау керек?	</a:t>
            </a:r>
          </a:p>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Эксперименттік тапсырмалардың нәтижесін дұрыс талдау үшін қандай қадамдар қажет?	</a:t>
            </a:r>
          </a:p>
          <a:p>
            <a:pPr marL="457200" indent="-457200">
              <a:lnSpc>
                <a:spcPct val="100000"/>
              </a:lnSpc>
              <a:spcBef>
                <a:spcPts val="0"/>
              </a:spcBef>
              <a:buAutoNum type="arabicPeriod"/>
            </a:pPr>
            <a:r>
              <a:rPr lang="kk-KZ" sz="2400" b="1" i="1" dirty="0">
                <a:solidFill>
                  <a:srgbClr val="002060"/>
                </a:solidFill>
                <a:latin typeface="Arial" panose="020B0604020202020204" pitchFamily="34" charset="0"/>
                <a:cs typeface="Arial" panose="020B0604020202020204" pitchFamily="34" charset="0"/>
              </a:rPr>
              <a:t>Неліктен теориялық білімді тәжірибемен ұштастыру маңызды?</a:t>
            </a:r>
            <a:endParaRPr lang="kk-KZ" sz="24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2916" y="2870142"/>
            <a:ext cx="2995838" cy="3744798"/>
          </a:xfrm>
          <a:prstGeom prst="rect">
            <a:avLst/>
          </a:prstGeom>
        </p:spPr>
      </p:pic>
      <p:sp>
        <p:nvSpPr>
          <p:cNvPr id="7" name="Скругленный прямоугольник 4">
            <a:extLst>
              <a:ext uri="{FF2B5EF4-FFF2-40B4-BE49-F238E27FC236}">
                <a16:creationId xmlns:a16="http://schemas.microsoft.com/office/drawing/2014/main" id="{8C1CAD3D-A8D9-0B7E-A7B6-A658B3E3EE98}"/>
              </a:ext>
            </a:extLst>
          </p:cNvPr>
          <p:cNvSpPr/>
          <p:nvPr/>
        </p:nvSpPr>
        <p:spPr>
          <a:xfrm>
            <a:off x="1507046" y="80461"/>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CD10F3A7-F9E4-AC10-09B9-162D00E7A4EB}"/>
              </a:ext>
            </a:extLst>
          </p:cNvPr>
          <p:cNvSpPr>
            <a:spLocks noGrp="1"/>
          </p:cNvSpPr>
          <p:nvPr>
            <p:ph type="title"/>
          </p:nvPr>
        </p:nvSpPr>
        <p:spPr>
          <a:xfrm>
            <a:off x="1443869" y="243060"/>
            <a:ext cx="9174858" cy="6208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a:t>
            </a: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ақылау сұрақтары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859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176472" y="2665501"/>
            <a:ext cx="5947247" cy="2625247"/>
          </a:xfrm>
        </p:spPr>
        <p:txBody>
          <a:bodyPr anchor="ctr">
            <a:normAutofit fontScale="85000" lnSpcReduction="10000"/>
          </a:bodyPr>
          <a:lstStyle/>
          <a:p>
            <a:pPr marL="514350" indent="-514350">
              <a:spcBef>
                <a:spcPts val="0"/>
              </a:spcBef>
              <a:buFont typeface="+mj-lt"/>
              <a:buAutoNum type="arabicPeriod"/>
            </a:pP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тапсырмалар</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теориясы</a:t>
            </a:r>
            <a:endPar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физика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мектеп</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курсында</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қолдану</a:t>
            </a:r>
            <a:endPar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эксперименттің</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артықшылықтары</a:t>
            </a:r>
            <a:r>
              <a:rPr lang="ru-RU"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мен </a:t>
            </a:r>
            <a:r>
              <a:rPr lang="ru-RU"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кемшіліктері</a:t>
            </a:r>
            <a:endParaRPr lang="kk-KZ"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726716" y="1248029"/>
            <a:ext cx="5500858" cy="5112567"/>
          </a:xfrm>
        </p:spPr>
        <p:txBody>
          <a:bodyPr anchor="ctr">
            <a:normAutofit/>
          </a:bodyPr>
          <a:lstStyle/>
          <a:p>
            <a:pPr algn="just">
              <a:lnSpc>
                <a:spcPct val="107000"/>
              </a:lnSpc>
              <a:spcAft>
                <a:spcPts val="800"/>
              </a:spcAft>
            </a:pPr>
            <a:r>
              <a:rPr lang="kk-KZ" sz="2400" dirty="0">
                <a:solidFill>
                  <a:srgbClr val="002060"/>
                </a:solidFill>
                <a:latin typeface="Times New Roman" pitchFamily="18" charset="0"/>
                <a:cs typeface="Times New Roman" pitchFamily="18" charset="0"/>
              </a:rPr>
              <a:t>Шығармашылық эксперименттік немесе зерттеу тапсырмалары -оқушылардың танымдық және шығармашылық қабілеттерін дамытуға арналған. Мұндай тапсырмалар пәндер бойынша оқушыларды белсенді зерттеуге, жаңалық ашуға және мәселелерді шығармашылықпен шешуге жетелейді.</a:t>
            </a: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328380" y="242886"/>
            <a:ext cx="10316620" cy="1077218"/>
          </a:xfrm>
          <a:prstGeom prst="rect">
            <a:avLst/>
          </a:prstGeom>
          <a:noFill/>
        </p:spPr>
        <p:txBody>
          <a:bodyPr wrap="square">
            <a:spAutoFit/>
          </a:bodyPr>
          <a:lstStyle/>
          <a:p>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тапсырмалар</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теориясы</a:t>
            </a:r>
            <a:endParaRPr lang="ru-KZ" sz="3200" dirty="0"/>
          </a:p>
        </p:txBody>
      </p:sp>
      <p:pic>
        <p:nvPicPr>
          <p:cNvPr id="1028" name="Picture 4">
            <a:extLst>
              <a:ext uri="{FF2B5EF4-FFF2-40B4-BE49-F238E27FC236}">
                <a16:creationId xmlns:a16="http://schemas.microsoft.com/office/drawing/2014/main" id="{AD197FC2-8C82-41C6-B7C9-0E617368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2927" y="2157875"/>
            <a:ext cx="4456728" cy="3347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11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233996" y="296175"/>
            <a:ext cx="9211909" cy="994123"/>
          </a:xfrm>
        </p:spPr>
        <p:txBody>
          <a:bodyPr>
            <a:normAutofit fontScale="90000"/>
          </a:bodyP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физика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мектеп</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курсында</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қолдану</a:t>
            </a:r>
            <a:b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872977" y="1658464"/>
            <a:ext cx="10005143" cy="1477328"/>
          </a:xfrm>
          <a:prstGeom prst="rect">
            <a:avLst/>
          </a:prstGeom>
          <a:noFill/>
        </p:spPr>
        <p:txBody>
          <a:bodyPr wrap="square">
            <a:spAutoFit/>
          </a:bodyPr>
          <a:lstStyle/>
          <a:p>
            <a:pPr indent="0" algn="just">
              <a:lnSpc>
                <a:spcPct val="100000"/>
              </a:lnSpc>
              <a:spcBef>
                <a:spcPts val="0"/>
              </a:spcBef>
              <a:buNone/>
            </a:pPr>
            <a:r>
              <a:rPr lang="ru-RU" dirty="0">
                <a:solidFill>
                  <a:srgbClr val="000000"/>
                </a:solidFill>
                <a:latin typeface="Roboto"/>
              </a:rPr>
              <a:t> </a:t>
            </a:r>
            <a:r>
              <a:rPr lang="ru-RU" dirty="0" err="1">
                <a:solidFill>
                  <a:srgbClr val="000000"/>
                </a:solidFill>
                <a:latin typeface="Roboto"/>
              </a:rPr>
              <a:t>Шығармашылық</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тапсырмаларды</a:t>
            </a:r>
            <a:r>
              <a:rPr lang="ru-RU" dirty="0">
                <a:solidFill>
                  <a:srgbClr val="000000"/>
                </a:solidFill>
                <a:latin typeface="Roboto"/>
              </a:rPr>
              <a:t> физика </a:t>
            </a:r>
            <a:r>
              <a:rPr lang="ru-RU" dirty="0" err="1">
                <a:solidFill>
                  <a:srgbClr val="000000"/>
                </a:solidFill>
                <a:latin typeface="Roboto"/>
              </a:rPr>
              <a:t>курсында</a:t>
            </a:r>
            <a:r>
              <a:rPr lang="ru-RU" dirty="0">
                <a:solidFill>
                  <a:srgbClr val="000000"/>
                </a:solidFill>
                <a:latin typeface="Roboto"/>
              </a:rPr>
              <a:t> </a:t>
            </a:r>
            <a:r>
              <a:rPr lang="ru-RU" dirty="0" err="1">
                <a:solidFill>
                  <a:srgbClr val="000000"/>
                </a:solidFill>
                <a:latin typeface="Roboto"/>
              </a:rPr>
              <a:t>қолдану.Физика</a:t>
            </a:r>
            <a:r>
              <a:rPr lang="ru-RU" dirty="0">
                <a:solidFill>
                  <a:srgbClr val="000000"/>
                </a:solidFill>
                <a:latin typeface="Roboto"/>
              </a:rPr>
              <a:t> курсы </a:t>
            </a:r>
            <a:r>
              <a:rPr lang="ru-RU" dirty="0" err="1">
                <a:solidFill>
                  <a:srgbClr val="000000"/>
                </a:solidFill>
                <a:latin typeface="Roboto"/>
              </a:rPr>
              <a:t>бойынша</a:t>
            </a:r>
            <a:r>
              <a:rPr lang="ru-RU" dirty="0">
                <a:solidFill>
                  <a:srgbClr val="000000"/>
                </a:solidFill>
                <a:latin typeface="Roboto"/>
              </a:rPr>
              <a:t> </a:t>
            </a:r>
            <a:r>
              <a:rPr lang="ru-RU" dirty="0" err="1">
                <a:solidFill>
                  <a:srgbClr val="000000"/>
                </a:solidFill>
                <a:latin typeface="Roboto"/>
              </a:rPr>
              <a:t>шығармашылық</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оқушылардың</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практикалық</a:t>
            </a:r>
            <a:r>
              <a:rPr lang="ru-RU" dirty="0">
                <a:solidFill>
                  <a:srgbClr val="000000"/>
                </a:solidFill>
                <a:latin typeface="Roboto"/>
              </a:rPr>
              <a:t> </a:t>
            </a:r>
            <a:r>
              <a:rPr lang="ru-RU" dirty="0" err="1">
                <a:solidFill>
                  <a:srgbClr val="000000"/>
                </a:solidFill>
                <a:latin typeface="Roboto"/>
              </a:rPr>
              <a:t>дағдыларын</a:t>
            </a:r>
            <a:r>
              <a:rPr lang="ru-RU" dirty="0">
                <a:solidFill>
                  <a:srgbClr val="000000"/>
                </a:solidFill>
                <a:latin typeface="Roboto"/>
              </a:rPr>
              <a:t> </a:t>
            </a:r>
            <a:r>
              <a:rPr lang="ru-RU" dirty="0" err="1">
                <a:solidFill>
                  <a:srgbClr val="000000"/>
                </a:solidFill>
                <a:latin typeface="Roboto"/>
              </a:rPr>
              <a:t>дамытуға</a:t>
            </a:r>
            <a:r>
              <a:rPr lang="ru-RU" dirty="0">
                <a:solidFill>
                  <a:srgbClr val="000000"/>
                </a:solidFill>
                <a:latin typeface="Roboto"/>
              </a:rPr>
              <a:t> </a:t>
            </a:r>
            <a:r>
              <a:rPr lang="ru-RU" dirty="0" err="1">
                <a:solidFill>
                  <a:srgbClr val="000000"/>
                </a:solidFill>
                <a:latin typeface="Roboto"/>
              </a:rPr>
              <a:t>бағытталған</a:t>
            </a:r>
            <a:r>
              <a:rPr lang="ru-RU" dirty="0">
                <a:solidFill>
                  <a:srgbClr val="000000"/>
                </a:solidFill>
                <a:latin typeface="Roboto"/>
              </a:rPr>
              <a:t>. </a:t>
            </a:r>
            <a:r>
              <a:rPr lang="ru-RU" dirty="0" err="1">
                <a:solidFill>
                  <a:srgbClr val="000000"/>
                </a:solidFill>
                <a:latin typeface="Roboto"/>
              </a:rPr>
              <a:t>Мұндай</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нақты</a:t>
            </a:r>
            <a:r>
              <a:rPr lang="ru-RU" dirty="0">
                <a:solidFill>
                  <a:srgbClr val="000000"/>
                </a:solidFill>
                <a:latin typeface="Roboto"/>
              </a:rPr>
              <a:t> </a:t>
            </a:r>
            <a:r>
              <a:rPr lang="ru-RU" dirty="0" err="1">
                <a:solidFill>
                  <a:srgbClr val="000000"/>
                </a:solidFill>
                <a:latin typeface="Roboto"/>
              </a:rPr>
              <a:t>өмірдегі</a:t>
            </a:r>
            <a:r>
              <a:rPr lang="ru-RU" dirty="0">
                <a:solidFill>
                  <a:srgbClr val="000000"/>
                </a:solidFill>
                <a:latin typeface="Roboto"/>
              </a:rPr>
              <a:t> </a:t>
            </a:r>
            <a:r>
              <a:rPr lang="ru-RU" dirty="0" err="1">
                <a:solidFill>
                  <a:srgbClr val="000000"/>
                </a:solidFill>
                <a:latin typeface="Roboto"/>
              </a:rPr>
              <a:t>физикалық</a:t>
            </a:r>
            <a:r>
              <a:rPr lang="ru-RU" dirty="0">
                <a:solidFill>
                  <a:srgbClr val="000000"/>
                </a:solidFill>
                <a:latin typeface="Roboto"/>
              </a:rPr>
              <a:t> </a:t>
            </a:r>
            <a:r>
              <a:rPr lang="ru-RU" dirty="0" err="1">
                <a:solidFill>
                  <a:srgbClr val="000000"/>
                </a:solidFill>
                <a:latin typeface="Roboto"/>
              </a:rPr>
              <a:t>құбылыстарды</a:t>
            </a:r>
            <a:r>
              <a:rPr lang="ru-RU" dirty="0">
                <a:solidFill>
                  <a:srgbClr val="000000"/>
                </a:solidFill>
                <a:latin typeface="Roboto"/>
              </a:rPr>
              <a:t> </a:t>
            </a:r>
            <a:r>
              <a:rPr lang="ru-RU" dirty="0" err="1">
                <a:solidFill>
                  <a:srgbClr val="000000"/>
                </a:solidFill>
                <a:latin typeface="Roboto"/>
              </a:rPr>
              <a:t>түсінуге</a:t>
            </a:r>
            <a:r>
              <a:rPr lang="ru-RU" dirty="0">
                <a:solidFill>
                  <a:srgbClr val="000000"/>
                </a:solidFill>
                <a:latin typeface="Roboto"/>
              </a:rPr>
              <a:t> </a:t>
            </a:r>
            <a:r>
              <a:rPr lang="ru-RU" dirty="0" err="1">
                <a:solidFill>
                  <a:srgbClr val="000000"/>
                </a:solidFill>
                <a:latin typeface="Roboto"/>
              </a:rPr>
              <a:t>көмектеседі</a:t>
            </a:r>
            <a:r>
              <a:rPr lang="ru-RU" dirty="0">
                <a:solidFill>
                  <a:srgbClr val="000000"/>
                </a:solidFill>
                <a:latin typeface="Roboto"/>
              </a:rPr>
              <a:t>, </a:t>
            </a:r>
            <a:r>
              <a:rPr lang="ru-RU" dirty="0" err="1">
                <a:solidFill>
                  <a:srgbClr val="000000"/>
                </a:solidFill>
                <a:latin typeface="Roboto"/>
              </a:rPr>
              <a:t>қызығушылықты</a:t>
            </a:r>
            <a:r>
              <a:rPr lang="ru-RU" dirty="0">
                <a:solidFill>
                  <a:srgbClr val="000000"/>
                </a:solidFill>
                <a:latin typeface="Roboto"/>
              </a:rPr>
              <a:t> </a:t>
            </a:r>
            <a:r>
              <a:rPr lang="ru-RU" dirty="0" err="1">
                <a:solidFill>
                  <a:srgbClr val="000000"/>
                </a:solidFill>
                <a:latin typeface="Roboto"/>
              </a:rPr>
              <a:t>арттырады</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дағдыларды</a:t>
            </a:r>
            <a:r>
              <a:rPr lang="ru-RU" dirty="0">
                <a:solidFill>
                  <a:srgbClr val="000000"/>
                </a:solidFill>
                <a:latin typeface="Roboto"/>
              </a:rPr>
              <a:t> </a:t>
            </a:r>
            <a:r>
              <a:rPr lang="ru-RU" dirty="0" err="1">
                <a:solidFill>
                  <a:srgbClr val="000000"/>
                </a:solidFill>
                <a:latin typeface="Roboto"/>
              </a:rPr>
              <a:t>нығайтады</a:t>
            </a:r>
            <a:r>
              <a:rPr lang="ru-RU" dirty="0">
                <a:solidFill>
                  <a:srgbClr val="000000"/>
                </a:solidFill>
                <a:latin typeface="Roboto"/>
              </a:rPr>
              <a:t>.</a:t>
            </a:r>
            <a:endParaRPr lang="en-US"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A7B13735-5ECE-471C-AA32-F3DB5045C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529" y="3494026"/>
            <a:ext cx="2928781" cy="21948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9621EF67-814A-4EAD-B4AA-AE1AC9A8B1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8653" y="3503958"/>
            <a:ext cx="2928782" cy="22000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78BD200-6972-4342-9B1B-2285AD940A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6171" y="3523149"/>
            <a:ext cx="3585941" cy="2136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233996" y="296175"/>
            <a:ext cx="9211909" cy="994123"/>
          </a:xfrm>
        </p:spPr>
        <p:txBody>
          <a:bodyPr>
            <a:normAutofit/>
          </a:bodyP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Мысалы</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4272791" y="1160269"/>
            <a:ext cx="6998225" cy="2862322"/>
          </a:xfrm>
          <a:prstGeom prst="rect">
            <a:avLst/>
          </a:prstGeom>
          <a:noFill/>
        </p:spPr>
        <p:txBody>
          <a:bodyPr wrap="square">
            <a:spAutoFit/>
          </a:bodyPr>
          <a:lstStyle/>
          <a:p>
            <a:pPr indent="0" algn="just">
              <a:lnSpc>
                <a:spcPct val="100000"/>
              </a:lnSpc>
              <a:spcBef>
                <a:spcPts val="0"/>
              </a:spcBef>
              <a:buNone/>
            </a:pP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Жарықтың</a:t>
            </a:r>
            <a:r>
              <a:rPr lang="ru-RU"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сынуы</a:t>
            </a:r>
            <a:r>
              <a:rPr lang="ru-RU"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шағылуы</a:t>
            </a:r>
            <a:endParaRPr lang="ru-RU"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Лазерлік</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шоу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жасау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Лазер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сәулелерін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айна</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шыны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секілді</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әртүрлі</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материалдарды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пайдаланып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жарықтың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сынуы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шағылуы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заңдарын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көрсету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Оқушылар</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лазер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сәулелерін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белгілі</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бір</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бұрыштармен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жіберіп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шағылу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сыну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құбылыстарын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бақылайды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p>
          <a:p>
            <a:pPr indent="0" algn="just">
              <a:lnSpc>
                <a:spcPct val="100000"/>
              </a:lnSpc>
              <a:spcBef>
                <a:spcPts val="0"/>
              </a:spcBef>
              <a:buNone/>
            </a:pP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Призмалар</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арқылы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спектр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алу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Призма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арқылы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ақ</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жарықты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өткізіп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түрлі</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түстерге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бөлінуін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бақылау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Осы эксперимент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арқылы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жарықтың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дисперсия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құбылысын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түсіндіруге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болады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a:t>
            </a:r>
            <a:endParaRPr lang="en-US"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05AF7144-2E3D-4FD2-9737-3C37B8745A66}"/>
              </a:ext>
            </a:extLst>
          </p:cNvPr>
          <p:cNvSpPr/>
          <p:nvPr/>
        </p:nvSpPr>
        <p:spPr>
          <a:xfrm>
            <a:off x="4272791" y="3892561"/>
            <a:ext cx="7496963" cy="2585323"/>
          </a:xfrm>
          <a:prstGeom prst="rect">
            <a:avLst/>
          </a:prstGeom>
        </p:spPr>
        <p:txBody>
          <a:bodyPr wrap="square">
            <a:spAutoFit/>
          </a:bodyPr>
          <a:lstStyle/>
          <a:p>
            <a:pPr indent="0" algn="just">
              <a:lnSpc>
                <a:spcPct val="100000"/>
              </a:lnSpc>
              <a:spcBef>
                <a:spcPts val="0"/>
              </a:spcBef>
              <a:buNone/>
            </a:pP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Энергияның</a:t>
            </a:r>
            <a:r>
              <a:rPr lang="ru-RU"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сақталу</a:t>
            </a:r>
            <a:r>
              <a:rPr lang="ru-RU"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FF0000"/>
                </a:solidFill>
                <a:latin typeface="Arial" panose="020B0604020202020204" pitchFamily="34" charset="0"/>
                <a:ea typeface="Calibri" panose="020F0502020204030204" pitchFamily="34" charset="0"/>
                <a:cs typeface="Arial" panose="020B0604020202020204" pitchFamily="34" charset="0"/>
              </a:rPr>
              <a:t>заңы</a:t>
            </a:r>
            <a:endParaRPr lang="ru-RU"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Маятниктің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қозғалысы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Маятник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жасап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оның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тербелісін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бақылау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Оқушылар</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маятниктің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потенциалдық</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кинетикалық</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энергияларын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зерттеп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энергияның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сақталуын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талдайды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p>
          <a:p>
            <a:pPr indent="0" algn="just">
              <a:lnSpc>
                <a:spcPct val="100000"/>
              </a:lnSpc>
              <a:spcBef>
                <a:spcPts val="0"/>
              </a:spcBef>
              <a:buNone/>
            </a:pP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Биіктіктен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шарды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тастау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Түрлі</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биіктіктерден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шарды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тастап</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оның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кинетикалық</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және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потенциалдық</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энергиясының</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өзгерісін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зерттеу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Осылайша</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еркін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құлау</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қозғалысын</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түсінуге</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b="1" dirty="0" err="1">
                <a:solidFill>
                  <a:srgbClr val="002060"/>
                </a:solidFill>
                <a:latin typeface="Arial" panose="020B0604020202020204" pitchFamily="34" charset="0"/>
                <a:ea typeface="Calibri" panose="020F0502020204030204" pitchFamily="34" charset="0"/>
                <a:cs typeface="Arial" panose="020B0604020202020204" pitchFamily="34" charset="0"/>
              </a:rPr>
              <a:t>болады</a:t>
            </a:r>
            <a:r>
              <a:rPr lang="ru-RU" b="1" dirty="0">
                <a:solidFill>
                  <a:srgbClr val="002060"/>
                </a:solidFill>
                <a:latin typeface="Arial" panose="020B0604020202020204" pitchFamily="34" charset="0"/>
                <a:ea typeface="Calibri" panose="020F0502020204030204" pitchFamily="34" charset="0"/>
                <a:cs typeface="Arial" panose="020B0604020202020204" pitchFamily="34" charset="0"/>
              </a:rPr>
              <a:t>.</a:t>
            </a:r>
            <a:endParaRPr lang="en-US"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6146" name="Picture 2">
            <a:extLst>
              <a:ext uri="{FF2B5EF4-FFF2-40B4-BE49-F238E27FC236}">
                <a16:creationId xmlns:a16="http://schemas.microsoft.com/office/drawing/2014/main" id="{854A0CF5-FB1F-4746-BA2F-C8627C6F0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46" y="1132445"/>
            <a:ext cx="36195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5AB6BBEA-86B9-4409-B75A-4D9B4EF38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935" y="4339634"/>
            <a:ext cx="3801333" cy="21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263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233996" y="296175"/>
            <a:ext cx="9211909" cy="994123"/>
          </a:xfrm>
        </p:spPr>
        <p:txBody>
          <a:bodyPr>
            <a:normAutofit/>
          </a:bodyP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Мысалы</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C66ABE4-6C50-52A6-C96B-4E37243CC5DB}"/>
              </a:ext>
            </a:extLst>
          </p:cNvPr>
          <p:cNvSpPr txBox="1"/>
          <p:nvPr/>
        </p:nvSpPr>
        <p:spPr>
          <a:xfrm>
            <a:off x="766194" y="1202375"/>
            <a:ext cx="6165386" cy="2585323"/>
          </a:xfrm>
          <a:prstGeom prst="rect">
            <a:avLst/>
          </a:prstGeom>
          <a:noFill/>
        </p:spPr>
        <p:txBody>
          <a:bodyPr wrap="square">
            <a:spAutoFit/>
          </a:bodyPr>
          <a:lstStyle/>
          <a:p>
            <a:pPr indent="0" algn="just">
              <a:lnSpc>
                <a:spcPct val="100000"/>
              </a:lnSpc>
              <a:spcBef>
                <a:spcPts val="0"/>
              </a:spcBef>
              <a:buNone/>
            </a:pPr>
            <a:r>
              <a:rPr lang="ru-RU" dirty="0">
                <a:solidFill>
                  <a:srgbClr val="000000"/>
                </a:solidFill>
                <a:latin typeface="Roboto"/>
              </a:rPr>
              <a:t> </a:t>
            </a:r>
            <a:r>
              <a:rPr lang="ru-RU" dirty="0" err="1">
                <a:solidFill>
                  <a:srgbClr val="FF0000"/>
                </a:solidFill>
                <a:latin typeface="Roboto"/>
              </a:rPr>
              <a:t>Қарапайым</a:t>
            </a:r>
            <a:r>
              <a:rPr lang="ru-RU" dirty="0">
                <a:solidFill>
                  <a:srgbClr val="FF0000"/>
                </a:solidFill>
                <a:latin typeface="Roboto"/>
              </a:rPr>
              <a:t> </a:t>
            </a:r>
            <a:r>
              <a:rPr lang="ru-RU" dirty="0" err="1">
                <a:solidFill>
                  <a:srgbClr val="FF0000"/>
                </a:solidFill>
                <a:latin typeface="Roboto"/>
              </a:rPr>
              <a:t>механизмдер</a:t>
            </a:r>
            <a:r>
              <a:rPr lang="ru-RU" dirty="0">
                <a:solidFill>
                  <a:srgbClr val="FF0000"/>
                </a:solidFill>
                <a:latin typeface="Roboto"/>
              </a:rPr>
              <a:t> </a:t>
            </a:r>
            <a:r>
              <a:rPr lang="ru-RU" dirty="0" err="1">
                <a:solidFill>
                  <a:srgbClr val="FF0000"/>
                </a:solidFill>
                <a:latin typeface="Roboto"/>
              </a:rPr>
              <a:t>және</a:t>
            </a:r>
            <a:r>
              <a:rPr lang="ru-RU" dirty="0">
                <a:solidFill>
                  <a:srgbClr val="FF0000"/>
                </a:solidFill>
                <a:latin typeface="Roboto"/>
              </a:rPr>
              <a:t> </a:t>
            </a:r>
            <a:r>
              <a:rPr lang="ru-RU" dirty="0" err="1">
                <a:solidFill>
                  <a:srgbClr val="FF0000"/>
                </a:solidFill>
                <a:latin typeface="Roboto"/>
              </a:rPr>
              <a:t>жұмыс</a:t>
            </a:r>
            <a:r>
              <a:rPr lang="ru-RU" dirty="0">
                <a:solidFill>
                  <a:srgbClr val="000000"/>
                </a:solidFill>
                <a:latin typeface="Roboto"/>
              </a:rPr>
              <a:t>	</a:t>
            </a:r>
          </a:p>
          <a:p>
            <a:pPr indent="0" algn="just">
              <a:lnSpc>
                <a:spcPct val="100000"/>
              </a:lnSpc>
              <a:spcBef>
                <a:spcPts val="0"/>
              </a:spcBef>
              <a:buNone/>
            </a:pPr>
            <a:r>
              <a:rPr lang="ru-RU" dirty="0">
                <a:solidFill>
                  <a:srgbClr val="000000"/>
                </a:solidFill>
                <a:latin typeface="Roboto"/>
              </a:rPr>
              <a:t>•	Тепе-</a:t>
            </a:r>
            <a:r>
              <a:rPr lang="ru-RU" dirty="0" err="1">
                <a:solidFill>
                  <a:srgbClr val="000000"/>
                </a:solidFill>
                <a:latin typeface="Roboto"/>
              </a:rPr>
              <a:t>теңдік</a:t>
            </a:r>
            <a:r>
              <a:rPr lang="ru-RU" dirty="0">
                <a:solidFill>
                  <a:srgbClr val="000000"/>
                </a:solidFill>
                <a:latin typeface="Roboto"/>
              </a:rPr>
              <a:t> </a:t>
            </a:r>
            <a:r>
              <a:rPr lang="ru-RU" dirty="0" err="1">
                <a:solidFill>
                  <a:srgbClr val="000000"/>
                </a:solidFill>
                <a:latin typeface="Roboto"/>
              </a:rPr>
              <a:t>заңын</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Тартпа</a:t>
            </a:r>
            <a:r>
              <a:rPr lang="ru-RU" dirty="0">
                <a:solidFill>
                  <a:srgbClr val="000000"/>
                </a:solidFill>
                <a:latin typeface="Roboto"/>
              </a:rPr>
              <a:t> </a:t>
            </a:r>
            <a:r>
              <a:rPr lang="ru-RU" dirty="0" err="1">
                <a:solidFill>
                  <a:srgbClr val="000000"/>
                </a:solidFill>
                <a:latin typeface="Roboto"/>
              </a:rPr>
              <a:t>немесе</a:t>
            </a:r>
            <a:r>
              <a:rPr lang="ru-RU" dirty="0">
                <a:solidFill>
                  <a:srgbClr val="000000"/>
                </a:solidFill>
                <a:latin typeface="Roboto"/>
              </a:rPr>
              <a:t> </a:t>
            </a:r>
            <a:r>
              <a:rPr lang="ru-RU" dirty="0" err="1">
                <a:solidFill>
                  <a:srgbClr val="000000"/>
                </a:solidFill>
                <a:latin typeface="Roboto"/>
              </a:rPr>
              <a:t>қарапайым</a:t>
            </a:r>
            <a:r>
              <a:rPr lang="ru-RU" dirty="0">
                <a:solidFill>
                  <a:srgbClr val="000000"/>
                </a:solidFill>
                <a:latin typeface="Roboto"/>
              </a:rPr>
              <a:t> </a:t>
            </a:r>
            <a:r>
              <a:rPr lang="ru-RU" dirty="0" err="1">
                <a:solidFill>
                  <a:srgbClr val="000000"/>
                </a:solidFill>
                <a:latin typeface="Roboto"/>
              </a:rPr>
              <a:t>арқанмен</a:t>
            </a:r>
            <a:r>
              <a:rPr lang="ru-RU" dirty="0">
                <a:solidFill>
                  <a:srgbClr val="000000"/>
                </a:solidFill>
                <a:latin typeface="Roboto"/>
              </a:rPr>
              <a:t> </a:t>
            </a:r>
            <a:r>
              <a:rPr lang="ru-RU" dirty="0" err="1">
                <a:solidFill>
                  <a:srgbClr val="000000"/>
                </a:solidFill>
                <a:latin typeface="Roboto"/>
              </a:rPr>
              <a:t>күштің</a:t>
            </a:r>
            <a:r>
              <a:rPr lang="ru-RU" dirty="0">
                <a:solidFill>
                  <a:srgbClr val="000000"/>
                </a:solidFill>
                <a:latin typeface="Roboto"/>
              </a:rPr>
              <a:t> тепе-</a:t>
            </a:r>
            <a:r>
              <a:rPr lang="ru-RU" dirty="0" err="1">
                <a:solidFill>
                  <a:srgbClr val="000000"/>
                </a:solidFill>
                <a:latin typeface="Roboto"/>
              </a:rPr>
              <a:t>теңдігін</a:t>
            </a:r>
            <a:r>
              <a:rPr lang="ru-RU" dirty="0">
                <a:solidFill>
                  <a:srgbClr val="000000"/>
                </a:solidFill>
                <a:latin typeface="Roboto"/>
              </a:rPr>
              <a:t> </a:t>
            </a:r>
            <a:r>
              <a:rPr lang="ru-RU" dirty="0" err="1">
                <a:solidFill>
                  <a:srgbClr val="000000"/>
                </a:solidFill>
                <a:latin typeface="Roboto"/>
              </a:rPr>
              <a:t>зерттейтін</a:t>
            </a:r>
            <a:r>
              <a:rPr lang="ru-RU" dirty="0">
                <a:solidFill>
                  <a:srgbClr val="000000"/>
                </a:solidFill>
                <a:latin typeface="Roboto"/>
              </a:rPr>
              <a:t> эксперимент </a:t>
            </a:r>
            <a:r>
              <a:rPr lang="ru-RU" dirty="0" err="1">
                <a:solidFill>
                  <a:srgbClr val="000000"/>
                </a:solidFill>
                <a:latin typeface="Roboto"/>
              </a:rPr>
              <a:t>жасау</a:t>
            </a:r>
            <a:r>
              <a:rPr lang="ru-RU" dirty="0">
                <a:solidFill>
                  <a:srgbClr val="000000"/>
                </a:solidFill>
                <a:latin typeface="Roboto"/>
              </a:rPr>
              <a:t>. </a:t>
            </a:r>
            <a:r>
              <a:rPr lang="ru-RU" dirty="0" err="1">
                <a:solidFill>
                  <a:srgbClr val="000000"/>
                </a:solidFill>
                <a:latin typeface="Roboto"/>
              </a:rPr>
              <a:t>Оқушылар</a:t>
            </a:r>
            <a:r>
              <a:rPr lang="ru-RU" dirty="0">
                <a:solidFill>
                  <a:srgbClr val="000000"/>
                </a:solidFill>
                <a:latin typeface="Roboto"/>
              </a:rPr>
              <a:t> </a:t>
            </a:r>
            <a:r>
              <a:rPr lang="ru-RU" dirty="0" err="1">
                <a:solidFill>
                  <a:srgbClr val="000000"/>
                </a:solidFill>
                <a:latin typeface="Roboto"/>
              </a:rPr>
              <a:t>жүк</a:t>
            </a:r>
            <a:r>
              <a:rPr lang="ru-RU" dirty="0">
                <a:solidFill>
                  <a:srgbClr val="000000"/>
                </a:solidFill>
                <a:latin typeface="Roboto"/>
              </a:rPr>
              <a:t> пен </a:t>
            </a:r>
            <a:r>
              <a:rPr lang="ru-RU" dirty="0" err="1">
                <a:solidFill>
                  <a:srgbClr val="000000"/>
                </a:solidFill>
                <a:latin typeface="Roboto"/>
              </a:rPr>
              <a:t>қарсы</a:t>
            </a:r>
            <a:r>
              <a:rPr lang="ru-RU" dirty="0">
                <a:solidFill>
                  <a:srgbClr val="000000"/>
                </a:solidFill>
                <a:latin typeface="Roboto"/>
              </a:rPr>
              <a:t> </a:t>
            </a:r>
            <a:r>
              <a:rPr lang="ru-RU" dirty="0" err="1">
                <a:solidFill>
                  <a:srgbClr val="000000"/>
                </a:solidFill>
                <a:latin typeface="Roboto"/>
              </a:rPr>
              <a:t>салмақтың</a:t>
            </a:r>
            <a:r>
              <a:rPr lang="ru-RU" dirty="0">
                <a:solidFill>
                  <a:srgbClr val="000000"/>
                </a:solidFill>
                <a:latin typeface="Roboto"/>
              </a:rPr>
              <a:t> </a:t>
            </a:r>
            <a:r>
              <a:rPr lang="ru-RU" dirty="0" err="1">
                <a:solidFill>
                  <a:srgbClr val="000000"/>
                </a:solidFill>
                <a:latin typeface="Roboto"/>
              </a:rPr>
              <a:t>арақатынасын</a:t>
            </a:r>
            <a:r>
              <a:rPr lang="ru-RU" dirty="0">
                <a:solidFill>
                  <a:srgbClr val="000000"/>
                </a:solidFill>
                <a:latin typeface="Roboto"/>
              </a:rPr>
              <a:t> </a:t>
            </a:r>
            <a:r>
              <a:rPr lang="ru-RU" dirty="0" err="1">
                <a:solidFill>
                  <a:srgbClr val="000000"/>
                </a:solidFill>
                <a:latin typeface="Roboto"/>
              </a:rPr>
              <a:t>қарастырады</a:t>
            </a:r>
            <a:r>
              <a:rPr lang="ru-RU" dirty="0">
                <a:solidFill>
                  <a:srgbClr val="000000"/>
                </a:solidFill>
                <a:latin typeface="Roboto"/>
              </a:rPr>
              <a:t>.	</a:t>
            </a:r>
          </a:p>
          <a:p>
            <a:pPr indent="0" algn="just">
              <a:lnSpc>
                <a:spcPct val="100000"/>
              </a:lnSpc>
              <a:spcBef>
                <a:spcPts val="0"/>
              </a:spcBef>
              <a:buNone/>
            </a:pPr>
            <a:r>
              <a:rPr lang="ru-RU" dirty="0">
                <a:solidFill>
                  <a:srgbClr val="000000"/>
                </a:solidFill>
                <a:latin typeface="Roboto"/>
              </a:rPr>
              <a:t>•	</a:t>
            </a:r>
            <a:r>
              <a:rPr lang="ru-RU" dirty="0" err="1">
                <a:solidFill>
                  <a:srgbClr val="000000"/>
                </a:solidFill>
                <a:latin typeface="Roboto"/>
              </a:rPr>
              <a:t>Рычагтың</a:t>
            </a:r>
            <a:r>
              <a:rPr lang="ru-RU" dirty="0">
                <a:solidFill>
                  <a:srgbClr val="000000"/>
                </a:solidFill>
                <a:latin typeface="Roboto"/>
              </a:rPr>
              <a:t> </a:t>
            </a:r>
            <a:r>
              <a:rPr lang="ru-RU" dirty="0" err="1">
                <a:solidFill>
                  <a:srgbClr val="000000"/>
                </a:solidFill>
                <a:latin typeface="Roboto"/>
              </a:rPr>
              <a:t>тиімділігі</a:t>
            </a:r>
            <a:r>
              <a:rPr lang="ru-RU" dirty="0">
                <a:solidFill>
                  <a:srgbClr val="000000"/>
                </a:solidFill>
                <a:latin typeface="Roboto"/>
              </a:rPr>
              <a:t>: </a:t>
            </a:r>
            <a:r>
              <a:rPr lang="ru-RU" dirty="0" err="1">
                <a:solidFill>
                  <a:srgbClr val="000000"/>
                </a:solidFill>
                <a:latin typeface="Roboto"/>
              </a:rPr>
              <a:t>Түрлі</a:t>
            </a:r>
            <a:r>
              <a:rPr lang="ru-RU" dirty="0">
                <a:solidFill>
                  <a:srgbClr val="000000"/>
                </a:solidFill>
                <a:latin typeface="Roboto"/>
              </a:rPr>
              <a:t> </a:t>
            </a:r>
            <a:r>
              <a:rPr lang="ru-RU" dirty="0" err="1">
                <a:solidFill>
                  <a:srgbClr val="000000"/>
                </a:solidFill>
                <a:latin typeface="Roboto"/>
              </a:rPr>
              <a:t>ұзындықтағы</a:t>
            </a:r>
            <a:r>
              <a:rPr lang="ru-RU" dirty="0">
                <a:solidFill>
                  <a:srgbClr val="000000"/>
                </a:solidFill>
                <a:latin typeface="Roboto"/>
              </a:rPr>
              <a:t> </a:t>
            </a:r>
            <a:r>
              <a:rPr lang="ru-RU" dirty="0" err="1">
                <a:solidFill>
                  <a:srgbClr val="000000"/>
                </a:solidFill>
                <a:latin typeface="Roboto"/>
              </a:rPr>
              <a:t>рычагтарды</a:t>
            </a:r>
            <a:r>
              <a:rPr lang="ru-RU" dirty="0">
                <a:solidFill>
                  <a:srgbClr val="000000"/>
                </a:solidFill>
                <a:latin typeface="Roboto"/>
              </a:rPr>
              <a:t> </a:t>
            </a:r>
            <a:r>
              <a:rPr lang="ru-RU" dirty="0" err="1">
                <a:solidFill>
                  <a:srgbClr val="000000"/>
                </a:solidFill>
                <a:latin typeface="Roboto"/>
              </a:rPr>
              <a:t>қолданып</a:t>
            </a:r>
            <a:r>
              <a:rPr lang="ru-RU" dirty="0">
                <a:solidFill>
                  <a:srgbClr val="000000"/>
                </a:solidFill>
                <a:latin typeface="Roboto"/>
              </a:rPr>
              <a:t>, </a:t>
            </a:r>
            <a:r>
              <a:rPr lang="ru-RU" dirty="0" err="1">
                <a:solidFill>
                  <a:srgbClr val="000000"/>
                </a:solidFill>
                <a:latin typeface="Roboto"/>
              </a:rPr>
              <a:t>күш</a:t>
            </a:r>
            <a:r>
              <a:rPr lang="ru-RU" dirty="0">
                <a:solidFill>
                  <a:srgbClr val="000000"/>
                </a:solidFill>
                <a:latin typeface="Roboto"/>
              </a:rPr>
              <a:t> пен </a:t>
            </a:r>
            <a:r>
              <a:rPr lang="ru-RU" dirty="0" err="1">
                <a:solidFill>
                  <a:srgbClr val="000000"/>
                </a:solidFill>
                <a:latin typeface="Roboto"/>
              </a:rPr>
              <a:t>салмақтың</a:t>
            </a:r>
            <a:r>
              <a:rPr lang="ru-RU" dirty="0">
                <a:solidFill>
                  <a:srgbClr val="000000"/>
                </a:solidFill>
                <a:latin typeface="Roboto"/>
              </a:rPr>
              <a:t> </a:t>
            </a:r>
            <a:r>
              <a:rPr lang="ru-RU" dirty="0" err="1">
                <a:solidFill>
                  <a:srgbClr val="000000"/>
                </a:solidFill>
                <a:latin typeface="Roboto"/>
              </a:rPr>
              <a:t>байланысын</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Оқушыларға</a:t>
            </a:r>
            <a:r>
              <a:rPr lang="ru-RU" dirty="0">
                <a:solidFill>
                  <a:srgbClr val="000000"/>
                </a:solidFill>
                <a:latin typeface="Roboto"/>
              </a:rPr>
              <a:t> </a:t>
            </a:r>
            <a:r>
              <a:rPr lang="ru-RU" dirty="0" err="1">
                <a:solidFill>
                  <a:srgbClr val="000000"/>
                </a:solidFill>
                <a:latin typeface="Roboto"/>
              </a:rPr>
              <a:t>рычагтың</a:t>
            </a:r>
            <a:r>
              <a:rPr lang="ru-RU" dirty="0">
                <a:solidFill>
                  <a:srgbClr val="000000"/>
                </a:solidFill>
                <a:latin typeface="Roboto"/>
              </a:rPr>
              <a:t> </a:t>
            </a:r>
            <a:r>
              <a:rPr lang="ru-RU" dirty="0" err="1">
                <a:solidFill>
                  <a:srgbClr val="000000"/>
                </a:solidFill>
                <a:latin typeface="Roboto"/>
              </a:rPr>
              <a:t>физикалық</a:t>
            </a:r>
            <a:r>
              <a:rPr lang="ru-RU" dirty="0">
                <a:solidFill>
                  <a:srgbClr val="000000"/>
                </a:solidFill>
                <a:latin typeface="Roboto"/>
              </a:rPr>
              <a:t> </a:t>
            </a:r>
            <a:r>
              <a:rPr lang="ru-RU" dirty="0" err="1">
                <a:solidFill>
                  <a:srgbClr val="000000"/>
                </a:solidFill>
                <a:latin typeface="Roboto"/>
              </a:rPr>
              <a:t>жұмыс</a:t>
            </a:r>
            <a:r>
              <a:rPr lang="ru-RU" dirty="0">
                <a:solidFill>
                  <a:srgbClr val="000000"/>
                </a:solidFill>
                <a:latin typeface="Roboto"/>
              </a:rPr>
              <a:t> </a:t>
            </a:r>
            <a:r>
              <a:rPr lang="ru-RU" dirty="0" err="1">
                <a:solidFill>
                  <a:srgbClr val="000000"/>
                </a:solidFill>
                <a:latin typeface="Roboto"/>
              </a:rPr>
              <a:t>атқару</a:t>
            </a:r>
            <a:r>
              <a:rPr lang="ru-RU" dirty="0">
                <a:solidFill>
                  <a:srgbClr val="000000"/>
                </a:solidFill>
                <a:latin typeface="Roboto"/>
              </a:rPr>
              <a:t> </a:t>
            </a:r>
            <a:r>
              <a:rPr lang="ru-RU" dirty="0" err="1">
                <a:solidFill>
                  <a:srgbClr val="000000"/>
                </a:solidFill>
                <a:latin typeface="Roboto"/>
              </a:rPr>
              <a:t>тиімділігін</a:t>
            </a:r>
            <a:r>
              <a:rPr lang="ru-RU" dirty="0">
                <a:solidFill>
                  <a:srgbClr val="000000"/>
                </a:solidFill>
                <a:latin typeface="Roboto"/>
              </a:rPr>
              <a:t> </a:t>
            </a:r>
            <a:r>
              <a:rPr lang="ru-RU" dirty="0" err="1">
                <a:solidFill>
                  <a:srgbClr val="000000"/>
                </a:solidFill>
                <a:latin typeface="Roboto"/>
              </a:rPr>
              <a:t>талдауға</a:t>
            </a:r>
            <a:r>
              <a:rPr lang="ru-RU" dirty="0">
                <a:solidFill>
                  <a:srgbClr val="000000"/>
                </a:solidFill>
                <a:latin typeface="Roboto"/>
              </a:rPr>
              <a:t> </a:t>
            </a:r>
            <a:r>
              <a:rPr lang="ru-RU" dirty="0" err="1">
                <a:solidFill>
                  <a:srgbClr val="000000"/>
                </a:solidFill>
                <a:latin typeface="Roboto"/>
              </a:rPr>
              <a:t>болады</a:t>
            </a:r>
            <a:r>
              <a:rPr lang="ru-RU" dirty="0">
                <a:solidFill>
                  <a:srgbClr val="000000"/>
                </a:solidFill>
                <a:latin typeface="Roboto"/>
              </a:rPr>
              <a:t>.</a:t>
            </a:r>
            <a:endParaRPr lang="en-US"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id="{B8CFC2AD-E120-4DC7-A16E-44DD1095016A}"/>
              </a:ext>
            </a:extLst>
          </p:cNvPr>
          <p:cNvSpPr/>
          <p:nvPr/>
        </p:nvSpPr>
        <p:spPr>
          <a:xfrm>
            <a:off x="766194" y="3787698"/>
            <a:ext cx="6859399" cy="2862322"/>
          </a:xfrm>
          <a:prstGeom prst="rect">
            <a:avLst/>
          </a:prstGeom>
        </p:spPr>
        <p:txBody>
          <a:bodyPr wrap="square">
            <a:spAutoFit/>
          </a:bodyPr>
          <a:lstStyle/>
          <a:p>
            <a:pPr indent="0" algn="just">
              <a:lnSpc>
                <a:spcPct val="100000"/>
              </a:lnSpc>
              <a:spcBef>
                <a:spcPts val="0"/>
              </a:spcBef>
              <a:buNone/>
            </a:pPr>
            <a:r>
              <a:rPr lang="ru-RU" dirty="0">
                <a:solidFill>
                  <a:srgbClr val="FF0000"/>
                </a:solidFill>
                <a:latin typeface="Roboto"/>
              </a:rPr>
              <a:t>Термодинамика</a:t>
            </a:r>
            <a:r>
              <a:rPr lang="ru-RU" dirty="0">
                <a:solidFill>
                  <a:srgbClr val="000000"/>
                </a:solidFill>
                <a:latin typeface="Roboto"/>
              </a:rPr>
              <a:t>	</a:t>
            </a:r>
          </a:p>
          <a:p>
            <a:pPr indent="0" algn="just">
              <a:lnSpc>
                <a:spcPct val="100000"/>
              </a:lnSpc>
              <a:spcBef>
                <a:spcPts val="0"/>
              </a:spcBef>
              <a:buNone/>
            </a:pPr>
            <a:r>
              <a:rPr lang="ru-RU" dirty="0">
                <a:solidFill>
                  <a:srgbClr val="000000"/>
                </a:solidFill>
                <a:latin typeface="Roboto"/>
              </a:rPr>
              <a:t>•	</a:t>
            </a:r>
            <a:r>
              <a:rPr lang="ru-RU" dirty="0" err="1">
                <a:solidFill>
                  <a:srgbClr val="000000"/>
                </a:solidFill>
                <a:latin typeface="Roboto"/>
              </a:rPr>
              <a:t>Жылу</a:t>
            </a:r>
            <a:r>
              <a:rPr lang="ru-RU" dirty="0">
                <a:solidFill>
                  <a:srgbClr val="000000"/>
                </a:solidFill>
                <a:latin typeface="Roboto"/>
              </a:rPr>
              <a:t> </a:t>
            </a:r>
            <a:r>
              <a:rPr lang="ru-RU" dirty="0" err="1">
                <a:solidFill>
                  <a:srgbClr val="000000"/>
                </a:solidFill>
                <a:latin typeface="Roboto"/>
              </a:rPr>
              <a:t>өткізгіштігін</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Әртүрлі</a:t>
            </a:r>
            <a:r>
              <a:rPr lang="ru-RU" dirty="0">
                <a:solidFill>
                  <a:srgbClr val="000000"/>
                </a:solidFill>
                <a:latin typeface="Roboto"/>
              </a:rPr>
              <a:t> </a:t>
            </a:r>
            <a:r>
              <a:rPr lang="ru-RU" dirty="0" err="1">
                <a:solidFill>
                  <a:srgbClr val="000000"/>
                </a:solidFill>
                <a:latin typeface="Roboto"/>
              </a:rPr>
              <a:t>материалдардың</a:t>
            </a:r>
            <a:r>
              <a:rPr lang="ru-RU" dirty="0">
                <a:solidFill>
                  <a:srgbClr val="000000"/>
                </a:solidFill>
                <a:latin typeface="Roboto"/>
              </a:rPr>
              <a:t> </a:t>
            </a:r>
            <a:r>
              <a:rPr lang="ru-RU" dirty="0" err="1">
                <a:solidFill>
                  <a:srgbClr val="000000"/>
                </a:solidFill>
                <a:latin typeface="Roboto"/>
              </a:rPr>
              <a:t>жылу</a:t>
            </a:r>
            <a:r>
              <a:rPr lang="ru-RU" dirty="0">
                <a:solidFill>
                  <a:srgbClr val="000000"/>
                </a:solidFill>
                <a:latin typeface="Roboto"/>
              </a:rPr>
              <a:t> </a:t>
            </a:r>
            <a:r>
              <a:rPr lang="ru-RU" dirty="0" err="1">
                <a:solidFill>
                  <a:srgbClr val="000000"/>
                </a:solidFill>
                <a:latin typeface="Roboto"/>
              </a:rPr>
              <a:t>өткізгіштігін</a:t>
            </a:r>
            <a:r>
              <a:rPr lang="ru-RU" dirty="0">
                <a:solidFill>
                  <a:srgbClr val="000000"/>
                </a:solidFill>
                <a:latin typeface="Roboto"/>
              </a:rPr>
              <a:t> </a:t>
            </a:r>
            <a:r>
              <a:rPr lang="ru-RU" dirty="0" err="1">
                <a:solidFill>
                  <a:srgbClr val="000000"/>
                </a:solidFill>
                <a:latin typeface="Roboto"/>
              </a:rPr>
              <a:t>тәжірибе</a:t>
            </a:r>
            <a:r>
              <a:rPr lang="ru-RU" dirty="0">
                <a:solidFill>
                  <a:srgbClr val="000000"/>
                </a:solidFill>
                <a:latin typeface="Roboto"/>
              </a:rPr>
              <a:t> </a:t>
            </a:r>
            <a:r>
              <a:rPr lang="ru-RU" dirty="0" err="1">
                <a:solidFill>
                  <a:srgbClr val="000000"/>
                </a:solidFill>
                <a:latin typeface="Roboto"/>
              </a:rPr>
              <a:t>арқылы</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Мысалы</a:t>
            </a:r>
            <a:r>
              <a:rPr lang="ru-RU" dirty="0">
                <a:solidFill>
                  <a:srgbClr val="000000"/>
                </a:solidFill>
                <a:latin typeface="Roboto"/>
              </a:rPr>
              <a:t>, </a:t>
            </a:r>
            <a:r>
              <a:rPr lang="ru-RU" dirty="0" err="1">
                <a:solidFill>
                  <a:srgbClr val="000000"/>
                </a:solidFill>
                <a:latin typeface="Roboto"/>
              </a:rPr>
              <a:t>бірдей</a:t>
            </a:r>
            <a:r>
              <a:rPr lang="ru-RU" dirty="0">
                <a:solidFill>
                  <a:srgbClr val="000000"/>
                </a:solidFill>
                <a:latin typeface="Roboto"/>
              </a:rPr>
              <a:t> </a:t>
            </a:r>
            <a:r>
              <a:rPr lang="ru-RU" dirty="0" err="1">
                <a:solidFill>
                  <a:srgbClr val="000000"/>
                </a:solidFill>
                <a:latin typeface="Roboto"/>
              </a:rPr>
              <a:t>ұзындықтағы</a:t>
            </a:r>
            <a:r>
              <a:rPr lang="ru-RU" dirty="0">
                <a:solidFill>
                  <a:srgbClr val="000000"/>
                </a:solidFill>
                <a:latin typeface="Roboto"/>
              </a:rPr>
              <a:t> металл, </a:t>
            </a:r>
            <a:r>
              <a:rPr lang="ru-RU" dirty="0" err="1">
                <a:solidFill>
                  <a:srgbClr val="000000"/>
                </a:solidFill>
                <a:latin typeface="Roboto"/>
              </a:rPr>
              <a:t>ағаш</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пластик </a:t>
            </a:r>
            <a:r>
              <a:rPr lang="ru-RU" dirty="0" err="1">
                <a:solidFill>
                  <a:srgbClr val="000000"/>
                </a:solidFill>
                <a:latin typeface="Roboto"/>
              </a:rPr>
              <a:t>таяқшаларды</a:t>
            </a:r>
            <a:r>
              <a:rPr lang="ru-RU" dirty="0">
                <a:solidFill>
                  <a:srgbClr val="000000"/>
                </a:solidFill>
                <a:latin typeface="Roboto"/>
              </a:rPr>
              <a:t> </a:t>
            </a:r>
            <a:r>
              <a:rPr lang="ru-RU" dirty="0" err="1">
                <a:solidFill>
                  <a:srgbClr val="000000"/>
                </a:solidFill>
                <a:latin typeface="Roboto"/>
              </a:rPr>
              <a:t>жылу</a:t>
            </a:r>
            <a:r>
              <a:rPr lang="ru-RU" dirty="0">
                <a:solidFill>
                  <a:srgbClr val="000000"/>
                </a:solidFill>
                <a:latin typeface="Roboto"/>
              </a:rPr>
              <a:t> </a:t>
            </a:r>
            <a:r>
              <a:rPr lang="ru-RU" dirty="0" err="1">
                <a:solidFill>
                  <a:srgbClr val="000000"/>
                </a:solidFill>
                <a:latin typeface="Roboto"/>
              </a:rPr>
              <a:t>көзіне</a:t>
            </a:r>
            <a:r>
              <a:rPr lang="ru-RU" dirty="0">
                <a:solidFill>
                  <a:srgbClr val="000000"/>
                </a:solidFill>
                <a:latin typeface="Roboto"/>
              </a:rPr>
              <a:t> </a:t>
            </a:r>
            <a:r>
              <a:rPr lang="ru-RU" dirty="0" err="1">
                <a:solidFill>
                  <a:srgbClr val="000000"/>
                </a:solidFill>
                <a:latin typeface="Roboto"/>
              </a:rPr>
              <a:t>жақындатып</a:t>
            </a:r>
            <a:r>
              <a:rPr lang="ru-RU" dirty="0">
                <a:solidFill>
                  <a:srgbClr val="000000"/>
                </a:solidFill>
                <a:latin typeface="Roboto"/>
              </a:rPr>
              <a:t>, </a:t>
            </a:r>
            <a:r>
              <a:rPr lang="ru-RU" dirty="0" err="1">
                <a:solidFill>
                  <a:srgbClr val="000000"/>
                </a:solidFill>
                <a:latin typeface="Roboto"/>
              </a:rPr>
              <a:t>жылу</a:t>
            </a:r>
            <a:r>
              <a:rPr lang="ru-RU" dirty="0">
                <a:solidFill>
                  <a:srgbClr val="000000"/>
                </a:solidFill>
                <a:latin typeface="Roboto"/>
              </a:rPr>
              <a:t> </a:t>
            </a:r>
            <a:r>
              <a:rPr lang="ru-RU" dirty="0" err="1">
                <a:solidFill>
                  <a:srgbClr val="000000"/>
                </a:solidFill>
                <a:latin typeface="Roboto"/>
              </a:rPr>
              <a:t>өткізгіштіктерін</a:t>
            </a:r>
            <a:r>
              <a:rPr lang="ru-RU" dirty="0">
                <a:solidFill>
                  <a:srgbClr val="000000"/>
                </a:solidFill>
                <a:latin typeface="Roboto"/>
              </a:rPr>
              <a:t> </a:t>
            </a:r>
            <a:r>
              <a:rPr lang="ru-RU" dirty="0" err="1">
                <a:solidFill>
                  <a:srgbClr val="000000"/>
                </a:solidFill>
                <a:latin typeface="Roboto"/>
              </a:rPr>
              <a:t>салыстыру</a:t>
            </a:r>
            <a:r>
              <a:rPr lang="ru-RU" dirty="0">
                <a:solidFill>
                  <a:srgbClr val="000000"/>
                </a:solidFill>
                <a:latin typeface="Roboto"/>
              </a:rPr>
              <a:t>.	</a:t>
            </a:r>
          </a:p>
          <a:p>
            <a:pPr indent="0" algn="just">
              <a:lnSpc>
                <a:spcPct val="100000"/>
              </a:lnSpc>
              <a:spcBef>
                <a:spcPts val="0"/>
              </a:spcBef>
              <a:buNone/>
            </a:pPr>
            <a:r>
              <a:rPr lang="ru-RU" dirty="0">
                <a:solidFill>
                  <a:srgbClr val="000000"/>
                </a:solidFill>
                <a:latin typeface="Roboto"/>
              </a:rPr>
              <a:t>•	Суды </a:t>
            </a:r>
            <a:r>
              <a:rPr lang="ru-RU" dirty="0" err="1">
                <a:solidFill>
                  <a:srgbClr val="000000"/>
                </a:solidFill>
                <a:latin typeface="Roboto"/>
              </a:rPr>
              <a:t>қайнату</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бу</a:t>
            </a:r>
            <a:r>
              <a:rPr lang="ru-RU" dirty="0">
                <a:solidFill>
                  <a:srgbClr val="000000"/>
                </a:solidFill>
                <a:latin typeface="Roboto"/>
              </a:rPr>
              <a:t> </a:t>
            </a:r>
            <a:r>
              <a:rPr lang="ru-RU" dirty="0" err="1">
                <a:solidFill>
                  <a:srgbClr val="000000"/>
                </a:solidFill>
                <a:latin typeface="Roboto"/>
              </a:rPr>
              <a:t>қысымын</a:t>
            </a:r>
            <a:r>
              <a:rPr lang="ru-RU" dirty="0">
                <a:solidFill>
                  <a:srgbClr val="000000"/>
                </a:solidFill>
                <a:latin typeface="Roboto"/>
              </a:rPr>
              <a:t> </a:t>
            </a:r>
            <a:r>
              <a:rPr lang="ru-RU" dirty="0" err="1">
                <a:solidFill>
                  <a:srgbClr val="000000"/>
                </a:solidFill>
                <a:latin typeface="Roboto"/>
              </a:rPr>
              <a:t>зерттеу</a:t>
            </a:r>
            <a:r>
              <a:rPr lang="ru-RU" dirty="0">
                <a:solidFill>
                  <a:srgbClr val="000000"/>
                </a:solidFill>
                <a:latin typeface="Roboto"/>
              </a:rPr>
              <a:t>: </a:t>
            </a:r>
            <a:r>
              <a:rPr lang="ru-RU" dirty="0" err="1">
                <a:solidFill>
                  <a:srgbClr val="000000"/>
                </a:solidFill>
                <a:latin typeface="Roboto"/>
              </a:rPr>
              <a:t>Қайнаған</a:t>
            </a:r>
            <a:r>
              <a:rPr lang="ru-RU" dirty="0">
                <a:solidFill>
                  <a:srgbClr val="000000"/>
                </a:solidFill>
                <a:latin typeface="Roboto"/>
              </a:rPr>
              <a:t> </a:t>
            </a:r>
            <a:r>
              <a:rPr lang="ru-RU" dirty="0" err="1">
                <a:solidFill>
                  <a:srgbClr val="000000"/>
                </a:solidFill>
                <a:latin typeface="Roboto"/>
              </a:rPr>
              <a:t>судың</a:t>
            </a:r>
            <a:r>
              <a:rPr lang="ru-RU" dirty="0">
                <a:solidFill>
                  <a:srgbClr val="000000"/>
                </a:solidFill>
                <a:latin typeface="Roboto"/>
              </a:rPr>
              <a:t> </a:t>
            </a:r>
            <a:r>
              <a:rPr lang="ru-RU" dirty="0" err="1">
                <a:solidFill>
                  <a:srgbClr val="000000"/>
                </a:solidFill>
                <a:latin typeface="Roboto"/>
              </a:rPr>
              <a:t>температурасы</a:t>
            </a:r>
            <a:r>
              <a:rPr lang="ru-RU" dirty="0">
                <a:solidFill>
                  <a:srgbClr val="000000"/>
                </a:solidFill>
                <a:latin typeface="Roboto"/>
              </a:rPr>
              <a:t>, </a:t>
            </a:r>
            <a:r>
              <a:rPr lang="ru-RU" dirty="0" err="1">
                <a:solidFill>
                  <a:srgbClr val="000000"/>
                </a:solidFill>
                <a:latin typeface="Roboto"/>
              </a:rPr>
              <a:t>бу</a:t>
            </a:r>
            <a:r>
              <a:rPr lang="ru-RU" dirty="0">
                <a:solidFill>
                  <a:srgbClr val="000000"/>
                </a:solidFill>
                <a:latin typeface="Roboto"/>
              </a:rPr>
              <a:t> </a:t>
            </a:r>
            <a:r>
              <a:rPr lang="ru-RU" dirty="0" err="1">
                <a:solidFill>
                  <a:srgbClr val="000000"/>
                </a:solidFill>
                <a:latin typeface="Roboto"/>
              </a:rPr>
              <a:t>қысымы</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олардың</a:t>
            </a:r>
            <a:r>
              <a:rPr lang="ru-RU" dirty="0">
                <a:solidFill>
                  <a:srgbClr val="000000"/>
                </a:solidFill>
                <a:latin typeface="Roboto"/>
              </a:rPr>
              <a:t> </a:t>
            </a:r>
            <a:r>
              <a:rPr lang="ru-RU" dirty="0" err="1">
                <a:solidFill>
                  <a:srgbClr val="000000"/>
                </a:solidFill>
                <a:latin typeface="Roboto"/>
              </a:rPr>
              <a:t>байланысын</a:t>
            </a:r>
            <a:r>
              <a:rPr lang="ru-RU" dirty="0">
                <a:solidFill>
                  <a:srgbClr val="000000"/>
                </a:solidFill>
                <a:latin typeface="Roboto"/>
              </a:rPr>
              <a:t> </a:t>
            </a:r>
            <a:r>
              <a:rPr lang="ru-RU" dirty="0" err="1">
                <a:solidFill>
                  <a:srgbClr val="000000"/>
                </a:solidFill>
                <a:latin typeface="Roboto"/>
              </a:rPr>
              <a:t>зерттейтін</a:t>
            </a:r>
            <a:r>
              <a:rPr lang="ru-RU" dirty="0">
                <a:solidFill>
                  <a:srgbClr val="000000"/>
                </a:solidFill>
                <a:latin typeface="Roboto"/>
              </a:rPr>
              <a:t> </a:t>
            </a:r>
            <a:r>
              <a:rPr lang="ru-RU" dirty="0" err="1">
                <a:solidFill>
                  <a:srgbClr val="000000"/>
                </a:solidFill>
                <a:latin typeface="Roboto"/>
              </a:rPr>
              <a:t>тәжірибе</a:t>
            </a:r>
            <a:r>
              <a:rPr lang="ru-RU" dirty="0">
                <a:solidFill>
                  <a:srgbClr val="000000"/>
                </a:solidFill>
                <a:latin typeface="Roboto"/>
              </a:rPr>
              <a:t> </a:t>
            </a:r>
            <a:r>
              <a:rPr lang="ru-RU" dirty="0" err="1">
                <a:solidFill>
                  <a:srgbClr val="000000"/>
                </a:solidFill>
                <a:latin typeface="Roboto"/>
              </a:rPr>
              <a:t>өткізу</a:t>
            </a:r>
            <a:r>
              <a:rPr lang="ru-RU" dirty="0">
                <a:solidFill>
                  <a:srgbClr val="000000"/>
                </a:solidFill>
                <a:latin typeface="Roboto"/>
              </a:rPr>
              <a:t>. </a:t>
            </a:r>
            <a:r>
              <a:rPr lang="ru-RU" dirty="0" err="1">
                <a:solidFill>
                  <a:srgbClr val="000000"/>
                </a:solidFill>
                <a:latin typeface="Roboto"/>
              </a:rPr>
              <a:t>Оқушылар</a:t>
            </a:r>
            <a:r>
              <a:rPr lang="ru-RU" dirty="0">
                <a:solidFill>
                  <a:srgbClr val="000000"/>
                </a:solidFill>
                <a:latin typeface="Roboto"/>
              </a:rPr>
              <a:t> </a:t>
            </a:r>
            <a:r>
              <a:rPr lang="ru-RU" dirty="0" err="1">
                <a:solidFill>
                  <a:srgbClr val="000000"/>
                </a:solidFill>
                <a:latin typeface="Roboto"/>
              </a:rPr>
              <a:t>судың</a:t>
            </a:r>
            <a:r>
              <a:rPr lang="ru-RU" dirty="0">
                <a:solidFill>
                  <a:srgbClr val="000000"/>
                </a:solidFill>
                <a:latin typeface="Roboto"/>
              </a:rPr>
              <a:t> </a:t>
            </a:r>
            <a:r>
              <a:rPr lang="ru-RU" dirty="0" err="1">
                <a:solidFill>
                  <a:srgbClr val="000000"/>
                </a:solidFill>
                <a:latin typeface="Roboto"/>
              </a:rPr>
              <a:t>қайнау</a:t>
            </a:r>
            <a:r>
              <a:rPr lang="ru-RU" dirty="0">
                <a:solidFill>
                  <a:srgbClr val="000000"/>
                </a:solidFill>
                <a:latin typeface="Roboto"/>
              </a:rPr>
              <a:t> </a:t>
            </a:r>
            <a:r>
              <a:rPr lang="ru-RU" dirty="0" err="1">
                <a:solidFill>
                  <a:srgbClr val="000000"/>
                </a:solidFill>
                <a:latin typeface="Roboto"/>
              </a:rPr>
              <a:t>температурасындағы</a:t>
            </a:r>
            <a:r>
              <a:rPr lang="ru-RU" dirty="0">
                <a:solidFill>
                  <a:srgbClr val="000000"/>
                </a:solidFill>
                <a:latin typeface="Roboto"/>
              </a:rPr>
              <a:t> </a:t>
            </a:r>
            <a:r>
              <a:rPr lang="ru-RU" dirty="0" err="1">
                <a:solidFill>
                  <a:srgbClr val="000000"/>
                </a:solidFill>
                <a:latin typeface="Roboto"/>
              </a:rPr>
              <a:t>тұрақтылығын</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бу</a:t>
            </a:r>
            <a:r>
              <a:rPr lang="ru-RU" dirty="0">
                <a:solidFill>
                  <a:srgbClr val="000000"/>
                </a:solidFill>
                <a:latin typeface="Roboto"/>
              </a:rPr>
              <a:t> </a:t>
            </a:r>
            <a:r>
              <a:rPr lang="ru-RU" dirty="0" err="1">
                <a:solidFill>
                  <a:srgbClr val="000000"/>
                </a:solidFill>
                <a:latin typeface="Roboto"/>
              </a:rPr>
              <a:t>түзілуін</a:t>
            </a:r>
            <a:r>
              <a:rPr lang="ru-RU" dirty="0">
                <a:solidFill>
                  <a:srgbClr val="000000"/>
                </a:solidFill>
                <a:latin typeface="Roboto"/>
              </a:rPr>
              <a:t> </a:t>
            </a:r>
            <a:r>
              <a:rPr lang="ru-RU" dirty="0" err="1">
                <a:solidFill>
                  <a:srgbClr val="000000"/>
                </a:solidFill>
                <a:latin typeface="Roboto"/>
              </a:rPr>
              <a:t>бақылау</a:t>
            </a:r>
            <a:r>
              <a:rPr lang="ru-RU" dirty="0">
                <a:solidFill>
                  <a:srgbClr val="000000"/>
                </a:solidFill>
                <a:latin typeface="Roboto"/>
              </a:rPr>
              <a:t> </a:t>
            </a:r>
            <a:r>
              <a:rPr lang="ru-RU" dirty="0" err="1">
                <a:solidFill>
                  <a:srgbClr val="000000"/>
                </a:solidFill>
                <a:latin typeface="Roboto"/>
              </a:rPr>
              <a:t>арқылы</a:t>
            </a:r>
            <a:r>
              <a:rPr lang="ru-RU" dirty="0">
                <a:solidFill>
                  <a:srgbClr val="000000"/>
                </a:solidFill>
                <a:latin typeface="Roboto"/>
              </a:rPr>
              <a:t> су </a:t>
            </a:r>
            <a:r>
              <a:rPr lang="ru-RU" dirty="0" err="1">
                <a:solidFill>
                  <a:srgbClr val="000000"/>
                </a:solidFill>
                <a:latin typeface="Roboto"/>
              </a:rPr>
              <a:t>буының</a:t>
            </a:r>
            <a:r>
              <a:rPr lang="ru-RU" dirty="0">
                <a:solidFill>
                  <a:srgbClr val="000000"/>
                </a:solidFill>
                <a:latin typeface="Roboto"/>
              </a:rPr>
              <a:t> </a:t>
            </a:r>
            <a:r>
              <a:rPr lang="ru-RU" dirty="0" err="1">
                <a:solidFill>
                  <a:srgbClr val="000000"/>
                </a:solidFill>
                <a:latin typeface="Roboto"/>
              </a:rPr>
              <a:t>қасиеттерін</a:t>
            </a:r>
            <a:r>
              <a:rPr lang="ru-RU" dirty="0">
                <a:solidFill>
                  <a:srgbClr val="000000"/>
                </a:solidFill>
                <a:latin typeface="Roboto"/>
              </a:rPr>
              <a:t> </a:t>
            </a:r>
            <a:r>
              <a:rPr lang="ru-RU" dirty="0" err="1">
                <a:solidFill>
                  <a:srgbClr val="000000"/>
                </a:solidFill>
                <a:latin typeface="Roboto"/>
              </a:rPr>
              <a:t>түсінеді</a:t>
            </a:r>
            <a:r>
              <a:rPr lang="ru-RU" dirty="0">
                <a:solidFill>
                  <a:srgbClr val="000000"/>
                </a:solidFill>
                <a:latin typeface="Roboto"/>
              </a:rPr>
              <a:t>.</a:t>
            </a:r>
            <a:endParaRPr lang="en-US"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7170" name="Picture 2">
            <a:extLst>
              <a:ext uri="{FF2B5EF4-FFF2-40B4-BE49-F238E27FC236}">
                <a16:creationId xmlns:a16="http://schemas.microsoft.com/office/drawing/2014/main" id="{3A5E5FB2-2C49-4335-8DEF-EF96356534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16" y="1124824"/>
            <a:ext cx="4067175" cy="3048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61995FDA-1691-4710-97F5-307FF9EB1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8994" y="4172824"/>
            <a:ext cx="3354198" cy="2236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788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59684" y="248766"/>
            <a:ext cx="8986114" cy="93574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Шығармашылық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эксперименттік</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тапсырмалардың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маңызы</a:t>
            </a:r>
            <a:endParaRPr lang="en-US" sz="2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872977" y="1752581"/>
            <a:ext cx="10200150" cy="2862322"/>
          </a:xfrm>
          <a:prstGeom prst="rect">
            <a:avLst/>
          </a:prstGeom>
          <a:noFill/>
        </p:spPr>
        <p:txBody>
          <a:bodyPr wrap="square">
            <a:spAutoFit/>
          </a:bodyPr>
          <a:lstStyle/>
          <a:p>
            <a:pPr algn="just"/>
            <a:r>
              <a:rPr lang="ru-RU" dirty="0">
                <a:solidFill>
                  <a:srgbClr val="000000"/>
                </a:solidFill>
                <a:latin typeface="Roboto"/>
              </a:rPr>
              <a:t>	•	</a:t>
            </a:r>
            <a:r>
              <a:rPr lang="ru-RU" dirty="0" err="1">
                <a:solidFill>
                  <a:srgbClr val="000000"/>
                </a:solidFill>
                <a:latin typeface="Roboto"/>
              </a:rPr>
              <a:t>Ғылыми</a:t>
            </a:r>
            <a:r>
              <a:rPr lang="ru-RU" dirty="0">
                <a:solidFill>
                  <a:srgbClr val="000000"/>
                </a:solidFill>
                <a:latin typeface="Roboto"/>
              </a:rPr>
              <a:t> </a:t>
            </a:r>
            <a:r>
              <a:rPr lang="ru-RU" dirty="0" err="1">
                <a:solidFill>
                  <a:srgbClr val="000000"/>
                </a:solidFill>
                <a:latin typeface="Roboto"/>
              </a:rPr>
              <a:t>ізденіс</a:t>
            </a:r>
            <a:r>
              <a:rPr lang="ru-RU" dirty="0">
                <a:solidFill>
                  <a:srgbClr val="000000"/>
                </a:solidFill>
                <a:latin typeface="Roboto"/>
              </a:rPr>
              <a:t> пен </a:t>
            </a:r>
            <a:r>
              <a:rPr lang="ru-RU" dirty="0" err="1">
                <a:solidFill>
                  <a:srgbClr val="000000"/>
                </a:solidFill>
                <a:latin typeface="Roboto"/>
              </a:rPr>
              <a:t>жаңашылдыққа</a:t>
            </a:r>
            <a:r>
              <a:rPr lang="ru-RU" dirty="0">
                <a:solidFill>
                  <a:srgbClr val="000000"/>
                </a:solidFill>
                <a:latin typeface="Roboto"/>
              </a:rPr>
              <a:t> баулу: </a:t>
            </a:r>
            <a:r>
              <a:rPr lang="ru-RU" dirty="0" err="1">
                <a:solidFill>
                  <a:srgbClr val="000000"/>
                </a:solidFill>
                <a:latin typeface="Roboto"/>
              </a:rPr>
              <a:t>Мұндай</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оқушыларды</a:t>
            </a:r>
            <a:r>
              <a:rPr lang="ru-RU" dirty="0">
                <a:solidFill>
                  <a:srgbClr val="000000"/>
                </a:solidFill>
                <a:latin typeface="Roboto"/>
              </a:rPr>
              <a:t> </a:t>
            </a:r>
            <a:r>
              <a:rPr lang="ru-RU" dirty="0" err="1">
                <a:solidFill>
                  <a:srgbClr val="000000"/>
                </a:solidFill>
                <a:latin typeface="Roboto"/>
              </a:rPr>
              <a:t>өз</a:t>
            </a:r>
            <a:r>
              <a:rPr lang="ru-RU" dirty="0">
                <a:solidFill>
                  <a:srgbClr val="000000"/>
                </a:solidFill>
                <a:latin typeface="Roboto"/>
              </a:rPr>
              <a:t> </a:t>
            </a:r>
            <a:r>
              <a:rPr lang="ru-RU" dirty="0" err="1">
                <a:solidFill>
                  <a:srgbClr val="000000"/>
                </a:solidFill>
                <a:latin typeface="Roboto"/>
              </a:rPr>
              <a:t>бетімен</a:t>
            </a:r>
            <a:r>
              <a:rPr lang="ru-RU" dirty="0">
                <a:solidFill>
                  <a:srgbClr val="000000"/>
                </a:solidFill>
                <a:latin typeface="Roboto"/>
              </a:rPr>
              <a:t> </a:t>
            </a:r>
            <a:r>
              <a:rPr lang="ru-RU" dirty="0" err="1">
                <a:solidFill>
                  <a:srgbClr val="000000"/>
                </a:solidFill>
                <a:latin typeface="Roboto"/>
              </a:rPr>
              <a:t>ізденуге</a:t>
            </a:r>
            <a:r>
              <a:rPr lang="ru-RU" dirty="0">
                <a:solidFill>
                  <a:srgbClr val="000000"/>
                </a:solidFill>
                <a:latin typeface="Roboto"/>
              </a:rPr>
              <a:t>, </a:t>
            </a:r>
            <a:r>
              <a:rPr lang="ru-RU" dirty="0" err="1">
                <a:solidFill>
                  <a:srgbClr val="000000"/>
                </a:solidFill>
                <a:latin typeface="Roboto"/>
              </a:rPr>
              <a:t>өздігінен</a:t>
            </a:r>
            <a:r>
              <a:rPr lang="ru-RU" dirty="0">
                <a:solidFill>
                  <a:srgbClr val="000000"/>
                </a:solidFill>
                <a:latin typeface="Roboto"/>
              </a:rPr>
              <a:t> </a:t>
            </a:r>
            <a:r>
              <a:rPr lang="ru-RU" dirty="0" err="1">
                <a:solidFill>
                  <a:srgbClr val="000000"/>
                </a:solidFill>
                <a:latin typeface="Roboto"/>
              </a:rPr>
              <a:t>ғылыми</a:t>
            </a:r>
            <a:r>
              <a:rPr lang="ru-RU" dirty="0">
                <a:solidFill>
                  <a:srgbClr val="000000"/>
                </a:solidFill>
                <a:latin typeface="Roboto"/>
              </a:rPr>
              <a:t> </a:t>
            </a:r>
            <a:r>
              <a:rPr lang="ru-RU" dirty="0" err="1">
                <a:solidFill>
                  <a:srgbClr val="000000"/>
                </a:solidFill>
                <a:latin typeface="Roboto"/>
              </a:rPr>
              <a:t>қорытындылар</a:t>
            </a:r>
            <a:r>
              <a:rPr lang="ru-RU" dirty="0">
                <a:solidFill>
                  <a:srgbClr val="000000"/>
                </a:solidFill>
                <a:latin typeface="Roboto"/>
              </a:rPr>
              <a:t> </a:t>
            </a:r>
            <a:r>
              <a:rPr lang="ru-RU" dirty="0" err="1">
                <a:solidFill>
                  <a:srgbClr val="000000"/>
                </a:solidFill>
                <a:latin typeface="Roboto"/>
              </a:rPr>
              <a:t>жасауға</a:t>
            </a:r>
            <a:r>
              <a:rPr lang="ru-RU" dirty="0">
                <a:solidFill>
                  <a:srgbClr val="000000"/>
                </a:solidFill>
                <a:latin typeface="Roboto"/>
              </a:rPr>
              <a:t> </a:t>
            </a:r>
            <a:r>
              <a:rPr lang="ru-RU" dirty="0" err="1">
                <a:solidFill>
                  <a:srgbClr val="000000"/>
                </a:solidFill>
                <a:latin typeface="Roboto"/>
              </a:rPr>
              <a:t>үйретеді</a:t>
            </a:r>
            <a:r>
              <a:rPr lang="ru-RU" dirty="0">
                <a:solidFill>
                  <a:srgbClr val="000000"/>
                </a:solidFill>
                <a:latin typeface="Roboto"/>
              </a:rPr>
              <a:t>.	</a:t>
            </a:r>
          </a:p>
          <a:p>
            <a:pPr algn="just"/>
            <a:r>
              <a:rPr lang="ru-RU" dirty="0">
                <a:solidFill>
                  <a:srgbClr val="000000"/>
                </a:solidFill>
                <a:latin typeface="Roboto"/>
              </a:rPr>
              <a:t>•	</a:t>
            </a:r>
            <a:r>
              <a:rPr lang="ru-RU" dirty="0" err="1">
                <a:solidFill>
                  <a:srgbClr val="000000"/>
                </a:solidFill>
                <a:latin typeface="Roboto"/>
              </a:rPr>
              <a:t>Болашақ</a:t>
            </a:r>
            <a:r>
              <a:rPr lang="ru-RU" dirty="0">
                <a:solidFill>
                  <a:srgbClr val="000000"/>
                </a:solidFill>
                <a:latin typeface="Roboto"/>
              </a:rPr>
              <a:t> </a:t>
            </a:r>
            <a:r>
              <a:rPr lang="ru-RU" dirty="0" err="1">
                <a:solidFill>
                  <a:srgbClr val="000000"/>
                </a:solidFill>
                <a:latin typeface="Roboto"/>
              </a:rPr>
              <a:t>мамандыққа</a:t>
            </a:r>
            <a:r>
              <a:rPr lang="ru-RU" dirty="0">
                <a:solidFill>
                  <a:srgbClr val="000000"/>
                </a:solidFill>
                <a:latin typeface="Roboto"/>
              </a:rPr>
              <a:t> </a:t>
            </a:r>
            <a:r>
              <a:rPr lang="ru-RU" dirty="0" err="1">
                <a:solidFill>
                  <a:srgbClr val="000000"/>
                </a:solidFill>
                <a:latin typeface="Roboto"/>
              </a:rPr>
              <a:t>дайындау</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көптеген</a:t>
            </a:r>
            <a:r>
              <a:rPr lang="ru-RU" dirty="0">
                <a:solidFill>
                  <a:srgbClr val="000000"/>
                </a:solidFill>
                <a:latin typeface="Roboto"/>
              </a:rPr>
              <a:t> </a:t>
            </a:r>
            <a:r>
              <a:rPr lang="ru-RU" dirty="0" err="1">
                <a:solidFill>
                  <a:srgbClr val="000000"/>
                </a:solidFill>
                <a:latin typeface="Roboto"/>
              </a:rPr>
              <a:t>кәсіптерде</a:t>
            </a:r>
            <a:r>
              <a:rPr lang="ru-RU" dirty="0">
                <a:solidFill>
                  <a:srgbClr val="000000"/>
                </a:solidFill>
                <a:latin typeface="Roboto"/>
              </a:rPr>
              <a:t> </a:t>
            </a:r>
            <a:r>
              <a:rPr lang="ru-RU" dirty="0" err="1">
                <a:solidFill>
                  <a:srgbClr val="000000"/>
                </a:solidFill>
                <a:latin typeface="Roboto"/>
              </a:rPr>
              <a:t>қажетті</a:t>
            </a:r>
            <a:r>
              <a:rPr lang="ru-RU" dirty="0">
                <a:solidFill>
                  <a:srgbClr val="000000"/>
                </a:solidFill>
                <a:latin typeface="Roboto"/>
              </a:rPr>
              <a:t> </a:t>
            </a:r>
            <a:r>
              <a:rPr lang="ru-RU" dirty="0" err="1">
                <a:solidFill>
                  <a:srgbClr val="000000"/>
                </a:solidFill>
                <a:latin typeface="Roboto"/>
              </a:rPr>
              <a:t>дағдыларды</a:t>
            </a:r>
            <a:r>
              <a:rPr lang="ru-RU" dirty="0">
                <a:solidFill>
                  <a:srgbClr val="000000"/>
                </a:solidFill>
                <a:latin typeface="Roboto"/>
              </a:rPr>
              <a:t> </a:t>
            </a:r>
            <a:r>
              <a:rPr lang="ru-RU" dirty="0" err="1">
                <a:solidFill>
                  <a:srgbClr val="000000"/>
                </a:solidFill>
                <a:latin typeface="Roboto"/>
              </a:rPr>
              <a:t>меңгеруге</a:t>
            </a:r>
            <a:r>
              <a:rPr lang="ru-RU" dirty="0">
                <a:solidFill>
                  <a:srgbClr val="000000"/>
                </a:solidFill>
                <a:latin typeface="Roboto"/>
              </a:rPr>
              <a:t> </a:t>
            </a:r>
            <a:r>
              <a:rPr lang="ru-RU" dirty="0" err="1">
                <a:solidFill>
                  <a:srgbClr val="000000"/>
                </a:solidFill>
                <a:latin typeface="Roboto"/>
              </a:rPr>
              <a:t>негіз</a:t>
            </a:r>
            <a:r>
              <a:rPr lang="ru-RU" dirty="0">
                <a:solidFill>
                  <a:srgbClr val="000000"/>
                </a:solidFill>
                <a:latin typeface="Roboto"/>
              </a:rPr>
              <a:t> </a:t>
            </a:r>
            <a:r>
              <a:rPr lang="ru-RU" dirty="0" err="1">
                <a:solidFill>
                  <a:srgbClr val="000000"/>
                </a:solidFill>
                <a:latin typeface="Roboto"/>
              </a:rPr>
              <a:t>болады</a:t>
            </a:r>
            <a:r>
              <a:rPr lang="ru-RU" dirty="0">
                <a:solidFill>
                  <a:srgbClr val="000000"/>
                </a:solidFill>
                <a:latin typeface="Roboto"/>
              </a:rPr>
              <a:t>, </a:t>
            </a:r>
            <a:r>
              <a:rPr lang="ru-RU" dirty="0" err="1">
                <a:solidFill>
                  <a:srgbClr val="000000"/>
                </a:solidFill>
                <a:latin typeface="Roboto"/>
              </a:rPr>
              <a:t>әсіресе</a:t>
            </a:r>
            <a:r>
              <a:rPr lang="ru-RU" dirty="0">
                <a:solidFill>
                  <a:srgbClr val="000000"/>
                </a:solidFill>
                <a:latin typeface="Roboto"/>
              </a:rPr>
              <a:t> инженерия, медицина, технология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ғылым</a:t>
            </a:r>
            <a:r>
              <a:rPr lang="ru-RU" dirty="0">
                <a:solidFill>
                  <a:srgbClr val="000000"/>
                </a:solidFill>
                <a:latin typeface="Roboto"/>
              </a:rPr>
              <a:t> </a:t>
            </a:r>
            <a:r>
              <a:rPr lang="ru-RU" dirty="0" err="1">
                <a:solidFill>
                  <a:srgbClr val="000000"/>
                </a:solidFill>
                <a:latin typeface="Roboto"/>
              </a:rPr>
              <a:t>салаларында</a:t>
            </a:r>
            <a:r>
              <a:rPr lang="ru-RU" dirty="0">
                <a:solidFill>
                  <a:srgbClr val="000000"/>
                </a:solidFill>
                <a:latin typeface="Roboto"/>
              </a:rPr>
              <a:t>.	</a:t>
            </a:r>
          </a:p>
          <a:p>
            <a:pPr algn="just"/>
            <a:r>
              <a:rPr lang="ru-RU" dirty="0">
                <a:solidFill>
                  <a:srgbClr val="000000"/>
                </a:solidFill>
                <a:latin typeface="Roboto"/>
              </a:rPr>
              <a:t>•	</a:t>
            </a:r>
            <a:r>
              <a:rPr lang="ru-RU" dirty="0" err="1">
                <a:solidFill>
                  <a:srgbClr val="000000"/>
                </a:solidFill>
                <a:latin typeface="Roboto"/>
              </a:rPr>
              <a:t>Өзіндік</a:t>
            </a:r>
            <a:r>
              <a:rPr lang="ru-RU" dirty="0">
                <a:solidFill>
                  <a:srgbClr val="000000"/>
                </a:solidFill>
                <a:latin typeface="Roboto"/>
              </a:rPr>
              <a:t> даму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дағдыларды</a:t>
            </a:r>
            <a:r>
              <a:rPr lang="ru-RU" dirty="0">
                <a:solidFill>
                  <a:srgbClr val="000000"/>
                </a:solidFill>
                <a:latin typeface="Roboto"/>
              </a:rPr>
              <a:t> </a:t>
            </a:r>
            <a:r>
              <a:rPr lang="ru-RU" dirty="0" err="1">
                <a:solidFill>
                  <a:srgbClr val="000000"/>
                </a:solidFill>
                <a:latin typeface="Roboto"/>
              </a:rPr>
              <a:t>қалыптастыру</a:t>
            </a:r>
            <a:r>
              <a:rPr lang="ru-RU" dirty="0">
                <a:solidFill>
                  <a:srgbClr val="000000"/>
                </a:solidFill>
                <a:latin typeface="Roboto"/>
              </a:rPr>
              <a:t>: </a:t>
            </a:r>
            <a:r>
              <a:rPr lang="ru-RU" dirty="0" err="1">
                <a:solidFill>
                  <a:srgbClr val="000000"/>
                </a:solidFill>
                <a:latin typeface="Roboto"/>
              </a:rPr>
              <a:t>Оқушылар</a:t>
            </a:r>
            <a:r>
              <a:rPr lang="ru-RU" dirty="0">
                <a:solidFill>
                  <a:srgbClr val="000000"/>
                </a:solidFill>
                <a:latin typeface="Roboto"/>
              </a:rPr>
              <a:t> физика </a:t>
            </a:r>
            <a:r>
              <a:rPr lang="ru-RU" dirty="0" err="1">
                <a:solidFill>
                  <a:srgbClr val="000000"/>
                </a:solidFill>
                <a:latin typeface="Roboto"/>
              </a:rPr>
              <a:t>заңдылықтарын</a:t>
            </a:r>
            <a:r>
              <a:rPr lang="ru-RU" dirty="0">
                <a:solidFill>
                  <a:srgbClr val="000000"/>
                </a:solidFill>
                <a:latin typeface="Roboto"/>
              </a:rPr>
              <a:t> </a:t>
            </a:r>
            <a:r>
              <a:rPr lang="ru-RU" dirty="0" err="1">
                <a:solidFill>
                  <a:srgbClr val="000000"/>
                </a:solidFill>
                <a:latin typeface="Roboto"/>
              </a:rPr>
              <a:t>түсінумен</a:t>
            </a:r>
            <a:r>
              <a:rPr lang="ru-RU" dirty="0">
                <a:solidFill>
                  <a:srgbClr val="000000"/>
                </a:solidFill>
                <a:latin typeface="Roboto"/>
              </a:rPr>
              <a:t> </a:t>
            </a:r>
            <a:r>
              <a:rPr lang="ru-RU" dirty="0" err="1">
                <a:solidFill>
                  <a:srgbClr val="000000"/>
                </a:solidFill>
                <a:latin typeface="Roboto"/>
              </a:rPr>
              <a:t>қатар</a:t>
            </a:r>
            <a:r>
              <a:rPr lang="ru-RU" dirty="0">
                <a:solidFill>
                  <a:srgbClr val="000000"/>
                </a:solidFill>
                <a:latin typeface="Roboto"/>
              </a:rPr>
              <a:t>, </a:t>
            </a:r>
            <a:r>
              <a:rPr lang="ru-RU" dirty="0" err="1">
                <a:solidFill>
                  <a:srgbClr val="000000"/>
                </a:solidFill>
                <a:latin typeface="Roboto"/>
              </a:rPr>
              <a:t>аналитикалық</a:t>
            </a:r>
            <a:r>
              <a:rPr lang="ru-RU" dirty="0">
                <a:solidFill>
                  <a:srgbClr val="000000"/>
                </a:solidFill>
                <a:latin typeface="Roboto"/>
              </a:rPr>
              <a:t>, </a:t>
            </a:r>
            <a:r>
              <a:rPr lang="ru-RU" dirty="0" err="1">
                <a:solidFill>
                  <a:srgbClr val="000000"/>
                </a:solidFill>
                <a:latin typeface="Roboto"/>
              </a:rPr>
              <a:t>логикалық</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практикалық</a:t>
            </a:r>
            <a:r>
              <a:rPr lang="ru-RU" dirty="0">
                <a:solidFill>
                  <a:srgbClr val="000000"/>
                </a:solidFill>
                <a:latin typeface="Roboto"/>
              </a:rPr>
              <a:t> </a:t>
            </a:r>
            <a:r>
              <a:rPr lang="ru-RU" dirty="0" err="1">
                <a:solidFill>
                  <a:srgbClr val="000000"/>
                </a:solidFill>
                <a:latin typeface="Roboto"/>
              </a:rPr>
              <a:t>дағдыларды</a:t>
            </a:r>
            <a:r>
              <a:rPr lang="ru-RU" dirty="0">
                <a:solidFill>
                  <a:srgbClr val="000000"/>
                </a:solidFill>
                <a:latin typeface="Roboto"/>
              </a:rPr>
              <a:t> </a:t>
            </a:r>
            <a:r>
              <a:rPr lang="ru-RU" dirty="0" err="1">
                <a:solidFill>
                  <a:srgbClr val="000000"/>
                </a:solidFill>
                <a:latin typeface="Roboto"/>
              </a:rPr>
              <a:t>меңгереді</a:t>
            </a:r>
            <a:r>
              <a:rPr lang="ru-RU" dirty="0">
                <a:solidFill>
                  <a:srgbClr val="000000"/>
                </a:solidFill>
                <a:latin typeface="Roboto"/>
              </a:rPr>
              <a:t>.</a:t>
            </a:r>
          </a:p>
          <a:p>
            <a:pPr algn="just"/>
            <a:r>
              <a:rPr lang="ru-RU" dirty="0">
                <a:solidFill>
                  <a:srgbClr val="000000"/>
                </a:solidFill>
                <a:latin typeface="Roboto"/>
              </a:rPr>
              <a:t>	•	</a:t>
            </a:r>
            <a:r>
              <a:rPr lang="ru-RU" dirty="0" err="1">
                <a:solidFill>
                  <a:srgbClr val="000000"/>
                </a:solidFill>
                <a:latin typeface="Roboto"/>
              </a:rPr>
              <a:t>Физикалық</a:t>
            </a:r>
            <a:r>
              <a:rPr lang="ru-RU" dirty="0">
                <a:solidFill>
                  <a:srgbClr val="000000"/>
                </a:solidFill>
                <a:latin typeface="Roboto"/>
              </a:rPr>
              <a:t> </a:t>
            </a:r>
            <a:r>
              <a:rPr lang="ru-RU" dirty="0" err="1">
                <a:solidFill>
                  <a:srgbClr val="000000"/>
                </a:solidFill>
                <a:latin typeface="Roboto"/>
              </a:rPr>
              <a:t>ойлауды</a:t>
            </a:r>
            <a:r>
              <a:rPr lang="ru-RU" dirty="0">
                <a:solidFill>
                  <a:srgbClr val="000000"/>
                </a:solidFill>
                <a:latin typeface="Roboto"/>
              </a:rPr>
              <a:t> </a:t>
            </a:r>
            <a:r>
              <a:rPr lang="ru-RU" dirty="0" err="1">
                <a:solidFill>
                  <a:srgbClr val="000000"/>
                </a:solidFill>
                <a:latin typeface="Roboto"/>
              </a:rPr>
              <a:t>дамыту</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арқылы</a:t>
            </a:r>
            <a:r>
              <a:rPr lang="ru-RU" dirty="0">
                <a:solidFill>
                  <a:srgbClr val="000000"/>
                </a:solidFill>
                <a:latin typeface="Roboto"/>
              </a:rPr>
              <a:t> физика </a:t>
            </a:r>
            <a:r>
              <a:rPr lang="ru-RU" dirty="0" err="1">
                <a:solidFill>
                  <a:srgbClr val="000000"/>
                </a:solidFill>
                <a:latin typeface="Roboto"/>
              </a:rPr>
              <a:t>құбылыстарын</a:t>
            </a:r>
            <a:r>
              <a:rPr lang="ru-RU" dirty="0">
                <a:solidFill>
                  <a:srgbClr val="000000"/>
                </a:solidFill>
                <a:latin typeface="Roboto"/>
              </a:rPr>
              <a:t> </a:t>
            </a:r>
            <a:r>
              <a:rPr lang="ru-RU" dirty="0" err="1">
                <a:solidFill>
                  <a:srgbClr val="000000"/>
                </a:solidFill>
                <a:latin typeface="Roboto"/>
              </a:rPr>
              <a:t>танудың</a:t>
            </a:r>
            <a:r>
              <a:rPr lang="ru-RU" dirty="0">
                <a:solidFill>
                  <a:srgbClr val="000000"/>
                </a:solidFill>
                <a:latin typeface="Roboto"/>
              </a:rPr>
              <a:t> </a:t>
            </a:r>
            <a:r>
              <a:rPr lang="ru-RU" dirty="0" err="1">
                <a:solidFill>
                  <a:srgbClr val="000000"/>
                </a:solidFill>
                <a:latin typeface="Roboto"/>
              </a:rPr>
              <a:t>жаңа</a:t>
            </a:r>
            <a:r>
              <a:rPr lang="ru-RU" dirty="0">
                <a:solidFill>
                  <a:srgbClr val="000000"/>
                </a:solidFill>
                <a:latin typeface="Roboto"/>
              </a:rPr>
              <a:t> </a:t>
            </a:r>
            <a:r>
              <a:rPr lang="ru-RU" dirty="0" err="1">
                <a:solidFill>
                  <a:srgbClr val="000000"/>
                </a:solidFill>
                <a:latin typeface="Roboto"/>
              </a:rPr>
              <a:t>тәсілдері</a:t>
            </a:r>
            <a:r>
              <a:rPr lang="ru-RU" dirty="0">
                <a:solidFill>
                  <a:srgbClr val="000000"/>
                </a:solidFill>
                <a:latin typeface="Roboto"/>
              </a:rPr>
              <a:t> мен </a:t>
            </a:r>
            <a:r>
              <a:rPr lang="ru-RU" dirty="0" err="1">
                <a:solidFill>
                  <a:srgbClr val="000000"/>
                </a:solidFill>
                <a:latin typeface="Roboto"/>
              </a:rPr>
              <a:t>әдістерін</a:t>
            </a:r>
            <a:r>
              <a:rPr lang="ru-RU" dirty="0">
                <a:solidFill>
                  <a:srgbClr val="000000"/>
                </a:solidFill>
                <a:latin typeface="Roboto"/>
              </a:rPr>
              <a:t> </a:t>
            </a:r>
            <a:r>
              <a:rPr lang="ru-RU" dirty="0" err="1">
                <a:solidFill>
                  <a:srgbClr val="000000"/>
                </a:solidFill>
                <a:latin typeface="Roboto"/>
              </a:rPr>
              <a:t>үйреніп</a:t>
            </a:r>
            <a:r>
              <a:rPr lang="ru-RU" dirty="0">
                <a:solidFill>
                  <a:srgbClr val="000000"/>
                </a:solidFill>
                <a:latin typeface="Roboto"/>
              </a:rPr>
              <a:t>, </a:t>
            </a:r>
            <a:r>
              <a:rPr lang="ru-RU" dirty="0" err="1">
                <a:solidFill>
                  <a:srgbClr val="000000"/>
                </a:solidFill>
                <a:latin typeface="Roboto"/>
              </a:rPr>
              <a:t>оқушылардың</a:t>
            </a:r>
            <a:r>
              <a:rPr lang="ru-RU" dirty="0">
                <a:solidFill>
                  <a:srgbClr val="000000"/>
                </a:solidFill>
                <a:latin typeface="Roboto"/>
              </a:rPr>
              <a:t> </a:t>
            </a:r>
            <a:r>
              <a:rPr lang="ru-RU" dirty="0" err="1">
                <a:solidFill>
                  <a:srgbClr val="000000"/>
                </a:solidFill>
                <a:latin typeface="Roboto"/>
              </a:rPr>
              <a:t>абстрактілі</a:t>
            </a:r>
            <a:r>
              <a:rPr lang="ru-RU" dirty="0">
                <a:solidFill>
                  <a:srgbClr val="000000"/>
                </a:solidFill>
                <a:latin typeface="Roboto"/>
              </a:rPr>
              <a:t> </a:t>
            </a:r>
            <a:r>
              <a:rPr lang="ru-RU" dirty="0" err="1">
                <a:solidFill>
                  <a:srgbClr val="000000"/>
                </a:solidFill>
                <a:latin typeface="Roboto"/>
              </a:rPr>
              <a:t>ойлауы</a:t>
            </a:r>
            <a:r>
              <a:rPr lang="ru-RU" dirty="0">
                <a:solidFill>
                  <a:srgbClr val="000000"/>
                </a:solidFill>
                <a:latin typeface="Roboto"/>
              </a:rPr>
              <a:t> </a:t>
            </a:r>
            <a:r>
              <a:rPr lang="ru-RU" dirty="0" err="1">
                <a:solidFill>
                  <a:srgbClr val="000000"/>
                </a:solidFill>
                <a:latin typeface="Roboto"/>
              </a:rPr>
              <a:t>артады</a:t>
            </a:r>
            <a:endParaRPr lang="ru-K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9638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746880" y="1350676"/>
            <a:ext cx="8420400" cy="4652896"/>
          </a:xfrm>
        </p:spPr>
        <p:txBody>
          <a:bodyPr anchor="ctr">
            <a:normAutofit fontScale="92500" lnSpcReduction="10000"/>
          </a:bodyPr>
          <a:lstStyle/>
          <a:p>
            <a:pPr marL="2286000" lvl="4" indent="-457200">
              <a:lnSpc>
                <a:spcPct val="100000"/>
              </a:lnSpc>
              <a:spcBef>
                <a:spcPts val="0"/>
              </a:spcBef>
              <a:buAutoNum type="arabicPeriod"/>
            </a:pPr>
            <a:r>
              <a:rPr lang="ru-RU" dirty="0">
                <a:solidFill>
                  <a:srgbClr val="000000"/>
                </a:solidFill>
                <a:latin typeface="Roboto"/>
              </a:rPr>
              <a:t>Теория мен </a:t>
            </a:r>
            <a:r>
              <a:rPr lang="ru-RU" dirty="0" err="1">
                <a:solidFill>
                  <a:srgbClr val="000000"/>
                </a:solidFill>
                <a:latin typeface="Roboto"/>
              </a:rPr>
              <a:t>практиканы</a:t>
            </a:r>
            <a:r>
              <a:rPr lang="ru-RU" dirty="0">
                <a:solidFill>
                  <a:srgbClr val="000000"/>
                </a:solidFill>
                <a:latin typeface="Roboto"/>
              </a:rPr>
              <a:t> </a:t>
            </a:r>
            <a:r>
              <a:rPr lang="ru-RU" dirty="0" err="1">
                <a:solidFill>
                  <a:srgbClr val="000000"/>
                </a:solidFill>
                <a:latin typeface="Roboto"/>
              </a:rPr>
              <a:t>біріктіру</a:t>
            </a:r>
            <a:r>
              <a:rPr lang="ru-RU" dirty="0">
                <a:solidFill>
                  <a:srgbClr val="000000"/>
                </a:solidFill>
                <a:latin typeface="Roboto"/>
              </a:rPr>
              <a:t>: </a:t>
            </a:r>
            <a:r>
              <a:rPr lang="ru-RU" dirty="0" err="1">
                <a:solidFill>
                  <a:srgbClr val="000000"/>
                </a:solidFill>
                <a:latin typeface="Roboto"/>
              </a:rPr>
              <a:t>Оқушылар</a:t>
            </a:r>
            <a:r>
              <a:rPr lang="ru-RU" dirty="0">
                <a:solidFill>
                  <a:srgbClr val="000000"/>
                </a:solidFill>
                <a:latin typeface="Roboto"/>
              </a:rPr>
              <a:t> </a:t>
            </a:r>
            <a:r>
              <a:rPr lang="ru-RU" dirty="0" err="1">
                <a:solidFill>
                  <a:srgbClr val="000000"/>
                </a:solidFill>
                <a:latin typeface="Roboto"/>
              </a:rPr>
              <a:t>теориялық</a:t>
            </a:r>
            <a:r>
              <a:rPr lang="ru-RU" dirty="0">
                <a:solidFill>
                  <a:srgbClr val="000000"/>
                </a:solidFill>
                <a:latin typeface="Roboto"/>
              </a:rPr>
              <a:t> </a:t>
            </a:r>
            <a:r>
              <a:rPr lang="ru-RU" dirty="0" err="1">
                <a:solidFill>
                  <a:srgbClr val="000000"/>
                </a:solidFill>
                <a:latin typeface="Roboto"/>
              </a:rPr>
              <a:t>білімдерін</a:t>
            </a:r>
            <a:r>
              <a:rPr lang="ru-RU" dirty="0">
                <a:solidFill>
                  <a:srgbClr val="000000"/>
                </a:solidFill>
                <a:latin typeface="Roboto"/>
              </a:rPr>
              <a:t> </a:t>
            </a:r>
            <a:r>
              <a:rPr lang="ru-RU" dirty="0" err="1">
                <a:solidFill>
                  <a:srgbClr val="000000"/>
                </a:solidFill>
                <a:latin typeface="Roboto"/>
              </a:rPr>
              <a:t>тәжірибе</a:t>
            </a:r>
            <a:r>
              <a:rPr lang="ru-RU" dirty="0">
                <a:solidFill>
                  <a:srgbClr val="000000"/>
                </a:solidFill>
                <a:latin typeface="Roboto"/>
              </a:rPr>
              <a:t> </a:t>
            </a:r>
            <a:r>
              <a:rPr lang="ru-RU" dirty="0" err="1">
                <a:solidFill>
                  <a:srgbClr val="000000"/>
                </a:solidFill>
                <a:latin typeface="Roboto"/>
              </a:rPr>
              <a:t>арқылы</a:t>
            </a:r>
            <a:r>
              <a:rPr lang="ru-RU" dirty="0">
                <a:solidFill>
                  <a:srgbClr val="000000"/>
                </a:solidFill>
                <a:latin typeface="Roboto"/>
              </a:rPr>
              <a:t> </a:t>
            </a:r>
            <a:r>
              <a:rPr lang="ru-RU" dirty="0" err="1">
                <a:solidFill>
                  <a:srgbClr val="000000"/>
                </a:solidFill>
                <a:latin typeface="Roboto"/>
              </a:rPr>
              <a:t>бекітіп</a:t>
            </a:r>
            <a:r>
              <a:rPr lang="ru-RU" dirty="0">
                <a:solidFill>
                  <a:srgbClr val="000000"/>
                </a:solidFill>
                <a:latin typeface="Roboto"/>
              </a:rPr>
              <a:t>, </a:t>
            </a:r>
            <a:r>
              <a:rPr lang="ru-RU" dirty="0" err="1">
                <a:solidFill>
                  <a:srgbClr val="000000"/>
                </a:solidFill>
                <a:latin typeface="Roboto"/>
              </a:rPr>
              <a:t>нақты</a:t>
            </a:r>
            <a:r>
              <a:rPr lang="ru-RU" dirty="0">
                <a:solidFill>
                  <a:srgbClr val="000000"/>
                </a:solidFill>
                <a:latin typeface="Roboto"/>
              </a:rPr>
              <a:t> </a:t>
            </a:r>
            <a:r>
              <a:rPr lang="ru-RU" dirty="0" err="1">
                <a:solidFill>
                  <a:srgbClr val="000000"/>
                </a:solidFill>
                <a:latin typeface="Roboto"/>
              </a:rPr>
              <a:t>өмірде</a:t>
            </a:r>
            <a:r>
              <a:rPr lang="ru-RU" dirty="0">
                <a:solidFill>
                  <a:srgbClr val="000000"/>
                </a:solidFill>
                <a:latin typeface="Roboto"/>
              </a:rPr>
              <a:t> </a:t>
            </a:r>
            <a:r>
              <a:rPr lang="ru-RU" dirty="0" err="1">
                <a:solidFill>
                  <a:srgbClr val="000000"/>
                </a:solidFill>
                <a:latin typeface="Roboto"/>
              </a:rPr>
              <a:t>қолдана</a:t>
            </a:r>
            <a:r>
              <a:rPr lang="ru-RU" dirty="0">
                <a:solidFill>
                  <a:srgbClr val="000000"/>
                </a:solidFill>
                <a:latin typeface="Roboto"/>
              </a:rPr>
              <a:t> </a:t>
            </a:r>
            <a:r>
              <a:rPr lang="ru-RU" dirty="0" err="1">
                <a:solidFill>
                  <a:srgbClr val="000000"/>
                </a:solidFill>
                <a:latin typeface="Roboto"/>
              </a:rPr>
              <a:t>алады</a:t>
            </a:r>
            <a:r>
              <a:rPr lang="ru-RU" dirty="0">
                <a:solidFill>
                  <a:srgbClr val="000000"/>
                </a:solidFill>
                <a:latin typeface="Roboto"/>
              </a:rPr>
              <a:t>.	</a:t>
            </a:r>
          </a:p>
          <a:p>
            <a:pPr marL="2286000" lvl="4" indent="-457200">
              <a:lnSpc>
                <a:spcPct val="100000"/>
              </a:lnSpc>
              <a:spcBef>
                <a:spcPts val="0"/>
              </a:spcBef>
              <a:buAutoNum type="arabicPeriod"/>
            </a:pPr>
            <a:r>
              <a:rPr lang="ru-RU" dirty="0" err="1">
                <a:solidFill>
                  <a:srgbClr val="000000"/>
                </a:solidFill>
                <a:latin typeface="Roboto"/>
              </a:rPr>
              <a:t>Оқушылардың</a:t>
            </a:r>
            <a:r>
              <a:rPr lang="ru-RU" dirty="0">
                <a:solidFill>
                  <a:srgbClr val="000000"/>
                </a:solidFill>
                <a:latin typeface="Roboto"/>
              </a:rPr>
              <a:t> </a:t>
            </a:r>
            <a:r>
              <a:rPr lang="ru-RU" dirty="0" err="1">
                <a:solidFill>
                  <a:srgbClr val="000000"/>
                </a:solidFill>
                <a:latin typeface="Roboto"/>
              </a:rPr>
              <a:t>дербестігін</a:t>
            </a:r>
            <a:r>
              <a:rPr lang="ru-RU" dirty="0">
                <a:solidFill>
                  <a:srgbClr val="000000"/>
                </a:solidFill>
                <a:latin typeface="Roboto"/>
              </a:rPr>
              <a:t> </a:t>
            </a:r>
            <a:r>
              <a:rPr lang="ru-RU" dirty="0" err="1">
                <a:solidFill>
                  <a:srgbClr val="000000"/>
                </a:solidFill>
                <a:latin typeface="Roboto"/>
              </a:rPr>
              <a:t>арттыру</a:t>
            </a:r>
            <a:r>
              <a:rPr lang="ru-RU" dirty="0">
                <a:solidFill>
                  <a:srgbClr val="000000"/>
                </a:solidFill>
                <a:latin typeface="Roboto"/>
              </a:rPr>
              <a:t>: </a:t>
            </a:r>
            <a:r>
              <a:rPr lang="ru-RU" dirty="0" err="1">
                <a:solidFill>
                  <a:srgbClr val="000000"/>
                </a:solidFill>
                <a:latin typeface="Roboto"/>
              </a:rPr>
              <a:t>Шығармашылық</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өз</a:t>
            </a:r>
            <a:r>
              <a:rPr lang="ru-RU" dirty="0">
                <a:solidFill>
                  <a:srgbClr val="000000"/>
                </a:solidFill>
                <a:latin typeface="Roboto"/>
              </a:rPr>
              <a:t> </a:t>
            </a:r>
            <a:r>
              <a:rPr lang="ru-RU" dirty="0" err="1">
                <a:solidFill>
                  <a:srgbClr val="000000"/>
                </a:solidFill>
                <a:latin typeface="Roboto"/>
              </a:rPr>
              <a:t>бетімен</a:t>
            </a:r>
            <a:r>
              <a:rPr lang="ru-RU" dirty="0">
                <a:solidFill>
                  <a:srgbClr val="000000"/>
                </a:solidFill>
                <a:latin typeface="Roboto"/>
              </a:rPr>
              <a:t> </a:t>
            </a:r>
            <a:r>
              <a:rPr lang="ru-RU" dirty="0" err="1">
                <a:solidFill>
                  <a:srgbClr val="000000"/>
                </a:solidFill>
                <a:latin typeface="Roboto"/>
              </a:rPr>
              <a:t>жұмыс</a:t>
            </a:r>
            <a:r>
              <a:rPr lang="ru-RU" dirty="0">
                <a:solidFill>
                  <a:srgbClr val="000000"/>
                </a:solidFill>
                <a:latin typeface="Roboto"/>
              </a:rPr>
              <a:t> </a:t>
            </a:r>
            <a:r>
              <a:rPr lang="ru-RU" dirty="0" err="1">
                <a:solidFill>
                  <a:srgbClr val="000000"/>
                </a:solidFill>
                <a:latin typeface="Roboto"/>
              </a:rPr>
              <a:t>істеуге</a:t>
            </a:r>
            <a:r>
              <a:rPr lang="ru-RU" dirty="0">
                <a:solidFill>
                  <a:srgbClr val="000000"/>
                </a:solidFill>
                <a:latin typeface="Roboto"/>
              </a:rPr>
              <a:t>, </a:t>
            </a:r>
            <a:r>
              <a:rPr lang="ru-RU" dirty="0" err="1">
                <a:solidFill>
                  <a:srgbClr val="000000"/>
                </a:solidFill>
                <a:latin typeface="Roboto"/>
              </a:rPr>
              <a:t>жауапкершілікті</a:t>
            </a:r>
            <a:r>
              <a:rPr lang="ru-RU" dirty="0">
                <a:solidFill>
                  <a:srgbClr val="000000"/>
                </a:solidFill>
                <a:latin typeface="Roboto"/>
              </a:rPr>
              <a:t> </a:t>
            </a:r>
            <a:r>
              <a:rPr lang="ru-RU" dirty="0" err="1">
                <a:solidFill>
                  <a:srgbClr val="000000"/>
                </a:solidFill>
                <a:latin typeface="Roboto"/>
              </a:rPr>
              <a:t>сезінуге</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өз</a:t>
            </a:r>
            <a:r>
              <a:rPr lang="ru-RU" dirty="0">
                <a:solidFill>
                  <a:srgbClr val="000000"/>
                </a:solidFill>
                <a:latin typeface="Roboto"/>
              </a:rPr>
              <a:t> </a:t>
            </a:r>
            <a:r>
              <a:rPr lang="ru-RU" dirty="0" err="1">
                <a:solidFill>
                  <a:srgbClr val="000000"/>
                </a:solidFill>
                <a:latin typeface="Roboto"/>
              </a:rPr>
              <a:t>шешімдерін</a:t>
            </a:r>
            <a:r>
              <a:rPr lang="ru-RU" dirty="0">
                <a:solidFill>
                  <a:srgbClr val="000000"/>
                </a:solidFill>
                <a:latin typeface="Roboto"/>
              </a:rPr>
              <a:t> </a:t>
            </a:r>
            <a:r>
              <a:rPr lang="ru-RU" dirty="0" err="1">
                <a:solidFill>
                  <a:srgbClr val="000000"/>
                </a:solidFill>
                <a:latin typeface="Roboto"/>
              </a:rPr>
              <a:t>қабылдауға</a:t>
            </a:r>
            <a:r>
              <a:rPr lang="ru-RU" dirty="0">
                <a:solidFill>
                  <a:srgbClr val="000000"/>
                </a:solidFill>
                <a:latin typeface="Roboto"/>
              </a:rPr>
              <a:t> </a:t>
            </a:r>
            <a:r>
              <a:rPr lang="ru-RU" dirty="0" err="1">
                <a:solidFill>
                  <a:srgbClr val="000000"/>
                </a:solidFill>
                <a:latin typeface="Roboto"/>
              </a:rPr>
              <a:t>үйретеді</a:t>
            </a:r>
            <a:r>
              <a:rPr lang="ru-RU" dirty="0">
                <a:solidFill>
                  <a:srgbClr val="000000"/>
                </a:solidFill>
                <a:latin typeface="Roboto"/>
              </a:rPr>
              <a:t>.	</a:t>
            </a:r>
          </a:p>
          <a:p>
            <a:pPr marL="2286000" lvl="4" indent="-457200">
              <a:lnSpc>
                <a:spcPct val="100000"/>
              </a:lnSpc>
              <a:spcBef>
                <a:spcPts val="0"/>
              </a:spcBef>
              <a:buAutoNum type="arabicPeriod"/>
            </a:pPr>
            <a:r>
              <a:rPr lang="ru-RU" dirty="0" err="1">
                <a:solidFill>
                  <a:srgbClr val="000000"/>
                </a:solidFill>
                <a:latin typeface="Roboto"/>
              </a:rPr>
              <a:t>Шығармашылық</a:t>
            </a:r>
            <a:r>
              <a:rPr lang="ru-RU" dirty="0">
                <a:solidFill>
                  <a:srgbClr val="000000"/>
                </a:solidFill>
                <a:latin typeface="Roboto"/>
              </a:rPr>
              <a:t> </a:t>
            </a:r>
            <a:r>
              <a:rPr lang="ru-RU" dirty="0" err="1">
                <a:solidFill>
                  <a:srgbClr val="000000"/>
                </a:solidFill>
                <a:latin typeface="Roboto"/>
              </a:rPr>
              <a:t>ойлауды</a:t>
            </a:r>
            <a:r>
              <a:rPr lang="ru-RU" dirty="0">
                <a:solidFill>
                  <a:srgbClr val="000000"/>
                </a:solidFill>
                <a:latin typeface="Roboto"/>
              </a:rPr>
              <a:t> </a:t>
            </a:r>
            <a:r>
              <a:rPr lang="ru-RU" dirty="0" err="1">
                <a:solidFill>
                  <a:srgbClr val="000000"/>
                </a:solidFill>
                <a:latin typeface="Roboto"/>
              </a:rPr>
              <a:t>дамыту</a:t>
            </a:r>
            <a:r>
              <a:rPr lang="ru-RU" dirty="0">
                <a:solidFill>
                  <a:srgbClr val="000000"/>
                </a:solidFill>
                <a:latin typeface="Roboto"/>
              </a:rPr>
              <a:t>: </a:t>
            </a:r>
            <a:r>
              <a:rPr lang="ru-RU" dirty="0" err="1">
                <a:solidFill>
                  <a:srgbClr val="000000"/>
                </a:solidFill>
                <a:latin typeface="Roboto"/>
              </a:rPr>
              <a:t>Мұндай</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оқушыларға</a:t>
            </a:r>
            <a:r>
              <a:rPr lang="ru-RU" dirty="0">
                <a:solidFill>
                  <a:srgbClr val="000000"/>
                </a:solidFill>
                <a:latin typeface="Roboto"/>
              </a:rPr>
              <a:t> </a:t>
            </a:r>
            <a:r>
              <a:rPr lang="ru-RU" dirty="0" err="1">
                <a:solidFill>
                  <a:srgbClr val="000000"/>
                </a:solidFill>
                <a:latin typeface="Roboto"/>
              </a:rPr>
              <a:t>жаңа</a:t>
            </a:r>
            <a:r>
              <a:rPr lang="ru-RU" dirty="0">
                <a:solidFill>
                  <a:srgbClr val="000000"/>
                </a:solidFill>
                <a:latin typeface="Roboto"/>
              </a:rPr>
              <a:t> </a:t>
            </a:r>
            <a:r>
              <a:rPr lang="ru-RU" dirty="0" err="1">
                <a:solidFill>
                  <a:srgbClr val="000000"/>
                </a:solidFill>
                <a:latin typeface="Roboto"/>
              </a:rPr>
              <a:t>әдістерді</a:t>
            </a:r>
            <a:r>
              <a:rPr lang="ru-RU" dirty="0">
                <a:solidFill>
                  <a:srgbClr val="000000"/>
                </a:solidFill>
                <a:latin typeface="Roboto"/>
              </a:rPr>
              <a:t> </a:t>
            </a:r>
            <a:r>
              <a:rPr lang="ru-RU" dirty="0" err="1">
                <a:solidFill>
                  <a:srgbClr val="000000"/>
                </a:solidFill>
                <a:latin typeface="Roboto"/>
              </a:rPr>
              <a:t>ойлап</a:t>
            </a:r>
            <a:r>
              <a:rPr lang="ru-RU" dirty="0">
                <a:solidFill>
                  <a:srgbClr val="000000"/>
                </a:solidFill>
                <a:latin typeface="Roboto"/>
              </a:rPr>
              <a:t> </a:t>
            </a:r>
            <a:r>
              <a:rPr lang="ru-RU" dirty="0" err="1">
                <a:solidFill>
                  <a:srgbClr val="000000"/>
                </a:solidFill>
                <a:latin typeface="Roboto"/>
              </a:rPr>
              <a:t>табуға</a:t>
            </a:r>
            <a:r>
              <a:rPr lang="ru-RU" dirty="0">
                <a:solidFill>
                  <a:srgbClr val="000000"/>
                </a:solidFill>
                <a:latin typeface="Roboto"/>
              </a:rPr>
              <a:t> </a:t>
            </a:r>
            <a:r>
              <a:rPr lang="ru-RU" dirty="0" err="1">
                <a:solidFill>
                  <a:srgbClr val="000000"/>
                </a:solidFill>
                <a:latin typeface="Roboto"/>
              </a:rPr>
              <a:t>және</a:t>
            </a:r>
            <a:r>
              <a:rPr lang="ru-RU" dirty="0">
                <a:solidFill>
                  <a:srgbClr val="000000"/>
                </a:solidFill>
                <a:latin typeface="Roboto"/>
              </a:rPr>
              <a:t> </a:t>
            </a:r>
            <a:r>
              <a:rPr lang="ru-RU" dirty="0" err="1">
                <a:solidFill>
                  <a:srgbClr val="000000"/>
                </a:solidFill>
                <a:latin typeface="Roboto"/>
              </a:rPr>
              <a:t>қарапайым</a:t>
            </a:r>
            <a:r>
              <a:rPr lang="ru-RU" dirty="0">
                <a:solidFill>
                  <a:srgbClr val="000000"/>
                </a:solidFill>
                <a:latin typeface="Roboto"/>
              </a:rPr>
              <a:t> </a:t>
            </a:r>
            <a:r>
              <a:rPr lang="ru-RU" dirty="0" err="1">
                <a:solidFill>
                  <a:srgbClr val="000000"/>
                </a:solidFill>
                <a:latin typeface="Roboto"/>
              </a:rPr>
              <a:t>нәрселерден</a:t>
            </a:r>
            <a:r>
              <a:rPr lang="ru-RU" dirty="0">
                <a:solidFill>
                  <a:srgbClr val="000000"/>
                </a:solidFill>
                <a:latin typeface="Roboto"/>
              </a:rPr>
              <a:t> </a:t>
            </a:r>
            <a:r>
              <a:rPr lang="ru-RU" dirty="0" err="1">
                <a:solidFill>
                  <a:srgbClr val="000000"/>
                </a:solidFill>
                <a:latin typeface="Roboto"/>
              </a:rPr>
              <a:t>күрделі</a:t>
            </a:r>
            <a:r>
              <a:rPr lang="ru-RU" dirty="0">
                <a:solidFill>
                  <a:srgbClr val="000000"/>
                </a:solidFill>
                <a:latin typeface="Roboto"/>
              </a:rPr>
              <a:t> </a:t>
            </a:r>
            <a:r>
              <a:rPr lang="ru-RU" dirty="0" err="1">
                <a:solidFill>
                  <a:srgbClr val="000000"/>
                </a:solidFill>
                <a:latin typeface="Roboto"/>
              </a:rPr>
              <a:t>нәтижелер</a:t>
            </a:r>
            <a:r>
              <a:rPr lang="ru-RU" dirty="0">
                <a:solidFill>
                  <a:srgbClr val="000000"/>
                </a:solidFill>
                <a:latin typeface="Roboto"/>
              </a:rPr>
              <a:t> </a:t>
            </a:r>
            <a:r>
              <a:rPr lang="ru-RU" dirty="0" err="1">
                <a:solidFill>
                  <a:srgbClr val="000000"/>
                </a:solidFill>
                <a:latin typeface="Roboto"/>
              </a:rPr>
              <a:t>алуға</a:t>
            </a:r>
            <a:r>
              <a:rPr lang="ru-RU" dirty="0">
                <a:solidFill>
                  <a:srgbClr val="000000"/>
                </a:solidFill>
                <a:latin typeface="Roboto"/>
              </a:rPr>
              <a:t> </a:t>
            </a:r>
            <a:r>
              <a:rPr lang="ru-RU" dirty="0" err="1">
                <a:solidFill>
                  <a:srgbClr val="000000"/>
                </a:solidFill>
                <a:latin typeface="Roboto"/>
              </a:rPr>
              <a:t>мүмкіндік</a:t>
            </a:r>
            <a:r>
              <a:rPr lang="ru-RU" dirty="0">
                <a:solidFill>
                  <a:srgbClr val="000000"/>
                </a:solidFill>
                <a:latin typeface="Roboto"/>
              </a:rPr>
              <a:t> </a:t>
            </a:r>
            <a:r>
              <a:rPr lang="ru-RU" dirty="0" err="1">
                <a:solidFill>
                  <a:srgbClr val="000000"/>
                </a:solidFill>
                <a:latin typeface="Roboto"/>
              </a:rPr>
              <a:t>береді</a:t>
            </a:r>
            <a:r>
              <a:rPr lang="ru-RU" dirty="0">
                <a:solidFill>
                  <a:srgbClr val="000000"/>
                </a:solidFill>
                <a:latin typeface="Roboto"/>
              </a:rPr>
              <a:t>.</a:t>
            </a:r>
          </a:p>
          <a:p>
            <a:pPr marL="2286000" lvl="4" indent="-457200">
              <a:lnSpc>
                <a:spcPct val="100000"/>
              </a:lnSpc>
              <a:spcBef>
                <a:spcPts val="0"/>
              </a:spcBef>
              <a:buAutoNum type="arabicPeriod"/>
            </a:pPr>
            <a:r>
              <a:rPr lang="ru-RU" dirty="0" err="1">
                <a:solidFill>
                  <a:srgbClr val="000000"/>
                </a:solidFill>
                <a:latin typeface="Roboto"/>
              </a:rPr>
              <a:t>Қызығушылық</a:t>
            </a:r>
            <a:r>
              <a:rPr lang="ru-RU" dirty="0">
                <a:solidFill>
                  <a:srgbClr val="000000"/>
                </a:solidFill>
                <a:latin typeface="Roboto"/>
              </a:rPr>
              <a:t> пен </a:t>
            </a:r>
            <a:r>
              <a:rPr lang="ru-RU" dirty="0" err="1">
                <a:solidFill>
                  <a:srgbClr val="000000"/>
                </a:solidFill>
                <a:latin typeface="Roboto"/>
              </a:rPr>
              <a:t>мотивацияны</a:t>
            </a:r>
            <a:r>
              <a:rPr lang="ru-RU" dirty="0">
                <a:solidFill>
                  <a:srgbClr val="000000"/>
                </a:solidFill>
                <a:latin typeface="Roboto"/>
              </a:rPr>
              <a:t> </a:t>
            </a:r>
            <a:r>
              <a:rPr lang="ru-RU" dirty="0" err="1">
                <a:solidFill>
                  <a:srgbClr val="000000"/>
                </a:solidFill>
                <a:latin typeface="Roboto"/>
              </a:rPr>
              <a:t>арттыру</a:t>
            </a:r>
            <a:r>
              <a:rPr lang="ru-RU" dirty="0">
                <a:solidFill>
                  <a:srgbClr val="000000"/>
                </a:solidFill>
                <a:latin typeface="Roboto"/>
              </a:rPr>
              <a:t>: </a:t>
            </a:r>
            <a:r>
              <a:rPr lang="ru-RU" dirty="0" err="1">
                <a:solidFill>
                  <a:srgbClr val="000000"/>
                </a:solidFill>
                <a:latin typeface="Roboto"/>
              </a:rPr>
              <a:t>Теориялық</a:t>
            </a:r>
            <a:r>
              <a:rPr lang="ru-RU" dirty="0">
                <a:solidFill>
                  <a:srgbClr val="000000"/>
                </a:solidFill>
                <a:latin typeface="Roboto"/>
              </a:rPr>
              <a:t> </a:t>
            </a:r>
            <a:r>
              <a:rPr lang="ru-RU" dirty="0" err="1">
                <a:solidFill>
                  <a:srgbClr val="000000"/>
                </a:solidFill>
                <a:latin typeface="Roboto"/>
              </a:rPr>
              <a:t>білімге</a:t>
            </a:r>
            <a:r>
              <a:rPr lang="ru-RU" dirty="0">
                <a:solidFill>
                  <a:srgbClr val="000000"/>
                </a:solidFill>
                <a:latin typeface="Roboto"/>
              </a:rPr>
              <a:t> </a:t>
            </a:r>
            <a:r>
              <a:rPr lang="ru-RU" dirty="0" err="1">
                <a:solidFill>
                  <a:srgbClr val="000000"/>
                </a:solidFill>
                <a:latin typeface="Roboto"/>
              </a:rPr>
              <a:t>қарағанда</a:t>
            </a:r>
            <a:r>
              <a:rPr lang="ru-RU" dirty="0">
                <a:solidFill>
                  <a:srgbClr val="000000"/>
                </a:solidFill>
                <a:latin typeface="Roboto"/>
              </a:rPr>
              <a:t>, </a:t>
            </a:r>
            <a:r>
              <a:rPr lang="ru-RU" dirty="0" err="1">
                <a:solidFill>
                  <a:srgbClr val="000000"/>
                </a:solidFill>
                <a:latin typeface="Roboto"/>
              </a:rPr>
              <a:t>эксперименттерді</a:t>
            </a:r>
            <a:r>
              <a:rPr lang="ru-RU" dirty="0">
                <a:solidFill>
                  <a:srgbClr val="000000"/>
                </a:solidFill>
                <a:latin typeface="Roboto"/>
              </a:rPr>
              <a:t> </a:t>
            </a:r>
            <a:r>
              <a:rPr lang="ru-RU" dirty="0" err="1">
                <a:solidFill>
                  <a:srgbClr val="000000"/>
                </a:solidFill>
                <a:latin typeface="Roboto"/>
              </a:rPr>
              <a:t>орындау</a:t>
            </a:r>
            <a:r>
              <a:rPr lang="ru-RU" dirty="0">
                <a:solidFill>
                  <a:srgbClr val="000000"/>
                </a:solidFill>
                <a:latin typeface="Roboto"/>
              </a:rPr>
              <a:t> </a:t>
            </a:r>
            <a:r>
              <a:rPr lang="ru-RU" dirty="0" err="1">
                <a:solidFill>
                  <a:srgbClr val="000000"/>
                </a:solidFill>
                <a:latin typeface="Roboto"/>
              </a:rPr>
              <a:t>арқылы</a:t>
            </a:r>
            <a:r>
              <a:rPr lang="ru-RU" dirty="0">
                <a:solidFill>
                  <a:srgbClr val="000000"/>
                </a:solidFill>
                <a:latin typeface="Roboto"/>
              </a:rPr>
              <a:t> </a:t>
            </a:r>
            <a:r>
              <a:rPr lang="ru-RU" dirty="0" err="1">
                <a:solidFill>
                  <a:srgbClr val="000000"/>
                </a:solidFill>
                <a:latin typeface="Roboto"/>
              </a:rPr>
              <a:t>оқушылардың</a:t>
            </a:r>
            <a:r>
              <a:rPr lang="ru-RU" dirty="0">
                <a:solidFill>
                  <a:srgbClr val="000000"/>
                </a:solidFill>
                <a:latin typeface="Roboto"/>
              </a:rPr>
              <a:t> </a:t>
            </a:r>
            <a:r>
              <a:rPr lang="ru-RU" dirty="0" err="1">
                <a:solidFill>
                  <a:srgbClr val="000000"/>
                </a:solidFill>
                <a:latin typeface="Roboto"/>
              </a:rPr>
              <a:t>пәнге</a:t>
            </a:r>
            <a:r>
              <a:rPr lang="ru-RU" dirty="0">
                <a:solidFill>
                  <a:srgbClr val="000000"/>
                </a:solidFill>
                <a:latin typeface="Roboto"/>
              </a:rPr>
              <a:t> </a:t>
            </a:r>
            <a:r>
              <a:rPr lang="ru-RU" dirty="0" err="1">
                <a:solidFill>
                  <a:srgbClr val="000000"/>
                </a:solidFill>
                <a:latin typeface="Roboto"/>
              </a:rPr>
              <a:t>деген</a:t>
            </a:r>
            <a:r>
              <a:rPr lang="ru-RU" dirty="0">
                <a:solidFill>
                  <a:srgbClr val="000000"/>
                </a:solidFill>
                <a:latin typeface="Roboto"/>
              </a:rPr>
              <a:t> </a:t>
            </a:r>
            <a:r>
              <a:rPr lang="ru-RU" dirty="0" err="1">
                <a:solidFill>
                  <a:srgbClr val="000000"/>
                </a:solidFill>
                <a:latin typeface="Roboto"/>
              </a:rPr>
              <a:t>қызығушылығы</a:t>
            </a:r>
            <a:r>
              <a:rPr lang="ru-RU" dirty="0">
                <a:solidFill>
                  <a:srgbClr val="000000"/>
                </a:solidFill>
                <a:latin typeface="Roboto"/>
              </a:rPr>
              <a:t> </a:t>
            </a:r>
            <a:r>
              <a:rPr lang="ru-RU" dirty="0" err="1">
                <a:solidFill>
                  <a:srgbClr val="000000"/>
                </a:solidFill>
                <a:latin typeface="Roboto"/>
              </a:rPr>
              <a:t>артады</a:t>
            </a:r>
            <a:r>
              <a:rPr lang="ru-RU" dirty="0">
                <a:solidFill>
                  <a:srgbClr val="000000"/>
                </a:solidFill>
                <a:latin typeface="Roboto"/>
              </a:rPr>
              <a:t>.</a:t>
            </a:r>
          </a:p>
          <a:p>
            <a:pPr marL="2286000" lvl="4" indent="-457200">
              <a:lnSpc>
                <a:spcPct val="100000"/>
              </a:lnSpc>
              <a:spcBef>
                <a:spcPts val="0"/>
              </a:spcBef>
              <a:buAutoNum type="arabicPeriod"/>
            </a:pPr>
            <a:r>
              <a:rPr lang="ru-RU" dirty="0" err="1">
                <a:solidFill>
                  <a:srgbClr val="000000"/>
                </a:solidFill>
                <a:latin typeface="Roboto"/>
              </a:rPr>
              <a:t>Нақты</a:t>
            </a:r>
            <a:r>
              <a:rPr lang="ru-RU" dirty="0">
                <a:solidFill>
                  <a:srgbClr val="000000"/>
                </a:solidFill>
                <a:latin typeface="Roboto"/>
              </a:rPr>
              <a:t> </a:t>
            </a:r>
            <a:r>
              <a:rPr lang="ru-RU" dirty="0" err="1">
                <a:solidFill>
                  <a:srgbClr val="000000"/>
                </a:solidFill>
                <a:latin typeface="Roboto"/>
              </a:rPr>
              <a:t>өмірде</a:t>
            </a:r>
            <a:r>
              <a:rPr lang="ru-RU" dirty="0">
                <a:solidFill>
                  <a:srgbClr val="000000"/>
                </a:solidFill>
                <a:latin typeface="Roboto"/>
              </a:rPr>
              <a:t> </a:t>
            </a:r>
            <a:r>
              <a:rPr lang="ru-RU" dirty="0" err="1">
                <a:solidFill>
                  <a:srgbClr val="000000"/>
                </a:solidFill>
                <a:latin typeface="Roboto"/>
              </a:rPr>
              <a:t>қолдану</a:t>
            </a:r>
            <a:r>
              <a:rPr lang="ru-RU" dirty="0">
                <a:solidFill>
                  <a:srgbClr val="000000"/>
                </a:solidFill>
                <a:latin typeface="Roboto"/>
              </a:rPr>
              <a:t> </a:t>
            </a:r>
            <a:r>
              <a:rPr lang="ru-RU" dirty="0" err="1">
                <a:solidFill>
                  <a:srgbClr val="000000"/>
                </a:solidFill>
                <a:latin typeface="Roboto"/>
              </a:rPr>
              <a:t>дағдылары</a:t>
            </a:r>
            <a:r>
              <a:rPr lang="ru-RU" dirty="0">
                <a:solidFill>
                  <a:srgbClr val="000000"/>
                </a:solidFill>
                <a:latin typeface="Roboto"/>
              </a:rPr>
              <a:t>: Физика </a:t>
            </a:r>
            <a:r>
              <a:rPr lang="ru-RU" dirty="0" err="1">
                <a:solidFill>
                  <a:srgbClr val="000000"/>
                </a:solidFill>
                <a:latin typeface="Roboto"/>
              </a:rPr>
              <a:t>заңдылықтары</a:t>
            </a:r>
            <a:r>
              <a:rPr lang="ru-RU" dirty="0">
                <a:solidFill>
                  <a:srgbClr val="000000"/>
                </a:solidFill>
                <a:latin typeface="Roboto"/>
              </a:rPr>
              <a:t> </a:t>
            </a:r>
            <a:r>
              <a:rPr lang="ru-RU" dirty="0" err="1">
                <a:solidFill>
                  <a:srgbClr val="000000"/>
                </a:solidFill>
                <a:latin typeface="Roboto"/>
              </a:rPr>
              <a:t>көптеген</a:t>
            </a:r>
            <a:r>
              <a:rPr lang="ru-RU" dirty="0">
                <a:solidFill>
                  <a:srgbClr val="000000"/>
                </a:solidFill>
                <a:latin typeface="Roboto"/>
              </a:rPr>
              <a:t> </a:t>
            </a:r>
            <a:r>
              <a:rPr lang="ru-RU" dirty="0" err="1">
                <a:solidFill>
                  <a:srgbClr val="000000"/>
                </a:solidFill>
                <a:latin typeface="Roboto"/>
              </a:rPr>
              <a:t>салаларда</a:t>
            </a:r>
            <a:r>
              <a:rPr lang="ru-RU" dirty="0">
                <a:solidFill>
                  <a:srgbClr val="000000"/>
                </a:solidFill>
                <a:latin typeface="Roboto"/>
              </a:rPr>
              <a:t> </a:t>
            </a:r>
            <a:r>
              <a:rPr lang="ru-RU" dirty="0" err="1">
                <a:solidFill>
                  <a:srgbClr val="000000"/>
                </a:solidFill>
                <a:latin typeface="Roboto"/>
              </a:rPr>
              <a:t>қолданылады</a:t>
            </a:r>
            <a:r>
              <a:rPr lang="ru-RU" dirty="0">
                <a:solidFill>
                  <a:srgbClr val="000000"/>
                </a:solidFill>
                <a:latin typeface="Roboto"/>
              </a:rPr>
              <a:t>, </a:t>
            </a:r>
            <a:r>
              <a:rPr lang="ru-RU" dirty="0" err="1">
                <a:solidFill>
                  <a:srgbClr val="000000"/>
                </a:solidFill>
                <a:latin typeface="Roboto"/>
              </a:rPr>
              <a:t>сондықтан</a:t>
            </a:r>
            <a:r>
              <a:rPr lang="ru-RU" dirty="0">
                <a:solidFill>
                  <a:srgbClr val="000000"/>
                </a:solidFill>
                <a:latin typeface="Roboto"/>
              </a:rPr>
              <a:t> </a:t>
            </a:r>
            <a:r>
              <a:rPr lang="ru-RU" dirty="0" err="1">
                <a:solidFill>
                  <a:srgbClr val="000000"/>
                </a:solidFill>
                <a:latin typeface="Roboto"/>
              </a:rPr>
              <a:t>эксперименттік</a:t>
            </a:r>
            <a:r>
              <a:rPr lang="ru-RU" dirty="0">
                <a:solidFill>
                  <a:srgbClr val="000000"/>
                </a:solidFill>
                <a:latin typeface="Roboto"/>
              </a:rPr>
              <a:t> </a:t>
            </a:r>
            <a:r>
              <a:rPr lang="ru-RU" dirty="0" err="1">
                <a:solidFill>
                  <a:srgbClr val="000000"/>
                </a:solidFill>
                <a:latin typeface="Roboto"/>
              </a:rPr>
              <a:t>тапсырмалар</a:t>
            </a:r>
            <a:r>
              <a:rPr lang="ru-RU" dirty="0">
                <a:solidFill>
                  <a:srgbClr val="000000"/>
                </a:solidFill>
                <a:latin typeface="Roboto"/>
              </a:rPr>
              <a:t> </a:t>
            </a:r>
            <a:r>
              <a:rPr lang="ru-RU" dirty="0" err="1">
                <a:solidFill>
                  <a:srgbClr val="000000"/>
                </a:solidFill>
                <a:latin typeface="Roboto"/>
              </a:rPr>
              <a:t>болашақтағы</a:t>
            </a:r>
            <a:r>
              <a:rPr lang="ru-RU" dirty="0">
                <a:solidFill>
                  <a:srgbClr val="000000"/>
                </a:solidFill>
                <a:latin typeface="Roboto"/>
              </a:rPr>
              <a:t> </a:t>
            </a:r>
            <a:r>
              <a:rPr lang="ru-RU" dirty="0" err="1">
                <a:solidFill>
                  <a:srgbClr val="000000"/>
                </a:solidFill>
                <a:latin typeface="Roboto"/>
              </a:rPr>
              <a:t>кәсіптік</a:t>
            </a:r>
            <a:r>
              <a:rPr lang="ru-RU" dirty="0">
                <a:solidFill>
                  <a:srgbClr val="000000"/>
                </a:solidFill>
                <a:latin typeface="Roboto"/>
              </a:rPr>
              <a:t> </a:t>
            </a:r>
            <a:r>
              <a:rPr lang="ru-RU" dirty="0" err="1">
                <a:solidFill>
                  <a:srgbClr val="000000"/>
                </a:solidFill>
                <a:latin typeface="Roboto"/>
              </a:rPr>
              <a:t>біліктіліктерге</a:t>
            </a:r>
            <a:r>
              <a:rPr lang="ru-RU" dirty="0">
                <a:solidFill>
                  <a:srgbClr val="000000"/>
                </a:solidFill>
                <a:latin typeface="Roboto"/>
              </a:rPr>
              <a:t> </a:t>
            </a:r>
            <a:r>
              <a:rPr lang="ru-RU" dirty="0" err="1">
                <a:solidFill>
                  <a:srgbClr val="000000"/>
                </a:solidFill>
                <a:latin typeface="Roboto"/>
              </a:rPr>
              <a:t>негіз</a:t>
            </a:r>
            <a:r>
              <a:rPr lang="ru-RU" dirty="0">
                <a:solidFill>
                  <a:srgbClr val="000000"/>
                </a:solidFill>
                <a:latin typeface="Roboto"/>
              </a:rPr>
              <a:t> </a:t>
            </a:r>
            <a:r>
              <a:rPr lang="ru-RU" dirty="0" err="1">
                <a:solidFill>
                  <a:srgbClr val="000000"/>
                </a:solidFill>
                <a:latin typeface="Roboto"/>
              </a:rPr>
              <a:t>болады</a:t>
            </a:r>
            <a:r>
              <a:rPr lang="ru-RU" dirty="0">
                <a:solidFill>
                  <a:srgbClr val="000000"/>
                </a:solidFill>
                <a:latin typeface="Roboto"/>
              </a:rPr>
              <a:t>.</a:t>
            </a:r>
            <a:br>
              <a:rPr lang="ru-RU" dirty="0"/>
            </a:br>
            <a:endParaRPr lang="kk-KZ" sz="1800" b="1" i="1" dirty="0">
              <a:solidFill>
                <a:srgbClr val="002060"/>
              </a:solidFill>
              <a:latin typeface="Arial" panose="020B0604020202020204" pitchFamily="34" charset="0"/>
              <a:cs typeface="Arial" panose="020B0604020202020204" pitchFamily="34" charset="0"/>
            </a:endParaRPr>
          </a:p>
        </p:txBody>
      </p:sp>
      <p:sp>
        <p:nvSpPr>
          <p:cNvPr id="7" name="Скругленный прямоугольник 4">
            <a:extLst>
              <a:ext uri="{FF2B5EF4-FFF2-40B4-BE49-F238E27FC236}">
                <a16:creationId xmlns:a16="http://schemas.microsoft.com/office/drawing/2014/main" id="{824BAE6E-CCEC-BD23-0F64-1308F875DDA0}"/>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Заголовок 1">
            <a:extLst>
              <a:ext uri="{FF2B5EF4-FFF2-40B4-BE49-F238E27FC236}">
                <a16:creationId xmlns:a16="http://schemas.microsoft.com/office/drawing/2014/main" id="{02321A8C-8DD7-9A45-71E4-D0316D3DA3C5}"/>
              </a:ext>
            </a:extLst>
          </p:cNvPr>
          <p:cNvSpPr>
            <a:spLocks noGrp="1"/>
          </p:cNvSpPr>
          <p:nvPr>
            <p:ph type="title"/>
          </p:nvPr>
        </p:nvSpPr>
        <p:spPr>
          <a:xfrm>
            <a:off x="1356222" y="102548"/>
            <a:ext cx="9211909" cy="994123"/>
          </a:xfrm>
        </p:spPr>
        <p:txBody>
          <a:bodyPr>
            <a:normAutofit/>
          </a:bodyPr>
          <a:lstStyle/>
          <a:p>
            <a:pPr algn="ct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Артықшылықтары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100" name="Picture 4" descr="Мен үшін">
            <a:extLst>
              <a:ext uri="{FF2B5EF4-FFF2-40B4-BE49-F238E27FC236}">
                <a16:creationId xmlns:a16="http://schemas.microsoft.com/office/drawing/2014/main" id="{EEDFDAEB-92ED-4806-8A72-AD731174B2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3520" y="1867222"/>
            <a:ext cx="3946328" cy="2876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997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5D437B9-A82D-8A35-CD89-19F045A88D8A}"/>
              </a:ext>
            </a:extLst>
          </p:cNvPr>
          <p:cNvSpPr>
            <a:spLocks noGrp="1"/>
          </p:cNvSpPr>
          <p:nvPr>
            <p:ph idx="1"/>
          </p:nvPr>
        </p:nvSpPr>
        <p:spPr>
          <a:xfrm>
            <a:off x="5047597" y="1318714"/>
            <a:ext cx="5520534" cy="1518307"/>
          </a:xfrm>
        </p:spPr>
        <p:txBody>
          <a:bodyPr>
            <a:normAutofit fontScale="25000" lnSpcReduction="20000"/>
          </a:bodyPr>
          <a:lstStyle/>
          <a:p>
            <a:pPr indent="0">
              <a:lnSpc>
                <a:spcPct val="100000"/>
              </a:lnSpc>
              <a:spcBef>
                <a:spcPts val="0"/>
              </a:spcBef>
              <a:buNone/>
            </a:pP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ru-RU" sz="7200" dirty="0">
                <a:solidFill>
                  <a:srgbClr val="000000"/>
                </a:solidFill>
                <a:latin typeface="Arial" panose="020B0604020202020204" pitchFamily="34" charset="0"/>
                <a:cs typeface="Arial" panose="020B0604020202020204" pitchFamily="34" charset="0"/>
              </a:rPr>
              <a:t>1.Құрал-жабдықтардың </a:t>
            </a:r>
            <a:r>
              <a:rPr lang="ru-RU" sz="7200" dirty="0" err="1">
                <a:solidFill>
                  <a:srgbClr val="000000"/>
                </a:solidFill>
                <a:latin typeface="Arial" panose="020B0604020202020204" pitchFamily="34" charset="0"/>
                <a:cs typeface="Arial" panose="020B0604020202020204" pitchFamily="34" charset="0"/>
              </a:rPr>
              <a:t>жетіспеушілігі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Көптеген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мектептерде</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қажетті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құралдар</a:t>
            </a:r>
            <a:r>
              <a:rPr lang="ru-RU" sz="7200" dirty="0">
                <a:solidFill>
                  <a:srgbClr val="000000"/>
                </a:solidFill>
                <a:latin typeface="Arial" panose="020B0604020202020204" pitchFamily="34" charset="0"/>
                <a:cs typeface="Arial" panose="020B0604020202020204" pitchFamily="34" charset="0"/>
              </a:rPr>
              <a:t> мен </a:t>
            </a:r>
            <a:r>
              <a:rPr lang="ru-RU" sz="7200" dirty="0" err="1">
                <a:solidFill>
                  <a:srgbClr val="000000"/>
                </a:solidFill>
                <a:latin typeface="Arial" panose="020B0604020202020204" pitchFamily="34" charset="0"/>
                <a:cs typeface="Arial" panose="020B0604020202020204" pitchFamily="34" charset="0"/>
              </a:rPr>
              <a:t>материалдардың</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болмауы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эксперименттерді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толық</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көлемде</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жүргізуге</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мүмкіндік</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бермейді</a:t>
            </a:r>
            <a:r>
              <a:rPr lang="ru-RU" sz="7200" dirty="0">
                <a:solidFill>
                  <a:srgbClr val="000000"/>
                </a:solidFill>
                <a:latin typeface="Arial" panose="020B0604020202020204" pitchFamily="34" charset="0"/>
                <a:cs typeface="Arial" panose="020B0604020202020204" pitchFamily="34" charset="0"/>
              </a:rPr>
              <a:t>.	</a:t>
            </a:r>
          </a:p>
          <a:p>
            <a:pPr indent="0" algn="just">
              <a:lnSpc>
                <a:spcPct val="100000"/>
              </a:lnSpc>
              <a:spcBef>
                <a:spcPts val="0"/>
              </a:spcBef>
              <a:buNone/>
            </a:pPr>
            <a:r>
              <a:rPr lang="ru-RU" sz="7200" dirty="0">
                <a:solidFill>
                  <a:srgbClr val="000000"/>
                </a:solidFill>
                <a:latin typeface="Arial" panose="020B0604020202020204" pitchFamily="34" charset="0"/>
                <a:cs typeface="Arial" panose="020B0604020202020204" pitchFamily="34" charset="0"/>
              </a:rPr>
              <a:t>2.Уақыттың </a:t>
            </a:r>
            <a:r>
              <a:rPr lang="ru-RU" sz="7200" dirty="0" err="1">
                <a:solidFill>
                  <a:srgbClr val="000000"/>
                </a:solidFill>
                <a:latin typeface="Arial" panose="020B0604020202020204" pitchFamily="34" charset="0"/>
                <a:cs typeface="Arial" panose="020B0604020202020204" pitchFamily="34" charset="0"/>
              </a:rPr>
              <a:t>көптігін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қажет</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етеді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Кейбір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эксперименттер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ұзақ</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уақытты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талап</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етеді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бұл</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оқу</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бағдарламасына</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қысым</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түсіріп</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уақыт</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тапшылығына</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әкелуі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мүмкін</a:t>
            </a:r>
            <a:r>
              <a:rPr lang="ru-RU" sz="7200" dirty="0">
                <a:solidFill>
                  <a:srgbClr val="000000"/>
                </a:solidFill>
                <a:latin typeface="Arial" panose="020B0604020202020204" pitchFamily="34" charset="0"/>
                <a:cs typeface="Arial" panose="020B0604020202020204" pitchFamily="34" charset="0"/>
              </a:rPr>
              <a:t>.	</a:t>
            </a:r>
          </a:p>
          <a:p>
            <a:pPr indent="0" algn="just">
              <a:lnSpc>
                <a:spcPct val="100000"/>
              </a:lnSpc>
              <a:spcBef>
                <a:spcPts val="0"/>
              </a:spcBef>
              <a:buNone/>
            </a:pPr>
            <a:r>
              <a:rPr lang="ru-RU" sz="7200" dirty="0">
                <a:solidFill>
                  <a:srgbClr val="000000"/>
                </a:solidFill>
                <a:latin typeface="Arial" panose="020B0604020202020204" pitchFamily="34" charset="0"/>
                <a:cs typeface="Arial" panose="020B0604020202020204" pitchFamily="34" charset="0"/>
              </a:rPr>
              <a:t>3.Барлық </a:t>
            </a:r>
            <a:r>
              <a:rPr lang="ru-RU" sz="7200" dirty="0" err="1">
                <a:solidFill>
                  <a:srgbClr val="000000"/>
                </a:solidFill>
                <a:latin typeface="Arial" panose="020B0604020202020204" pitchFamily="34" charset="0"/>
                <a:cs typeface="Arial" panose="020B0604020202020204" pitchFamily="34" charset="0"/>
              </a:rPr>
              <a:t>оқушылар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үшін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қиындық</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деңгейі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әртүрлі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болуы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Шығармашылық</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тапсырмалар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кейбір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оқушылар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үшін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өте</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күрделі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болуы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мүмкін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бұл</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олардың</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қызығушылығын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азайтып</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мотивацияны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төмендетуі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ықтимал</a:t>
            </a:r>
            <a:r>
              <a:rPr lang="ru-RU" sz="7200" dirty="0">
                <a:solidFill>
                  <a:srgbClr val="000000"/>
                </a:solidFill>
                <a:latin typeface="Arial" panose="020B0604020202020204" pitchFamily="34" charset="0"/>
                <a:cs typeface="Arial" panose="020B0604020202020204" pitchFamily="34" charset="0"/>
              </a:rPr>
              <a:t>.	</a:t>
            </a:r>
          </a:p>
          <a:p>
            <a:pPr indent="0" algn="just">
              <a:lnSpc>
                <a:spcPct val="100000"/>
              </a:lnSpc>
              <a:spcBef>
                <a:spcPts val="0"/>
              </a:spcBef>
              <a:buNone/>
            </a:pPr>
            <a:r>
              <a:rPr lang="ru-RU" sz="7200" dirty="0">
                <a:solidFill>
                  <a:srgbClr val="000000"/>
                </a:solidFill>
                <a:latin typeface="Arial" panose="020B0604020202020204" pitchFamily="34" charset="0"/>
                <a:cs typeface="Arial" panose="020B0604020202020204" pitchFamily="34" charset="0"/>
              </a:rPr>
              <a:t>5.Нәтиженің </a:t>
            </a:r>
            <a:r>
              <a:rPr lang="ru-RU" sz="7200" dirty="0" err="1">
                <a:solidFill>
                  <a:srgbClr val="000000"/>
                </a:solidFill>
                <a:latin typeface="Arial" panose="020B0604020202020204" pitchFamily="34" charset="0"/>
                <a:cs typeface="Arial" panose="020B0604020202020204" pitchFamily="34" charset="0"/>
              </a:rPr>
              <a:t>болжамсыздығы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Кейбір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тәжірибелер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күтпеген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нәтижелер</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көрсетуі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мүмкін</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бұл</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оқушыларды</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шатастырып</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тапсырманың</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мақсатына</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жетпеуі</a:t>
            </a:r>
            <a:r>
              <a:rPr lang="ru-RU" sz="7200" dirty="0">
                <a:solidFill>
                  <a:srgbClr val="000000"/>
                </a:solidFill>
                <a:latin typeface="Arial" panose="020B0604020202020204" pitchFamily="34" charset="0"/>
                <a:cs typeface="Arial" panose="020B0604020202020204" pitchFamily="34" charset="0"/>
              </a:rPr>
              <a:t> </a:t>
            </a:r>
            <a:r>
              <a:rPr lang="ru-RU" sz="7200" dirty="0" err="1">
                <a:solidFill>
                  <a:srgbClr val="000000"/>
                </a:solidFill>
                <a:latin typeface="Arial" panose="020B0604020202020204" pitchFamily="34" charset="0"/>
                <a:cs typeface="Arial" panose="020B0604020202020204" pitchFamily="34" charset="0"/>
              </a:rPr>
              <a:t>мүмкін</a:t>
            </a:r>
            <a:r>
              <a:rPr lang="ru-RU" sz="7200" dirty="0">
                <a:solidFill>
                  <a:srgbClr val="000000"/>
                </a:solidFill>
                <a:latin typeface="Arial" panose="020B0604020202020204" pitchFamily="34" charset="0"/>
                <a:cs typeface="Arial" panose="020B0604020202020204" pitchFamily="34" charset="0"/>
              </a:rPr>
              <a:t>.</a:t>
            </a:r>
            <a:endParaRPr lang="ru-RU" sz="72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Кемшіліктері</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122" name="Picture 2">
            <a:extLst>
              <a:ext uri="{FF2B5EF4-FFF2-40B4-BE49-F238E27FC236}">
                <a16:creationId xmlns:a16="http://schemas.microsoft.com/office/drawing/2014/main" id="{F63BC375-1635-472B-9BF1-1EF4B00AA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411" y="2168647"/>
            <a:ext cx="4201175" cy="252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0609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4500</TotalTime>
  <Words>778</Words>
  <Application>Microsoft Office PowerPoint</Application>
  <PresentationFormat>Широкоэкранный</PresentationFormat>
  <Paragraphs>58</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Roboto</vt:lpstr>
      <vt:lpstr>Times New Roman</vt:lpstr>
      <vt:lpstr>Тема Office</vt:lpstr>
      <vt:lpstr>Презентация PowerPoint</vt:lpstr>
      <vt:lpstr>Презентация PowerPoint</vt:lpstr>
      <vt:lpstr>1. ВАКУУМДЫҚ ТЕХНИКАСЫНЫҢ ДАМУ ТАРИХЫ</vt:lpstr>
      <vt:lpstr>Шығармашылық экспериментті физика мектеп курсында қолдану </vt:lpstr>
      <vt:lpstr>Мысалы…. </vt:lpstr>
      <vt:lpstr>Мысалы…. </vt:lpstr>
      <vt:lpstr>Презентация PowerPoint</vt:lpstr>
      <vt:lpstr>Артықшылықтары</vt:lpstr>
      <vt:lpstr>Кемшіліктері</vt:lpstr>
      <vt:lpstr>Қорыта келе...</vt:lpstr>
      <vt:lpstr>Бақылау сұрақтары</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116</cp:revision>
  <dcterms:created xsi:type="dcterms:W3CDTF">2021-11-16T03:16:23Z</dcterms:created>
  <dcterms:modified xsi:type="dcterms:W3CDTF">2024-11-03T12:52:15Z</dcterms:modified>
</cp:coreProperties>
</file>