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397" r:id="rId4"/>
    <p:sldId id="398" r:id="rId5"/>
    <p:sldId id="400" r:id="rId6"/>
    <p:sldId id="411" r:id="rId7"/>
    <p:sldId id="412" r:id="rId8"/>
    <p:sldId id="399" r:id="rId9"/>
    <p:sldId id="382" r:id="rId10"/>
    <p:sldId id="401" r:id="rId11"/>
    <p:sldId id="413" r:id="rId12"/>
    <p:sldId id="403" r:id="rId13"/>
    <p:sldId id="407" r:id="rId14"/>
    <p:sldId id="317" r:id="rId15"/>
    <p:sldId id="308" r:id="rId16"/>
    <p:sldId id="257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B2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5DCBCF9-9FD4-427C-ADF2-AFDB7752D586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DA31E406-C9FE-4254-96EC-E84E0D24C8E9}">
      <dgm:prSet phldrT="[Текст]" custT="1"/>
      <dgm:spPr/>
      <dgm:t>
        <a:bodyPr/>
        <a:lstStyle/>
        <a:p>
          <a:pPr algn="just"/>
          <a:r>
            <a:rPr lang="ru-RU" sz="1600" b="1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Биотический потенциал </a:t>
          </a:r>
          <a:r>
            <a:rPr lang="ru-RU" sz="1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600" b="0" i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это способность популяций, видов, организмов к выживанию, определенная по показателю соотношения рождаемости и смертности</a:t>
          </a:r>
          <a:r>
            <a:rPr lang="ru-RU" sz="1600" b="1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6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896A95-0874-494A-9A46-0824B8EFF549}" type="parTrans" cxnId="{172FFB19-DB70-4B4F-905E-3E56D61AC596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0E47D2-1B1C-4737-92A2-B5748029561F}" type="sibTrans" cxnId="{172FFB19-DB70-4B4F-905E-3E56D61AC596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8AF5EF-1C36-4E35-A00E-2816C230CCB9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Экологический потенциал - </a:t>
          </a:r>
          <a:r>
            <a:rPr lang="ru-RU" sz="16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потенциал среды;</a:t>
          </a:r>
          <a:endParaRPr lang="ru-RU" sz="16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79ADC7-4433-477B-859F-C2E963E28BC3}" type="parTrans" cxnId="{B23F97CB-BE73-46FB-A21D-23A824309B7E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450ADD-FF82-4903-9284-B930CF0A4383}" type="sibTrans" cxnId="{B23F97CB-BE73-46FB-A21D-23A824309B7E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C20C9E7-10C9-4A25-8D95-C9F1CA127470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Потенциал среды - </a:t>
          </a:r>
          <a:r>
            <a:rPr lang="ru-RU" sz="16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пригодность для хозяйственного использования.</a:t>
          </a:r>
          <a:endParaRPr lang="ru-RU" sz="1600" b="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9224CF-BAC1-480A-A6F6-9428E6118707}" type="parTrans" cxnId="{D8F38A3D-F1CA-4F62-8242-13B7B486302F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B1B8487-FE8A-46E1-B848-5E738B750189}" type="sibTrans" cxnId="{D8F38A3D-F1CA-4F62-8242-13B7B486302F}">
      <dgm:prSet/>
      <dgm:spPr/>
      <dgm:t>
        <a:bodyPr/>
        <a:lstStyle/>
        <a:p>
          <a:endParaRPr lang="ru-RU" sz="160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090017-924F-4E80-A521-90E0BBFD09CE}" type="pres">
      <dgm:prSet presAssocID="{25DCBCF9-9FD4-427C-ADF2-AFDB7752D586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14CB84D-DF39-4A5F-8F76-A61957FC7D5E}" type="pres">
      <dgm:prSet presAssocID="{DA31E406-C9FE-4254-96EC-E84E0D24C8E9}" presName="parentLin" presStyleCnt="0"/>
      <dgm:spPr/>
    </dgm:pt>
    <dgm:pt modelId="{47F0D86B-37FC-47B6-B1B2-018252FCC8C0}" type="pres">
      <dgm:prSet presAssocID="{DA31E406-C9FE-4254-96EC-E84E0D24C8E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DA2C7E2-6950-4F14-9516-E25B8A32019C}" type="pres">
      <dgm:prSet presAssocID="{DA31E406-C9FE-4254-96EC-E84E0D24C8E9}" presName="parentText" presStyleLbl="node1" presStyleIdx="0" presStyleCnt="3" custScaleY="14232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BE1FFF-DDF9-45BD-8133-3FF96E99D9AE}" type="pres">
      <dgm:prSet presAssocID="{DA31E406-C9FE-4254-96EC-E84E0D24C8E9}" presName="negativeSpace" presStyleCnt="0"/>
      <dgm:spPr/>
    </dgm:pt>
    <dgm:pt modelId="{CA6C7803-EC0D-442B-8C9F-A27D54C69519}" type="pres">
      <dgm:prSet presAssocID="{DA31E406-C9FE-4254-96EC-E84E0D24C8E9}" presName="childText" presStyleLbl="conFgAcc1" presStyleIdx="0" presStyleCnt="3">
        <dgm:presLayoutVars>
          <dgm:bulletEnabled val="1"/>
        </dgm:presLayoutVars>
      </dgm:prSet>
      <dgm:spPr/>
    </dgm:pt>
    <dgm:pt modelId="{367475DF-5B71-40DB-8048-F53ACF72F6FA}" type="pres">
      <dgm:prSet presAssocID="{100E47D2-1B1C-4737-92A2-B5748029561F}" presName="spaceBetweenRectangles" presStyleCnt="0"/>
      <dgm:spPr/>
    </dgm:pt>
    <dgm:pt modelId="{3BD52EB5-82D1-410C-94DB-6B8B755519BF}" type="pres">
      <dgm:prSet presAssocID="{108AF5EF-1C36-4E35-A00E-2816C230CCB9}" presName="parentLin" presStyleCnt="0"/>
      <dgm:spPr/>
    </dgm:pt>
    <dgm:pt modelId="{979FFB99-F4A4-4FAD-B52F-8704F0C7AFAC}" type="pres">
      <dgm:prSet presAssocID="{108AF5EF-1C36-4E35-A00E-2816C230CCB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24FBAA0F-6D81-4FE3-A33B-B850931DECF2}" type="pres">
      <dgm:prSet presAssocID="{108AF5EF-1C36-4E35-A00E-2816C230CCB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7A3215-0334-4C82-9AE7-C3AF773F8C6B}" type="pres">
      <dgm:prSet presAssocID="{108AF5EF-1C36-4E35-A00E-2816C230CCB9}" presName="negativeSpace" presStyleCnt="0"/>
      <dgm:spPr/>
    </dgm:pt>
    <dgm:pt modelId="{747E81AE-C474-4FA4-A01B-6CDC7C6F5838}" type="pres">
      <dgm:prSet presAssocID="{108AF5EF-1C36-4E35-A00E-2816C230CCB9}" presName="childText" presStyleLbl="conFgAcc1" presStyleIdx="1" presStyleCnt="3">
        <dgm:presLayoutVars>
          <dgm:bulletEnabled val="1"/>
        </dgm:presLayoutVars>
      </dgm:prSet>
      <dgm:spPr/>
    </dgm:pt>
    <dgm:pt modelId="{E6FF574F-C1B6-4205-9CF8-CD44EFA594EA}" type="pres">
      <dgm:prSet presAssocID="{3A450ADD-FF82-4903-9284-B930CF0A4383}" presName="spaceBetweenRectangles" presStyleCnt="0"/>
      <dgm:spPr/>
    </dgm:pt>
    <dgm:pt modelId="{C743D758-DCE0-4F24-874D-CD33396BCAE0}" type="pres">
      <dgm:prSet presAssocID="{7C20C9E7-10C9-4A25-8D95-C9F1CA127470}" presName="parentLin" presStyleCnt="0"/>
      <dgm:spPr/>
    </dgm:pt>
    <dgm:pt modelId="{7DB49D44-B725-43B3-9766-8D0B6BACC822}" type="pres">
      <dgm:prSet presAssocID="{7C20C9E7-10C9-4A25-8D95-C9F1CA127470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03708E3A-FD87-4562-AE41-46C560C47225}" type="pres">
      <dgm:prSet presAssocID="{7C20C9E7-10C9-4A25-8D95-C9F1CA12747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4127494-2DC7-4521-BEEB-A07E1F6BF355}" type="pres">
      <dgm:prSet presAssocID="{7C20C9E7-10C9-4A25-8D95-C9F1CA127470}" presName="negativeSpace" presStyleCnt="0"/>
      <dgm:spPr/>
    </dgm:pt>
    <dgm:pt modelId="{899B7923-B2E1-4490-A7B8-8D62BFE453D6}" type="pres">
      <dgm:prSet presAssocID="{7C20C9E7-10C9-4A25-8D95-C9F1CA12747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C50DE585-6446-48DF-831B-EB8FE70C928A}" type="presOf" srcId="{25DCBCF9-9FD4-427C-ADF2-AFDB7752D586}" destId="{03090017-924F-4E80-A521-90E0BBFD09CE}" srcOrd="0" destOrd="0" presId="urn:microsoft.com/office/officeart/2005/8/layout/list1"/>
    <dgm:cxn modelId="{172FFB19-DB70-4B4F-905E-3E56D61AC596}" srcId="{25DCBCF9-9FD4-427C-ADF2-AFDB7752D586}" destId="{DA31E406-C9FE-4254-96EC-E84E0D24C8E9}" srcOrd="0" destOrd="0" parTransId="{2C896A95-0874-494A-9A46-0824B8EFF549}" sibTransId="{100E47D2-1B1C-4737-92A2-B5748029561F}"/>
    <dgm:cxn modelId="{7851B25A-CA35-4951-B917-BAA21F891106}" type="presOf" srcId="{7C20C9E7-10C9-4A25-8D95-C9F1CA127470}" destId="{7DB49D44-B725-43B3-9766-8D0B6BACC822}" srcOrd="0" destOrd="0" presId="urn:microsoft.com/office/officeart/2005/8/layout/list1"/>
    <dgm:cxn modelId="{C5AD0049-6208-4AF2-A420-DCEE1B425046}" type="presOf" srcId="{7C20C9E7-10C9-4A25-8D95-C9F1CA127470}" destId="{03708E3A-FD87-4562-AE41-46C560C47225}" srcOrd="1" destOrd="0" presId="urn:microsoft.com/office/officeart/2005/8/layout/list1"/>
    <dgm:cxn modelId="{66FAEC7B-E03B-4FE2-B417-908308382180}" type="presOf" srcId="{108AF5EF-1C36-4E35-A00E-2816C230CCB9}" destId="{979FFB99-F4A4-4FAD-B52F-8704F0C7AFAC}" srcOrd="0" destOrd="0" presId="urn:microsoft.com/office/officeart/2005/8/layout/list1"/>
    <dgm:cxn modelId="{D8F38A3D-F1CA-4F62-8242-13B7B486302F}" srcId="{25DCBCF9-9FD4-427C-ADF2-AFDB7752D586}" destId="{7C20C9E7-10C9-4A25-8D95-C9F1CA127470}" srcOrd="2" destOrd="0" parTransId="{4D9224CF-BAC1-480A-A6F6-9428E6118707}" sibTransId="{8B1B8487-FE8A-46E1-B848-5E738B750189}"/>
    <dgm:cxn modelId="{B23F97CB-BE73-46FB-A21D-23A824309B7E}" srcId="{25DCBCF9-9FD4-427C-ADF2-AFDB7752D586}" destId="{108AF5EF-1C36-4E35-A00E-2816C230CCB9}" srcOrd="1" destOrd="0" parTransId="{CC79ADC7-4433-477B-859F-C2E963E28BC3}" sibTransId="{3A450ADD-FF82-4903-9284-B930CF0A4383}"/>
    <dgm:cxn modelId="{E46F579D-E272-4054-A8F0-0E9CF1C6DD41}" type="presOf" srcId="{DA31E406-C9FE-4254-96EC-E84E0D24C8E9}" destId="{47F0D86B-37FC-47B6-B1B2-018252FCC8C0}" srcOrd="0" destOrd="0" presId="urn:microsoft.com/office/officeart/2005/8/layout/list1"/>
    <dgm:cxn modelId="{1ACBCF5A-6FD5-4C5C-9D1D-67B12DFDF5DC}" type="presOf" srcId="{108AF5EF-1C36-4E35-A00E-2816C230CCB9}" destId="{24FBAA0F-6D81-4FE3-A33B-B850931DECF2}" srcOrd="1" destOrd="0" presId="urn:microsoft.com/office/officeart/2005/8/layout/list1"/>
    <dgm:cxn modelId="{54F4FB95-4B13-4D0F-9210-76504105B9C1}" type="presOf" srcId="{DA31E406-C9FE-4254-96EC-E84E0D24C8E9}" destId="{DDA2C7E2-6950-4F14-9516-E25B8A32019C}" srcOrd="1" destOrd="0" presId="urn:microsoft.com/office/officeart/2005/8/layout/list1"/>
    <dgm:cxn modelId="{B18A4988-33A7-449B-9DD2-D6B72D160190}" type="presParOf" srcId="{03090017-924F-4E80-A521-90E0BBFD09CE}" destId="{A14CB84D-DF39-4A5F-8F76-A61957FC7D5E}" srcOrd="0" destOrd="0" presId="urn:microsoft.com/office/officeart/2005/8/layout/list1"/>
    <dgm:cxn modelId="{D196ADA6-3FED-403D-B7F9-59DD61207C4E}" type="presParOf" srcId="{A14CB84D-DF39-4A5F-8F76-A61957FC7D5E}" destId="{47F0D86B-37FC-47B6-B1B2-018252FCC8C0}" srcOrd="0" destOrd="0" presId="urn:microsoft.com/office/officeart/2005/8/layout/list1"/>
    <dgm:cxn modelId="{06463FF9-56F0-4E50-8604-22FBD601575E}" type="presParOf" srcId="{A14CB84D-DF39-4A5F-8F76-A61957FC7D5E}" destId="{DDA2C7E2-6950-4F14-9516-E25B8A32019C}" srcOrd="1" destOrd="0" presId="urn:microsoft.com/office/officeart/2005/8/layout/list1"/>
    <dgm:cxn modelId="{DC9C19E7-6487-4509-B92C-1B51A97B188A}" type="presParOf" srcId="{03090017-924F-4E80-A521-90E0BBFD09CE}" destId="{31BE1FFF-DDF9-45BD-8133-3FF96E99D9AE}" srcOrd="1" destOrd="0" presId="urn:microsoft.com/office/officeart/2005/8/layout/list1"/>
    <dgm:cxn modelId="{59394AB3-0D3C-4BDE-A7A3-F3777BEDB4DF}" type="presParOf" srcId="{03090017-924F-4E80-A521-90E0BBFD09CE}" destId="{CA6C7803-EC0D-442B-8C9F-A27D54C69519}" srcOrd="2" destOrd="0" presId="urn:microsoft.com/office/officeart/2005/8/layout/list1"/>
    <dgm:cxn modelId="{44A326B8-7FF4-4A65-9B25-B72945084273}" type="presParOf" srcId="{03090017-924F-4E80-A521-90E0BBFD09CE}" destId="{367475DF-5B71-40DB-8048-F53ACF72F6FA}" srcOrd="3" destOrd="0" presId="urn:microsoft.com/office/officeart/2005/8/layout/list1"/>
    <dgm:cxn modelId="{8D5415BA-8AD7-45CA-A489-B2838528722F}" type="presParOf" srcId="{03090017-924F-4E80-A521-90E0BBFD09CE}" destId="{3BD52EB5-82D1-410C-94DB-6B8B755519BF}" srcOrd="4" destOrd="0" presId="urn:microsoft.com/office/officeart/2005/8/layout/list1"/>
    <dgm:cxn modelId="{02579FD7-C740-4D3F-AA40-32C5898A5E54}" type="presParOf" srcId="{3BD52EB5-82D1-410C-94DB-6B8B755519BF}" destId="{979FFB99-F4A4-4FAD-B52F-8704F0C7AFAC}" srcOrd="0" destOrd="0" presId="urn:microsoft.com/office/officeart/2005/8/layout/list1"/>
    <dgm:cxn modelId="{5D8FFA80-54A4-4FF3-98AB-43F20B239977}" type="presParOf" srcId="{3BD52EB5-82D1-410C-94DB-6B8B755519BF}" destId="{24FBAA0F-6D81-4FE3-A33B-B850931DECF2}" srcOrd="1" destOrd="0" presId="urn:microsoft.com/office/officeart/2005/8/layout/list1"/>
    <dgm:cxn modelId="{A5965B8B-9229-42B7-ACB9-7F40F71462A2}" type="presParOf" srcId="{03090017-924F-4E80-A521-90E0BBFD09CE}" destId="{6B7A3215-0334-4C82-9AE7-C3AF773F8C6B}" srcOrd="5" destOrd="0" presId="urn:microsoft.com/office/officeart/2005/8/layout/list1"/>
    <dgm:cxn modelId="{33033AEA-1DB0-44E7-BDB0-1027E2EA2E12}" type="presParOf" srcId="{03090017-924F-4E80-A521-90E0BBFD09CE}" destId="{747E81AE-C474-4FA4-A01B-6CDC7C6F5838}" srcOrd="6" destOrd="0" presId="urn:microsoft.com/office/officeart/2005/8/layout/list1"/>
    <dgm:cxn modelId="{AD254C72-A48E-4E60-B351-4A18244E2E32}" type="presParOf" srcId="{03090017-924F-4E80-A521-90E0BBFD09CE}" destId="{E6FF574F-C1B6-4205-9CF8-CD44EFA594EA}" srcOrd="7" destOrd="0" presId="urn:microsoft.com/office/officeart/2005/8/layout/list1"/>
    <dgm:cxn modelId="{DB1FB84E-2327-4BF8-8998-739E63656321}" type="presParOf" srcId="{03090017-924F-4E80-A521-90E0BBFD09CE}" destId="{C743D758-DCE0-4F24-874D-CD33396BCAE0}" srcOrd="8" destOrd="0" presId="urn:microsoft.com/office/officeart/2005/8/layout/list1"/>
    <dgm:cxn modelId="{D1C8C442-1F51-4BD5-9923-484DE4AF10F7}" type="presParOf" srcId="{C743D758-DCE0-4F24-874D-CD33396BCAE0}" destId="{7DB49D44-B725-43B3-9766-8D0B6BACC822}" srcOrd="0" destOrd="0" presId="urn:microsoft.com/office/officeart/2005/8/layout/list1"/>
    <dgm:cxn modelId="{884FF777-803A-4101-87E2-91A6911D4EFE}" type="presParOf" srcId="{C743D758-DCE0-4F24-874D-CD33396BCAE0}" destId="{03708E3A-FD87-4562-AE41-46C560C47225}" srcOrd="1" destOrd="0" presId="urn:microsoft.com/office/officeart/2005/8/layout/list1"/>
    <dgm:cxn modelId="{E877D44E-102E-437E-8ABA-BD8F74948088}" type="presParOf" srcId="{03090017-924F-4E80-A521-90E0BBFD09CE}" destId="{64127494-2DC7-4521-BEEB-A07E1F6BF355}" srcOrd="9" destOrd="0" presId="urn:microsoft.com/office/officeart/2005/8/layout/list1"/>
    <dgm:cxn modelId="{1A80198E-69A6-48A0-B1A7-B03610AD2308}" type="presParOf" srcId="{03090017-924F-4E80-A521-90E0BBFD09CE}" destId="{899B7923-B2E1-4490-A7B8-8D62BFE453D6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2E43F05-7F13-4519-91FD-87919B37F815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4B65C39-1B8C-45A2-92DE-07B2E2C0BBF7}">
      <dgm:prSet/>
      <dgm:spPr/>
      <dgm:t>
        <a:bodyPr/>
        <a:lstStyle/>
        <a:p>
          <a:pPr algn="just"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Термин </a:t>
          </a:r>
          <a:r>
            <a:rPr lang="ru-RU" b="1" i="1" smtClean="0">
              <a:latin typeface="Times New Roman" panose="02020603050405020304" pitchFamily="18" charset="0"/>
              <a:cs typeface="Times New Roman" panose="02020603050405020304" pitchFamily="18" charset="0"/>
            </a:rPr>
            <a:t>"экологический потенциал" 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может использоваться исключительно для характеристики первичных (коренных, климаксових, условно климаксових) экосистем. Но большие площади земной поверхности заняты </a:t>
          </a:r>
          <a:r>
            <a:rPr lang="ru-RU" b="1" i="1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вторичными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, измененными человеком, искусственно созданными и пионерными геосистемами; в связи с этим появляется необходимость оценивать также их потенциальные возможности и величины их отклонений от экологического потенциала коренной геосистемы, на месте которой они возникли и существуют. Для этого предложено применять понятие </a:t>
          </a:r>
          <a:r>
            <a:rPr lang="ru-RU" b="1" i="1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вторичный потенциал геосистемы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. Конечно, его вещественно-энергетической основой всегда является экологический потенциал геосистемы, на месте которой существует вторичная геосистема.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9D324E-19AA-438C-BD41-AECED8587AC2}" type="parTrans" cxnId="{78396E61-D334-4C92-9471-EDF25F168F91}">
      <dgm:prSet/>
      <dgm:spPr/>
      <dgm:t>
        <a:bodyPr/>
        <a:lstStyle/>
        <a:p>
          <a:endParaRPr lang="ru-RU"/>
        </a:p>
      </dgm:t>
    </dgm:pt>
    <dgm:pt modelId="{E03D0D97-CA63-49CF-A675-D573983D524C}" type="sibTrans" cxnId="{78396E61-D334-4C92-9471-EDF25F168F91}">
      <dgm:prSet/>
      <dgm:spPr/>
      <dgm:t>
        <a:bodyPr/>
        <a:lstStyle/>
        <a:p>
          <a:endParaRPr lang="ru-RU"/>
        </a:p>
      </dgm:t>
    </dgm:pt>
    <dgm:pt modelId="{B751B854-64A0-4343-923A-3BC451BE1447}" type="pres">
      <dgm:prSet presAssocID="{62E43F05-7F13-4519-91FD-87919B37F815}" presName="Name0" presStyleCnt="0">
        <dgm:presLayoutVars>
          <dgm:dir/>
          <dgm:resizeHandles val="exact"/>
        </dgm:presLayoutVars>
      </dgm:prSet>
      <dgm:spPr/>
    </dgm:pt>
    <dgm:pt modelId="{9FC9E373-59D4-451A-851E-33182B45CEC5}" type="pres">
      <dgm:prSet presAssocID="{62E43F05-7F13-4519-91FD-87919B37F815}" presName="fgShape" presStyleLbl="fgShp" presStyleIdx="0" presStyleCnt="1"/>
      <dgm:spPr/>
    </dgm:pt>
    <dgm:pt modelId="{00C8E5E6-6D03-4469-BFCE-111C50B60778}" type="pres">
      <dgm:prSet presAssocID="{62E43F05-7F13-4519-91FD-87919B37F815}" presName="linComp" presStyleCnt="0"/>
      <dgm:spPr/>
    </dgm:pt>
    <dgm:pt modelId="{3B4FEBC4-2046-4CFF-BB6F-F05C43B5086C}" type="pres">
      <dgm:prSet presAssocID="{14B65C39-1B8C-45A2-92DE-07B2E2C0BBF7}" presName="compNode" presStyleCnt="0"/>
      <dgm:spPr/>
    </dgm:pt>
    <dgm:pt modelId="{FCB573EF-CE8F-45E3-9682-53EA02CB5532}" type="pres">
      <dgm:prSet presAssocID="{14B65C39-1B8C-45A2-92DE-07B2E2C0BBF7}" presName="bkgdShape" presStyleLbl="node1" presStyleIdx="0" presStyleCnt="1"/>
      <dgm:spPr/>
    </dgm:pt>
    <dgm:pt modelId="{4B78C4E9-0C8F-4241-B83C-00A644730C0B}" type="pres">
      <dgm:prSet presAssocID="{14B65C39-1B8C-45A2-92DE-07B2E2C0BBF7}" presName="nodeTx" presStyleLbl="node1" presStyleIdx="0" presStyleCnt="1">
        <dgm:presLayoutVars>
          <dgm:bulletEnabled val="1"/>
        </dgm:presLayoutVars>
      </dgm:prSet>
      <dgm:spPr/>
    </dgm:pt>
    <dgm:pt modelId="{E6F589B7-2BD6-4EA7-B57A-BB1B82D68FD2}" type="pres">
      <dgm:prSet presAssocID="{14B65C39-1B8C-45A2-92DE-07B2E2C0BBF7}" presName="invisiNode" presStyleLbl="node1" presStyleIdx="0" presStyleCnt="1"/>
      <dgm:spPr/>
    </dgm:pt>
    <dgm:pt modelId="{DB5A726F-91D7-493F-A3D4-82BEF20F9F1C}" type="pres">
      <dgm:prSet presAssocID="{14B65C39-1B8C-45A2-92DE-07B2E2C0BBF7}" presName="imagNode" presStyleLbl="fgImgPlace1" presStyleIdx="0" presStyleCnt="1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</dgm:pt>
  </dgm:ptLst>
  <dgm:cxnLst>
    <dgm:cxn modelId="{78396E61-D334-4C92-9471-EDF25F168F91}" srcId="{62E43F05-7F13-4519-91FD-87919B37F815}" destId="{14B65C39-1B8C-45A2-92DE-07B2E2C0BBF7}" srcOrd="0" destOrd="0" parTransId="{E69D324E-19AA-438C-BD41-AECED8587AC2}" sibTransId="{E03D0D97-CA63-49CF-A675-D573983D524C}"/>
    <dgm:cxn modelId="{F63B617C-FB86-433F-B3A4-2307D5B1B77C}" type="presOf" srcId="{14B65C39-1B8C-45A2-92DE-07B2E2C0BBF7}" destId="{FCB573EF-CE8F-45E3-9682-53EA02CB5532}" srcOrd="0" destOrd="0" presId="urn:microsoft.com/office/officeart/2005/8/layout/hList7"/>
    <dgm:cxn modelId="{3CD76AAE-3BAB-481E-95C8-87FC1FA8EF64}" type="presOf" srcId="{14B65C39-1B8C-45A2-92DE-07B2E2C0BBF7}" destId="{4B78C4E9-0C8F-4241-B83C-00A644730C0B}" srcOrd="1" destOrd="0" presId="urn:microsoft.com/office/officeart/2005/8/layout/hList7"/>
    <dgm:cxn modelId="{978BF200-7775-4792-9F47-EB7AB612821B}" type="presOf" srcId="{62E43F05-7F13-4519-91FD-87919B37F815}" destId="{B751B854-64A0-4343-923A-3BC451BE1447}" srcOrd="0" destOrd="0" presId="urn:microsoft.com/office/officeart/2005/8/layout/hList7"/>
    <dgm:cxn modelId="{FA6576E9-7BD5-4C83-BB85-C1991E12C2C6}" type="presParOf" srcId="{B751B854-64A0-4343-923A-3BC451BE1447}" destId="{9FC9E373-59D4-451A-851E-33182B45CEC5}" srcOrd="0" destOrd="0" presId="urn:microsoft.com/office/officeart/2005/8/layout/hList7"/>
    <dgm:cxn modelId="{7921075E-21FE-4366-B46E-0F3A8E2A8C2F}" type="presParOf" srcId="{B751B854-64A0-4343-923A-3BC451BE1447}" destId="{00C8E5E6-6D03-4469-BFCE-111C50B60778}" srcOrd="1" destOrd="0" presId="urn:microsoft.com/office/officeart/2005/8/layout/hList7"/>
    <dgm:cxn modelId="{975B02E4-2DD9-4E92-875D-BF72D4F0CEB0}" type="presParOf" srcId="{00C8E5E6-6D03-4469-BFCE-111C50B60778}" destId="{3B4FEBC4-2046-4CFF-BB6F-F05C43B5086C}" srcOrd="0" destOrd="0" presId="urn:microsoft.com/office/officeart/2005/8/layout/hList7"/>
    <dgm:cxn modelId="{C3AC6A4B-98A3-48D7-80B8-C51B7120C60E}" type="presParOf" srcId="{3B4FEBC4-2046-4CFF-BB6F-F05C43B5086C}" destId="{FCB573EF-CE8F-45E3-9682-53EA02CB5532}" srcOrd="0" destOrd="0" presId="urn:microsoft.com/office/officeart/2005/8/layout/hList7"/>
    <dgm:cxn modelId="{C01F271B-67F9-4E3D-B67D-65676CA9E728}" type="presParOf" srcId="{3B4FEBC4-2046-4CFF-BB6F-F05C43B5086C}" destId="{4B78C4E9-0C8F-4241-B83C-00A644730C0B}" srcOrd="1" destOrd="0" presId="urn:microsoft.com/office/officeart/2005/8/layout/hList7"/>
    <dgm:cxn modelId="{DD943BA2-60B5-4A3B-8D32-D9361A9E511C}" type="presParOf" srcId="{3B4FEBC4-2046-4CFF-BB6F-F05C43B5086C}" destId="{E6F589B7-2BD6-4EA7-B57A-BB1B82D68FD2}" srcOrd="2" destOrd="0" presId="urn:microsoft.com/office/officeart/2005/8/layout/hList7"/>
    <dgm:cxn modelId="{B53CA7C7-95C1-4772-84BD-296F93289E24}" type="presParOf" srcId="{3B4FEBC4-2046-4CFF-BB6F-F05C43B5086C}" destId="{DB5A726F-91D7-493F-A3D4-82BEF20F9F1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349E8FE-3372-497E-BC7D-836D6F8AFC1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7211EF9D-EAFF-4603-9F7D-0E01965199B1}">
      <dgm:prSet/>
      <dgm:spPr/>
      <dgm:t>
        <a:bodyPr/>
        <a:lstStyle/>
        <a:p>
          <a:pPr rtl="0"/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Под сущностью термина </a:t>
          </a:r>
          <a:r>
            <a:rPr lang="ru-RU" b="1" i="1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вторичный потенциал </a:t>
          </a:r>
          <a:r>
            <a:rPr lang="ru-RU" smtClean="0">
              <a:latin typeface="Times New Roman" panose="02020603050405020304" pitchFamily="18" charset="0"/>
              <a:cs typeface="Times New Roman" panose="02020603050405020304" pitchFamily="18" charset="0"/>
            </a:rPr>
            <a:t>экосистемы следует понимать совокупность ее вещественно-энергетических ресурсов и свойств, сформированных под влиянием хозяйственной деятельности, определяет современные структурно-функциональные параметры и полезные функции этой геосистемы. </a:t>
          </a:r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375A47-D86A-446C-90C5-048F3768225B}" type="parTrans" cxnId="{9AE5B6C4-72E2-41CC-9595-1FFC085E400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C42C84-CEB6-45D7-9D94-56F25B1E196C}" type="sibTrans" cxnId="{9AE5B6C4-72E2-41CC-9595-1FFC085E400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57B895-588A-428A-8A6F-034E0E1B1996}" type="pres">
      <dgm:prSet presAssocID="{7349E8FE-3372-497E-BC7D-836D6F8AFC13}" presName="CompostProcess" presStyleCnt="0">
        <dgm:presLayoutVars>
          <dgm:dir/>
          <dgm:resizeHandles val="exact"/>
        </dgm:presLayoutVars>
      </dgm:prSet>
      <dgm:spPr/>
    </dgm:pt>
    <dgm:pt modelId="{1E8ACB97-AEEA-418A-840A-7BC9A2FE08D4}" type="pres">
      <dgm:prSet presAssocID="{7349E8FE-3372-497E-BC7D-836D6F8AFC13}" presName="arrow" presStyleLbl="bgShp" presStyleIdx="0" presStyleCnt="1"/>
      <dgm:spPr/>
    </dgm:pt>
    <dgm:pt modelId="{777F80F8-9852-4BCE-845F-D73D1A9D6D0F}" type="pres">
      <dgm:prSet presAssocID="{7349E8FE-3372-497E-BC7D-836D6F8AFC13}" presName="linearProcess" presStyleCnt="0"/>
      <dgm:spPr/>
    </dgm:pt>
    <dgm:pt modelId="{17FB3FB8-B188-4312-99FA-C7DF521AF74E}" type="pres">
      <dgm:prSet presAssocID="{7211EF9D-EAFF-4603-9F7D-0E01965199B1}" presName="textNode" presStyleLbl="node1" presStyleIdx="0" presStyleCnt="1">
        <dgm:presLayoutVars>
          <dgm:bulletEnabled val="1"/>
        </dgm:presLayoutVars>
      </dgm:prSet>
      <dgm:spPr/>
    </dgm:pt>
  </dgm:ptLst>
  <dgm:cxnLst>
    <dgm:cxn modelId="{9AE5B6C4-72E2-41CC-9595-1FFC085E4008}" srcId="{7349E8FE-3372-497E-BC7D-836D6F8AFC13}" destId="{7211EF9D-EAFF-4603-9F7D-0E01965199B1}" srcOrd="0" destOrd="0" parTransId="{C0375A47-D86A-446C-90C5-048F3768225B}" sibTransId="{79C42C84-CEB6-45D7-9D94-56F25B1E196C}"/>
    <dgm:cxn modelId="{FF74B8A9-BF08-4446-BF9F-54C60566F238}" type="presOf" srcId="{7349E8FE-3372-497E-BC7D-836D6F8AFC13}" destId="{7057B895-588A-428A-8A6F-034E0E1B1996}" srcOrd="0" destOrd="0" presId="urn:microsoft.com/office/officeart/2005/8/layout/hProcess9"/>
    <dgm:cxn modelId="{A3D7DCF8-DA49-47ED-A110-AA4F2825E671}" type="presOf" srcId="{7211EF9D-EAFF-4603-9F7D-0E01965199B1}" destId="{17FB3FB8-B188-4312-99FA-C7DF521AF74E}" srcOrd="0" destOrd="0" presId="urn:microsoft.com/office/officeart/2005/8/layout/hProcess9"/>
    <dgm:cxn modelId="{94B82F5B-188F-4DA3-81AC-21AB3AC14E0B}" type="presParOf" srcId="{7057B895-588A-428A-8A6F-034E0E1B1996}" destId="{1E8ACB97-AEEA-418A-840A-7BC9A2FE08D4}" srcOrd="0" destOrd="0" presId="urn:microsoft.com/office/officeart/2005/8/layout/hProcess9"/>
    <dgm:cxn modelId="{2549C1B0-032A-4BBC-A2A7-FA1B8C0D4C87}" type="presParOf" srcId="{7057B895-588A-428A-8A6F-034E0E1B1996}" destId="{777F80F8-9852-4BCE-845F-D73D1A9D6D0F}" srcOrd="1" destOrd="0" presId="urn:microsoft.com/office/officeart/2005/8/layout/hProcess9"/>
    <dgm:cxn modelId="{913E2BDF-B20A-4B80-9070-7BEF537AF2A6}" type="presParOf" srcId="{777F80F8-9852-4BCE-845F-D73D1A9D6D0F}" destId="{17FB3FB8-B188-4312-99FA-C7DF521AF74E}" srcOrd="0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2FB5B49-2F50-41F3-97D4-B549F75C2F0C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ID4096"/>
        </a:p>
      </dgm:t>
    </dgm:pt>
    <dgm:pt modelId="{45E7CA4F-6E66-4FF6-B35A-5231B6F6C961}">
      <dgm:prSet custT="1"/>
      <dgm:spPr/>
      <dgm:t>
        <a:bodyPr/>
        <a:lstStyle/>
        <a:p>
          <a:r>
            <a:rPr lang="ru-RU" sz="1600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Общая </a:t>
          </a:r>
          <a:r>
            <a:rPr lang="ru-RU" sz="1600" i="1" dirty="0" err="1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биопродуктивность</a:t>
          </a:r>
          <a:r>
            <a:rPr lang="ru-RU" sz="1600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dirty="0" err="1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600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 запасы в ней биотической продукции как результат реализации вещественно-энергетического потенциала определенного участка земной поверхности и генетически обусловленных свойств компонентов биогеоценоза - определяется по показателям количества продукции на единицу площади;</a:t>
          </a:r>
          <a:endParaRPr lang="LID4096" sz="1600" b="1" i="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F39AA5-5FE8-4D73-8440-C3B7B3B22A7C}" type="parTrans" cxnId="{2B34B4FA-26ED-425C-8EE5-F4BAD0EFFDC0}">
      <dgm:prSet/>
      <dgm:spPr/>
      <dgm:t>
        <a:bodyPr/>
        <a:lstStyle/>
        <a:p>
          <a:endParaRPr lang="LID4096" sz="16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62CAE1-31EF-4A35-9241-AC886289B9AB}" type="sibTrans" cxnId="{2B34B4FA-26ED-425C-8EE5-F4BAD0EFFDC0}">
      <dgm:prSet/>
      <dgm:spPr/>
      <dgm:t>
        <a:bodyPr/>
        <a:lstStyle/>
        <a:p>
          <a:endParaRPr lang="LID4096" sz="16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2A1E1E-E80B-4E37-A47D-38706D258BA6}">
      <dgm:prSet custT="1"/>
      <dgm:spPr/>
      <dgm:t>
        <a:bodyPr/>
        <a:lstStyle/>
        <a:p>
          <a:pPr algn="just"/>
          <a:r>
            <a:rPr lang="ru-RU" sz="1600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Произведенной</a:t>
          </a:r>
          <a:r>
            <a:rPr lang="ru-RU" sz="1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за единицу времени;</a:t>
          </a:r>
          <a:endParaRPr lang="ru-RU" sz="16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27676A1-4165-4C9D-937C-872FB8E5F15B}" type="parTrans" cxnId="{D343AE48-6EB2-4458-98B0-735838566055}">
      <dgm:prSet/>
      <dgm:spPr/>
      <dgm:t>
        <a:bodyPr/>
        <a:lstStyle/>
        <a:p>
          <a:endParaRPr lang="LID4096" sz="16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3029785-946E-4DFE-A6B9-9D349615E85B}" type="sibTrans" cxnId="{D343AE48-6EB2-4458-98B0-735838566055}">
      <dgm:prSet/>
      <dgm:spPr/>
      <dgm:t>
        <a:bodyPr/>
        <a:lstStyle/>
        <a:p>
          <a:endParaRPr lang="LID4096" sz="1600" b="1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2B6D42-3F38-42E3-A088-36C922EEE49F}">
      <dgm:prSet custT="1"/>
      <dgm:spPr/>
      <dgm:t>
        <a:bodyPr/>
        <a:lstStyle/>
        <a:p>
          <a:r>
            <a:rPr lang="ru-RU" sz="1600" b="0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Общая </a:t>
          </a:r>
          <a:r>
            <a:rPr lang="ru-RU" sz="1600" b="0" i="1" dirty="0" err="1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энерготрансформационная</a:t>
          </a:r>
          <a:r>
            <a:rPr lang="ru-RU" sz="1600" b="0" i="1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(энергетическая) </a:t>
          </a:r>
          <a:r>
            <a:rPr lang="ru-RU" sz="16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способность экосистемы определяется по показателям количества энергии, накопленной в экосистеме на единице площади за единицу времени или количества энергии, накопленной на единице площади;</a:t>
          </a:r>
          <a:endParaRPr lang="ru-RU" sz="1600" b="1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F987E4E-A9F7-4C79-B300-533A057A3DE2}" type="parTrans" cxnId="{655A9E78-095C-44BC-A21D-1779880443B1}">
      <dgm:prSet/>
      <dgm:spPr/>
      <dgm:t>
        <a:bodyPr/>
        <a:lstStyle/>
        <a:p>
          <a:endParaRPr lang="ru-RU" sz="16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56DFFF-5205-45B1-B819-D3311ED15C30}" type="sibTrans" cxnId="{655A9E78-095C-44BC-A21D-1779880443B1}">
      <dgm:prSet/>
      <dgm:spPr/>
      <dgm:t>
        <a:bodyPr/>
        <a:lstStyle/>
        <a:p>
          <a:endParaRPr lang="ru-RU" sz="160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D43B21-37AD-43DB-83C7-87E6F7D50FB7}">
      <dgm:prSet custT="1"/>
      <dgm:spPr/>
      <dgm:t>
        <a:bodyPr/>
        <a:lstStyle/>
        <a:p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Общая </a:t>
          </a:r>
          <a:r>
            <a:rPr lang="ru-RU" sz="1400" i="1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водотрансформацонная</a:t>
          </a:r>
          <a:r>
            <a:rPr lang="ru-RU" sz="1400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способность </a:t>
          </a:r>
          <a:r>
            <a:rPr lang="ru-RU" sz="1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устанавливается по показателям количества осадков, трансформированных (т.е. возвращенных в атмосферу путем физического и физиологического испарения, преобразованных во внутрисетевом почвенный сток и запасы воды в почве) экосистемой на единице площади за единицу времени.</a:t>
          </a:r>
          <a:endParaRPr lang="ru-RU" sz="1400" b="1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0FA72F4E-5F95-46B2-A627-3893F6ECFF37}" type="parTrans" cxnId="{6BF58C5F-1E5C-4B43-A6A3-A96957D28F2C}">
      <dgm:prSet/>
      <dgm:spPr/>
      <dgm:t>
        <a:bodyPr/>
        <a:lstStyle/>
        <a:p>
          <a:endParaRPr lang="ru-RU"/>
        </a:p>
      </dgm:t>
    </dgm:pt>
    <dgm:pt modelId="{125C789D-F747-4EEE-8EDA-C97D31F882CF}" type="sibTrans" cxnId="{6BF58C5F-1E5C-4B43-A6A3-A96957D28F2C}">
      <dgm:prSet/>
      <dgm:spPr/>
      <dgm:t>
        <a:bodyPr/>
        <a:lstStyle/>
        <a:p>
          <a:endParaRPr lang="ru-RU"/>
        </a:p>
      </dgm:t>
    </dgm:pt>
    <dgm:pt modelId="{AAE3A720-91CF-4377-A820-708D6462B0EF}" type="pres">
      <dgm:prSet presAssocID="{B2FB5B49-2F50-41F3-97D4-B549F75C2F0C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D0D565A3-25C6-4AF0-B3AE-1BB85121FD46}" type="pres">
      <dgm:prSet presAssocID="{B2FB5B49-2F50-41F3-97D4-B549F75C2F0C}" presName="Name1" presStyleCnt="0"/>
      <dgm:spPr/>
    </dgm:pt>
    <dgm:pt modelId="{9FBD0108-930E-420B-8575-C367DCFF0671}" type="pres">
      <dgm:prSet presAssocID="{B2FB5B49-2F50-41F3-97D4-B549F75C2F0C}" presName="cycle" presStyleCnt="0"/>
      <dgm:spPr/>
    </dgm:pt>
    <dgm:pt modelId="{4DD39C42-1E17-437D-A45B-146517218303}" type="pres">
      <dgm:prSet presAssocID="{B2FB5B49-2F50-41F3-97D4-B549F75C2F0C}" presName="srcNode" presStyleLbl="node1" presStyleIdx="0" presStyleCnt="4"/>
      <dgm:spPr/>
    </dgm:pt>
    <dgm:pt modelId="{60F8A872-D9DD-434C-816C-D3B7CAE74D80}" type="pres">
      <dgm:prSet presAssocID="{B2FB5B49-2F50-41F3-97D4-B549F75C2F0C}" presName="conn" presStyleLbl="parChTrans1D2" presStyleIdx="0" presStyleCnt="1"/>
      <dgm:spPr/>
      <dgm:t>
        <a:bodyPr/>
        <a:lstStyle/>
        <a:p>
          <a:endParaRPr lang="ru-RU"/>
        </a:p>
      </dgm:t>
    </dgm:pt>
    <dgm:pt modelId="{C661999C-BB86-4882-A746-B73E3F344821}" type="pres">
      <dgm:prSet presAssocID="{B2FB5B49-2F50-41F3-97D4-B549F75C2F0C}" presName="extraNode" presStyleLbl="node1" presStyleIdx="0" presStyleCnt="4"/>
      <dgm:spPr/>
    </dgm:pt>
    <dgm:pt modelId="{E4F74AE8-9C88-40F9-BB71-6006DC25EEA9}" type="pres">
      <dgm:prSet presAssocID="{B2FB5B49-2F50-41F3-97D4-B549F75C2F0C}" presName="dstNode" presStyleLbl="node1" presStyleIdx="0" presStyleCnt="4"/>
      <dgm:spPr/>
    </dgm:pt>
    <dgm:pt modelId="{33E12F1F-A205-4E20-81B1-4D6A12525C2D}" type="pres">
      <dgm:prSet presAssocID="{45E7CA4F-6E66-4FF6-B35A-5231B6F6C961}" presName="text_1" presStyleLbl="node1" presStyleIdx="0" presStyleCnt="4" custScaleY="1385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DC4135-263C-4261-BD3C-5E5B4EB7B83F}" type="pres">
      <dgm:prSet presAssocID="{45E7CA4F-6E66-4FF6-B35A-5231B6F6C961}" presName="accent_1" presStyleCnt="0"/>
      <dgm:spPr/>
    </dgm:pt>
    <dgm:pt modelId="{FFDC6A27-3A54-4307-8646-A9503F0AFDB4}" type="pres">
      <dgm:prSet presAssocID="{45E7CA4F-6E66-4FF6-B35A-5231B6F6C961}" presName="accentRepeatNode" presStyleLbl="solidFgAcc1" presStyleIdx="0" presStyleCnt="4"/>
      <dgm:spPr/>
    </dgm:pt>
    <dgm:pt modelId="{37263D9D-AD71-43DC-9AD5-25B28A304B52}" type="pres">
      <dgm:prSet presAssocID="{862A1E1E-E80B-4E37-A47D-38706D258BA6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83DBB3-634B-43CD-AD16-00EED973DC89}" type="pres">
      <dgm:prSet presAssocID="{862A1E1E-E80B-4E37-A47D-38706D258BA6}" presName="accent_2" presStyleCnt="0"/>
      <dgm:spPr/>
    </dgm:pt>
    <dgm:pt modelId="{9BB1F663-9DC9-4C72-9A97-95D17EF5404C}" type="pres">
      <dgm:prSet presAssocID="{862A1E1E-E80B-4E37-A47D-38706D258BA6}" presName="accentRepeatNode" presStyleLbl="solidFgAcc1" presStyleIdx="1" presStyleCnt="4"/>
      <dgm:spPr/>
    </dgm:pt>
    <dgm:pt modelId="{A534FCC2-B930-42F5-8FBF-1C8C541BCA8B}" type="pres">
      <dgm:prSet presAssocID="{702B6D42-3F38-42E3-A088-36C922EEE49F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AAF799-84C8-4098-BD37-C879EA422740}" type="pres">
      <dgm:prSet presAssocID="{702B6D42-3F38-42E3-A088-36C922EEE49F}" presName="accent_3" presStyleCnt="0"/>
      <dgm:spPr/>
    </dgm:pt>
    <dgm:pt modelId="{A80E6934-1F20-4A94-9066-11C86211EDE4}" type="pres">
      <dgm:prSet presAssocID="{702B6D42-3F38-42E3-A088-36C922EEE49F}" presName="accentRepeatNode" presStyleLbl="solidFgAcc1" presStyleIdx="2" presStyleCnt="4"/>
      <dgm:spPr/>
    </dgm:pt>
    <dgm:pt modelId="{F5A68C85-6ED7-4698-9950-0BD08DB7E278}" type="pres">
      <dgm:prSet presAssocID="{DFD43B21-37AD-43DB-83C7-87E6F7D50FB7}" presName="text_4" presStyleLbl="node1" presStyleIdx="3" presStyleCnt="4" custScaleY="1351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3E5DBC-64CB-4F5C-9C00-08E713F81624}" type="pres">
      <dgm:prSet presAssocID="{DFD43B21-37AD-43DB-83C7-87E6F7D50FB7}" presName="accent_4" presStyleCnt="0"/>
      <dgm:spPr/>
    </dgm:pt>
    <dgm:pt modelId="{5E2E453C-5106-4FCD-BA31-34C4799926ED}" type="pres">
      <dgm:prSet presAssocID="{DFD43B21-37AD-43DB-83C7-87E6F7D50FB7}" presName="accentRepeatNode" presStyleLbl="solidFgAcc1" presStyleIdx="3" presStyleCnt="4"/>
      <dgm:spPr/>
    </dgm:pt>
  </dgm:ptLst>
  <dgm:cxnLst>
    <dgm:cxn modelId="{25F598B3-BF85-4D37-B7F2-96C3B7A33C8D}" type="presOf" srcId="{DFD43B21-37AD-43DB-83C7-87E6F7D50FB7}" destId="{F5A68C85-6ED7-4698-9950-0BD08DB7E278}" srcOrd="0" destOrd="0" presId="urn:microsoft.com/office/officeart/2008/layout/VerticalCurvedList"/>
    <dgm:cxn modelId="{8BCA7752-FAD3-4B16-B972-BD03DED15B7B}" type="presOf" srcId="{702B6D42-3F38-42E3-A088-36C922EEE49F}" destId="{A534FCC2-B930-42F5-8FBF-1C8C541BCA8B}" srcOrd="0" destOrd="0" presId="urn:microsoft.com/office/officeart/2008/layout/VerticalCurvedList"/>
    <dgm:cxn modelId="{2B34B4FA-26ED-425C-8EE5-F4BAD0EFFDC0}" srcId="{B2FB5B49-2F50-41F3-97D4-B549F75C2F0C}" destId="{45E7CA4F-6E66-4FF6-B35A-5231B6F6C961}" srcOrd="0" destOrd="0" parTransId="{4EF39AA5-5FE8-4D73-8440-C3B7B3B22A7C}" sibTransId="{8162CAE1-31EF-4A35-9241-AC886289B9AB}"/>
    <dgm:cxn modelId="{A015964A-1B25-42F8-AD42-166C44C748BB}" type="presOf" srcId="{8162CAE1-31EF-4A35-9241-AC886289B9AB}" destId="{60F8A872-D9DD-434C-816C-D3B7CAE74D80}" srcOrd="0" destOrd="0" presId="urn:microsoft.com/office/officeart/2008/layout/VerticalCurvedList"/>
    <dgm:cxn modelId="{6BF58C5F-1E5C-4B43-A6A3-A96957D28F2C}" srcId="{B2FB5B49-2F50-41F3-97D4-B549F75C2F0C}" destId="{DFD43B21-37AD-43DB-83C7-87E6F7D50FB7}" srcOrd="3" destOrd="0" parTransId="{0FA72F4E-5F95-46B2-A627-3893F6ECFF37}" sibTransId="{125C789D-F747-4EEE-8EDA-C97D31F882CF}"/>
    <dgm:cxn modelId="{655A9E78-095C-44BC-A21D-1779880443B1}" srcId="{B2FB5B49-2F50-41F3-97D4-B549F75C2F0C}" destId="{702B6D42-3F38-42E3-A088-36C922EEE49F}" srcOrd="2" destOrd="0" parTransId="{2F987E4E-A9F7-4C79-B300-533A057A3DE2}" sibTransId="{FC56DFFF-5205-45B1-B819-D3311ED15C30}"/>
    <dgm:cxn modelId="{AE7CC990-B15A-4249-9170-3CE57086AB2B}" type="presOf" srcId="{45E7CA4F-6E66-4FF6-B35A-5231B6F6C961}" destId="{33E12F1F-A205-4E20-81B1-4D6A12525C2D}" srcOrd="0" destOrd="0" presId="urn:microsoft.com/office/officeart/2008/layout/VerticalCurvedList"/>
    <dgm:cxn modelId="{0AB94758-692D-4AB6-ADCB-DF68546A5C30}" type="presOf" srcId="{B2FB5B49-2F50-41F3-97D4-B549F75C2F0C}" destId="{AAE3A720-91CF-4377-A820-708D6462B0EF}" srcOrd="0" destOrd="0" presId="urn:microsoft.com/office/officeart/2008/layout/VerticalCurvedList"/>
    <dgm:cxn modelId="{D343AE48-6EB2-4458-98B0-735838566055}" srcId="{B2FB5B49-2F50-41F3-97D4-B549F75C2F0C}" destId="{862A1E1E-E80B-4E37-A47D-38706D258BA6}" srcOrd="1" destOrd="0" parTransId="{027676A1-4165-4C9D-937C-872FB8E5F15B}" sibTransId="{B3029785-946E-4DFE-A6B9-9D349615E85B}"/>
    <dgm:cxn modelId="{18B367A0-C7F1-4F37-9982-BF7E220F7240}" type="presOf" srcId="{862A1E1E-E80B-4E37-A47D-38706D258BA6}" destId="{37263D9D-AD71-43DC-9AD5-25B28A304B52}" srcOrd="0" destOrd="0" presId="urn:microsoft.com/office/officeart/2008/layout/VerticalCurvedList"/>
    <dgm:cxn modelId="{A09212C3-4B65-42C1-80EE-18444C7B97B7}" type="presParOf" srcId="{AAE3A720-91CF-4377-A820-708D6462B0EF}" destId="{D0D565A3-25C6-4AF0-B3AE-1BB85121FD46}" srcOrd="0" destOrd="0" presId="urn:microsoft.com/office/officeart/2008/layout/VerticalCurvedList"/>
    <dgm:cxn modelId="{619D7A9F-48CD-4285-8676-0EDA757A4F2C}" type="presParOf" srcId="{D0D565A3-25C6-4AF0-B3AE-1BB85121FD46}" destId="{9FBD0108-930E-420B-8575-C367DCFF0671}" srcOrd="0" destOrd="0" presId="urn:microsoft.com/office/officeart/2008/layout/VerticalCurvedList"/>
    <dgm:cxn modelId="{B34D2F3D-7C19-4A60-9F3D-32BEDCA31E53}" type="presParOf" srcId="{9FBD0108-930E-420B-8575-C367DCFF0671}" destId="{4DD39C42-1E17-437D-A45B-146517218303}" srcOrd="0" destOrd="0" presId="urn:microsoft.com/office/officeart/2008/layout/VerticalCurvedList"/>
    <dgm:cxn modelId="{5E6FC21D-E59C-4DAC-B3C1-EA9B4D8496BF}" type="presParOf" srcId="{9FBD0108-930E-420B-8575-C367DCFF0671}" destId="{60F8A872-D9DD-434C-816C-D3B7CAE74D80}" srcOrd="1" destOrd="0" presId="urn:microsoft.com/office/officeart/2008/layout/VerticalCurvedList"/>
    <dgm:cxn modelId="{9515928E-23FF-4116-A518-A34B145A52CF}" type="presParOf" srcId="{9FBD0108-930E-420B-8575-C367DCFF0671}" destId="{C661999C-BB86-4882-A746-B73E3F344821}" srcOrd="2" destOrd="0" presId="urn:microsoft.com/office/officeart/2008/layout/VerticalCurvedList"/>
    <dgm:cxn modelId="{9968B661-BFD7-4B37-8BA3-D2CBD421F4F5}" type="presParOf" srcId="{9FBD0108-930E-420B-8575-C367DCFF0671}" destId="{E4F74AE8-9C88-40F9-BB71-6006DC25EEA9}" srcOrd="3" destOrd="0" presId="urn:microsoft.com/office/officeart/2008/layout/VerticalCurvedList"/>
    <dgm:cxn modelId="{5E48E9D2-9644-48A3-B921-5A87292CA014}" type="presParOf" srcId="{D0D565A3-25C6-4AF0-B3AE-1BB85121FD46}" destId="{33E12F1F-A205-4E20-81B1-4D6A12525C2D}" srcOrd="1" destOrd="0" presId="urn:microsoft.com/office/officeart/2008/layout/VerticalCurvedList"/>
    <dgm:cxn modelId="{F7C7002C-42D2-4A6E-B95F-29731818A52F}" type="presParOf" srcId="{D0D565A3-25C6-4AF0-B3AE-1BB85121FD46}" destId="{5EDC4135-263C-4261-BD3C-5E5B4EB7B83F}" srcOrd="2" destOrd="0" presId="urn:microsoft.com/office/officeart/2008/layout/VerticalCurvedList"/>
    <dgm:cxn modelId="{2BB02331-5A17-4E34-816B-28D27CB5E541}" type="presParOf" srcId="{5EDC4135-263C-4261-BD3C-5E5B4EB7B83F}" destId="{FFDC6A27-3A54-4307-8646-A9503F0AFDB4}" srcOrd="0" destOrd="0" presId="urn:microsoft.com/office/officeart/2008/layout/VerticalCurvedList"/>
    <dgm:cxn modelId="{9F81B7FA-46D7-467F-A4B3-2A4E1A38158B}" type="presParOf" srcId="{D0D565A3-25C6-4AF0-B3AE-1BB85121FD46}" destId="{37263D9D-AD71-43DC-9AD5-25B28A304B52}" srcOrd="3" destOrd="0" presId="urn:microsoft.com/office/officeart/2008/layout/VerticalCurvedList"/>
    <dgm:cxn modelId="{512EA6C2-EDA0-4428-BCDB-E20CCC7C389D}" type="presParOf" srcId="{D0D565A3-25C6-4AF0-B3AE-1BB85121FD46}" destId="{8983DBB3-634B-43CD-AD16-00EED973DC89}" srcOrd="4" destOrd="0" presId="urn:microsoft.com/office/officeart/2008/layout/VerticalCurvedList"/>
    <dgm:cxn modelId="{366A6553-D1CA-4E29-AD85-96320D0B9817}" type="presParOf" srcId="{8983DBB3-634B-43CD-AD16-00EED973DC89}" destId="{9BB1F663-9DC9-4C72-9A97-95D17EF5404C}" srcOrd="0" destOrd="0" presId="urn:microsoft.com/office/officeart/2008/layout/VerticalCurvedList"/>
    <dgm:cxn modelId="{3D037FD6-8D80-4F44-8997-70C4BEDF3175}" type="presParOf" srcId="{D0D565A3-25C6-4AF0-B3AE-1BB85121FD46}" destId="{A534FCC2-B930-42F5-8FBF-1C8C541BCA8B}" srcOrd="5" destOrd="0" presId="urn:microsoft.com/office/officeart/2008/layout/VerticalCurvedList"/>
    <dgm:cxn modelId="{3BFF0903-BD3C-46BF-B205-E0B8F555FDE9}" type="presParOf" srcId="{D0D565A3-25C6-4AF0-B3AE-1BB85121FD46}" destId="{7FAAF799-84C8-4098-BD37-C879EA422740}" srcOrd="6" destOrd="0" presId="urn:microsoft.com/office/officeart/2008/layout/VerticalCurvedList"/>
    <dgm:cxn modelId="{04685378-430C-45BD-B0D5-4045E329DDC8}" type="presParOf" srcId="{7FAAF799-84C8-4098-BD37-C879EA422740}" destId="{A80E6934-1F20-4A94-9066-11C86211EDE4}" srcOrd="0" destOrd="0" presId="urn:microsoft.com/office/officeart/2008/layout/VerticalCurvedList"/>
    <dgm:cxn modelId="{5F3F70AB-AE3E-4867-8464-F77ADC8E50D5}" type="presParOf" srcId="{D0D565A3-25C6-4AF0-B3AE-1BB85121FD46}" destId="{F5A68C85-6ED7-4698-9950-0BD08DB7E278}" srcOrd="7" destOrd="0" presId="urn:microsoft.com/office/officeart/2008/layout/VerticalCurvedList"/>
    <dgm:cxn modelId="{C8AC6F82-50FB-47DC-A3DF-D74C63F31A49}" type="presParOf" srcId="{D0D565A3-25C6-4AF0-B3AE-1BB85121FD46}" destId="{EB3E5DBC-64CB-4F5C-9C00-08E713F81624}" srcOrd="8" destOrd="0" presId="urn:microsoft.com/office/officeart/2008/layout/VerticalCurvedList"/>
    <dgm:cxn modelId="{99DB2C54-7371-4EB1-9F47-B38DB5A989C3}" type="presParOf" srcId="{EB3E5DBC-64CB-4F5C-9C00-08E713F81624}" destId="{5E2E453C-5106-4FCD-BA31-34C4799926ED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3127F8-353D-4483-83B6-4C1D0B84CA61}" type="doc">
      <dgm:prSet loTypeId="urn:microsoft.com/office/officeart/2005/8/layout/process1" loCatId="process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8021C80B-693A-4BE5-BA22-9C329184C404}">
      <dgm:prSet phldrT="[Текст]"/>
      <dgm:spPr/>
      <dgm:t>
        <a:bodyPr/>
        <a:lstStyle/>
        <a:p>
          <a:pPr algn="just"/>
          <a:r>
            <a: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Потенциал устойчивости — </a:t>
          </a:r>
          <a:r>
            <a:rPr lang="ru-RU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 способность сохранять структуру населения и функционирование и/или восстанавливаться после антропогенного воздействия. Понятие «устойчивость», по мнению Б.И. </a:t>
          </a:r>
          <a:r>
            <a:rPr lang="ru-RU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Кочурова</a:t>
          </a:r>
          <a:r>
            <a:rPr lang="ru-RU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(1999) является узловым для всех видов определения экологического потенциала ландшафта.</a:t>
          </a:r>
          <a:endParaRPr lang="ru-RU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69C133-20B0-48DC-8A9B-29EF45C381DF}" type="parTrans" cxnId="{B3F7CBAD-9F98-49E2-BCF1-B0F9E6B952F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DBBF7C-EDED-48BE-9205-E09B93711FB0}" type="sibTrans" cxnId="{B3F7CBAD-9F98-49E2-BCF1-B0F9E6B952F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0D1082-3935-41FF-B76C-D04CEB465C1A}">
      <dgm:prSet phldrT="[Текст]"/>
      <dgm:spPr/>
      <dgm:t>
        <a:bodyPr/>
        <a:lstStyle/>
        <a:p>
          <a:pPr algn="just"/>
          <a:r>
            <a: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Ресурсный потенциал - </a:t>
          </a:r>
          <a:r>
            <a:rPr lang="ru-RU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 способность обеспечивать общественное производство энергетическими и сырьевыми ресурсами. Ландшафт служит природно-ресурсной составляющей основой хозяйства, выполняет социально- экономическую функцию, влияет на ориентацию хозяйства (сельского, лесного, водного, рекреационного и других хозяйственных сфер), его специализацию (Максимова Н.Н., 1999; Трофимов А.М., </a:t>
          </a:r>
          <a:r>
            <a:rPr lang="ru-RU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Котляков</a:t>
          </a:r>
          <a:r>
            <a:rPr lang="ru-RU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В.М. и др., 2000).</a:t>
          </a:r>
          <a:endParaRPr lang="ru-RU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264DFC-DA14-414B-BF88-0A835C450BE5}" type="parTrans" cxnId="{9ED31C29-A0F1-4E18-9492-BA423474371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205F74-9624-4446-8AD2-3E694C367A17}" type="sibTrans" cxnId="{9ED31C29-A0F1-4E18-9492-BA423474371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CADF5AC-180D-4AB7-B2DF-91ED3C8E5C76}">
      <dgm:prSet phldrT="[Текст]"/>
      <dgm:spPr/>
      <dgm:t>
        <a:bodyPr/>
        <a:lstStyle/>
        <a:p>
          <a:pPr algn="just"/>
          <a:r>
            <a:rPr lang="ru-RU" i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Экологический потенциал, </a:t>
          </a:r>
          <a:r>
            <a:rPr lang="ru-RU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мнению Исаченко А.Г. (1991) и Б.И. </a:t>
          </a:r>
          <a:r>
            <a:rPr lang="ru-RU" i="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Кочурова</a:t>
          </a:r>
          <a:r>
            <a:rPr lang="ru-RU" i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(1999) включает природные условия жизни населения: способность удовлетворять потребности человека в первичных (т.е. не связанных с производством) средствах существования: воздухе, свете, тепле, питьевой воде, источниках пищевых продуктов, а также в условиях трудовой деятельности, отдыха, духовного развития.</a:t>
          </a:r>
          <a:endParaRPr lang="ru-RU" i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57C0EC1-F8A9-47FA-864A-C5976419A210}" type="parTrans" cxnId="{ED625E5E-680D-4C98-8AC1-43FE9000B8F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98F7F50-603D-4D90-9B93-B317CB81FB25}" type="sibTrans" cxnId="{ED625E5E-680D-4C98-8AC1-43FE9000B8F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53B29C-4775-404C-98E4-63DFCFD8E237}" type="pres">
      <dgm:prSet presAssocID="{303127F8-353D-4483-83B6-4C1D0B84CA6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2C2FED-FD9D-4433-A31F-9E260DB7362E}" type="pres">
      <dgm:prSet presAssocID="{8021C80B-693A-4BE5-BA22-9C329184C404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8EF0F6-D160-4453-AAB9-D4CDB83BBA9F}" type="pres">
      <dgm:prSet presAssocID="{5FDBBF7C-EDED-48BE-9205-E09B93711FB0}" presName="sibTrans" presStyleLbl="sibTrans2D1" presStyleIdx="0" presStyleCnt="2"/>
      <dgm:spPr/>
      <dgm:t>
        <a:bodyPr/>
        <a:lstStyle/>
        <a:p>
          <a:endParaRPr lang="ru-RU"/>
        </a:p>
      </dgm:t>
    </dgm:pt>
    <dgm:pt modelId="{C419E296-B0E3-4784-AB26-E99A6C166061}" type="pres">
      <dgm:prSet presAssocID="{5FDBBF7C-EDED-48BE-9205-E09B93711FB0}" presName="connectorText" presStyleLbl="sibTrans2D1" presStyleIdx="0" presStyleCnt="2"/>
      <dgm:spPr/>
      <dgm:t>
        <a:bodyPr/>
        <a:lstStyle/>
        <a:p>
          <a:endParaRPr lang="ru-RU"/>
        </a:p>
      </dgm:t>
    </dgm:pt>
    <dgm:pt modelId="{5B0270FA-1E1E-4C54-998F-093CB968C749}" type="pres">
      <dgm:prSet presAssocID="{990D1082-3935-41FF-B76C-D04CEB465C1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FA0FB92-B440-4EA0-AA85-2BA5E24D9453}" type="pres">
      <dgm:prSet presAssocID="{C1205F74-9624-4446-8AD2-3E694C367A17}" presName="sibTrans" presStyleLbl="sibTrans2D1" presStyleIdx="1" presStyleCnt="2"/>
      <dgm:spPr/>
      <dgm:t>
        <a:bodyPr/>
        <a:lstStyle/>
        <a:p>
          <a:endParaRPr lang="ru-RU"/>
        </a:p>
      </dgm:t>
    </dgm:pt>
    <dgm:pt modelId="{390714BD-06BF-4418-9244-C2AA06A36068}" type="pres">
      <dgm:prSet presAssocID="{C1205F74-9624-4446-8AD2-3E694C367A17}" presName="connectorText" presStyleLbl="sibTrans2D1" presStyleIdx="1" presStyleCnt="2"/>
      <dgm:spPr/>
      <dgm:t>
        <a:bodyPr/>
        <a:lstStyle/>
        <a:p>
          <a:endParaRPr lang="ru-RU"/>
        </a:p>
      </dgm:t>
    </dgm:pt>
    <dgm:pt modelId="{7232EC6F-5E46-4234-90C9-F9B8735ED5AA}" type="pres">
      <dgm:prSet presAssocID="{CCADF5AC-180D-4AB7-B2DF-91ED3C8E5C7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C4003D-41E4-4DDE-B20B-7BEBE3059F04}" type="presOf" srcId="{C1205F74-9624-4446-8AD2-3E694C367A17}" destId="{8FA0FB92-B440-4EA0-AA85-2BA5E24D9453}" srcOrd="0" destOrd="0" presId="urn:microsoft.com/office/officeart/2005/8/layout/process1"/>
    <dgm:cxn modelId="{B3F7CBAD-9F98-49E2-BCF1-B0F9E6B952F5}" srcId="{303127F8-353D-4483-83B6-4C1D0B84CA61}" destId="{8021C80B-693A-4BE5-BA22-9C329184C404}" srcOrd="0" destOrd="0" parTransId="{8669C133-20B0-48DC-8A9B-29EF45C381DF}" sibTransId="{5FDBBF7C-EDED-48BE-9205-E09B93711FB0}"/>
    <dgm:cxn modelId="{923924CE-977B-4CCA-9D8F-CBBD51B82F7D}" type="presOf" srcId="{C1205F74-9624-4446-8AD2-3E694C367A17}" destId="{390714BD-06BF-4418-9244-C2AA06A36068}" srcOrd="1" destOrd="0" presId="urn:microsoft.com/office/officeart/2005/8/layout/process1"/>
    <dgm:cxn modelId="{B9619F5A-26F1-4406-A31E-BE12DF6A7D21}" type="presOf" srcId="{CCADF5AC-180D-4AB7-B2DF-91ED3C8E5C76}" destId="{7232EC6F-5E46-4234-90C9-F9B8735ED5AA}" srcOrd="0" destOrd="0" presId="urn:microsoft.com/office/officeart/2005/8/layout/process1"/>
    <dgm:cxn modelId="{4B4C3DB3-B74D-4F20-BD64-DE95CB8C9365}" type="presOf" srcId="{8021C80B-693A-4BE5-BA22-9C329184C404}" destId="{CF2C2FED-FD9D-4433-A31F-9E260DB7362E}" srcOrd="0" destOrd="0" presId="urn:microsoft.com/office/officeart/2005/8/layout/process1"/>
    <dgm:cxn modelId="{B0CFDADB-8CA7-412F-8A1C-DF4A1F0462A1}" type="presOf" srcId="{303127F8-353D-4483-83B6-4C1D0B84CA61}" destId="{4653B29C-4775-404C-98E4-63DFCFD8E237}" srcOrd="0" destOrd="0" presId="urn:microsoft.com/office/officeart/2005/8/layout/process1"/>
    <dgm:cxn modelId="{0571C5E0-9303-486C-B2DD-A100AB1357AA}" type="presOf" srcId="{5FDBBF7C-EDED-48BE-9205-E09B93711FB0}" destId="{1B8EF0F6-D160-4453-AAB9-D4CDB83BBA9F}" srcOrd="0" destOrd="0" presId="urn:microsoft.com/office/officeart/2005/8/layout/process1"/>
    <dgm:cxn modelId="{ED625E5E-680D-4C98-8AC1-43FE9000B8F3}" srcId="{303127F8-353D-4483-83B6-4C1D0B84CA61}" destId="{CCADF5AC-180D-4AB7-B2DF-91ED3C8E5C76}" srcOrd="2" destOrd="0" parTransId="{157C0EC1-F8A9-47FA-864A-C5976419A210}" sibTransId="{598F7F50-603D-4D90-9B93-B317CB81FB25}"/>
    <dgm:cxn modelId="{9ED31C29-A0F1-4E18-9492-BA4234743713}" srcId="{303127F8-353D-4483-83B6-4C1D0B84CA61}" destId="{990D1082-3935-41FF-B76C-D04CEB465C1A}" srcOrd="1" destOrd="0" parTransId="{10264DFC-DA14-414B-BF88-0A835C450BE5}" sibTransId="{C1205F74-9624-4446-8AD2-3E694C367A17}"/>
    <dgm:cxn modelId="{468EAFD3-D908-493C-A4AE-6A6D7FBEFFDD}" type="presOf" srcId="{990D1082-3935-41FF-B76C-D04CEB465C1A}" destId="{5B0270FA-1E1E-4C54-998F-093CB968C749}" srcOrd="0" destOrd="0" presId="urn:microsoft.com/office/officeart/2005/8/layout/process1"/>
    <dgm:cxn modelId="{6659F6DC-D3F7-4E47-963D-48B70720B9C1}" type="presOf" srcId="{5FDBBF7C-EDED-48BE-9205-E09B93711FB0}" destId="{C419E296-B0E3-4784-AB26-E99A6C166061}" srcOrd="1" destOrd="0" presId="urn:microsoft.com/office/officeart/2005/8/layout/process1"/>
    <dgm:cxn modelId="{32285D7A-006E-43CE-A9C8-B48F9BD59225}" type="presParOf" srcId="{4653B29C-4775-404C-98E4-63DFCFD8E237}" destId="{CF2C2FED-FD9D-4433-A31F-9E260DB7362E}" srcOrd="0" destOrd="0" presId="urn:microsoft.com/office/officeart/2005/8/layout/process1"/>
    <dgm:cxn modelId="{E4790F96-DCC6-4458-A374-07EEAE08FA11}" type="presParOf" srcId="{4653B29C-4775-404C-98E4-63DFCFD8E237}" destId="{1B8EF0F6-D160-4453-AAB9-D4CDB83BBA9F}" srcOrd="1" destOrd="0" presId="urn:microsoft.com/office/officeart/2005/8/layout/process1"/>
    <dgm:cxn modelId="{43731E9E-53D8-4F7E-BBD0-F0F732740C29}" type="presParOf" srcId="{1B8EF0F6-D160-4453-AAB9-D4CDB83BBA9F}" destId="{C419E296-B0E3-4784-AB26-E99A6C166061}" srcOrd="0" destOrd="0" presId="urn:microsoft.com/office/officeart/2005/8/layout/process1"/>
    <dgm:cxn modelId="{12E60246-77DE-48D1-9AEF-807E1B95138A}" type="presParOf" srcId="{4653B29C-4775-404C-98E4-63DFCFD8E237}" destId="{5B0270FA-1E1E-4C54-998F-093CB968C749}" srcOrd="2" destOrd="0" presId="urn:microsoft.com/office/officeart/2005/8/layout/process1"/>
    <dgm:cxn modelId="{D51C8985-EAFD-43A8-8447-BD402EC81388}" type="presParOf" srcId="{4653B29C-4775-404C-98E4-63DFCFD8E237}" destId="{8FA0FB92-B440-4EA0-AA85-2BA5E24D9453}" srcOrd="3" destOrd="0" presId="urn:microsoft.com/office/officeart/2005/8/layout/process1"/>
    <dgm:cxn modelId="{D45FB0FA-62E6-4E7E-9378-ADEFA79C7476}" type="presParOf" srcId="{8FA0FB92-B440-4EA0-AA85-2BA5E24D9453}" destId="{390714BD-06BF-4418-9244-C2AA06A36068}" srcOrd="0" destOrd="0" presId="urn:microsoft.com/office/officeart/2005/8/layout/process1"/>
    <dgm:cxn modelId="{C4C0D911-4940-4716-9913-53072757509B}" type="presParOf" srcId="{4653B29C-4775-404C-98E4-63DFCFD8E237}" destId="{7232EC6F-5E46-4234-90C9-F9B8735ED5AA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6C7803-EC0D-442B-8C9F-A27D54C69519}">
      <dsp:nvSpPr>
        <dsp:cNvPr id="0" name=""/>
        <dsp:cNvSpPr/>
      </dsp:nvSpPr>
      <dsp:spPr>
        <a:xfrm>
          <a:off x="0" y="642119"/>
          <a:ext cx="7050006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A2C7E2-6950-4F14-9516-E25B8A32019C}">
      <dsp:nvSpPr>
        <dsp:cNvPr id="0" name=""/>
        <dsp:cNvSpPr/>
      </dsp:nvSpPr>
      <dsp:spPr>
        <a:xfrm>
          <a:off x="352500" y="69766"/>
          <a:ext cx="4935004" cy="88231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1" tIns="0" rIns="186531" bIns="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Биотический потенциал </a:t>
          </a:r>
          <a:r>
            <a:rPr lang="ru-RU" sz="16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ru-RU" sz="1600" b="0" i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это способность популяций, видов, организмов к выживанию, определенная по показателю соотношения рождаемости и смертности</a:t>
          </a:r>
          <a:r>
            <a:rPr lang="ru-RU" sz="1600" b="1" i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  <a:endParaRPr lang="ru-RU" sz="16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571" y="112837"/>
        <a:ext cx="4848862" cy="796171"/>
      </dsp:txXfrm>
    </dsp:sp>
    <dsp:sp modelId="{747E81AE-C474-4FA4-A01B-6CDC7C6F5838}">
      <dsp:nvSpPr>
        <dsp:cNvPr id="0" name=""/>
        <dsp:cNvSpPr/>
      </dsp:nvSpPr>
      <dsp:spPr>
        <a:xfrm>
          <a:off x="0" y="1594679"/>
          <a:ext cx="7050006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FBAA0F-6D81-4FE3-A33B-B850931DECF2}">
      <dsp:nvSpPr>
        <dsp:cNvPr id="0" name=""/>
        <dsp:cNvSpPr/>
      </dsp:nvSpPr>
      <dsp:spPr>
        <a:xfrm>
          <a:off x="352500" y="1284719"/>
          <a:ext cx="4935004" cy="6199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1" tIns="0" rIns="18653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Экологический потенциал - </a:t>
          </a:r>
          <a:r>
            <a:rPr lang="ru-RU" sz="16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потенциал среды;</a:t>
          </a:r>
          <a:endParaRPr lang="ru-RU" sz="16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2762" y="1314981"/>
        <a:ext cx="4874480" cy="559396"/>
      </dsp:txXfrm>
    </dsp:sp>
    <dsp:sp modelId="{899B7923-B2E1-4490-A7B8-8D62BFE453D6}">
      <dsp:nvSpPr>
        <dsp:cNvPr id="0" name=""/>
        <dsp:cNvSpPr/>
      </dsp:nvSpPr>
      <dsp:spPr>
        <a:xfrm>
          <a:off x="0" y="2547239"/>
          <a:ext cx="7050006" cy="529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3708E3A-FD87-4562-AE41-46C560C47225}">
      <dsp:nvSpPr>
        <dsp:cNvPr id="0" name=""/>
        <dsp:cNvSpPr/>
      </dsp:nvSpPr>
      <dsp:spPr>
        <a:xfrm>
          <a:off x="352500" y="2237279"/>
          <a:ext cx="4935004" cy="61992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531" tIns="0" rIns="186531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Потенциал среды - </a:t>
          </a:r>
          <a:r>
            <a:rPr lang="ru-RU" sz="1600" b="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пригодность для хозяйственного использования.</a:t>
          </a:r>
          <a:endParaRPr lang="ru-RU" sz="1600" b="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2762" y="2267541"/>
        <a:ext cx="4874480" cy="5593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B573EF-CE8F-45E3-9682-53EA02CB5532}">
      <dsp:nvSpPr>
        <dsp:cNvPr id="0" name=""/>
        <dsp:cNvSpPr/>
      </dsp:nvSpPr>
      <dsp:spPr>
        <a:xfrm>
          <a:off x="0" y="0"/>
          <a:ext cx="10833315" cy="32225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just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Термин </a:t>
          </a:r>
          <a:r>
            <a:rPr lang="ru-RU" sz="1300" b="1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"экологический потенциал" </a:t>
          </a:r>
          <a:r>
            <a:rPr lang="ru-RU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может использоваться исключительно для характеристики первичных (коренных, климаксових, условно климаксових) экосистем. Но большие площади земной поверхности заняты </a:t>
          </a:r>
          <a:r>
            <a:rPr lang="ru-RU" sz="1300" b="1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вторичными</a:t>
          </a:r>
          <a:r>
            <a:rPr lang="ru-RU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, измененными человеком, искусственно созданными и пионерными геосистемами; в связи с этим появляется необходимость оценивать также их потенциальные возможности и величины их отклонений от экологического потенциала коренной геосистемы, на месте которой они возникли и существуют. Для этого предложено применять понятие </a:t>
          </a:r>
          <a:r>
            <a:rPr lang="ru-RU" sz="1300" b="1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вторичный потенциал геосистемы</a:t>
          </a:r>
          <a:r>
            <a:rPr lang="ru-RU" sz="13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. Конечно, его вещественно-энергетической основой всегда является экологический потенциал геосистемы, на месте которой существует вторичная геосистема.</a:t>
          </a:r>
          <a:endParaRPr lang="ru-RU" sz="1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89028"/>
        <a:ext cx="10833315" cy="1289028"/>
      </dsp:txXfrm>
    </dsp:sp>
    <dsp:sp modelId="{DB5A726F-91D7-493F-A3D4-82BEF20F9F1C}">
      <dsp:nvSpPr>
        <dsp:cNvPr id="0" name=""/>
        <dsp:cNvSpPr/>
      </dsp:nvSpPr>
      <dsp:spPr>
        <a:xfrm>
          <a:off x="4880099" y="193354"/>
          <a:ext cx="1073116" cy="1073116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FC9E373-59D4-451A-851E-33182B45CEC5}">
      <dsp:nvSpPr>
        <dsp:cNvPr id="0" name=""/>
        <dsp:cNvSpPr/>
      </dsp:nvSpPr>
      <dsp:spPr>
        <a:xfrm>
          <a:off x="433332" y="2578056"/>
          <a:ext cx="9966649" cy="483385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8ACB97-AEEA-418A-840A-7BC9A2FE08D4}">
      <dsp:nvSpPr>
        <dsp:cNvPr id="0" name=""/>
        <dsp:cNvSpPr/>
      </dsp:nvSpPr>
      <dsp:spPr>
        <a:xfrm>
          <a:off x="548966" y="0"/>
          <a:ext cx="6221625" cy="1966659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FB3FB8-B188-4312-99FA-C7DF521AF74E}">
      <dsp:nvSpPr>
        <dsp:cNvPr id="0" name=""/>
        <dsp:cNvSpPr/>
      </dsp:nvSpPr>
      <dsp:spPr>
        <a:xfrm>
          <a:off x="1040749" y="589997"/>
          <a:ext cx="5238059" cy="78666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Под сущностью термина </a:t>
          </a:r>
          <a:r>
            <a:rPr lang="ru-RU" sz="1100" b="1" i="1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вторичный потенциал </a:t>
          </a:r>
          <a:r>
            <a:rPr lang="ru-RU" sz="1100" kern="120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экосистемы следует понимать совокупность ее вещественно-энергетических ресурсов и свойств, сформированных под влиянием хозяйственной деятельности, определяет современные структурно-функциональные параметры и полезные функции этой геосистемы. </a:t>
          </a:r>
          <a:endParaRPr lang="ru-RU" sz="11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79151" y="628399"/>
        <a:ext cx="5161255" cy="7098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F8A872-D9DD-434C-816C-D3B7CAE74D80}">
      <dsp:nvSpPr>
        <dsp:cNvPr id="0" name=""/>
        <dsp:cNvSpPr/>
      </dsp:nvSpPr>
      <dsp:spPr>
        <a:xfrm>
          <a:off x="-4846329" y="-742717"/>
          <a:ext cx="5772166" cy="5772166"/>
        </a:xfrm>
        <a:prstGeom prst="blockArc">
          <a:avLst>
            <a:gd name="adj1" fmla="val 18900000"/>
            <a:gd name="adj2" fmla="val 2700000"/>
            <a:gd name="adj3" fmla="val 374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E12F1F-A205-4E20-81B1-4D6A12525C2D}">
      <dsp:nvSpPr>
        <dsp:cNvPr id="0" name=""/>
        <dsp:cNvSpPr/>
      </dsp:nvSpPr>
      <dsp:spPr>
        <a:xfrm>
          <a:off x="484853" y="202576"/>
          <a:ext cx="9234555" cy="9134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45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Общая </a:t>
          </a:r>
          <a:r>
            <a:rPr lang="ru-RU" sz="1600" i="1" kern="1200" dirty="0" err="1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биопродуктивность</a:t>
          </a:r>
          <a:r>
            <a:rPr lang="ru-RU" sz="1600" i="1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1" kern="1200" dirty="0" err="1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600" i="1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i="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 запасы в ней биотической продукции как результат реализации вещественно-энергетического потенциала определенного участка земной поверхности и генетически обусловленных свойств компонентов биогеоценоза - определяется по показателям количества продукции на единицу площади;</a:t>
          </a:r>
          <a:endParaRPr lang="LID4096" sz="1600" b="1" i="0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84853" y="202576"/>
        <a:ext cx="9234555" cy="913446"/>
      </dsp:txXfrm>
    </dsp:sp>
    <dsp:sp modelId="{FFDC6A27-3A54-4307-8646-A9503F0AFDB4}">
      <dsp:nvSpPr>
        <dsp:cNvPr id="0" name=""/>
        <dsp:cNvSpPr/>
      </dsp:nvSpPr>
      <dsp:spPr>
        <a:xfrm>
          <a:off x="72683" y="247130"/>
          <a:ext cx="824338" cy="824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263D9D-AD71-43DC-9AD5-25B28A304B52}">
      <dsp:nvSpPr>
        <dsp:cNvPr id="0" name=""/>
        <dsp:cNvSpPr/>
      </dsp:nvSpPr>
      <dsp:spPr>
        <a:xfrm>
          <a:off x="862942" y="1318941"/>
          <a:ext cx="8856465" cy="659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455" tIns="40640" rIns="40640" bIns="4064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Произведенной</a:t>
          </a:r>
          <a:r>
            <a:rPr lang="ru-RU" sz="16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за единицу времени;</a:t>
          </a:r>
          <a:endParaRPr lang="ru-RU" sz="16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862942" y="1318941"/>
        <a:ext cx="8856465" cy="659470"/>
      </dsp:txXfrm>
    </dsp:sp>
    <dsp:sp modelId="{9BB1F663-9DC9-4C72-9A97-95D17EF5404C}">
      <dsp:nvSpPr>
        <dsp:cNvPr id="0" name=""/>
        <dsp:cNvSpPr/>
      </dsp:nvSpPr>
      <dsp:spPr>
        <a:xfrm>
          <a:off x="450773" y="1236507"/>
          <a:ext cx="824338" cy="824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534FCC2-B930-42F5-8FBF-1C8C541BCA8B}">
      <dsp:nvSpPr>
        <dsp:cNvPr id="0" name=""/>
        <dsp:cNvSpPr/>
      </dsp:nvSpPr>
      <dsp:spPr>
        <a:xfrm>
          <a:off x="862942" y="2308318"/>
          <a:ext cx="8856465" cy="6594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455" tIns="40640" rIns="40640" bIns="4064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1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Общая </a:t>
          </a:r>
          <a:r>
            <a:rPr lang="ru-RU" sz="1600" b="0" i="1" kern="1200" dirty="0" err="1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энерготрансформационная</a:t>
          </a:r>
          <a:r>
            <a:rPr lang="ru-RU" sz="1600" b="0" i="1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 (энергетическая) </a:t>
          </a:r>
          <a:r>
            <a:rPr lang="ru-RU" sz="1600" kern="1200" dirty="0" smtClean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способность экосистемы определяется по показателям количества энергии, накопленной в экосистеме на единице площади за единицу времени или количества энергии, накопленной на единице площади;</a:t>
          </a:r>
          <a:endParaRPr lang="ru-RU" sz="1600" b="1" kern="1200" dirty="0">
            <a:solidFill>
              <a:schemeClr val="bg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62942" y="2308318"/>
        <a:ext cx="8856465" cy="659470"/>
      </dsp:txXfrm>
    </dsp:sp>
    <dsp:sp modelId="{A80E6934-1F20-4A94-9066-11C86211EDE4}">
      <dsp:nvSpPr>
        <dsp:cNvPr id="0" name=""/>
        <dsp:cNvSpPr/>
      </dsp:nvSpPr>
      <dsp:spPr>
        <a:xfrm>
          <a:off x="450773" y="2225885"/>
          <a:ext cx="824338" cy="824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A68C85-6ED7-4698-9950-0BD08DB7E278}">
      <dsp:nvSpPr>
        <dsp:cNvPr id="0" name=""/>
        <dsp:cNvSpPr/>
      </dsp:nvSpPr>
      <dsp:spPr>
        <a:xfrm>
          <a:off x="484853" y="3181834"/>
          <a:ext cx="9234555" cy="89119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3455" tIns="35560" rIns="35560" bIns="3556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Общая </a:t>
          </a:r>
          <a:r>
            <a:rPr lang="ru-RU" sz="1400" i="1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водотрансформацонная</a:t>
          </a:r>
          <a:r>
            <a:rPr lang="ru-RU" sz="14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способность </a:t>
          </a:r>
          <a:r>
            <a:rPr lang="ru-RU" sz="1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геосистемы</a:t>
          </a:r>
          <a:r>
            <a:rPr lang="ru-RU" sz="1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устанавливается по показателям количества осадков, трансформированных (т.е. возвращенных в атмосферу путем физического и физиологического испарения, преобразованных во внутрисетевом почвенный сток и запасы воды в почве) экосистемой на единице площади за единицу времени.</a:t>
          </a:r>
          <a:endParaRPr lang="ru-RU" sz="1400" b="1" kern="1200" dirty="0">
            <a:solidFill>
              <a:schemeClr val="bg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484853" y="3181834"/>
        <a:ext cx="9234555" cy="891195"/>
      </dsp:txXfrm>
    </dsp:sp>
    <dsp:sp modelId="{5E2E453C-5106-4FCD-BA31-34C4799926ED}">
      <dsp:nvSpPr>
        <dsp:cNvPr id="0" name=""/>
        <dsp:cNvSpPr/>
      </dsp:nvSpPr>
      <dsp:spPr>
        <a:xfrm>
          <a:off x="72683" y="3215262"/>
          <a:ext cx="824338" cy="824338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2C2FED-FD9D-4433-A31F-9E260DB7362E}">
      <dsp:nvSpPr>
        <dsp:cNvPr id="0" name=""/>
        <dsp:cNvSpPr/>
      </dsp:nvSpPr>
      <dsp:spPr>
        <a:xfrm>
          <a:off x="9479" y="200674"/>
          <a:ext cx="2833307" cy="41154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Потенциал устойчивости — </a:t>
          </a:r>
          <a:r>
            <a:rPr lang="ru-RU" sz="160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 способность сохранять структуру населения и функционирование и/или восстанавливаться после антропогенного воздействия. Понятие «устойчивость», по мнению Б.И. </a:t>
          </a:r>
          <a:r>
            <a:rPr lang="ru-RU" sz="160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Кочурова</a:t>
          </a:r>
          <a:r>
            <a:rPr lang="ru-RU" sz="160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(1999) является узловым для всех видов определения экологического потенциала ландшафта.</a:t>
          </a:r>
          <a:endParaRPr lang="ru-RU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92464" y="283659"/>
        <a:ext cx="2667337" cy="3949520"/>
      </dsp:txXfrm>
    </dsp:sp>
    <dsp:sp modelId="{1B8EF0F6-D160-4453-AAB9-D4CDB83BBA9F}">
      <dsp:nvSpPr>
        <dsp:cNvPr id="0" name=""/>
        <dsp:cNvSpPr/>
      </dsp:nvSpPr>
      <dsp:spPr>
        <a:xfrm>
          <a:off x="3126118" y="1907089"/>
          <a:ext cx="600661" cy="7026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126118" y="2047621"/>
        <a:ext cx="420463" cy="421596"/>
      </dsp:txXfrm>
    </dsp:sp>
    <dsp:sp modelId="{5B0270FA-1E1E-4C54-998F-093CB968C749}">
      <dsp:nvSpPr>
        <dsp:cNvPr id="0" name=""/>
        <dsp:cNvSpPr/>
      </dsp:nvSpPr>
      <dsp:spPr>
        <a:xfrm>
          <a:off x="3976110" y="200674"/>
          <a:ext cx="2833307" cy="41154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Ресурсный потенциал - </a:t>
          </a:r>
          <a:r>
            <a:rPr lang="ru-RU" sz="160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это способность обеспечивать общественное производство энергетическими и сырьевыми ресурсами. Ландшафт служит природно-ресурсной составляющей основой хозяйства, выполняет социально- экономическую функцию, влияет на ориентацию хозяйства (сельского, лесного, водного, рекреационного и других хозяйственных сфер), его специализацию (Максимова Н.Н., 1999; Трофимов А.М., </a:t>
          </a:r>
          <a:r>
            <a:rPr lang="ru-RU" sz="160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Котляков</a:t>
          </a:r>
          <a:r>
            <a:rPr lang="ru-RU" sz="160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В.М. и др., 2000).</a:t>
          </a:r>
          <a:endParaRPr lang="ru-RU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59095" y="283659"/>
        <a:ext cx="2667337" cy="3949520"/>
      </dsp:txXfrm>
    </dsp:sp>
    <dsp:sp modelId="{8FA0FB92-B440-4EA0-AA85-2BA5E24D9453}">
      <dsp:nvSpPr>
        <dsp:cNvPr id="0" name=""/>
        <dsp:cNvSpPr/>
      </dsp:nvSpPr>
      <dsp:spPr>
        <a:xfrm>
          <a:off x="7092749" y="1907089"/>
          <a:ext cx="600661" cy="7026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092749" y="2047621"/>
        <a:ext cx="420463" cy="421596"/>
      </dsp:txXfrm>
    </dsp:sp>
    <dsp:sp modelId="{7232EC6F-5E46-4234-90C9-F9B8735ED5AA}">
      <dsp:nvSpPr>
        <dsp:cNvPr id="0" name=""/>
        <dsp:cNvSpPr/>
      </dsp:nvSpPr>
      <dsp:spPr>
        <a:xfrm>
          <a:off x="7942741" y="200674"/>
          <a:ext cx="2833307" cy="411549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i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Экологический потенциал, </a:t>
          </a:r>
          <a:r>
            <a:rPr lang="ru-RU" sz="160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 мнению Исаченко А.Г. (1991) и Б.И. </a:t>
          </a:r>
          <a:r>
            <a:rPr lang="ru-RU" sz="1600" i="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Кочурова</a:t>
          </a:r>
          <a:r>
            <a:rPr lang="ru-RU" sz="1600" i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(1999) включает природные условия жизни населения: способность удовлетворять потребности человека в первичных (т.е. не связанных с производством) средствах существования: воздухе, свете, тепле, питьевой воде, источниках пищевых продуктов, а также в условиях трудовой деятельности, отдыха, духовного развития.</a:t>
          </a:r>
          <a:endParaRPr lang="ru-RU" sz="1600" i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025726" y="283659"/>
        <a:ext cx="2667337" cy="39495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6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05.11.2023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61439" y="2564720"/>
            <a:ext cx="9123263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2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en-US" sz="32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Тема: </a:t>
            </a:r>
          </a:p>
          <a:p>
            <a:r>
              <a:rPr lang="ru-RU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Эколого-ресурсный потенциал </a:t>
            </a:r>
            <a:r>
              <a:rPr lang="ru-RU" sz="40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геосистем</a:t>
            </a:r>
            <a:endParaRPr lang="ru-RU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360740" y="239990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Евразийский национальный университет имени Л.Н. Гумилева</a:t>
            </a: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A3C9628-0C51-7A18-506D-D2F200252542}"/>
              </a:ext>
            </a:extLst>
          </p:cNvPr>
          <p:cNvSpPr txBox="1"/>
          <p:nvPr/>
        </p:nvSpPr>
        <p:spPr>
          <a:xfrm>
            <a:off x="445576" y="360863"/>
            <a:ext cx="6683643" cy="2677656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составе каждой </a:t>
            </a:r>
            <a:r>
              <a:rPr lang="ru-RU" sz="24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геосистемы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участвует определенное количество популяций растений и животных. С целью определения их потенциальных возможностей (в отличие от экологического потенциала как свойства системы в целом) применяется термин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"биотический потенциал".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Блок-схема: альтернативный процесс 6">
            <a:extLst>
              <a:ext uri="{FF2B5EF4-FFF2-40B4-BE49-F238E27FC236}">
                <a16:creationId xmlns:a16="http://schemas.microsoft.com/office/drawing/2014/main" id="{FE1B9743-E233-8304-8DED-23D3E5AF3B04}"/>
              </a:ext>
            </a:extLst>
          </p:cNvPr>
          <p:cNvSpPr/>
          <p:nvPr/>
        </p:nvSpPr>
        <p:spPr>
          <a:xfrm>
            <a:off x="1255363" y="4122549"/>
            <a:ext cx="9810427" cy="1859797"/>
          </a:xfrm>
          <a:prstGeom prst="flowChartAlternateProcess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indent="449580" algn="just"/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Биотический потенциал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это генетически обусловленная способность организмов, видов, популяций, структурных или функциональных блоков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существовать в определенном диапазоне экологических условий и поддерживать структурно-функциональной организации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геосистемы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в составе которой они находятся.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1305" y="795130"/>
            <a:ext cx="3230218" cy="233569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872801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6651C76A-417C-B7BD-1DF0-79111806A032}"/>
              </a:ext>
            </a:extLst>
          </p:cNvPr>
          <p:cNvSpPr txBox="1"/>
          <p:nvPr/>
        </p:nvSpPr>
        <p:spPr>
          <a:xfrm>
            <a:off x="733426" y="590193"/>
            <a:ext cx="10873144" cy="19389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Если принять определение потенциала ландшафта как «характеристики меры возможного выполнения ландшафтом социально-экономических функций, отражающей степень возможного участия ландшафта в удовлетворении разнообразных потребностей общества» (Охрана ландшафтов., 1982), то далее нужно признать, что у ландшафта 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две функции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ru-RU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53D3C36-A1C6-CC4F-3236-B3602226C739}"/>
              </a:ext>
            </a:extLst>
          </p:cNvPr>
          <p:cNvSpPr txBox="1"/>
          <p:nvPr/>
        </p:nvSpPr>
        <p:spPr>
          <a:xfrm>
            <a:off x="403763" y="3276600"/>
            <a:ext cx="4591373" cy="1477328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Первая — экологическая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т.е. функция жизнеобеспечения, или удовлетворение потребностей человечества как части живой природы в первичных средствах существования;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1763DDA-DF53-D88B-2E86-B0C39711843D}"/>
              </a:ext>
            </a:extLst>
          </p:cNvPr>
          <p:cNvSpPr txBox="1"/>
          <p:nvPr/>
        </p:nvSpPr>
        <p:spPr>
          <a:xfrm>
            <a:off x="5727755" y="3276600"/>
            <a:ext cx="6098582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вторая - ресурсная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или производственная, выражающаяся в способности ландшафта обеспечить общественное производство необходимыми энергетическими и сырьевыми ресурсами (А.Г. Исаченко, 1991).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cxnSp>
        <p:nvCxnSpPr>
          <p:cNvPr id="18" name="Прямая со стрелкой 17">
            <a:extLst>
              <a:ext uri="{FF2B5EF4-FFF2-40B4-BE49-F238E27FC236}">
                <a16:creationId xmlns:a16="http://schemas.microsoft.com/office/drawing/2014/main" id="{B5C41939-9D2F-FA07-F398-5657334D1A5E}"/>
              </a:ext>
            </a:extLst>
          </p:cNvPr>
          <p:cNvCxnSpPr>
            <a:cxnSpLocks/>
          </p:cNvCxnSpPr>
          <p:nvPr/>
        </p:nvCxnSpPr>
        <p:spPr>
          <a:xfrm>
            <a:off x="8648700" y="2529185"/>
            <a:ext cx="9526" cy="747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>
            <a:extLst>
              <a:ext uri="{FF2B5EF4-FFF2-40B4-BE49-F238E27FC236}">
                <a16:creationId xmlns:a16="http://schemas.microsoft.com/office/drawing/2014/main" id="{CA1911F6-89F2-49C1-D48E-5EF5696CD3E2}"/>
              </a:ext>
            </a:extLst>
          </p:cNvPr>
          <p:cNvCxnSpPr>
            <a:cxnSpLocks/>
          </p:cNvCxnSpPr>
          <p:nvPr/>
        </p:nvCxnSpPr>
        <p:spPr>
          <a:xfrm flipH="1">
            <a:off x="3676650" y="2529185"/>
            <a:ext cx="9525" cy="7474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Блок-схема: альтернативный процесс 19">
            <a:extLst>
              <a:ext uri="{FF2B5EF4-FFF2-40B4-BE49-F238E27FC236}">
                <a16:creationId xmlns:a16="http://schemas.microsoft.com/office/drawing/2014/main" id="{FE1B9743-E233-8304-8DED-23D3E5AF3B04}"/>
              </a:ext>
            </a:extLst>
          </p:cNvPr>
          <p:cNvSpPr/>
          <p:nvPr/>
        </p:nvSpPr>
        <p:spPr>
          <a:xfrm>
            <a:off x="1045813" y="4857750"/>
            <a:ext cx="9810427" cy="1915171"/>
          </a:xfrm>
          <a:prstGeom prst="flowChartAlternateProcess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indent="44958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Отсюда - две главные составляющие потенциала ландшафта: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экологический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</a:t>
            </a:r>
            <a:r>
              <a:rPr lang="ru-RU" sz="1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ресурсный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Кроме того, есть основания различать и специфическую третью составляющую — потенциал устойчивости ландшафта</a:t>
            </a:r>
            <a:r>
              <a:rPr lang="ru-RU" sz="1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indent="449580" algn="just"/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Антропогенная деятельность формирует воздействия, которые нарушают естественную структуру природного комплекса. Такие воздействия нередко приводят к экологическим проблемам, которые необходимо рассматривать во взаимосвязи с природным потенциалом ландшафта, с учетом свойств ландшафта, определяющих его устойчивость к внешним воздействиям (</a:t>
            </a:r>
            <a:r>
              <a:rPr lang="ru-RU" sz="1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Антюфеева</a:t>
            </a:r>
            <a:r>
              <a:rPr lang="ru-RU" sz="1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Т.В.; 2003).</a:t>
            </a:r>
          </a:p>
          <a:p>
            <a:pPr indent="449580" algn="just"/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3393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4B26D4-7CE0-92C7-EC3C-E6AE807903B4}"/>
              </a:ext>
            </a:extLst>
          </p:cNvPr>
          <p:cNvSpPr txBox="1">
            <a:spLocks/>
          </p:cNvSpPr>
          <p:nvPr/>
        </p:nvSpPr>
        <p:spPr>
          <a:xfrm>
            <a:off x="884050" y="88901"/>
            <a:ext cx="3935278" cy="6887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ru-RU" sz="1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Природный потенциал ландшафта включает следующие показатели (Исаченко А.Г., 1991):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03B7BFCD-0A1D-E994-8B3A-0E0D7189621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81503938"/>
              </p:ext>
            </p:extLst>
          </p:nvPr>
        </p:nvGraphicFramePr>
        <p:xfrm>
          <a:off x="781050" y="709480"/>
          <a:ext cx="10785529" cy="4516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23A9D94-FF8B-074E-531A-608778659465}"/>
              </a:ext>
            </a:extLst>
          </p:cNvPr>
          <p:cNvSpPr txBox="1"/>
          <p:nvPr/>
        </p:nvSpPr>
        <p:spPr>
          <a:xfrm>
            <a:off x="1522225" y="5323901"/>
            <a:ext cx="9745850" cy="175432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Выявление совокупности природных факторов, имеющих наиболее важное значение для жизнеобеспечения человека, существующего в том или ином ландшафте, или осваивающего его составляет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эколого-ресурсный потенциал территории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Кочуров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Б.И., 1999). Наличие тех или иных показателей эколого-ресурсного потенциала определяло в дальнейшем, как степень ее освоения, так и виды использования земель.</a:t>
            </a:r>
          </a:p>
          <a:p>
            <a:pPr indent="449580" algn="just"/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7707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EC28E4C-4241-AFF9-11C5-BF78DE2959E8}"/>
              </a:ext>
            </a:extLst>
          </p:cNvPr>
          <p:cNvSpPr txBox="1"/>
          <p:nvPr/>
        </p:nvSpPr>
        <p:spPr>
          <a:xfrm>
            <a:off x="657870" y="239360"/>
            <a:ext cx="10899183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А.Г. Исаченко (1998) считает, что направленность хозяйственного освоения территории изначально предопределяется естественными условиями жизни и хозяйственной деятельности, т.е. экологическим и ресурсным потенциалом ландшафта.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" name="Свиток: горизонтальный 3">
            <a:extLst>
              <a:ext uri="{FF2B5EF4-FFF2-40B4-BE49-F238E27FC236}">
                <a16:creationId xmlns:a16="http://schemas.microsoft.com/office/drawing/2014/main" id="{8D6B4B35-FFE9-053A-EC69-03A2054A53BE}"/>
              </a:ext>
            </a:extLst>
          </p:cNvPr>
          <p:cNvSpPr/>
          <p:nvPr/>
        </p:nvSpPr>
        <p:spPr>
          <a:xfrm>
            <a:off x="447675" y="1162690"/>
            <a:ext cx="6915150" cy="3449180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270510" algn="just">
              <a:spcAft>
                <a:spcPts val="3300"/>
              </a:spcAft>
              <a:tabLst>
                <a:tab pos="488950" algn="l"/>
              </a:tabLst>
            </a:pPr>
            <a:r>
              <a:rPr lang="ru-RU" sz="1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Хозяйственное освоение территории </a:t>
            </a: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— не есть автономный процесс, как извне навязываемый ландшафту: напротив, корни, или предпосылки этого процесса лежат в самом ландшафте. И чем более благоприятны природно-ресурсные и экологические предпосылки для хозяйственного освоения, чем сильнее они стимулируют развитие хозяйства, тем более интенсивные нагрузки хозяйство накладывает на ландшафт и тем более существенных трансформаций последнего можно </a:t>
            </a:r>
            <a:r>
              <a:rPr lang="ru-RU" sz="1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ожидать.</a:t>
            </a:r>
            <a:endParaRPr lang="ru-RU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" name="Свиток: горизонтальный 3">
            <a:extLst>
              <a:ext uri="{FF2B5EF4-FFF2-40B4-BE49-F238E27FC236}">
                <a16:creationId xmlns:a16="http://schemas.microsoft.com/office/drawing/2014/main" id="{8D6B4B35-FFE9-053A-EC69-03A2054A53BE}"/>
              </a:ext>
            </a:extLst>
          </p:cNvPr>
          <p:cNvSpPr/>
          <p:nvPr/>
        </p:nvSpPr>
        <p:spPr>
          <a:xfrm>
            <a:off x="3905250" y="3810610"/>
            <a:ext cx="6915150" cy="3449180"/>
          </a:xfrm>
          <a:prstGeom prst="horizontalScroll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270510" algn="just">
              <a:spcAft>
                <a:spcPts val="3300"/>
              </a:spcAft>
              <a:tabLst>
                <a:tab pos="488950" algn="l"/>
              </a:tabLst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Следовательно, характер и глубина антропогенных трансформаций ландшафта косвенно определяется его собственными качествами, его эколого-ресурсным потенциалом и потенциалом устойчивости. Поэтому, чаще всего наиболее серьезные и негативные трансформации проявляются в ландшафтах, изначально наиболее благоприятных для расселения и хозяйственной деятельности.</a:t>
            </a:r>
            <a:endParaRPr lang="ru-RU" sz="1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41766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Rectangle 7">
            <a:extLst>
              <a:ext uri="{FF2B5EF4-FFF2-40B4-BE49-F238E27FC236}">
                <a16:creationId xmlns:a16="http://schemas.microsoft.com/office/drawing/2014/main" id="{7608836D-C7CD-485D-A3EE-F45976D9233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E5829972-04AB-4FA5-807B-D16B84C8FE9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08825D8A-33EB-4232-B2F4-F9F0A23B8E6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37ECC478-556B-4732-A558-70E89B6614E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8" name="Rectangle 64">
              <a:extLst>
                <a:ext uri="{FF2B5EF4-FFF2-40B4-BE49-F238E27FC236}">
                  <a16:creationId xmlns:a16="http://schemas.microsoft.com/office/drawing/2014/main" id="{2569EEB1-2A6F-46C7-AAEA-CD1B676E487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66">
              <a:extLst>
                <a:ext uri="{FF2B5EF4-FFF2-40B4-BE49-F238E27FC236}">
                  <a16:creationId xmlns:a16="http://schemas.microsoft.com/office/drawing/2014/main" id="{3439FD61-F1F1-466A-9CE6-06072254904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64">
              <a:extLst>
                <a:ext uri="{FF2B5EF4-FFF2-40B4-BE49-F238E27FC236}">
                  <a16:creationId xmlns:a16="http://schemas.microsoft.com/office/drawing/2014/main" id="{BB5C3D91-969C-49DE-81A1-EED0E9FAD73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66">
              <a:extLst>
                <a:ext uri="{FF2B5EF4-FFF2-40B4-BE49-F238E27FC236}">
                  <a16:creationId xmlns:a16="http://schemas.microsoft.com/office/drawing/2014/main" id="{14FDF799-8DBD-465A-BFCD-B8D2F864435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64">
              <a:extLst>
                <a:ext uri="{FF2B5EF4-FFF2-40B4-BE49-F238E27FC236}">
                  <a16:creationId xmlns:a16="http://schemas.microsoft.com/office/drawing/2014/main" id="{4ED0DC5F-645A-4A94-A3C6-9ABA8BEA81B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66">
              <a:extLst>
                <a:ext uri="{FF2B5EF4-FFF2-40B4-BE49-F238E27FC236}">
                  <a16:creationId xmlns:a16="http://schemas.microsoft.com/office/drawing/2014/main" id="{987528AE-1A5D-4EAD-9B8F-F27DC6D71BE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64">
              <a:extLst>
                <a:ext uri="{FF2B5EF4-FFF2-40B4-BE49-F238E27FC236}">
                  <a16:creationId xmlns:a16="http://schemas.microsoft.com/office/drawing/2014/main" id="{3EC03E9D-7957-42F3-B30E-B17E1BD9C2E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6">
              <a:extLst>
                <a:ext uri="{FF2B5EF4-FFF2-40B4-BE49-F238E27FC236}">
                  <a16:creationId xmlns:a16="http://schemas.microsoft.com/office/drawing/2014/main" id="{8500EA75-AD80-4038-B7BA-18101069CAF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4">
              <a:extLst>
                <a:ext uri="{FF2B5EF4-FFF2-40B4-BE49-F238E27FC236}">
                  <a16:creationId xmlns:a16="http://schemas.microsoft.com/office/drawing/2014/main" id="{A8518B9B-2CF4-499C-8869-53DAF713C7B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6">
              <a:extLst>
                <a:ext uri="{FF2B5EF4-FFF2-40B4-BE49-F238E27FC236}">
                  <a16:creationId xmlns:a16="http://schemas.microsoft.com/office/drawing/2014/main" id="{8A0105D1-8B0F-48FB-99CE-F317FC01C6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4">
              <a:extLst>
                <a:ext uri="{FF2B5EF4-FFF2-40B4-BE49-F238E27FC236}">
                  <a16:creationId xmlns:a16="http://schemas.microsoft.com/office/drawing/2014/main" id="{CE0072A9-6AA2-4FFD-B286-2F7C4D0B868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6">
              <a:extLst>
                <a:ext uri="{FF2B5EF4-FFF2-40B4-BE49-F238E27FC236}">
                  <a16:creationId xmlns:a16="http://schemas.microsoft.com/office/drawing/2014/main" id="{41208B1A-BDF4-454C-8F35-5FCB2A8152E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0" name="Group 27">
            <a:extLst>
              <a:ext uri="{FF2B5EF4-FFF2-40B4-BE49-F238E27FC236}">
                <a16:creationId xmlns:a16="http://schemas.microsoft.com/office/drawing/2014/main" id="{DD732156-DC6C-48BB-B708-B6FF3392091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1" name="Rectangle 2">
              <a:extLst>
                <a:ext uri="{FF2B5EF4-FFF2-40B4-BE49-F238E27FC236}">
                  <a16:creationId xmlns:a16="http://schemas.microsoft.com/office/drawing/2014/main" id="{D12F30BB-247F-4C07-8FD1-B4A17BED78D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59">
              <a:extLst>
                <a:ext uri="{FF2B5EF4-FFF2-40B4-BE49-F238E27FC236}">
                  <a16:creationId xmlns:a16="http://schemas.microsoft.com/office/drawing/2014/main" id="{D9B72407-7C8E-411C-A298-DAA3D3AEB37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2">
              <a:extLst>
                <a:ext uri="{FF2B5EF4-FFF2-40B4-BE49-F238E27FC236}">
                  <a16:creationId xmlns:a16="http://schemas.microsoft.com/office/drawing/2014/main" id="{A8908A40-3CE7-49FC-930D-8343D2C68BE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4">
              <a:extLst>
                <a:ext uri="{FF2B5EF4-FFF2-40B4-BE49-F238E27FC236}">
                  <a16:creationId xmlns:a16="http://schemas.microsoft.com/office/drawing/2014/main" id="{A163286E-D081-420D-9CFB-F64ABF859A0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6">
              <a:extLst>
                <a:ext uri="{FF2B5EF4-FFF2-40B4-BE49-F238E27FC236}">
                  <a16:creationId xmlns:a16="http://schemas.microsoft.com/office/drawing/2014/main" id="{DE8A6DD8-B1A0-4844-9E93-5B435CE9FB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">
              <a:extLst>
                <a:ext uri="{FF2B5EF4-FFF2-40B4-BE49-F238E27FC236}">
                  <a16:creationId xmlns:a16="http://schemas.microsoft.com/office/drawing/2014/main" id="{7E544615-AC20-41F2-9486-24FFC303D96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59">
              <a:extLst>
                <a:ext uri="{FF2B5EF4-FFF2-40B4-BE49-F238E27FC236}">
                  <a16:creationId xmlns:a16="http://schemas.microsoft.com/office/drawing/2014/main" id="{E57712DD-706E-4BA7-996F-289DBF017D3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62">
              <a:extLst>
                <a:ext uri="{FF2B5EF4-FFF2-40B4-BE49-F238E27FC236}">
                  <a16:creationId xmlns:a16="http://schemas.microsoft.com/office/drawing/2014/main" id="{21F827BF-3A54-4951-B69B-2B7644AECDA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64">
              <a:extLst>
                <a:ext uri="{FF2B5EF4-FFF2-40B4-BE49-F238E27FC236}">
                  <a16:creationId xmlns:a16="http://schemas.microsoft.com/office/drawing/2014/main" id="{9AA089BA-3050-459A-9FE4-6BAA2CBECF2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186178A2-1581-4172-819F-C39E773D6A7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1487A9E8-2A20-4ED4-A785-7E71AE0B912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59">
              <a:extLst>
                <a:ext uri="{FF2B5EF4-FFF2-40B4-BE49-F238E27FC236}">
                  <a16:creationId xmlns:a16="http://schemas.microsoft.com/office/drawing/2014/main" id="{041FDCC3-881A-4FD0-8124-0B552A4CF9D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2">
              <a:extLst>
                <a:ext uri="{FF2B5EF4-FFF2-40B4-BE49-F238E27FC236}">
                  <a16:creationId xmlns:a16="http://schemas.microsoft.com/office/drawing/2014/main" id="{0E834240-9B67-4663-9EBD-47272D03A93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4">
              <a:extLst>
                <a:ext uri="{FF2B5EF4-FFF2-40B4-BE49-F238E27FC236}">
                  <a16:creationId xmlns:a16="http://schemas.microsoft.com/office/drawing/2014/main" id="{0F9458DA-D11F-4E18-9157-33692F37319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91081F6-440A-4AA3-9B72-3F5D9CC2B4A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2">
              <a:extLst>
                <a:ext uri="{FF2B5EF4-FFF2-40B4-BE49-F238E27FC236}">
                  <a16:creationId xmlns:a16="http://schemas.microsoft.com/office/drawing/2014/main" id="{9EBE463D-7A93-417C-9D3C-97B0A4623D4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59">
              <a:extLst>
                <a:ext uri="{FF2B5EF4-FFF2-40B4-BE49-F238E27FC236}">
                  <a16:creationId xmlns:a16="http://schemas.microsoft.com/office/drawing/2014/main" id="{212DD3DC-0710-4F07-A622-FC8E0555A4B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2">
              <a:extLst>
                <a:ext uri="{FF2B5EF4-FFF2-40B4-BE49-F238E27FC236}">
                  <a16:creationId xmlns:a16="http://schemas.microsoft.com/office/drawing/2014/main" id="{8784D3F6-706C-4925-A0C5-923284A9126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4">
              <a:extLst>
                <a:ext uri="{FF2B5EF4-FFF2-40B4-BE49-F238E27FC236}">
                  <a16:creationId xmlns:a16="http://schemas.microsoft.com/office/drawing/2014/main" id="{4FDA8F6E-612C-41A5-98E3-7605FA7E74B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3D541228-2F26-430A-8962-E1148FB4A3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2">
              <a:extLst>
                <a:ext uri="{FF2B5EF4-FFF2-40B4-BE49-F238E27FC236}">
                  <a16:creationId xmlns:a16="http://schemas.microsoft.com/office/drawing/2014/main" id="{6112C289-AABF-405B-8B79-BDE5E511D78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59">
              <a:extLst>
                <a:ext uri="{FF2B5EF4-FFF2-40B4-BE49-F238E27FC236}">
                  <a16:creationId xmlns:a16="http://schemas.microsoft.com/office/drawing/2014/main" id="{D7447B8D-AE88-4614-93EA-CFF096AA393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2">
              <a:extLst>
                <a:ext uri="{FF2B5EF4-FFF2-40B4-BE49-F238E27FC236}">
                  <a16:creationId xmlns:a16="http://schemas.microsoft.com/office/drawing/2014/main" id="{B7F02231-97A6-46A8-B388-35730D70ECF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4">
              <a:extLst>
                <a:ext uri="{FF2B5EF4-FFF2-40B4-BE49-F238E27FC236}">
                  <a16:creationId xmlns:a16="http://schemas.microsoft.com/office/drawing/2014/main" id="{4F231344-6DAB-48BD-9121-995A1C79A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66">
              <a:extLst>
                <a:ext uri="{FF2B5EF4-FFF2-40B4-BE49-F238E27FC236}">
                  <a16:creationId xmlns:a16="http://schemas.microsoft.com/office/drawing/2014/main" id="{F7FA72A2-3D92-4B88-A004-95272D49BBC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8" name="Скругленный прямоугольник 4">
            <a:extLst>
              <a:ext uri="{FF2B5EF4-FFF2-40B4-BE49-F238E27FC236}">
                <a16:creationId xmlns:a16="http://schemas.microsoft.com/office/drawing/2014/main" id="{48BE2435-1AF6-498A-B630-39CE5DCECAFB}"/>
              </a:ext>
            </a:extLst>
          </p:cNvPr>
          <p:cNvSpPr/>
          <p:nvPr/>
        </p:nvSpPr>
        <p:spPr>
          <a:xfrm>
            <a:off x="2003488" y="366533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9" name="Рисунок 48">
            <a:extLst>
              <a:ext uri="{FF2B5EF4-FFF2-40B4-BE49-F238E27FC236}">
                <a16:creationId xmlns:a16="http://schemas.microsoft.com/office/drawing/2014/main" id="{FE353B45-DB49-4261-B4C6-7E9746590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9736" y="1976610"/>
            <a:ext cx="3105150" cy="3881438"/>
          </a:xfrm>
          <a:prstGeom prst="rect">
            <a:avLst/>
          </a:prstGeom>
        </p:spPr>
      </p:pic>
      <p:sp>
        <p:nvSpPr>
          <p:cNvPr id="51" name="Заголовок 1">
            <a:extLst>
              <a:ext uri="{FF2B5EF4-FFF2-40B4-BE49-F238E27FC236}">
                <a16:creationId xmlns:a16="http://schemas.microsoft.com/office/drawing/2014/main" id="{26782FEF-BB68-46F0-BA44-140034972F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13993"/>
            <a:ext cx="10972800" cy="34864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Обзорные вопросы</a:t>
            </a: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771EF76B-1D00-459D-879C-636C3876B6CE}"/>
              </a:ext>
            </a:extLst>
          </p:cNvPr>
          <p:cNvSpPr/>
          <p:nvPr/>
        </p:nvSpPr>
        <p:spPr>
          <a:xfrm>
            <a:off x="908540" y="1287013"/>
            <a:ext cx="7395634" cy="2541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Какие три большие группы ресурсов?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В чем заключается принципиальное отличие природных условий и природных ресурсов?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 Раскройте сущность понятия «природно-ресурсный потенциал».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 Какое природопользования является рациональным, а какое - нерациональным?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5. Каким может быть состояние природной среды в процессе природопользования?</a:t>
            </a:r>
          </a:p>
          <a:p>
            <a:pPr lvl="0" algn="just">
              <a:lnSpc>
                <a:spcPct val="115000"/>
              </a:lnSpc>
              <a:spcAft>
                <a:spcPts val="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23270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56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3" name="Объект 2">
            <a:extLst>
              <a:ext uri="{FF2B5EF4-FFF2-40B4-BE49-F238E27FC236}">
                <a16:creationId xmlns:a16="http://schemas.microsoft.com/office/drawing/2014/main" id="{E3583ABC-46FC-4852-83A9-ECDF4BEAA8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091" y="1225845"/>
            <a:ext cx="10258425" cy="4351338"/>
          </a:xfrm>
        </p:spPr>
        <p:txBody>
          <a:bodyPr>
            <a:normAutofit/>
          </a:bodyPr>
          <a:lstStyle/>
          <a:p>
            <a:pPr algn="just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	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Реймерс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Н.Ф. Природопользование: Словарь-справочник. - М .: Мысль, 1990. - 637 с.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	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Реймерс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Н.Ф. Экология (теория, законы, правила, принципы и гипотезы). - М .: Россия молодая, 1994. - 367 с.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3.	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Чибилев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А.А. Ландшафтно-экологические основы рационализации природопользования в степной зоне (на примере Южного Урала и сопредельных территорий):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автореф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...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докт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геогр. наук. – СПб: ГУ, 1992. –    50 с.</a:t>
            </a:r>
          </a:p>
          <a:p>
            <a:pPr algn="just"/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4.	Антипов А.Н., </a:t>
            </a:r>
            <a:r>
              <a:rPr lang="ru-RU" sz="18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Плюснин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В.М. Экологическое зонирование Байкальской природной территории // География и природные ресурсы. – 2002. – №4. –            С. 14-23.</a:t>
            </a:r>
          </a:p>
        </p:txBody>
      </p:sp>
      <p:sp>
        <p:nvSpPr>
          <p:cNvPr id="64" name="Скругленный прямоугольник 4">
            <a:extLst>
              <a:ext uri="{FF2B5EF4-FFF2-40B4-BE49-F238E27FC236}">
                <a16:creationId xmlns:a16="http://schemas.microsoft.com/office/drawing/2014/main" id="{0D509619-83D1-4D50-8E2B-1F85468B7A12}"/>
              </a:ext>
            </a:extLst>
          </p:cNvPr>
          <p:cNvSpPr/>
          <p:nvPr/>
        </p:nvSpPr>
        <p:spPr>
          <a:xfrm>
            <a:off x="2003488" y="322759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Заголовок 1">
            <a:extLst>
              <a:ext uri="{FF2B5EF4-FFF2-40B4-BE49-F238E27FC236}">
                <a16:creationId xmlns:a16="http://schemas.microsoft.com/office/drawing/2014/main" id="{028D9DAB-6A13-4E4A-B7F3-5A84D35BB2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1654" y="336282"/>
            <a:ext cx="10972800" cy="564672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Список использованных источников</a:t>
            </a:r>
          </a:p>
        </p:txBody>
      </p:sp>
    </p:spTree>
    <p:extLst>
      <p:ext uri="{BB962C8B-B14F-4D97-AF65-F5344CB8AC3E}">
        <p14:creationId xmlns:p14="http://schemas.microsoft.com/office/powerpoint/2010/main" val="8248724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2" name="Rectangle 111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19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0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1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2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3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4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5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6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7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8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9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32" name="Group 131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133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8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0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1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2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3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4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5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6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7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8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9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2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3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4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6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7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8" name="Заголовок 1">
            <a:extLst>
              <a:ext uri="{FF2B5EF4-FFF2-40B4-BE49-F238E27FC236}">
                <a16:creationId xmlns:a16="http://schemas.microsoft.com/office/drawing/2014/main" id="{274D7792-7E79-4D67-987E-3064A69300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195716"/>
            <a:ext cx="10515600" cy="1325563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Благодарю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2171037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21862" y="1719618"/>
            <a:ext cx="5948831" cy="4334629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1. Основные понятия </a:t>
            </a:r>
          </a:p>
          <a:p>
            <a:pPr marL="0" indent="0">
              <a:buNone/>
            </a:pPr>
            <a:r>
              <a:rPr lang="ru-RU" sz="24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 Методика исследования эколого-ресурсного потенциала </a:t>
            </a:r>
          </a:p>
          <a:p>
            <a:pPr marL="0" indent="0">
              <a:buNone/>
            </a:pPr>
            <a:endParaRPr lang="ru-RU" sz="3200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821273" y="1719618"/>
            <a:ext cx="609777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u-RU" sz="40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План лекции: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10560AD-F1C1-C830-6250-73D614EB4AB7}"/>
              </a:ext>
            </a:extLst>
          </p:cNvPr>
          <p:cNvSpPr txBox="1"/>
          <p:nvPr/>
        </p:nvSpPr>
        <p:spPr>
          <a:xfrm>
            <a:off x="666749" y="1161327"/>
            <a:ext cx="10584051" cy="120032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b="1" i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Оценка эколого-ресурсного потенциала ландшафтов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одно из необходимых условий ландшафтного планирования в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современных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реалиях общественной жизни. В естественном ландшафте ресурсный потенциал полностью определяется его природными свойствами: 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климатическими, гидрологическими, геоморфологией, почвенными, растительными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и т.д.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" name="Схема 5">
            <a:extLst>
              <a:ext uri="{FF2B5EF4-FFF2-40B4-BE49-F238E27FC236}">
                <a16:creationId xmlns:a16="http://schemas.microsoft.com/office/drawing/2014/main" id="{A0A4B85D-8228-6ECB-E789-98BFB1C2D4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19283352"/>
              </p:ext>
            </p:extLst>
          </p:nvPr>
        </p:nvGraphicFramePr>
        <p:xfrm>
          <a:off x="4410344" y="2983447"/>
          <a:ext cx="7050006" cy="31462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1A220ED8-933E-F58D-02C3-BD63B4E7A3AF}"/>
              </a:ext>
            </a:extLst>
          </p:cNvPr>
          <p:cNvSpPr txBox="1"/>
          <p:nvPr/>
        </p:nvSpPr>
        <p:spPr>
          <a:xfrm>
            <a:off x="857249" y="3654426"/>
            <a:ext cx="2617923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энциклопедическом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созологичну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словарные польской Академии наук есть три определения понятия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потенциала: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905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FA623F1-927E-3034-3967-15F47A8EBD2E}"/>
              </a:ext>
            </a:extLst>
          </p:cNvPr>
          <p:cNvSpPr txBox="1"/>
          <p:nvPr/>
        </p:nvSpPr>
        <p:spPr>
          <a:xfrm>
            <a:off x="492072" y="290988"/>
            <a:ext cx="11085162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Идея экологического потенциала с четким определением сущности понятия и сферы его использования, а также связанных с ним производных и вспомогательных понятий, может быть существенной как для раскрытия сущности современных антропогенных изменений в структурно-функциональной организации экосистем, так и для обоснования направлений хозяйственной деятельности, направленной на эффективное использование этого потенциала.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64C1EA-250D-F431-2A4A-68241591FCB2}"/>
              </a:ext>
            </a:extLst>
          </p:cNvPr>
          <p:cNvSpPr txBox="1"/>
          <p:nvPr/>
        </p:nvSpPr>
        <p:spPr>
          <a:xfrm>
            <a:off x="353394" y="1942526"/>
            <a:ext cx="11085161" cy="147732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Итак, экологический потенциал - совокупность вещественно-энергетических ресурсов и свойств экосистем, обеспечивающих ее максимально возможные структурно-функциональные параметры (энергетические, организационные, биогеохимические, </a:t>
            </a:r>
            <a:r>
              <a:rPr lang="ru-RU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водотрансформацийни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экологические) и полезные функции (защитные, продукционные, рекреационные, редукционные, ресурсные, эстетические) , которые может использовать человек. 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Стрелка: вправо 5">
            <a:extLst>
              <a:ext uri="{FF2B5EF4-FFF2-40B4-BE49-F238E27FC236}">
                <a16:creationId xmlns:a16="http://schemas.microsoft.com/office/drawing/2014/main" id="{15B55650-8013-0E38-0F5A-876D20381EB5}"/>
              </a:ext>
            </a:extLst>
          </p:cNvPr>
          <p:cNvSpPr/>
          <p:nvPr/>
        </p:nvSpPr>
        <p:spPr>
          <a:xfrm>
            <a:off x="492072" y="3759662"/>
            <a:ext cx="3091543" cy="1937657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Экологический </a:t>
            </a:r>
            <a:r>
              <a:rPr lang="ru-RU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потенциал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651C76A-417C-B7BD-1DF0-79111806A032}"/>
              </a:ext>
            </a:extLst>
          </p:cNvPr>
          <p:cNvSpPr txBox="1"/>
          <p:nvPr/>
        </p:nvSpPr>
        <p:spPr>
          <a:xfrm>
            <a:off x="3749182" y="3594064"/>
            <a:ext cx="7689373" cy="258532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это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пригодность среды для существования людей, возможность обеспечения населения необходимыми продуктами питания, условиями труда, отдыха и лечения. Природные факторы создают обязательное и общее естественное экологический фон, обеспечивают потребности человеческого организма в необходимых условиях существования (тепло, воздух, свет, вода, пища и т.д.). Во многих случаях именно природные факторы играют важную роль в формировании среды обитания человека и создают экстремальные экологические ситуации (землетрясения, наводнения, селевые потоки, лавины и т.д.).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695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1C655C5-B5A3-7426-EB5D-773F22959832}"/>
              </a:ext>
            </a:extLst>
          </p:cNvPr>
          <p:cNvSpPr txBox="1"/>
          <p:nvPr/>
        </p:nvSpPr>
        <p:spPr>
          <a:xfrm>
            <a:off x="476573" y="289679"/>
            <a:ext cx="11271141" cy="19389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структуре экологического потенциала природной среды одно из важных мест занимает </a:t>
            </a:r>
            <a:r>
              <a:rPr lang="ru-RU" sz="2400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климат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прежде всего,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тепло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 и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влагообеспеченность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Они имеют не только универсальное и непосредственное экологическое значение, но и определяют территориальную дифференциацию многих других экологических показателей, в том числе биохимических и биологических. </a:t>
            </a:r>
            <a:endParaRPr lang="ru-RU" sz="2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C39E9E44-5C3A-0503-05E6-333F857E8029}"/>
              </a:ext>
            </a:extLst>
          </p:cNvPr>
          <p:cNvSpPr/>
          <p:nvPr/>
        </p:nvSpPr>
        <p:spPr>
          <a:xfrm>
            <a:off x="5050509" y="2875002"/>
            <a:ext cx="2123268" cy="926024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776CE2C0-9B94-9668-E8F1-9A35A1CB9FA2}"/>
              </a:ext>
            </a:extLst>
          </p:cNvPr>
          <p:cNvSpPr/>
          <p:nvPr/>
        </p:nvSpPr>
        <p:spPr>
          <a:xfrm>
            <a:off x="1099896" y="4075882"/>
            <a:ext cx="10321870" cy="2120964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449580"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От них зависит биологическая продуктивность, характер растительности (в частности, наличие или отсутствие лесов), распространение заболеваний и др.</a:t>
            </a:r>
          </a:p>
          <a:p>
            <a:pPr indent="449580" algn="ctr"/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4838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1C655C5-B5A3-7426-EB5D-773F22959832}"/>
              </a:ext>
            </a:extLst>
          </p:cNvPr>
          <p:cNvSpPr txBox="1"/>
          <p:nvPr/>
        </p:nvSpPr>
        <p:spPr>
          <a:xfrm>
            <a:off x="476573" y="289679"/>
            <a:ext cx="11271141" cy="206210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Особая группа показателей связана с </a:t>
            </a:r>
            <a:r>
              <a:rPr lang="ru-RU" sz="3200" b="1" i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водообеспеченность</a:t>
            </a:r>
            <a:r>
              <a:rPr lang="ru-RU" sz="32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Важно учитывать не только достаточность питьевой воды, но и ее качество - уровень минерализации, химизации и бактериологический состав. </a:t>
            </a:r>
            <a:endParaRPr lang="ru-RU" sz="32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C39E9E44-5C3A-0503-05E6-333F857E8029}"/>
              </a:ext>
            </a:extLst>
          </p:cNvPr>
          <p:cNvSpPr/>
          <p:nvPr/>
        </p:nvSpPr>
        <p:spPr>
          <a:xfrm>
            <a:off x="5094422" y="2981325"/>
            <a:ext cx="2123268" cy="926024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776CE2C0-9B94-9668-E8F1-9A35A1CB9FA2}"/>
              </a:ext>
            </a:extLst>
          </p:cNvPr>
          <p:cNvSpPr/>
          <p:nvPr/>
        </p:nvSpPr>
        <p:spPr>
          <a:xfrm>
            <a:off x="995121" y="4190182"/>
            <a:ext cx="10321870" cy="2120964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449580" algn="ctr"/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 связи с этим важное значение имеют биохимические условия, то есть недостаток или избыток в естественной среде (в том числе в воде и почвах) таких важных для жизнеобеспечения химических элементов, как йод, фтор, кальций, медь, кобальт и др.</a:t>
            </a:r>
          </a:p>
          <a:p>
            <a:pPr indent="449580" algn="ctr"/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501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C1C655C5-B5A3-7426-EB5D-773F22959832}"/>
              </a:ext>
            </a:extLst>
          </p:cNvPr>
          <p:cNvSpPr txBox="1"/>
          <p:nvPr/>
        </p:nvSpPr>
        <p:spPr>
          <a:xfrm>
            <a:off x="476573" y="289679"/>
            <a:ext cx="11271141" cy="1323439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indent="449580"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Достаточно большую экологическую роль для человека играют такие биотические компоненты ландшафта, как растительность, животный мир, микроорганизмы. Исключительное значение имеет естественный растительный покров как источник кислорода, средств питания, фитонцидов, лекарственных средств и их оздоровительное, рекреационное и эстетическое значение. 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4" name="Стрелка: вниз 13">
            <a:extLst>
              <a:ext uri="{FF2B5EF4-FFF2-40B4-BE49-F238E27FC236}">
                <a16:creationId xmlns:a16="http://schemas.microsoft.com/office/drawing/2014/main" id="{C39E9E44-5C3A-0503-05E6-333F857E8029}"/>
              </a:ext>
            </a:extLst>
          </p:cNvPr>
          <p:cNvSpPr/>
          <p:nvPr/>
        </p:nvSpPr>
        <p:spPr>
          <a:xfrm>
            <a:off x="4732472" y="2372677"/>
            <a:ext cx="2123268" cy="926024"/>
          </a:xfrm>
          <a:prstGeom prst="downArrow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>
            <a:extLst>
              <a:ext uri="{FF2B5EF4-FFF2-40B4-BE49-F238E27FC236}">
                <a16:creationId xmlns:a16="http://schemas.microsoft.com/office/drawing/2014/main" id="{776CE2C0-9B94-9668-E8F1-9A35A1CB9FA2}"/>
              </a:ext>
            </a:extLst>
          </p:cNvPr>
          <p:cNvSpPr/>
          <p:nvPr/>
        </p:nvSpPr>
        <p:spPr>
          <a:xfrm>
            <a:off x="633171" y="3599632"/>
            <a:ext cx="10321870" cy="2120964"/>
          </a:xfrm>
          <a:prstGeom prst="ellipse">
            <a:avLst/>
          </a:prstGeom>
          <a:solidFill>
            <a:srgbClr val="E2B2D3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indent="449580" algn="just"/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Среди растений есть также немало вредных для человека видов (ядовитых, аллергенов). Важное оценивания животного мира, в котором известны многочисленные переносчики, возбудители опасных заболеваний человека, например, клещевого энцефалита, чумы, туляремии и др. С целью определения экологического потенциала важное значение также имеют повторяемость стихийных природных явлений и других экстремальных природных условий, то есть санитарно-гигиенические, медико-географические, медико-экологические и рекреационные особенности природной среды.</a:t>
            </a:r>
          </a:p>
          <a:p>
            <a:pPr indent="449580" algn="ctr"/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256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399406413"/>
              </p:ext>
            </p:extLst>
          </p:nvPr>
        </p:nvGraphicFramePr>
        <p:xfrm>
          <a:off x="681925" y="739828"/>
          <a:ext cx="10833315" cy="32225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645983641"/>
              </p:ext>
            </p:extLst>
          </p:nvPr>
        </p:nvGraphicFramePr>
        <p:xfrm>
          <a:off x="2200275" y="4276725"/>
          <a:ext cx="7319559" cy="196665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935965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Скругленный прямоугольник 4">
            <a:extLst>
              <a:ext uri="{FF2B5EF4-FFF2-40B4-BE49-F238E27FC236}">
                <a16:creationId xmlns:a16="http://schemas.microsoft.com/office/drawing/2014/main" id="{0A4BBE80-208C-4177-ACF4-5238F76F7F19}"/>
              </a:ext>
            </a:extLst>
          </p:cNvPr>
          <p:cNvSpPr/>
          <p:nvPr/>
        </p:nvSpPr>
        <p:spPr>
          <a:xfrm>
            <a:off x="2109741" y="568072"/>
            <a:ext cx="8181975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Скругленный прямоугольник 4">
            <a:extLst>
              <a:ext uri="{FF2B5EF4-FFF2-40B4-BE49-F238E27FC236}">
                <a16:creationId xmlns:a16="http://schemas.microsoft.com/office/drawing/2014/main" id="{06CB4EFE-D685-4A6E-9495-18DF9A180BDC}"/>
              </a:ext>
            </a:extLst>
          </p:cNvPr>
          <p:cNvSpPr/>
          <p:nvPr/>
        </p:nvSpPr>
        <p:spPr>
          <a:xfrm>
            <a:off x="481207" y="477581"/>
            <a:ext cx="11247894" cy="816713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786EB66-C867-4091-BE41-0977C3162303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AC298A-B9B9-4BAB-BCF5-45A44E5BA7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BF8F48-5FE7-4A46-8BEB-AF2AE44CD2E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117AB195-E690-4959-B435-3BC469C2CA4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BBBA5550-3A7F-41FE-AEC2-85F9CA801E3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20C75782-E825-4F5C-B9E2-269CD9E69B9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3F6D5B3A-F638-4015-BF3D-202A166FD4E0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C8B81319-436D-4F21-ABCC-A5838F98926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C0516BC-CF7B-4D50-8C67-0665D3FD9A4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C232F28B-582E-441D-A117-D9A1A40EBCC6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5E43823E-66CA-4740-95AE-DB53C2751B6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06C1A5BC-53FF-465A-8394-81554FCDA012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86AAA0B5-FFC7-499B-9C1B-8DFFB4F2910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A1B55CB2-2108-462D-B109-4D76D34A824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9E620EE3-25FA-4C0B-9F5D-470FF51B9B1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52A5BDF8-AD17-44D3-B1C9-E165158D919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9D9672DB-F953-4898-9C52-03A164FADED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BF03BEBE-5AB3-4234-9975-887E86FEDE1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77545F09-233F-4039-B88E-8B7EE733B6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B89D6423-0884-41BE-BAB8-0F8A9851D541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2316554F-5550-4E94-BF70-9B1092E2A855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B3B986A6-E7CE-46D5-B7C2-E469056C52C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513E22E1-E1BD-471B-9959-02D382CDB4A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81396781-D57E-417F-9D99-C69663C283F8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3DCA897-9502-460C-B0A6-67548D09B71D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009AF730-DCD4-4428-A9E9-D26FAD14202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72AF0F75-11D1-432A-969B-1F454307F52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3397648-9CC0-48EE-86FE-B819830EA2CC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5C7C485C-93D0-46DC-AD54-B0AFDAEA7A1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BB2C71AA-96A2-4945-BE1C-17FEF965F79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914A3E6-8F60-4CB5-8142-47B57D38C60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8E36D6EE-E260-44F2-8D0C-B86573A6803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A1EDD0E7-0ACC-4782-BB65-179218A536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61301D83-35ED-45D9-808A-4BDADF2B221F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8ED1BB52-7859-46C1-997C-F679C92369FE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7A5D5BB8-21AD-44D8-8793-CB4924B9380A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B17B7F3-3D9C-4459-AF7F-6BCF136647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03AF9AAC-5EF8-43F6-A71F-CAACB54FF673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F0D2C464-1C0A-4D91-9AAA-C053C895FDF7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4BEDADBB-1E6E-48F0-BBF3-EB9B978FB254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A768E058-61D9-41D6-AC45-94D984A89B4B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99718B8A-0078-45EC-9F2C-1B6E96E1B739}"/>
                </a:ext>
                <a:ext uri="{C183D7F6-B498-43B3-948B-1728B52AA6E4}">
                  <adec:decorative xmlns=""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Прямоугольник: скругленные углы 53">
            <a:extLst>
              <a:ext uri="{FF2B5EF4-FFF2-40B4-BE49-F238E27FC236}">
                <a16:creationId xmlns:a16="http://schemas.microsoft.com/office/drawing/2014/main" id="{57E08D19-53D5-4ED3-9AF0-C391FA6FA6C0}"/>
              </a:ext>
            </a:extLst>
          </p:cNvPr>
          <p:cNvSpPr/>
          <p:nvPr/>
        </p:nvSpPr>
        <p:spPr>
          <a:xfrm>
            <a:off x="162814" y="675107"/>
            <a:ext cx="10707514" cy="11535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ID4096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0EC72F8B-B1DD-4055-A4FC-C6C063376058}"/>
              </a:ext>
            </a:extLst>
          </p:cNvPr>
          <p:cNvSpPr/>
          <p:nvPr/>
        </p:nvSpPr>
        <p:spPr>
          <a:xfrm>
            <a:off x="327394" y="694144"/>
            <a:ext cx="10340606" cy="907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Основными критериями определения экологического и вторичного потенциалов </a:t>
            </a:r>
            <a:r>
              <a:rPr lang="ru-RU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геосистем</a:t>
            </a:r>
            <a:r>
              <a:rPr lang="en-US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kk-KZ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являются</a:t>
            </a:r>
            <a:r>
              <a:rPr lang="ru-RU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5" name="Схема 54">
            <a:extLst>
              <a:ext uri="{FF2B5EF4-FFF2-40B4-BE49-F238E27FC236}">
                <a16:creationId xmlns:a16="http://schemas.microsoft.com/office/drawing/2014/main" id="{5BA9E42B-74E6-40A4-B5D0-CE89C3E695F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2810029"/>
              </p:ext>
            </p:extLst>
          </p:nvPr>
        </p:nvGraphicFramePr>
        <p:xfrm>
          <a:off x="1928447" y="1733068"/>
          <a:ext cx="9778113" cy="42867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5396822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5052</TotalTime>
  <Words>1480</Words>
  <Application>Microsoft Office PowerPoint</Application>
  <PresentationFormat>Широкоэкранный</PresentationFormat>
  <Paragraphs>56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Обзорные вопросы</vt:lpstr>
      <vt:lpstr>Список использованных источников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Anuar</cp:lastModifiedBy>
  <cp:revision>162</cp:revision>
  <dcterms:created xsi:type="dcterms:W3CDTF">2021-11-16T03:16:23Z</dcterms:created>
  <dcterms:modified xsi:type="dcterms:W3CDTF">2023-11-04T19:11:49Z</dcterms:modified>
</cp:coreProperties>
</file>