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Средний стиль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5" d="100"/>
          <a:sy n="45" d="100"/>
        </p:scale>
        <p:origin x="78"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FC46E7-4FF4-0D7A-7881-D2EE58562C8A}"/>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8B0BD0F4-3961-0C86-4200-0FC00CEFBC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F3F7F869-6F0F-0870-D9FC-6E5AAAC44E8B}"/>
              </a:ext>
            </a:extLst>
          </p:cNvPr>
          <p:cNvSpPr>
            <a:spLocks noGrp="1"/>
          </p:cNvSpPr>
          <p:nvPr>
            <p:ph type="dt" sz="half" idx="10"/>
          </p:nvPr>
        </p:nvSpPr>
        <p:spPr/>
        <p:txBody>
          <a:bodyPr/>
          <a:lstStyle/>
          <a:p>
            <a:fld id="{84B90976-9E3D-477B-A59B-92EA9B225CC6}"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2311537A-57A7-7B53-C72A-9AF2007C7B1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EC3F8E3-922E-3520-5CD6-6BA14D56AD88}"/>
              </a:ext>
            </a:extLst>
          </p:cNvPr>
          <p:cNvSpPr>
            <a:spLocks noGrp="1"/>
          </p:cNvSpPr>
          <p:nvPr>
            <p:ph type="sldNum" sz="quarter" idx="12"/>
          </p:nvPr>
        </p:nvSpPr>
        <p:spPr/>
        <p:txBody>
          <a:bodyPr/>
          <a:lstStyle/>
          <a:p>
            <a:fld id="{5503374A-DF4A-4DA1-A023-46CF0A3B846D}" type="slidenum">
              <a:rPr lang="ru-RU" smtClean="0"/>
              <a:t>‹#›</a:t>
            </a:fld>
            <a:endParaRPr lang="ru-RU"/>
          </a:p>
        </p:txBody>
      </p:sp>
    </p:spTree>
    <p:extLst>
      <p:ext uri="{BB962C8B-B14F-4D97-AF65-F5344CB8AC3E}">
        <p14:creationId xmlns:p14="http://schemas.microsoft.com/office/powerpoint/2010/main" val="974158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3A43B4-BB35-BD2C-10F9-D5C02D3DCD85}"/>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89F6CA1D-DC90-80DC-86FF-1D65AB902D72}"/>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B345983-3BF3-A2D9-DEA1-00735069A7EC}"/>
              </a:ext>
            </a:extLst>
          </p:cNvPr>
          <p:cNvSpPr>
            <a:spLocks noGrp="1"/>
          </p:cNvSpPr>
          <p:nvPr>
            <p:ph type="dt" sz="half" idx="10"/>
          </p:nvPr>
        </p:nvSpPr>
        <p:spPr/>
        <p:txBody>
          <a:bodyPr/>
          <a:lstStyle/>
          <a:p>
            <a:fld id="{84B90976-9E3D-477B-A59B-92EA9B225CC6}"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99B72B11-3CD1-F2C3-4C9B-2DDC615FB39D}"/>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FD2132A-3991-400F-D691-8A4F466E351E}"/>
              </a:ext>
            </a:extLst>
          </p:cNvPr>
          <p:cNvSpPr>
            <a:spLocks noGrp="1"/>
          </p:cNvSpPr>
          <p:nvPr>
            <p:ph type="sldNum" sz="quarter" idx="12"/>
          </p:nvPr>
        </p:nvSpPr>
        <p:spPr/>
        <p:txBody>
          <a:bodyPr/>
          <a:lstStyle/>
          <a:p>
            <a:fld id="{5503374A-DF4A-4DA1-A023-46CF0A3B846D}" type="slidenum">
              <a:rPr lang="ru-RU" smtClean="0"/>
              <a:t>‹#›</a:t>
            </a:fld>
            <a:endParaRPr lang="ru-RU"/>
          </a:p>
        </p:txBody>
      </p:sp>
    </p:spTree>
    <p:extLst>
      <p:ext uri="{BB962C8B-B14F-4D97-AF65-F5344CB8AC3E}">
        <p14:creationId xmlns:p14="http://schemas.microsoft.com/office/powerpoint/2010/main" val="1789911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DA43A294-AB38-D591-48EA-2861F9508160}"/>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4490F924-073B-C2FD-DA91-3A4E790FCC21}"/>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FC3A21A-1A46-8402-97C8-86201A8BC83E}"/>
              </a:ext>
            </a:extLst>
          </p:cNvPr>
          <p:cNvSpPr>
            <a:spLocks noGrp="1"/>
          </p:cNvSpPr>
          <p:nvPr>
            <p:ph type="dt" sz="half" idx="10"/>
          </p:nvPr>
        </p:nvSpPr>
        <p:spPr/>
        <p:txBody>
          <a:bodyPr/>
          <a:lstStyle/>
          <a:p>
            <a:fld id="{84B90976-9E3D-477B-A59B-92EA9B225CC6}"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DBDFE0BD-3234-5707-9CB3-7BA12D14561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56206FFA-D0EC-6352-741A-671A3036A412}"/>
              </a:ext>
            </a:extLst>
          </p:cNvPr>
          <p:cNvSpPr>
            <a:spLocks noGrp="1"/>
          </p:cNvSpPr>
          <p:nvPr>
            <p:ph type="sldNum" sz="quarter" idx="12"/>
          </p:nvPr>
        </p:nvSpPr>
        <p:spPr/>
        <p:txBody>
          <a:bodyPr/>
          <a:lstStyle/>
          <a:p>
            <a:fld id="{5503374A-DF4A-4DA1-A023-46CF0A3B846D}" type="slidenum">
              <a:rPr lang="ru-RU" smtClean="0"/>
              <a:t>‹#›</a:t>
            </a:fld>
            <a:endParaRPr lang="ru-RU"/>
          </a:p>
        </p:txBody>
      </p:sp>
    </p:spTree>
    <p:extLst>
      <p:ext uri="{BB962C8B-B14F-4D97-AF65-F5344CB8AC3E}">
        <p14:creationId xmlns:p14="http://schemas.microsoft.com/office/powerpoint/2010/main" val="3888418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FBBCD6-52FB-8271-9092-E83AB6EADD4B}"/>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5B966F0E-04B9-7C9A-C2D4-62A82C8A2DE4}"/>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BD0B049-6A4C-1F7F-1F2E-4AD6D9A83FA1}"/>
              </a:ext>
            </a:extLst>
          </p:cNvPr>
          <p:cNvSpPr>
            <a:spLocks noGrp="1"/>
          </p:cNvSpPr>
          <p:nvPr>
            <p:ph type="dt" sz="half" idx="10"/>
          </p:nvPr>
        </p:nvSpPr>
        <p:spPr/>
        <p:txBody>
          <a:bodyPr/>
          <a:lstStyle/>
          <a:p>
            <a:fld id="{84B90976-9E3D-477B-A59B-92EA9B225CC6}"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0A1851AF-6974-9875-04DC-BAEC47B9F0A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A44DBB8-0E88-DB71-B681-F6DCD72051AB}"/>
              </a:ext>
            </a:extLst>
          </p:cNvPr>
          <p:cNvSpPr>
            <a:spLocks noGrp="1"/>
          </p:cNvSpPr>
          <p:nvPr>
            <p:ph type="sldNum" sz="quarter" idx="12"/>
          </p:nvPr>
        </p:nvSpPr>
        <p:spPr/>
        <p:txBody>
          <a:bodyPr/>
          <a:lstStyle/>
          <a:p>
            <a:fld id="{5503374A-DF4A-4DA1-A023-46CF0A3B846D}" type="slidenum">
              <a:rPr lang="ru-RU" smtClean="0"/>
              <a:t>‹#›</a:t>
            </a:fld>
            <a:endParaRPr lang="ru-RU"/>
          </a:p>
        </p:txBody>
      </p:sp>
    </p:spTree>
    <p:extLst>
      <p:ext uri="{BB962C8B-B14F-4D97-AF65-F5344CB8AC3E}">
        <p14:creationId xmlns:p14="http://schemas.microsoft.com/office/powerpoint/2010/main" val="596600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591950-E0C8-1FC0-9AB3-C30039DA122B}"/>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50F11A39-7142-5D86-82B1-F59AB64D81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9F5F956A-1670-4610-60AB-FDED9A999462}"/>
              </a:ext>
            </a:extLst>
          </p:cNvPr>
          <p:cNvSpPr>
            <a:spLocks noGrp="1"/>
          </p:cNvSpPr>
          <p:nvPr>
            <p:ph type="dt" sz="half" idx="10"/>
          </p:nvPr>
        </p:nvSpPr>
        <p:spPr/>
        <p:txBody>
          <a:bodyPr/>
          <a:lstStyle/>
          <a:p>
            <a:fld id="{84B90976-9E3D-477B-A59B-92EA9B225CC6}"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95B132E5-C429-CDF0-9A94-E8CEF6DF44A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CF8AE6C-1F44-DB52-E227-BF5E52EA65F1}"/>
              </a:ext>
            </a:extLst>
          </p:cNvPr>
          <p:cNvSpPr>
            <a:spLocks noGrp="1"/>
          </p:cNvSpPr>
          <p:nvPr>
            <p:ph type="sldNum" sz="quarter" idx="12"/>
          </p:nvPr>
        </p:nvSpPr>
        <p:spPr/>
        <p:txBody>
          <a:bodyPr/>
          <a:lstStyle/>
          <a:p>
            <a:fld id="{5503374A-DF4A-4DA1-A023-46CF0A3B846D}" type="slidenum">
              <a:rPr lang="ru-RU" smtClean="0"/>
              <a:t>‹#›</a:t>
            </a:fld>
            <a:endParaRPr lang="ru-RU"/>
          </a:p>
        </p:txBody>
      </p:sp>
    </p:spTree>
    <p:extLst>
      <p:ext uri="{BB962C8B-B14F-4D97-AF65-F5344CB8AC3E}">
        <p14:creationId xmlns:p14="http://schemas.microsoft.com/office/powerpoint/2010/main" val="2243827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CA10F5F-CA6D-67B2-F135-4849694A130A}"/>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77DA02FE-3918-BD11-44D4-0DCA4CE9E445}"/>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8483F5A3-F3BB-CC4D-A17C-B9E37C1C9261}"/>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BD192230-20C6-FDE1-A457-AF956C35B9AF}"/>
              </a:ext>
            </a:extLst>
          </p:cNvPr>
          <p:cNvSpPr>
            <a:spLocks noGrp="1"/>
          </p:cNvSpPr>
          <p:nvPr>
            <p:ph type="dt" sz="half" idx="10"/>
          </p:nvPr>
        </p:nvSpPr>
        <p:spPr/>
        <p:txBody>
          <a:bodyPr/>
          <a:lstStyle/>
          <a:p>
            <a:fld id="{84B90976-9E3D-477B-A59B-92EA9B225CC6}" type="datetimeFigureOut">
              <a:rPr lang="ru-RU" smtClean="0"/>
              <a:t>11.11.2022</a:t>
            </a:fld>
            <a:endParaRPr lang="ru-RU"/>
          </a:p>
        </p:txBody>
      </p:sp>
      <p:sp>
        <p:nvSpPr>
          <p:cNvPr id="6" name="Нижний колонтитул 5">
            <a:extLst>
              <a:ext uri="{FF2B5EF4-FFF2-40B4-BE49-F238E27FC236}">
                <a16:creationId xmlns:a16="http://schemas.microsoft.com/office/drawing/2014/main" id="{65B626BE-F5C4-CB58-1064-839F4202ADC9}"/>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327FC81-029D-6D13-9361-C55B3E7D8E5B}"/>
              </a:ext>
            </a:extLst>
          </p:cNvPr>
          <p:cNvSpPr>
            <a:spLocks noGrp="1"/>
          </p:cNvSpPr>
          <p:nvPr>
            <p:ph type="sldNum" sz="quarter" idx="12"/>
          </p:nvPr>
        </p:nvSpPr>
        <p:spPr/>
        <p:txBody>
          <a:bodyPr/>
          <a:lstStyle/>
          <a:p>
            <a:fld id="{5503374A-DF4A-4DA1-A023-46CF0A3B846D}" type="slidenum">
              <a:rPr lang="ru-RU" smtClean="0"/>
              <a:t>‹#›</a:t>
            </a:fld>
            <a:endParaRPr lang="ru-RU"/>
          </a:p>
        </p:txBody>
      </p:sp>
    </p:spTree>
    <p:extLst>
      <p:ext uri="{BB962C8B-B14F-4D97-AF65-F5344CB8AC3E}">
        <p14:creationId xmlns:p14="http://schemas.microsoft.com/office/powerpoint/2010/main" val="1770097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A68811-C6B3-D5A9-3B07-24131FF7D970}"/>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C2E99021-0A4E-C6E1-A42D-8AA01E5A85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CB993D9D-D77C-9095-8A38-C3D8BAFFA09D}"/>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3419C115-727D-EEB6-7871-DB1F3F0C25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71826144-9D91-EDB6-9164-AAAAF7854DC3}"/>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42C9B51E-34B7-CB83-392D-3501D9DB1A25}"/>
              </a:ext>
            </a:extLst>
          </p:cNvPr>
          <p:cNvSpPr>
            <a:spLocks noGrp="1"/>
          </p:cNvSpPr>
          <p:nvPr>
            <p:ph type="dt" sz="half" idx="10"/>
          </p:nvPr>
        </p:nvSpPr>
        <p:spPr/>
        <p:txBody>
          <a:bodyPr/>
          <a:lstStyle/>
          <a:p>
            <a:fld id="{84B90976-9E3D-477B-A59B-92EA9B225CC6}" type="datetimeFigureOut">
              <a:rPr lang="ru-RU" smtClean="0"/>
              <a:t>11.11.2022</a:t>
            </a:fld>
            <a:endParaRPr lang="ru-RU"/>
          </a:p>
        </p:txBody>
      </p:sp>
      <p:sp>
        <p:nvSpPr>
          <p:cNvPr id="8" name="Нижний колонтитул 7">
            <a:extLst>
              <a:ext uri="{FF2B5EF4-FFF2-40B4-BE49-F238E27FC236}">
                <a16:creationId xmlns:a16="http://schemas.microsoft.com/office/drawing/2014/main" id="{3899C6D7-68DB-B6AB-55BF-BE84D27B61FF}"/>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D4542DAB-7A4A-5808-9ED3-7BBE77CCD375}"/>
              </a:ext>
            </a:extLst>
          </p:cNvPr>
          <p:cNvSpPr>
            <a:spLocks noGrp="1"/>
          </p:cNvSpPr>
          <p:nvPr>
            <p:ph type="sldNum" sz="quarter" idx="12"/>
          </p:nvPr>
        </p:nvSpPr>
        <p:spPr/>
        <p:txBody>
          <a:bodyPr/>
          <a:lstStyle/>
          <a:p>
            <a:fld id="{5503374A-DF4A-4DA1-A023-46CF0A3B846D}" type="slidenum">
              <a:rPr lang="ru-RU" smtClean="0"/>
              <a:t>‹#›</a:t>
            </a:fld>
            <a:endParaRPr lang="ru-RU"/>
          </a:p>
        </p:txBody>
      </p:sp>
    </p:spTree>
    <p:extLst>
      <p:ext uri="{BB962C8B-B14F-4D97-AF65-F5344CB8AC3E}">
        <p14:creationId xmlns:p14="http://schemas.microsoft.com/office/powerpoint/2010/main" val="1221566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4FE1BE-906E-2D88-8A1F-8429CE7D0F43}"/>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644A646F-AD50-D25C-D35C-03EC7C473E06}"/>
              </a:ext>
            </a:extLst>
          </p:cNvPr>
          <p:cNvSpPr>
            <a:spLocks noGrp="1"/>
          </p:cNvSpPr>
          <p:nvPr>
            <p:ph type="dt" sz="half" idx="10"/>
          </p:nvPr>
        </p:nvSpPr>
        <p:spPr/>
        <p:txBody>
          <a:bodyPr/>
          <a:lstStyle/>
          <a:p>
            <a:fld id="{84B90976-9E3D-477B-A59B-92EA9B225CC6}" type="datetimeFigureOut">
              <a:rPr lang="ru-RU" smtClean="0"/>
              <a:t>11.11.2022</a:t>
            </a:fld>
            <a:endParaRPr lang="ru-RU"/>
          </a:p>
        </p:txBody>
      </p:sp>
      <p:sp>
        <p:nvSpPr>
          <p:cNvPr id="4" name="Нижний колонтитул 3">
            <a:extLst>
              <a:ext uri="{FF2B5EF4-FFF2-40B4-BE49-F238E27FC236}">
                <a16:creationId xmlns:a16="http://schemas.microsoft.com/office/drawing/2014/main" id="{54B306DA-3E0F-EFC6-CDE0-FD508C12A2EC}"/>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8E607F04-D4DF-109A-AEE5-F082FE265A7C}"/>
              </a:ext>
            </a:extLst>
          </p:cNvPr>
          <p:cNvSpPr>
            <a:spLocks noGrp="1"/>
          </p:cNvSpPr>
          <p:nvPr>
            <p:ph type="sldNum" sz="quarter" idx="12"/>
          </p:nvPr>
        </p:nvSpPr>
        <p:spPr/>
        <p:txBody>
          <a:bodyPr/>
          <a:lstStyle/>
          <a:p>
            <a:fld id="{5503374A-DF4A-4DA1-A023-46CF0A3B846D}" type="slidenum">
              <a:rPr lang="ru-RU" smtClean="0"/>
              <a:t>‹#›</a:t>
            </a:fld>
            <a:endParaRPr lang="ru-RU"/>
          </a:p>
        </p:txBody>
      </p:sp>
    </p:spTree>
    <p:extLst>
      <p:ext uri="{BB962C8B-B14F-4D97-AF65-F5344CB8AC3E}">
        <p14:creationId xmlns:p14="http://schemas.microsoft.com/office/powerpoint/2010/main" val="967423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74491BF2-42AB-B289-8C8F-7A91D76C61FA}"/>
              </a:ext>
            </a:extLst>
          </p:cNvPr>
          <p:cNvSpPr>
            <a:spLocks noGrp="1"/>
          </p:cNvSpPr>
          <p:nvPr>
            <p:ph type="dt" sz="half" idx="10"/>
          </p:nvPr>
        </p:nvSpPr>
        <p:spPr/>
        <p:txBody>
          <a:bodyPr/>
          <a:lstStyle/>
          <a:p>
            <a:fld id="{84B90976-9E3D-477B-A59B-92EA9B225CC6}" type="datetimeFigureOut">
              <a:rPr lang="ru-RU" smtClean="0"/>
              <a:t>11.11.2022</a:t>
            </a:fld>
            <a:endParaRPr lang="ru-RU"/>
          </a:p>
        </p:txBody>
      </p:sp>
      <p:sp>
        <p:nvSpPr>
          <p:cNvPr id="3" name="Нижний колонтитул 2">
            <a:extLst>
              <a:ext uri="{FF2B5EF4-FFF2-40B4-BE49-F238E27FC236}">
                <a16:creationId xmlns:a16="http://schemas.microsoft.com/office/drawing/2014/main" id="{B5BD27BD-F257-7F19-0DCA-0DE4133B1A24}"/>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D101B2C9-6C68-741B-8551-2570D46F7A1B}"/>
              </a:ext>
            </a:extLst>
          </p:cNvPr>
          <p:cNvSpPr>
            <a:spLocks noGrp="1"/>
          </p:cNvSpPr>
          <p:nvPr>
            <p:ph type="sldNum" sz="quarter" idx="12"/>
          </p:nvPr>
        </p:nvSpPr>
        <p:spPr/>
        <p:txBody>
          <a:bodyPr/>
          <a:lstStyle/>
          <a:p>
            <a:fld id="{5503374A-DF4A-4DA1-A023-46CF0A3B846D}" type="slidenum">
              <a:rPr lang="ru-RU" smtClean="0"/>
              <a:t>‹#›</a:t>
            </a:fld>
            <a:endParaRPr lang="ru-RU"/>
          </a:p>
        </p:txBody>
      </p:sp>
    </p:spTree>
    <p:extLst>
      <p:ext uri="{BB962C8B-B14F-4D97-AF65-F5344CB8AC3E}">
        <p14:creationId xmlns:p14="http://schemas.microsoft.com/office/powerpoint/2010/main" val="4069044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3DD3AB-6B47-C17F-C524-3D4D7D786066}"/>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E9FAFD9B-B348-A39D-8059-A86A68FCBB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2388BCD3-73E5-A60C-9BEE-3F8E6FA4CA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BBF56E42-8E49-E929-B9E6-0375C1478742}"/>
              </a:ext>
            </a:extLst>
          </p:cNvPr>
          <p:cNvSpPr>
            <a:spLocks noGrp="1"/>
          </p:cNvSpPr>
          <p:nvPr>
            <p:ph type="dt" sz="half" idx="10"/>
          </p:nvPr>
        </p:nvSpPr>
        <p:spPr/>
        <p:txBody>
          <a:bodyPr/>
          <a:lstStyle/>
          <a:p>
            <a:fld id="{84B90976-9E3D-477B-A59B-92EA9B225CC6}" type="datetimeFigureOut">
              <a:rPr lang="ru-RU" smtClean="0"/>
              <a:t>11.11.2022</a:t>
            </a:fld>
            <a:endParaRPr lang="ru-RU"/>
          </a:p>
        </p:txBody>
      </p:sp>
      <p:sp>
        <p:nvSpPr>
          <p:cNvPr id="6" name="Нижний колонтитул 5">
            <a:extLst>
              <a:ext uri="{FF2B5EF4-FFF2-40B4-BE49-F238E27FC236}">
                <a16:creationId xmlns:a16="http://schemas.microsoft.com/office/drawing/2014/main" id="{35F61362-D5D0-A3B8-1418-5949993366B3}"/>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83486EAD-AA49-0B78-2D49-70A722BCA5B7}"/>
              </a:ext>
            </a:extLst>
          </p:cNvPr>
          <p:cNvSpPr>
            <a:spLocks noGrp="1"/>
          </p:cNvSpPr>
          <p:nvPr>
            <p:ph type="sldNum" sz="quarter" idx="12"/>
          </p:nvPr>
        </p:nvSpPr>
        <p:spPr/>
        <p:txBody>
          <a:bodyPr/>
          <a:lstStyle/>
          <a:p>
            <a:fld id="{5503374A-DF4A-4DA1-A023-46CF0A3B846D}" type="slidenum">
              <a:rPr lang="ru-RU" smtClean="0"/>
              <a:t>‹#›</a:t>
            </a:fld>
            <a:endParaRPr lang="ru-RU"/>
          </a:p>
        </p:txBody>
      </p:sp>
    </p:spTree>
    <p:extLst>
      <p:ext uri="{BB962C8B-B14F-4D97-AF65-F5344CB8AC3E}">
        <p14:creationId xmlns:p14="http://schemas.microsoft.com/office/powerpoint/2010/main" val="487801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CC52C9-5B03-4537-A2A7-BA17D72A071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3DC32EE8-2983-4AE7-4895-F39D611998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0F86C52A-AC12-3D27-4943-6886F872CA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8273DFE3-B2CD-52CB-2B72-046DF1AB9EEC}"/>
              </a:ext>
            </a:extLst>
          </p:cNvPr>
          <p:cNvSpPr>
            <a:spLocks noGrp="1"/>
          </p:cNvSpPr>
          <p:nvPr>
            <p:ph type="dt" sz="half" idx="10"/>
          </p:nvPr>
        </p:nvSpPr>
        <p:spPr/>
        <p:txBody>
          <a:bodyPr/>
          <a:lstStyle/>
          <a:p>
            <a:fld id="{84B90976-9E3D-477B-A59B-92EA9B225CC6}" type="datetimeFigureOut">
              <a:rPr lang="ru-RU" smtClean="0"/>
              <a:t>11.11.2022</a:t>
            </a:fld>
            <a:endParaRPr lang="ru-RU"/>
          </a:p>
        </p:txBody>
      </p:sp>
      <p:sp>
        <p:nvSpPr>
          <p:cNvPr id="6" name="Нижний колонтитул 5">
            <a:extLst>
              <a:ext uri="{FF2B5EF4-FFF2-40B4-BE49-F238E27FC236}">
                <a16:creationId xmlns:a16="http://schemas.microsoft.com/office/drawing/2014/main" id="{E05ED889-4DC3-A3C9-D1DE-AB39DA22F36E}"/>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B96FDAC-49E3-CEEE-02FE-561A3AC0FF4B}"/>
              </a:ext>
            </a:extLst>
          </p:cNvPr>
          <p:cNvSpPr>
            <a:spLocks noGrp="1"/>
          </p:cNvSpPr>
          <p:nvPr>
            <p:ph type="sldNum" sz="quarter" idx="12"/>
          </p:nvPr>
        </p:nvSpPr>
        <p:spPr/>
        <p:txBody>
          <a:bodyPr/>
          <a:lstStyle/>
          <a:p>
            <a:fld id="{5503374A-DF4A-4DA1-A023-46CF0A3B846D}" type="slidenum">
              <a:rPr lang="ru-RU" smtClean="0"/>
              <a:t>‹#›</a:t>
            </a:fld>
            <a:endParaRPr lang="ru-RU"/>
          </a:p>
        </p:txBody>
      </p:sp>
    </p:spTree>
    <p:extLst>
      <p:ext uri="{BB962C8B-B14F-4D97-AF65-F5344CB8AC3E}">
        <p14:creationId xmlns:p14="http://schemas.microsoft.com/office/powerpoint/2010/main" val="3083718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CA7674-9540-D446-C756-23E270B9AC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C9668480-A90A-86BB-B7F3-990A83A86A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E63C24B-026D-9B81-54FD-3594894B06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B90976-9E3D-477B-A59B-92EA9B225CC6}"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27C880D6-2F7B-3A22-FEAA-77E2029257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ED84689E-BD48-D474-3D54-AE9764ECEB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03374A-DF4A-4DA1-A023-46CF0A3B846D}" type="slidenum">
              <a:rPr lang="ru-RU" smtClean="0"/>
              <a:t>‹#›</a:t>
            </a:fld>
            <a:endParaRPr lang="ru-RU"/>
          </a:p>
        </p:txBody>
      </p:sp>
    </p:spTree>
    <p:extLst>
      <p:ext uri="{BB962C8B-B14F-4D97-AF65-F5344CB8AC3E}">
        <p14:creationId xmlns:p14="http://schemas.microsoft.com/office/powerpoint/2010/main" val="31592146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5189306-04D9-4982-9EBE-938B344A11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Shape 8">
            <a:extLst>
              <a:ext uri="{FF2B5EF4-FFF2-40B4-BE49-F238E27FC236}">
                <a16:creationId xmlns:a16="http://schemas.microsoft.com/office/drawing/2014/main" id="{102C4642-2AB4-49A1-89D9-3E5C01E99D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872577" y="1372793"/>
            <a:ext cx="6135300" cy="5537781"/>
          </a:xfrm>
          <a:custGeom>
            <a:avLst/>
            <a:gdLst>
              <a:gd name="connsiteX0" fmla="*/ 0 w 6135300"/>
              <a:gd name="connsiteY0" fmla="*/ 0 h 5537781"/>
              <a:gd name="connsiteX1" fmla="*/ 6135300 w 6135300"/>
              <a:gd name="connsiteY1" fmla="*/ 0 h 5537781"/>
              <a:gd name="connsiteX2" fmla="*/ 6135300 w 6135300"/>
              <a:gd name="connsiteY2" fmla="*/ 3548931 h 5537781"/>
              <a:gd name="connsiteX3" fmla="*/ 4146451 w 6135300"/>
              <a:gd name="connsiteY3" fmla="*/ 5537781 h 5537781"/>
              <a:gd name="connsiteX4" fmla="*/ 0 w 6135300"/>
              <a:gd name="connsiteY4" fmla="*/ 1391331 h 55377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35300" h="5537781">
                <a:moveTo>
                  <a:pt x="0" y="0"/>
                </a:moveTo>
                <a:lnTo>
                  <a:pt x="6135300" y="0"/>
                </a:lnTo>
                <a:lnTo>
                  <a:pt x="6135300" y="3548931"/>
                </a:lnTo>
                <a:lnTo>
                  <a:pt x="4146451" y="5537781"/>
                </a:lnTo>
                <a:lnTo>
                  <a:pt x="0" y="1391331"/>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82EAAEF9-78E9-4B67-93B4-CD09F75703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069931" y="-1536286"/>
            <a:ext cx="6135300" cy="6135298"/>
          </a:xfrm>
          <a:custGeom>
            <a:avLst/>
            <a:gdLst>
              <a:gd name="connsiteX0" fmla="*/ 0 w 6135300"/>
              <a:gd name="connsiteY0" fmla="*/ 3971712 h 6135298"/>
              <a:gd name="connsiteX1" fmla="*/ 3971712 w 6135300"/>
              <a:gd name="connsiteY1" fmla="*/ 0 h 6135298"/>
              <a:gd name="connsiteX2" fmla="*/ 6135300 w 6135300"/>
              <a:gd name="connsiteY2" fmla="*/ 0 h 6135298"/>
              <a:gd name="connsiteX3" fmla="*/ 6135300 w 6135300"/>
              <a:gd name="connsiteY3" fmla="*/ 6135298 h 6135298"/>
              <a:gd name="connsiteX4" fmla="*/ 0 w 6135300"/>
              <a:gd name="connsiteY4" fmla="*/ 6135298 h 6135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35300" h="6135298">
                <a:moveTo>
                  <a:pt x="0" y="3971712"/>
                </a:moveTo>
                <a:lnTo>
                  <a:pt x="3971712" y="0"/>
                </a:lnTo>
                <a:lnTo>
                  <a:pt x="6135300" y="0"/>
                </a:lnTo>
                <a:lnTo>
                  <a:pt x="6135300" y="6135298"/>
                </a:lnTo>
                <a:lnTo>
                  <a:pt x="0" y="6135298"/>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2CE23D09-8BA3-4FEE-892D-ACE847DC08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050242" y="292975"/>
            <a:ext cx="5056735" cy="9206602"/>
          </a:xfrm>
          <a:custGeom>
            <a:avLst/>
            <a:gdLst>
              <a:gd name="connsiteX0" fmla="*/ 0 w 5053652"/>
              <a:gd name="connsiteY0" fmla="*/ 209273 h 9200989"/>
              <a:gd name="connsiteX1" fmla="*/ 209274 w 5053652"/>
              <a:gd name="connsiteY1" fmla="*/ 0 h 9200989"/>
              <a:gd name="connsiteX2" fmla="*/ 5053652 w 5053652"/>
              <a:gd name="connsiteY2" fmla="*/ 4844379 h 9200989"/>
              <a:gd name="connsiteX3" fmla="*/ 697042 w 5053652"/>
              <a:gd name="connsiteY3" fmla="*/ 9200989 h 9200989"/>
              <a:gd name="connsiteX4" fmla="*/ 0 w 5053652"/>
              <a:gd name="connsiteY4" fmla="*/ 9200989 h 9200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53652" h="9200989">
                <a:moveTo>
                  <a:pt x="0" y="209273"/>
                </a:moveTo>
                <a:lnTo>
                  <a:pt x="209274" y="0"/>
                </a:lnTo>
                <a:lnTo>
                  <a:pt x="5053652" y="4844379"/>
                </a:lnTo>
                <a:lnTo>
                  <a:pt x="697042" y="9200989"/>
                </a:lnTo>
                <a:lnTo>
                  <a:pt x="0" y="9200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Rectangle 14">
            <a:extLst>
              <a:ext uri="{FF2B5EF4-FFF2-40B4-BE49-F238E27FC236}">
                <a16:creationId xmlns:a16="http://schemas.microsoft.com/office/drawing/2014/main" id="{5707F116-8EC0-4822-9067-186AC8C96E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38684" y="1316432"/>
            <a:ext cx="4225136" cy="422513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7" name="Freeform: Shape 16">
            <a:extLst>
              <a:ext uri="{FF2B5EF4-FFF2-40B4-BE49-F238E27FC236}">
                <a16:creationId xmlns:a16="http://schemas.microsoft.com/office/drawing/2014/main" id="{6BFBE7AA-40DE-4FE5-B385-5CA874501B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563919" y="753376"/>
            <a:ext cx="5353835" cy="5353835"/>
          </a:xfrm>
          <a:custGeom>
            <a:avLst/>
            <a:gdLst>
              <a:gd name="connsiteX0" fmla="*/ 690506 w 5353835"/>
              <a:gd name="connsiteY0" fmla="*/ 5273742 h 5353835"/>
              <a:gd name="connsiteX1" fmla="*/ 4927602 w 5353835"/>
              <a:gd name="connsiteY1" fmla="*/ 5273742 h 5353835"/>
              <a:gd name="connsiteX2" fmla="*/ 4847509 w 5353835"/>
              <a:gd name="connsiteY2" fmla="*/ 5353835 h 5353835"/>
              <a:gd name="connsiteX3" fmla="*/ 770599 w 5353835"/>
              <a:gd name="connsiteY3" fmla="*/ 5353835 h 5353835"/>
              <a:gd name="connsiteX4" fmla="*/ 422575 w 5353835"/>
              <a:gd name="connsiteY4" fmla="*/ 80093 h 5353835"/>
              <a:gd name="connsiteX5" fmla="*/ 502668 w 5353835"/>
              <a:gd name="connsiteY5" fmla="*/ 0 h 5353835"/>
              <a:gd name="connsiteX6" fmla="*/ 5353835 w 5353835"/>
              <a:gd name="connsiteY6" fmla="*/ 0 h 5353835"/>
              <a:gd name="connsiteX7" fmla="*/ 5353835 w 5353835"/>
              <a:gd name="connsiteY7" fmla="*/ 4847509 h 5353835"/>
              <a:gd name="connsiteX8" fmla="*/ 5273742 w 5353835"/>
              <a:gd name="connsiteY8" fmla="*/ 4927602 h 5353835"/>
              <a:gd name="connsiteX9" fmla="*/ 5273742 w 5353835"/>
              <a:gd name="connsiteY9" fmla="*/ 80093 h 5353835"/>
              <a:gd name="connsiteX10" fmla="*/ 0 w 5353835"/>
              <a:gd name="connsiteY10" fmla="*/ 502667 h 5353835"/>
              <a:gd name="connsiteX11" fmla="*/ 80093 w 5353835"/>
              <a:gd name="connsiteY11" fmla="*/ 422574 h 5353835"/>
              <a:gd name="connsiteX12" fmla="*/ 80093 w 5353835"/>
              <a:gd name="connsiteY12" fmla="*/ 4663329 h 5353835"/>
              <a:gd name="connsiteX13" fmla="*/ 0 w 5353835"/>
              <a:gd name="connsiteY13" fmla="*/ 4583236 h 5353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53835" h="5353835">
                <a:moveTo>
                  <a:pt x="690506" y="5273742"/>
                </a:moveTo>
                <a:lnTo>
                  <a:pt x="4927602" y="5273742"/>
                </a:lnTo>
                <a:lnTo>
                  <a:pt x="4847509" y="5353835"/>
                </a:lnTo>
                <a:lnTo>
                  <a:pt x="770599" y="5353835"/>
                </a:lnTo>
                <a:close/>
                <a:moveTo>
                  <a:pt x="422575" y="80093"/>
                </a:moveTo>
                <a:lnTo>
                  <a:pt x="502668" y="0"/>
                </a:lnTo>
                <a:lnTo>
                  <a:pt x="5353835" y="0"/>
                </a:lnTo>
                <a:lnTo>
                  <a:pt x="5353835" y="4847509"/>
                </a:lnTo>
                <a:lnTo>
                  <a:pt x="5273742" y="4927602"/>
                </a:lnTo>
                <a:lnTo>
                  <a:pt x="5273742" y="80093"/>
                </a:lnTo>
                <a:close/>
                <a:moveTo>
                  <a:pt x="0" y="502667"/>
                </a:moveTo>
                <a:lnTo>
                  <a:pt x="80093" y="422574"/>
                </a:lnTo>
                <a:lnTo>
                  <a:pt x="80093" y="4663329"/>
                </a:lnTo>
                <a:lnTo>
                  <a:pt x="0" y="4583236"/>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 name="Заголовок 1">
            <a:extLst>
              <a:ext uri="{FF2B5EF4-FFF2-40B4-BE49-F238E27FC236}">
                <a16:creationId xmlns:a16="http://schemas.microsoft.com/office/drawing/2014/main" id="{5AFF6E1C-6314-44F0-3B2D-6D00F0C5A40C}"/>
              </a:ext>
            </a:extLst>
          </p:cNvPr>
          <p:cNvSpPr>
            <a:spLocks noGrp="1"/>
          </p:cNvSpPr>
          <p:nvPr>
            <p:ph type="ctrTitle"/>
          </p:nvPr>
        </p:nvSpPr>
        <p:spPr>
          <a:xfrm>
            <a:off x="1116701" y="2452526"/>
            <a:ext cx="4248318" cy="1952947"/>
          </a:xfrm>
          <a:noFill/>
        </p:spPr>
        <p:txBody>
          <a:bodyPr anchor="ctr">
            <a:normAutofit/>
          </a:bodyPr>
          <a:lstStyle/>
          <a:p>
            <a:r>
              <a:rPr lang="fr-FR" sz="2800">
                <a:solidFill>
                  <a:srgbClr val="080808"/>
                </a:solidFill>
              </a:rPr>
              <a:t>La nouvelle conception méthodologique de l’enseignement des langues étrangères au Kazakhstan</a:t>
            </a:r>
            <a:endParaRPr lang="ru-RU" sz="2800">
              <a:solidFill>
                <a:srgbClr val="080808"/>
              </a:solidFill>
            </a:endParaRPr>
          </a:p>
        </p:txBody>
      </p:sp>
      <p:sp>
        <p:nvSpPr>
          <p:cNvPr id="19" name="Isosceles Triangle 18">
            <a:extLst>
              <a:ext uri="{FF2B5EF4-FFF2-40B4-BE49-F238E27FC236}">
                <a16:creationId xmlns:a16="http://schemas.microsoft.com/office/drawing/2014/main" id="{41ACE746-85D5-45EE-8944-61B542B392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7026569" y="0"/>
            <a:ext cx="3216074" cy="1608038"/>
          </a:xfrm>
          <a:prstGeom prst="triangle">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sosceles Triangle 20">
            <a:extLst>
              <a:ext uri="{FF2B5EF4-FFF2-40B4-BE49-F238E27FC236}">
                <a16:creationId xmlns:a16="http://schemas.microsoft.com/office/drawing/2014/main" id="{00BB3E03-CC38-4FA6-9A99-701C62D05A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6059" y="4738109"/>
            <a:ext cx="4239780" cy="2119891"/>
          </a:xfrm>
          <a:prstGeom prst="triangle">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4989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Объект 3">
            <a:extLst>
              <a:ext uri="{FF2B5EF4-FFF2-40B4-BE49-F238E27FC236}">
                <a16:creationId xmlns:a16="http://schemas.microsoft.com/office/drawing/2014/main" id="{B8D4505C-FC99-F3AC-4B2C-239D309BC926}"/>
              </a:ext>
            </a:extLst>
          </p:cNvPr>
          <p:cNvGraphicFramePr>
            <a:graphicFrameLocks noGrp="1"/>
          </p:cNvGraphicFramePr>
          <p:nvPr>
            <p:ph idx="1"/>
            <p:extLst>
              <p:ext uri="{D42A27DB-BD31-4B8C-83A1-F6EECF244321}">
                <p14:modId xmlns:p14="http://schemas.microsoft.com/office/powerpoint/2010/main" val="2288066396"/>
              </p:ext>
            </p:extLst>
          </p:nvPr>
        </p:nvGraphicFramePr>
        <p:xfrm>
          <a:off x="1128168" y="1158675"/>
          <a:ext cx="9935665" cy="4540650"/>
        </p:xfrm>
        <a:graphic>
          <a:graphicData uri="http://schemas.openxmlformats.org/drawingml/2006/table">
            <a:tbl>
              <a:tblPr firstRow="1" firstCol="1" bandRow="1">
                <a:tableStyleId>{5C22544A-7EE6-4342-B048-85BDC9FD1C3A}</a:tableStyleId>
              </a:tblPr>
              <a:tblGrid>
                <a:gridCol w="3448595">
                  <a:extLst>
                    <a:ext uri="{9D8B030D-6E8A-4147-A177-3AD203B41FA5}">
                      <a16:colId xmlns:a16="http://schemas.microsoft.com/office/drawing/2014/main" val="3693133687"/>
                    </a:ext>
                  </a:extLst>
                </a:gridCol>
                <a:gridCol w="6487070">
                  <a:extLst>
                    <a:ext uri="{9D8B030D-6E8A-4147-A177-3AD203B41FA5}">
                      <a16:colId xmlns:a16="http://schemas.microsoft.com/office/drawing/2014/main" val="2284845446"/>
                    </a:ext>
                  </a:extLst>
                </a:gridCol>
              </a:tblGrid>
              <a:tr h="589135">
                <a:tc>
                  <a:txBody>
                    <a:bodyPr/>
                    <a:lstStyle/>
                    <a:p>
                      <a:pPr algn="just"/>
                      <a:r>
                        <a:rPr lang="fr-FR" sz="3300">
                          <a:effectLst/>
                        </a:rPr>
                        <a:t>Paradigmes</a:t>
                      </a:r>
                      <a:endParaRPr lang="ru-RU"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1653" marR="161653" marT="0" marB="0"/>
                </a:tc>
                <a:tc>
                  <a:txBody>
                    <a:bodyPr/>
                    <a:lstStyle/>
                    <a:p>
                      <a:pPr algn="just"/>
                      <a:r>
                        <a:rPr lang="fr-FR" sz="3300">
                          <a:effectLst/>
                        </a:rPr>
                        <a:t>Méthodes</a:t>
                      </a:r>
                      <a:endParaRPr lang="ru-RU"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1653" marR="161653" marT="0" marB="0"/>
                </a:tc>
                <a:extLst>
                  <a:ext uri="{0D108BD9-81ED-4DB2-BD59-A6C34878D82A}">
                    <a16:rowId xmlns:a16="http://schemas.microsoft.com/office/drawing/2014/main" val="1464251033"/>
                  </a:ext>
                </a:extLst>
              </a:tr>
              <a:tr h="1594975">
                <a:tc>
                  <a:txBody>
                    <a:bodyPr/>
                    <a:lstStyle/>
                    <a:p>
                      <a:pPr algn="just"/>
                      <a:r>
                        <a:rPr lang="fr-FR" sz="3300">
                          <a:effectLst/>
                        </a:rPr>
                        <a:t>Libéralisme (traditionnel, clasique)</a:t>
                      </a:r>
                      <a:endParaRPr lang="ru-RU"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1653" marR="161653" marT="0" marB="0"/>
                </a:tc>
                <a:tc>
                  <a:txBody>
                    <a:bodyPr/>
                    <a:lstStyle/>
                    <a:p>
                      <a:pPr algn="just"/>
                      <a:r>
                        <a:rPr lang="fr-FR" sz="3300">
                          <a:effectLst/>
                        </a:rPr>
                        <a:t>Méthode traditionnelle de grammaire et de traduction</a:t>
                      </a:r>
                      <a:endParaRPr lang="ru-RU"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1653" marR="161653" marT="0" marB="0"/>
                </a:tc>
                <a:extLst>
                  <a:ext uri="{0D108BD9-81ED-4DB2-BD59-A6C34878D82A}">
                    <a16:rowId xmlns:a16="http://schemas.microsoft.com/office/drawing/2014/main" val="471020443"/>
                  </a:ext>
                </a:extLst>
              </a:tr>
              <a:tr h="589135">
                <a:tc>
                  <a:txBody>
                    <a:bodyPr/>
                    <a:lstStyle/>
                    <a:p>
                      <a:pPr algn="just"/>
                      <a:r>
                        <a:rPr lang="fr-FR" sz="3300">
                          <a:effectLst/>
                        </a:rPr>
                        <a:t>Progressivisme</a:t>
                      </a:r>
                      <a:endParaRPr lang="ru-RU"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1653" marR="161653" marT="0" marB="0"/>
                </a:tc>
                <a:tc>
                  <a:txBody>
                    <a:bodyPr/>
                    <a:lstStyle/>
                    <a:p>
                      <a:pPr algn="just"/>
                      <a:r>
                        <a:rPr lang="fr-FR" sz="3300">
                          <a:effectLst/>
                        </a:rPr>
                        <a:t>Méthode directe</a:t>
                      </a:r>
                      <a:endParaRPr lang="ru-RU"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1653" marR="161653" marT="0" marB="0"/>
                </a:tc>
                <a:extLst>
                  <a:ext uri="{0D108BD9-81ED-4DB2-BD59-A6C34878D82A}">
                    <a16:rowId xmlns:a16="http://schemas.microsoft.com/office/drawing/2014/main" val="1876330893"/>
                  </a:ext>
                </a:extLst>
              </a:tr>
              <a:tr h="589135">
                <a:tc>
                  <a:txBody>
                    <a:bodyPr/>
                    <a:lstStyle/>
                    <a:p>
                      <a:pPr algn="just"/>
                      <a:r>
                        <a:rPr lang="fr-FR" sz="3300">
                          <a:effectLst/>
                        </a:rPr>
                        <a:t>Behaviorisme</a:t>
                      </a:r>
                      <a:endParaRPr lang="ru-RU"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1653" marR="161653" marT="0" marB="0"/>
                </a:tc>
                <a:tc>
                  <a:txBody>
                    <a:bodyPr/>
                    <a:lstStyle/>
                    <a:p>
                      <a:pPr algn="just"/>
                      <a:r>
                        <a:rPr lang="fr-FR" sz="3300">
                          <a:effectLst/>
                        </a:rPr>
                        <a:t>Méthode structurale</a:t>
                      </a:r>
                      <a:endParaRPr lang="ru-RU"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1653" marR="161653" marT="0" marB="0"/>
                </a:tc>
                <a:extLst>
                  <a:ext uri="{0D108BD9-81ED-4DB2-BD59-A6C34878D82A}">
                    <a16:rowId xmlns:a16="http://schemas.microsoft.com/office/drawing/2014/main" val="853710700"/>
                  </a:ext>
                </a:extLst>
              </a:tr>
              <a:tr h="589135">
                <a:tc>
                  <a:txBody>
                    <a:bodyPr/>
                    <a:lstStyle/>
                    <a:p>
                      <a:pPr algn="just"/>
                      <a:r>
                        <a:rPr lang="fr-FR" sz="3300">
                          <a:effectLst/>
                        </a:rPr>
                        <a:t>Humanisme</a:t>
                      </a:r>
                      <a:endParaRPr lang="ru-RU"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1653" marR="161653" marT="0" marB="0"/>
                </a:tc>
                <a:tc>
                  <a:txBody>
                    <a:bodyPr/>
                    <a:lstStyle/>
                    <a:p>
                      <a:pPr algn="just"/>
                      <a:r>
                        <a:rPr lang="fr-FR" sz="3300">
                          <a:effectLst/>
                        </a:rPr>
                        <a:t>Méthode communicative</a:t>
                      </a:r>
                      <a:endParaRPr lang="ru-RU"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1653" marR="161653" marT="0" marB="0"/>
                </a:tc>
                <a:extLst>
                  <a:ext uri="{0D108BD9-81ED-4DB2-BD59-A6C34878D82A}">
                    <a16:rowId xmlns:a16="http://schemas.microsoft.com/office/drawing/2014/main" val="2977384350"/>
                  </a:ext>
                </a:extLst>
              </a:tr>
              <a:tr h="589135">
                <a:tc>
                  <a:txBody>
                    <a:bodyPr/>
                    <a:lstStyle/>
                    <a:p>
                      <a:pPr algn="just"/>
                      <a:r>
                        <a:rPr lang="fr-FR" sz="3300">
                          <a:effectLst/>
                        </a:rPr>
                        <a:t>Radicalisme</a:t>
                      </a:r>
                      <a:endParaRPr lang="ru-RU"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1653" marR="161653" marT="0" marB="0"/>
                </a:tc>
                <a:tc>
                  <a:txBody>
                    <a:bodyPr/>
                    <a:lstStyle/>
                    <a:p>
                      <a:pPr algn="just"/>
                      <a:r>
                        <a:rPr lang="fr-FR" sz="3300" dirty="0">
                          <a:effectLst/>
                        </a:rPr>
                        <a:t>Méthode accélérée</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61653" marR="161653" marT="0" marB="0"/>
                </a:tc>
                <a:extLst>
                  <a:ext uri="{0D108BD9-81ED-4DB2-BD59-A6C34878D82A}">
                    <a16:rowId xmlns:a16="http://schemas.microsoft.com/office/drawing/2014/main" val="2017048253"/>
                  </a:ext>
                </a:extLst>
              </a:tr>
            </a:tbl>
          </a:graphicData>
        </a:graphic>
      </p:graphicFrame>
    </p:spTree>
    <p:extLst>
      <p:ext uri="{BB962C8B-B14F-4D97-AF65-F5344CB8AC3E}">
        <p14:creationId xmlns:p14="http://schemas.microsoft.com/office/powerpoint/2010/main" val="11440944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Объект 2">
            <a:extLst>
              <a:ext uri="{FF2B5EF4-FFF2-40B4-BE49-F238E27FC236}">
                <a16:creationId xmlns:a16="http://schemas.microsoft.com/office/drawing/2014/main" id="{90134F7A-3CAF-ACF4-F742-F804465363F6}"/>
              </a:ext>
            </a:extLst>
          </p:cNvPr>
          <p:cNvSpPr>
            <a:spLocks noGrp="1"/>
          </p:cNvSpPr>
          <p:nvPr>
            <p:ph idx="1"/>
          </p:nvPr>
        </p:nvSpPr>
        <p:spPr>
          <a:xfrm>
            <a:off x="838200" y="1825625"/>
            <a:ext cx="10515600" cy="4351338"/>
          </a:xfrm>
        </p:spPr>
        <p:txBody>
          <a:bodyPr>
            <a:normAutofit/>
          </a:bodyPr>
          <a:lstStyle/>
          <a:p>
            <a:r>
              <a:rPr lang="fr-FR">
                <a:effectLst/>
                <a:latin typeface="Times New Roman" panose="02020603050405020304" pitchFamily="18" charset="0"/>
                <a:ea typeface="Times New Roman" panose="02020603050405020304" pitchFamily="18" charset="0"/>
              </a:rPr>
              <a:t>En conséquence, l'objet d'étude du travail de recherche sur «La méthodologie moderne et la théorie de l`enseignement des langues étrangères dans l'école supérieure» est l`ensemble intégré mentionné plus haut, dont les composantes sont la méthodologie cognitive et linguisticoculturelle comme l'aspect de la théorie de la connaissance et sa théorie réalisant - la théorie de la communication interculturelle.</a:t>
            </a:r>
            <a:endParaRPr lang="ru-RU">
              <a:effectLst/>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4048890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Объект 2">
            <a:extLst>
              <a:ext uri="{FF2B5EF4-FFF2-40B4-BE49-F238E27FC236}">
                <a16:creationId xmlns:a16="http://schemas.microsoft.com/office/drawing/2014/main" id="{8930D4D0-B6D9-E75A-643F-71BC2568D2CD}"/>
              </a:ext>
            </a:extLst>
          </p:cNvPr>
          <p:cNvSpPr>
            <a:spLocks noGrp="1"/>
          </p:cNvSpPr>
          <p:nvPr>
            <p:ph idx="1"/>
          </p:nvPr>
        </p:nvSpPr>
        <p:spPr>
          <a:xfrm>
            <a:off x="838200" y="1825625"/>
            <a:ext cx="10515600" cy="4351338"/>
          </a:xfrm>
        </p:spPr>
        <p:txBody>
          <a:bodyPr>
            <a:normAutofit/>
          </a:bodyPr>
          <a:lstStyle/>
          <a:p>
            <a:r>
              <a:rPr lang="fr-FR">
                <a:effectLst/>
                <a:latin typeface="Times New Roman" panose="02020603050405020304" pitchFamily="18" charset="0"/>
                <a:ea typeface="Times New Roman" panose="02020603050405020304" pitchFamily="18" charset="0"/>
              </a:rPr>
              <a:t>La diffusion de la nouvelle conception de l’enseignement/ apprentissage des langues étrangères dans le domaine de français deuxième langue étrangère.</a:t>
            </a:r>
            <a:endParaRPr lang="ru-RU">
              <a:effectLst/>
              <a:latin typeface="Times New Roman" panose="02020603050405020304" pitchFamily="18" charset="0"/>
              <a:ea typeface="Times New Roman" panose="02020603050405020304" pitchFamily="18" charset="0"/>
            </a:endParaRPr>
          </a:p>
          <a:p>
            <a:r>
              <a:rPr lang="fr-FR">
                <a:effectLst/>
                <a:latin typeface="Times New Roman" panose="02020603050405020304" pitchFamily="18" charset="0"/>
                <a:ea typeface="Times New Roman" panose="02020603050405020304" pitchFamily="18" charset="0"/>
              </a:rPr>
              <a:t>Cette méthodologie a ouvert un nouvel angle de vision sur l’enseignement, qui dérive d’une perspective neuve sur la nature de la langue et son apprentissage, et qui a des répercussions sur l’établissement des objectifs, les contenus et les démarches.</a:t>
            </a:r>
            <a:endParaRPr lang="ru-RU">
              <a:effectLst/>
              <a:latin typeface="Times New Roman" panose="02020603050405020304" pitchFamily="18" charset="0"/>
              <a:ea typeface="Times New Roman" panose="02020603050405020304" pitchFamily="18" charset="0"/>
            </a:endParaRPr>
          </a:p>
          <a:p>
            <a:r>
              <a:rPr lang="fr-FR">
                <a:effectLst/>
                <a:latin typeface="Times New Roman" panose="02020603050405020304" pitchFamily="18" charset="0"/>
                <a:ea typeface="Times New Roman" panose="02020603050405020304" pitchFamily="18" charset="0"/>
              </a:rPr>
              <a:t> </a:t>
            </a:r>
            <a:endParaRPr lang="ru-RU">
              <a:effectLst/>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3284035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Picture 3" descr="Personne tenant une pièce de puzzle">
            <a:extLst>
              <a:ext uri="{FF2B5EF4-FFF2-40B4-BE49-F238E27FC236}">
                <a16:creationId xmlns:a16="http://schemas.microsoft.com/office/drawing/2014/main" id="{95C021DB-71EA-22EA-2F66-EF643F153373}"/>
              </a:ext>
            </a:extLst>
          </p:cNvPr>
          <p:cNvPicPr>
            <a:picLocks noChangeAspect="1"/>
          </p:cNvPicPr>
          <p:nvPr/>
        </p:nvPicPr>
        <p:blipFill rotWithShape="1">
          <a:blip r:embed="rId2"/>
          <a:srcRect t="16974"/>
          <a:stretch/>
        </p:blipFill>
        <p:spPr>
          <a:xfrm>
            <a:off x="20" y="10"/>
            <a:ext cx="12191980" cy="6857990"/>
          </a:xfrm>
          <a:prstGeom prst="rect">
            <a:avLst/>
          </a:prstGeom>
        </p:spPr>
      </p:pic>
      <p:sp>
        <p:nvSpPr>
          <p:cNvPr id="8" name="Rectangle 7">
            <a:extLst>
              <a:ext uri="{FF2B5EF4-FFF2-40B4-BE49-F238E27FC236}">
                <a16:creationId xmlns:a16="http://schemas.microsoft.com/office/drawing/2014/main" id="{B4916930-E76E-4100-9DCF-4981566A37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57375" y="1885950"/>
            <a:ext cx="8505825" cy="3152775"/>
          </a:xfrm>
          <a:prstGeom prst="rect">
            <a:avLst/>
          </a:prstGeom>
          <a:solidFill>
            <a:schemeClr val="bg1">
              <a:alpha val="75000"/>
            </a:schemeClr>
          </a:solidFill>
          <a:ln w="63500" cmpd="dbl">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957DF186-8206-9B63-3A03-EAF3C78DC82B}"/>
              </a:ext>
            </a:extLst>
          </p:cNvPr>
          <p:cNvSpPr>
            <a:spLocks noGrp="1"/>
          </p:cNvSpPr>
          <p:nvPr>
            <p:ph type="title"/>
          </p:nvPr>
        </p:nvSpPr>
        <p:spPr>
          <a:xfrm>
            <a:off x="2276475" y="2247900"/>
            <a:ext cx="7581900" cy="2514600"/>
          </a:xfrm>
        </p:spPr>
        <p:txBody>
          <a:bodyPr>
            <a:normAutofit/>
          </a:bodyPr>
          <a:lstStyle/>
          <a:p>
            <a:pPr algn="ctr"/>
            <a:r>
              <a:rPr lang="fr-FR" sz="2600">
                <a:solidFill>
                  <a:schemeClr val="tx1">
                    <a:lumMod val="75000"/>
                    <a:lumOff val="25000"/>
                  </a:schemeClr>
                </a:solidFill>
              </a:rPr>
              <a:t>1 . Compétences transversales</a:t>
            </a:r>
            <a:br>
              <a:rPr lang="fr-FR" sz="2600">
                <a:solidFill>
                  <a:schemeClr val="tx1">
                    <a:lumMod val="75000"/>
                    <a:lumOff val="25000"/>
                  </a:schemeClr>
                </a:solidFill>
              </a:rPr>
            </a:br>
            <a:r>
              <a:rPr lang="fr-FR" sz="2600">
                <a:solidFill>
                  <a:schemeClr val="tx1">
                    <a:lumMod val="75000"/>
                    <a:lumOff val="25000"/>
                  </a:schemeClr>
                </a:solidFill>
              </a:rPr>
              <a:t>•	Compétences linguistiques</a:t>
            </a:r>
            <a:br>
              <a:rPr lang="fr-FR" sz="2600">
                <a:solidFill>
                  <a:schemeClr val="tx1">
                    <a:lumMod val="75000"/>
                    <a:lumOff val="25000"/>
                  </a:schemeClr>
                </a:solidFill>
              </a:rPr>
            </a:br>
            <a:r>
              <a:rPr lang="fr-FR" sz="2600">
                <a:solidFill>
                  <a:schemeClr val="tx1">
                    <a:lumMod val="75000"/>
                    <a:lumOff val="25000"/>
                  </a:schemeClr>
                </a:solidFill>
              </a:rPr>
              <a:t>•	Compétences communicatives</a:t>
            </a:r>
            <a:br>
              <a:rPr lang="fr-FR" sz="2600">
                <a:solidFill>
                  <a:schemeClr val="tx1">
                    <a:lumMod val="75000"/>
                    <a:lumOff val="25000"/>
                  </a:schemeClr>
                </a:solidFill>
              </a:rPr>
            </a:br>
            <a:r>
              <a:rPr lang="fr-FR" sz="2600">
                <a:solidFill>
                  <a:schemeClr val="tx1">
                    <a:lumMod val="75000"/>
                    <a:lumOff val="25000"/>
                  </a:schemeClr>
                </a:solidFill>
              </a:rPr>
              <a:t>•	Compétence socioculturelle</a:t>
            </a:r>
            <a:br>
              <a:rPr lang="fr-FR" sz="2600">
                <a:solidFill>
                  <a:schemeClr val="tx1">
                    <a:lumMod val="75000"/>
                    <a:lumOff val="25000"/>
                  </a:schemeClr>
                </a:solidFill>
              </a:rPr>
            </a:br>
            <a:r>
              <a:rPr lang="fr-FR" sz="2600">
                <a:solidFill>
                  <a:schemeClr val="tx1">
                    <a:lumMod val="75000"/>
                    <a:lumOff val="25000"/>
                  </a:schemeClr>
                </a:solidFill>
              </a:rPr>
              <a:t>•	Compétences spécifiques</a:t>
            </a:r>
            <a:br>
              <a:rPr lang="fr-FR" sz="2600">
                <a:solidFill>
                  <a:schemeClr val="tx1">
                    <a:lumMod val="75000"/>
                    <a:lumOff val="25000"/>
                  </a:schemeClr>
                </a:solidFill>
              </a:rPr>
            </a:br>
            <a:r>
              <a:rPr lang="fr-FR" sz="2600">
                <a:solidFill>
                  <a:schemeClr val="tx1">
                    <a:lumMod val="75000"/>
                    <a:lumOff val="25000"/>
                  </a:schemeClr>
                </a:solidFill>
              </a:rPr>
              <a:t>2. La nouvelle conception méthodologique </a:t>
            </a:r>
            <a:endParaRPr lang="ru-RU" sz="2600">
              <a:solidFill>
                <a:schemeClr val="tx1">
                  <a:lumMod val="75000"/>
                  <a:lumOff val="25000"/>
                </a:schemeClr>
              </a:solidFill>
            </a:endParaRPr>
          </a:p>
        </p:txBody>
      </p:sp>
    </p:spTree>
    <p:extLst>
      <p:ext uri="{BB962C8B-B14F-4D97-AF65-F5344CB8AC3E}">
        <p14:creationId xmlns:p14="http://schemas.microsoft.com/office/powerpoint/2010/main" val="3742696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095C1F4-AE7F-44E4-8693-40D3D68311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8734DDD3-F723-4DD3-8ABE-EC0B2AC87D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522324" y="-15978"/>
            <a:ext cx="7147352" cy="5876916"/>
            <a:chOff x="329184" y="-99107"/>
            <a:chExt cx="524256" cy="5876916"/>
          </a:xfrm>
        </p:grpSpPr>
        <p:cxnSp>
          <p:nvCxnSpPr>
            <p:cNvPr id="10" name="Straight Connector 9">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3824"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99107"/>
              <a:ext cx="524256" cy="563122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3" name="Rectangle 12">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1055718"/>
            <a:ext cx="10999072" cy="335834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F4ADFB66-F5BC-95EB-8610-4DE23697DF3E}"/>
              </a:ext>
            </a:extLst>
          </p:cNvPr>
          <p:cNvSpPr>
            <a:spLocks noGrp="1"/>
          </p:cNvSpPr>
          <p:nvPr>
            <p:ph type="title"/>
          </p:nvPr>
        </p:nvSpPr>
        <p:spPr>
          <a:xfrm>
            <a:off x="1524000" y="1584683"/>
            <a:ext cx="9144000" cy="2551829"/>
          </a:xfrm>
        </p:spPr>
        <p:txBody>
          <a:bodyPr vert="horz" lIns="91440" tIns="45720" rIns="91440" bIns="45720" rtlCol="0" anchor="ctr">
            <a:normAutofit/>
          </a:bodyPr>
          <a:lstStyle/>
          <a:p>
            <a:r>
              <a:rPr lang="en-US" sz="1700" kern="1200">
                <a:solidFill>
                  <a:schemeClr val="tx1"/>
                </a:solidFill>
                <a:latin typeface="+mj-lt"/>
                <a:ea typeface="+mj-ea"/>
                <a:cs typeface="+mj-cs"/>
              </a:rPr>
              <a:t>Le concept de compétence est difficile à cerner. Pourtant c’est un concept méthodologique qui se situe aujourd’hui au centre de la didactique des langues. Cette notion est marquée  par : </a:t>
            </a:r>
            <a:br>
              <a:rPr lang="en-US" sz="1700" kern="1200">
                <a:solidFill>
                  <a:schemeClr val="tx1"/>
                </a:solidFill>
                <a:latin typeface="+mj-lt"/>
                <a:ea typeface="+mj-ea"/>
                <a:cs typeface="+mj-cs"/>
              </a:rPr>
            </a:br>
            <a:r>
              <a:rPr lang="en-US" sz="1700" kern="1200">
                <a:solidFill>
                  <a:schemeClr val="tx1"/>
                </a:solidFill>
                <a:latin typeface="+mj-lt"/>
                <a:ea typeface="+mj-ea"/>
                <a:cs typeface="+mj-cs"/>
              </a:rPr>
              <a:t>1.	Le manque de la liste unifiée des compétences ; </a:t>
            </a:r>
            <a:br>
              <a:rPr lang="en-US" sz="1700" kern="1200">
                <a:solidFill>
                  <a:schemeClr val="tx1"/>
                </a:solidFill>
                <a:latin typeface="+mj-lt"/>
                <a:ea typeface="+mj-ea"/>
                <a:cs typeface="+mj-cs"/>
              </a:rPr>
            </a:br>
            <a:r>
              <a:rPr lang="en-US" sz="1700" kern="1200">
                <a:solidFill>
                  <a:schemeClr val="tx1"/>
                </a:solidFill>
                <a:latin typeface="+mj-lt"/>
                <a:ea typeface="+mj-ea"/>
                <a:cs typeface="+mj-cs"/>
              </a:rPr>
              <a:t>2.	L'ambiguïté de l'interprétation des compétences . La compétence   elle-même étant susceptible de plusieurs interprétations ;</a:t>
            </a:r>
            <a:br>
              <a:rPr lang="en-US" sz="1700" kern="1200">
                <a:solidFill>
                  <a:schemeClr val="tx1"/>
                </a:solidFill>
                <a:latin typeface="+mj-lt"/>
                <a:ea typeface="+mj-ea"/>
                <a:cs typeface="+mj-cs"/>
              </a:rPr>
            </a:br>
            <a:r>
              <a:rPr lang="en-US" sz="1700" kern="1200">
                <a:solidFill>
                  <a:schemeClr val="tx1"/>
                </a:solidFill>
                <a:latin typeface="+mj-lt"/>
                <a:ea typeface="+mj-ea"/>
                <a:cs typeface="+mj-cs"/>
              </a:rPr>
              <a:t>3.	Le manque de la liste de compétences pour les différents niveaux de formation ;</a:t>
            </a:r>
            <a:br>
              <a:rPr lang="en-US" sz="1700" kern="1200">
                <a:solidFill>
                  <a:schemeClr val="tx1"/>
                </a:solidFill>
                <a:latin typeface="+mj-lt"/>
                <a:ea typeface="+mj-ea"/>
                <a:cs typeface="+mj-cs"/>
              </a:rPr>
            </a:br>
            <a:r>
              <a:rPr lang="en-US" sz="1700" kern="1200">
                <a:solidFill>
                  <a:schemeClr val="tx1"/>
                </a:solidFill>
                <a:latin typeface="+mj-lt"/>
                <a:ea typeface="+mj-ea"/>
                <a:cs typeface="+mj-cs"/>
              </a:rPr>
              <a:t>4.	Le manque d'approches de la systématisation des compétences ;</a:t>
            </a:r>
            <a:br>
              <a:rPr lang="en-US" sz="1700" kern="1200">
                <a:solidFill>
                  <a:schemeClr val="tx1"/>
                </a:solidFill>
                <a:latin typeface="+mj-lt"/>
                <a:ea typeface="+mj-ea"/>
                <a:cs typeface="+mj-cs"/>
              </a:rPr>
            </a:br>
            <a:r>
              <a:rPr lang="en-US" sz="1700" kern="1200">
                <a:solidFill>
                  <a:schemeClr val="tx1"/>
                </a:solidFill>
                <a:latin typeface="+mj-lt"/>
                <a:ea typeface="+mj-ea"/>
                <a:cs typeface="+mj-cs"/>
              </a:rPr>
              <a:t>5.	Le manque de contenu spécifique des compétences de l'enseignant. </a:t>
            </a:r>
            <a:br>
              <a:rPr lang="en-US" sz="1700" kern="1200">
                <a:solidFill>
                  <a:schemeClr val="tx1"/>
                </a:solidFill>
                <a:latin typeface="+mj-lt"/>
                <a:ea typeface="+mj-ea"/>
                <a:cs typeface="+mj-cs"/>
              </a:rPr>
            </a:br>
            <a:endParaRPr lang="en-US" sz="1700" kern="1200">
              <a:solidFill>
                <a:schemeClr val="tx1"/>
              </a:solidFill>
              <a:latin typeface="+mj-lt"/>
              <a:ea typeface="+mj-ea"/>
              <a:cs typeface="+mj-cs"/>
            </a:endParaRPr>
          </a:p>
        </p:txBody>
      </p:sp>
    </p:spTree>
    <p:extLst>
      <p:ext uri="{BB962C8B-B14F-4D97-AF65-F5344CB8AC3E}">
        <p14:creationId xmlns:p14="http://schemas.microsoft.com/office/powerpoint/2010/main" val="1976885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Isosceles Triangle 2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Рисунок 2">
            <a:extLst>
              <a:ext uri="{FF2B5EF4-FFF2-40B4-BE49-F238E27FC236}">
                <a16:creationId xmlns:a16="http://schemas.microsoft.com/office/drawing/2014/main" id="{FDC4391D-89AF-8C5B-3B27-AF99D438096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643467" y="2001723"/>
            <a:ext cx="10905066" cy="2854553"/>
          </a:xfrm>
          <a:prstGeom prst="rect">
            <a:avLst/>
          </a:prstGeom>
          <a:noFill/>
          <a:ln>
            <a:noFill/>
          </a:ln>
        </p:spPr>
      </p:pic>
      <p:sp>
        <p:nvSpPr>
          <p:cNvPr id="31" name="Isosceles Triangle 3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77228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94BE211-3D81-C7AF-FC10-89CEA19425BB}"/>
              </a:ext>
            </a:extLst>
          </p:cNvPr>
          <p:cNvSpPr>
            <a:spLocks noGrp="1"/>
          </p:cNvSpPr>
          <p:nvPr>
            <p:ph type="title"/>
          </p:nvPr>
        </p:nvSpPr>
        <p:spPr>
          <a:xfrm>
            <a:off x="1653363" y="365760"/>
            <a:ext cx="9367203" cy="1188720"/>
          </a:xfrm>
        </p:spPr>
        <p:txBody>
          <a:bodyPr>
            <a:normAutofit/>
          </a:bodyPr>
          <a:lstStyle/>
          <a:p>
            <a:r>
              <a:rPr lang="fr-FR" sz="3700" b="1">
                <a:effectLst/>
                <a:latin typeface="Times New Roman" panose="02020603050405020304" pitchFamily="18" charset="0"/>
                <a:ea typeface="Times New Roman" panose="02020603050405020304" pitchFamily="18" charset="0"/>
                <a:cs typeface="Times Kaz"/>
              </a:rPr>
              <a:t>Compétences linguistiques :</a:t>
            </a:r>
            <a:br>
              <a:rPr lang="ru-RU" sz="3700">
                <a:effectLst/>
                <a:latin typeface="Times Kaz"/>
                <a:ea typeface="Times New Roman" panose="02020603050405020304" pitchFamily="18" charset="0"/>
                <a:cs typeface="Times Kaz"/>
              </a:rPr>
            </a:br>
            <a:endParaRPr lang="ru-RU" sz="3700"/>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Объект 2">
            <a:extLst>
              <a:ext uri="{FF2B5EF4-FFF2-40B4-BE49-F238E27FC236}">
                <a16:creationId xmlns:a16="http://schemas.microsoft.com/office/drawing/2014/main" id="{13DCFC6B-5B0D-EE9D-9614-8D23A77C4742}"/>
              </a:ext>
            </a:extLst>
          </p:cNvPr>
          <p:cNvSpPr>
            <a:spLocks noGrp="1"/>
          </p:cNvSpPr>
          <p:nvPr>
            <p:ph idx="1"/>
          </p:nvPr>
        </p:nvSpPr>
        <p:spPr>
          <a:xfrm>
            <a:off x="1653363" y="2176272"/>
            <a:ext cx="9367204" cy="4041648"/>
          </a:xfrm>
        </p:spPr>
        <p:txBody>
          <a:bodyPr anchor="t">
            <a:normAutofit/>
          </a:bodyPr>
          <a:lstStyle/>
          <a:p>
            <a:pPr marL="342900" lvl="0" indent="-342900">
              <a:buFont typeface="Symbol" panose="05050102010706020507" pitchFamily="18" charset="2"/>
              <a:buChar char=""/>
              <a:tabLst>
                <a:tab pos="228600" algn="l"/>
              </a:tabLst>
            </a:pPr>
            <a:r>
              <a:rPr lang="fr-FR" sz="2000">
                <a:effectLst/>
                <a:latin typeface="Times New Roman" panose="02020603050405020304" pitchFamily="18" charset="0"/>
                <a:ea typeface="Times New Roman" panose="02020603050405020304" pitchFamily="18" charset="0"/>
                <a:cs typeface="Times Kaz"/>
              </a:rPr>
              <a:t>Connaissance de l’alphabet latin ;</a:t>
            </a:r>
            <a:endParaRPr lang="ru-RU" sz="2000">
              <a:effectLst/>
              <a:latin typeface="Times Kaz"/>
              <a:ea typeface="Times New Roman" panose="02020603050405020304" pitchFamily="18" charset="0"/>
              <a:cs typeface="Times Kaz"/>
            </a:endParaRPr>
          </a:p>
          <a:p>
            <a:pPr marL="342900" lvl="0" indent="-342900">
              <a:buFont typeface="Symbol" panose="05050102010706020507" pitchFamily="18" charset="2"/>
              <a:buChar char=""/>
              <a:tabLst>
                <a:tab pos="180340" algn="l"/>
                <a:tab pos="228600" algn="l"/>
              </a:tabLst>
            </a:pPr>
            <a:r>
              <a:rPr lang="fr-FR" sz="2000">
                <a:effectLst/>
                <a:latin typeface="Times New Roman" panose="02020603050405020304" pitchFamily="18" charset="0"/>
                <a:ea typeface="Times New Roman" panose="02020603050405020304" pitchFamily="18" charset="0"/>
                <a:cs typeface="Times Kaz"/>
              </a:rPr>
              <a:t>Structuration de la phrase en langue  génétiquement apparentées (par exemple, le verbe être n’existe pas en kazakh, quand en français dans les cas de type : </a:t>
            </a:r>
            <a:r>
              <a:rPr lang="fr-FR" sz="2000" i="1">
                <a:effectLst/>
                <a:latin typeface="Times New Roman" panose="02020603050405020304" pitchFamily="18" charset="0"/>
                <a:ea typeface="Times New Roman" panose="02020603050405020304" pitchFamily="18" charset="0"/>
                <a:cs typeface="Times Kaz"/>
              </a:rPr>
              <a:t>Alain est ingénieur, Aline est contente, Nous sommes en retard etc</a:t>
            </a:r>
            <a:r>
              <a:rPr lang="fr-FR" sz="2000">
                <a:effectLst/>
                <a:latin typeface="Times New Roman" panose="02020603050405020304" pitchFamily="18" charset="0"/>
                <a:ea typeface="Times New Roman" panose="02020603050405020304" pitchFamily="18" charset="0"/>
                <a:cs typeface="Times Kaz"/>
              </a:rPr>
              <a:t>. les apprenants kazakhs omettent le verbe</a:t>
            </a:r>
            <a:r>
              <a:rPr lang="fr-FR" sz="2000" i="1">
                <a:effectLst/>
                <a:latin typeface="Times New Roman" panose="02020603050405020304" pitchFamily="18" charset="0"/>
                <a:ea typeface="Times New Roman" panose="02020603050405020304" pitchFamily="18" charset="0"/>
                <a:cs typeface="Times Kaz"/>
              </a:rPr>
              <a:t> être. </a:t>
            </a:r>
            <a:r>
              <a:rPr lang="fr-FR" sz="2000">
                <a:effectLst/>
                <a:latin typeface="Times New Roman" panose="02020603050405020304" pitchFamily="18" charset="0"/>
                <a:ea typeface="Times New Roman" panose="02020603050405020304" pitchFamily="18" charset="0"/>
                <a:cs typeface="Times Kaz"/>
              </a:rPr>
              <a:t>Dans les cas pareilles l’enseignant doit recourir aux exemples de l’anglais</a:t>
            </a:r>
            <a:r>
              <a:rPr lang="fr-FR" sz="2000" i="1">
                <a:effectLst/>
                <a:latin typeface="Times New Roman" panose="02020603050405020304" pitchFamily="18" charset="0"/>
                <a:ea typeface="Times New Roman" panose="02020603050405020304" pitchFamily="18" charset="0"/>
                <a:cs typeface="Times Kaz"/>
              </a:rPr>
              <a:t>, </a:t>
            </a:r>
            <a:r>
              <a:rPr lang="fr-FR" sz="2000">
                <a:effectLst/>
                <a:latin typeface="Times New Roman" panose="02020603050405020304" pitchFamily="18" charset="0"/>
                <a:ea typeface="Times New Roman" panose="02020603050405020304" pitchFamily="18" charset="0"/>
                <a:cs typeface="Times Kaz"/>
              </a:rPr>
              <a:t>soit du russe, mais tirant attention des apprenants qu’en russe ce verbe n’apparaît qu’au temps futur ou passé : </a:t>
            </a:r>
            <a:r>
              <a:rPr lang="ru-RU" sz="2000" i="1">
                <a:effectLst/>
                <a:latin typeface="Times New Roman" panose="02020603050405020304" pitchFamily="18" charset="0"/>
                <a:ea typeface="Times New Roman" panose="02020603050405020304" pitchFamily="18" charset="0"/>
                <a:cs typeface="Times Kaz"/>
              </a:rPr>
              <a:t>Алан инженер</a:t>
            </a:r>
            <a:r>
              <a:rPr lang="fr-FR" sz="2000" i="1">
                <a:effectLst/>
                <a:latin typeface="Times New Roman" panose="02020603050405020304" pitchFamily="18" charset="0"/>
                <a:ea typeface="Times New Roman" panose="02020603050405020304" pitchFamily="18" charset="0"/>
                <a:cs typeface="Times Kaz"/>
              </a:rPr>
              <a:t>  </a:t>
            </a:r>
            <a:r>
              <a:rPr lang="fr-FR" sz="2000">
                <a:effectLst/>
                <a:latin typeface="Times New Roman" panose="02020603050405020304" pitchFamily="18" charset="0"/>
                <a:ea typeface="Times New Roman" panose="02020603050405020304" pitchFamily="18" charset="0"/>
                <a:cs typeface="Times Kaz"/>
              </a:rPr>
              <a:t>mais </a:t>
            </a:r>
            <a:r>
              <a:rPr lang="ru-RU" sz="2000" i="1">
                <a:effectLst/>
                <a:latin typeface="Times New Roman" panose="02020603050405020304" pitchFamily="18" charset="0"/>
                <a:ea typeface="Times New Roman" panose="02020603050405020304" pitchFamily="18" charset="0"/>
                <a:cs typeface="Times Kaz"/>
              </a:rPr>
              <a:t>Алан </a:t>
            </a:r>
            <a:r>
              <a:rPr lang="ru-RU" sz="2000" i="1" u="sng">
                <a:effectLst/>
                <a:latin typeface="Times New Roman" panose="02020603050405020304" pitchFamily="18" charset="0"/>
                <a:ea typeface="Times New Roman" panose="02020603050405020304" pitchFamily="18" charset="0"/>
                <a:cs typeface="Times Kaz"/>
              </a:rPr>
              <a:t>был</a:t>
            </a:r>
            <a:r>
              <a:rPr lang="fr-FR" sz="2000" i="1" u="sng">
                <a:effectLst/>
                <a:latin typeface="Times New Roman" panose="02020603050405020304" pitchFamily="18" charset="0"/>
                <a:ea typeface="Times New Roman" panose="02020603050405020304" pitchFamily="18" charset="0"/>
                <a:cs typeface="Times Kaz"/>
              </a:rPr>
              <a:t> (</a:t>
            </a:r>
            <a:r>
              <a:rPr lang="ru-RU" sz="2000" i="1" u="sng">
                <a:effectLst/>
                <a:latin typeface="Times New Roman" panose="02020603050405020304" pitchFamily="18" charset="0"/>
                <a:ea typeface="Times New Roman" panose="02020603050405020304" pitchFamily="18" charset="0"/>
                <a:cs typeface="Times Kaz"/>
              </a:rPr>
              <a:t>будет</a:t>
            </a:r>
            <a:r>
              <a:rPr lang="fr-FR" sz="2000" i="1" u="sng">
                <a:effectLst/>
                <a:latin typeface="Times New Roman" panose="02020603050405020304" pitchFamily="18" charset="0"/>
                <a:ea typeface="Times New Roman" panose="02020603050405020304" pitchFamily="18" charset="0"/>
                <a:cs typeface="Times Kaz"/>
              </a:rPr>
              <a:t>)</a:t>
            </a:r>
            <a:r>
              <a:rPr lang="fr-FR" sz="2000" i="1">
                <a:effectLst/>
                <a:latin typeface="Times New Roman" panose="02020603050405020304" pitchFamily="18" charset="0"/>
                <a:ea typeface="Times New Roman" panose="02020603050405020304" pitchFamily="18" charset="0"/>
                <a:cs typeface="Times Kaz"/>
              </a:rPr>
              <a:t> </a:t>
            </a:r>
            <a:r>
              <a:rPr lang="ru-RU" sz="2000" i="1">
                <a:effectLst/>
                <a:latin typeface="Times New Roman" panose="02020603050405020304" pitchFamily="18" charset="0"/>
                <a:ea typeface="Times New Roman" panose="02020603050405020304" pitchFamily="18" charset="0"/>
                <a:cs typeface="Times Kaz"/>
              </a:rPr>
              <a:t>инженером</a:t>
            </a:r>
            <a:r>
              <a:rPr lang="fr-FR" sz="2000">
                <a:effectLst/>
                <a:latin typeface="Times New Roman" panose="02020603050405020304" pitchFamily="18" charset="0"/>
                <a:ea typeface="Times New Roman" panose="02020603050405020304" pitchFamily="18" charset="0"/>
                <a:cs typeface="Times Kaz"/>
              </a:rPr>
              <a:t>); Le système d’articles qui n’existe pas en Kazakh est plus familier après l’Anglais, comme aussi la catégorie </a:t>
            </a:r>
            <a:r>
              <a:rPr lang="fr-FR" sz="2000" b="1">
                <a:effectLst/>
                <a:latin typeface="Times New Roman" panose="02020603050405020304" pitchFamily="18" charset="0"/>
                <a:ea typeface="Times New Roman" panose="02020603050405020304" pitchFamily="18" charset="0"/>
                <a:cs typeface="Times Kaz"/>
              </a:rPr>
              <a:t>du genre</a:t>
            </a:r>
            <a:r>
              <a:rPr lang="fr-FR" sz="2000">
                <a:effectLst/>
                <a:latin typeface="Times New Roman" panose="02020603050405020304" pitchFamily="18" charset="0"/>
                <a:ea typeface="Times New Roman" panose="02020603050405020304" pitchFamily="18" charset="0"/>
                <a:cs typeface="Times Kaz"/>
              </a:rPr>
              <a:t> des noms ;</a:t>
            </a:r>
            <a:endParaRPr lang="ru-RU" sz="2000">
              <a:effectLst/>
              <a:latin typeface="Times Kaz"/>
              <a:ea typeface="Times New Roman" panose="02020603050405020304" pitchFamily="18" charset="0"/>
              <a:cs typeface="Times Kaz"/>
            </a:endParaRPr>
          </a:p>
          <a:p>
            <a:pPr marL="342900" lvl="0" indent="-342900">
              <a:buFont typeface="Symbol" panose="05050102010706020507" pitchFamily="18" charset="2"/>
              <a:buChar char=""/>
              <a:tabLst>
                <a:tab pos="228600" algn="l"/>
              </a:tabLst>
            </a:pPr>
            <a:r>
              <a:rPr lang="fr-FR" sz="2000">
                <a:effectLst/>
                <a:latin typeface="Times New Roman" panose="02020603050405020304" pitchFamily="18" charset="0"/>
                <a:ea typeface="Times New Roman" panose="02020603050405020304" pitchFamily="18" charset="0"/>
                <a:cs typeface="Times Kaz"/>
              </a:rPr>
              <a:t>Lexique commun identifiable des langues génétiquement apparentées, susceptible d’être compris sans traduction; (la tâche de l’enseignant est de donner  à l’apprenant les moyens de deviner intelligemment le mot inconnu) ;</a:t>
            </a:r>
            <a:endParaRPr lang="ru-RU" sz="2000">
              <a:effectLst/>
              <a:latin typeface="Times Kaz"/>
              <a:ea typeface="Times New Roman" panose="02020603050405020304" pitchFamily="18" charset="0"/>
              <a:cs typeface="Times Kaz"/>
            </a:endParaRPr>
          </a:p>
          <a:p>
            <a:pPr marL="342900" lvl="0" indent="-342900">
              <a:buFont typeface="Symbol" panose="05050102010706020507" pitchFamily="18" charset="2"/>
              <a:buChar char=""/>
              <a:tabLst>
                <a:tab pos="180340" algn="l"/>
                <a:tab pos="228600" algn="l"/>
              </a:tabLst>
            </a:pPr>
            <a:r>
              <a:rPr lang="fr-FR" sz="2000">
                <a:effectLst/>
                <a:latin typeface="Times New Roman" panose="02020603050405020304" pitchFamily="18" charset="0"/>
                <a:ea typeface="Times New Roman" panose="02020603050405020304" pitchFamily="18" charset="0"/>
                <a:cs typeface="Times Kaz"/>
              </a:rPr>
              <a:t>Capacité d’utiliser les procédures de compréhension globale de textes écrits, oraux.</a:t>
            </a:r>
            <a:endParaRPr lang="ru-RU" sz="2000">
              <a:effectLst/>
              <a:latin typeface="Times Kaz"/>
              <a:ea typeface="Times New Roman" panose="02020603050405020304" pitchFamily="18" charset="0"/>
              <a:cs typeface="Times Kaz"/>
            </a:endParaRPr>
          </a:p>
          <a:p>
            <a:endParaRPr lang="ru-RU" sz="2000"/>
          </a:p>
        </p:txBody>
      </p:sp>
    </p:spTree>
    <p:extLst>
      <p:ext uri="{BB962C8B-B14F-4D97-AF65-F5344CB8AC3E}">
        <p14:creationId xmlns:p14="http://schemas.microsoft.com/office/powerpoint/2010/main" val="668251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9D1AFC-8A56-A741-414C-47BD5614D891}"/>
              </a:ext>
            </a:extLst>
          </p:cNvPr>
          <p:cNvSpPr>
            <a:spLocks noGrp="1"/>
          </p:cNvSpPr>
          <p:nvPr>
            <p:ph type="title"/>
          </p:nvPr>
        </p:nvSpPr>
        <p:spPr>
          <a:xfrm>
            <a:off x="1653363" y="365760"/>
            <a:ext cx="9367203" cy="1188720"/>
          </a:xfrm>
        </p:spPr>
        <p:txBody>
          <a:bodyPr>
            <a:normAutofit/>
          </a:bodyPr>
          <a:lstStyle/>
          <a:p>
            <a:r>
              <a:rPr lang="fr-FR" sz="3700" b="1">
                <a:effectLst/>
                <a:latin typeface="Times New Roman" panose="02020603050405020304" pitchFamily="18" charset="0"/>
                <a:ea typeface="Times New Roman" panose="02020603050405020304" pitchFamily="18" charset="0"/>
                <a:cs typeface="Times Kaz"/>
              </a:rPr>
              <a:t>Compétences communicatives :</a:t>
            </a:r>
            <a:br>
              <a:rPr lang="ru-RU" sz="3700">
                <a:effectLst/>
                <a:latin typeface="Times Kaz"/>
                <a:ea typeface="Times New Roman" panose="02020603050405020304" pitchFamily="18" charset="0"/>
                <a:cs typeface="Times Kaz"/>
              </a:rPr>
            </a:br>
            <a:endParaRPr lang="ru-RU" sz="3700"/>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Объект 2">
            <a:extLst>
              <a:ext uri="{FF2B5EF4-FFF2-40B4-BE49-F238E27FC236}">
                <a16:creationId xmlns:a16="http://schemas.microsoft.com/office/drawing/2014/main" id="{7DDA7D08-CC08-3252-E0FD-372C00111055}"/>
              </a:ext>
            </a:extLst>
          </p:cNvPr>
          <p:cNvSpPr>
            <a:spLocks noGrp="1"/>
          </p:cNvSpPr>
          <p:nvPr>
            <p:ph idx="1"/>
          </p:nvPr>
        </p:nvSpPr>
        <p:spPr>
          <a:xfrm>
            <a:off x="1653363" y="2176272"/>
            <a:ext cx="9367204" cy="4041648"/>
          </a:xfrm>
        </p:spPr>
        <p:txBody>
          <a:bodyPr anchor="t">
            <a:normAutofit/>
          </a:bodyPr>
          <a:lstStyle/>
          <a:p>
            <a:pPr>
              <a:tabLst>
                <a:tab pos="180340" algn="l"/>
              </a:tabLst>
            </a:pPr>
            <a:r>
              <a:rPr lang="fr-FR" sz="1900">
                <a:effectLst/>
                <a:latin typeface="Times New Roman" panose="02020603050405020304" pitchFamily="18" charset="0"/>
                <a:ea typeface="Times New Roman" panose="02020603050405020304" pitchFamily="18" charset="0"/>
                <a:cs typeface="Times Kaz"/>
              </a:rPr>
              <a:t> </a:t>
            </a:r>
            <a:endParaRPr lang="ru-RU" sz="1900">
              <a:effectLst/>
              <a:latin typeface="Times Kaz"/>
              <a:ea typeface="Times New Roman" panose="02020603050405020304" pitchFamily="18" charset="0"/>
              <a:cs typeface="Times Kaz"/>
            </a:endParaRPr>
          </a:p>
          <a:p>
            <a:pPr>
              <a:tabLst>
                <a:tab pos="180340" algn="l"/>
              </a:tabLst>
            </a:pPr>
            <a:r>
              <a:rPr lang="fr-FR" sz="1900">
                <a:effectLst/>
                <a:latin typeface="Times New Roman" panose="02020603050405020304" pitchFamily="18" charset="0"/>
                <a:ea typeface="Times New Roman" panose="02020603050405020304" pitchFamily="18" charset="0"/>
                <a:cs typeface="Times Kaz"/>
              </a:rPr>
              <a:t>Stratégies psycho-cognitive de l’apprentissage d’une langue européenne c’est à dire l’ensemble des moyens que l’apprenant met en œuvre dans ses efforts visant à la fois à l’appropriation d’un système linguistique et à sa mise en œuvre dans la réalisation de certains tâches (communiquer, comprendre, faire des exercices, etc.) ;</a:t>
            </a:r>
            <a:endParaRPr lang="ru-RU" sz="1900">
              <a:effectLst/>
              <a:latin typeface="Times Kaz"/>
              <a:ea typeface="Times New Roman" panose="02020603050405020304" pitchFamily="18" charset="0"/>
              <a:cs typeface="Times Kaz"/>
            </a:endParaRPr>
          </a:p>
          <a:p>
            <a:pPr marL="342900" lvl="0" indent="-342900">
              <a:buFont typeface="Symbol" panose="05050102010706020507" pitchFamily="18" charset="2"/>
              <a:buChar char=""/>
              <a:tabLst>
                <a:tab pos="180340" algn="l"/>
                <a:tab pos="228600" algn="l"/>
              </a:tabLst>
            </a:pPr>
            <a:r>
              <a:rPr lang="fr-FR" sz="1900">
                <a:effectLst/>
                <a:latin typeface="Times New Roman" panose="02020603050405020304" pitchFamily="18" charset="0"/>
                <a:ea typeface="Times New Roman" panose="02020603050405020304" pitchFamily="18" charset="0"/>
                <a:cs typeface="Times Kaz"/>
              </a:rPr>
              <a:t>Capacité de référer aux connaissances intuitives des    règles grammaticales sous-jacentes à la parole qu’un apprenant a de la 1-re langue étrangère et qui le rendent capable de produire et de reconnaître les phrases correctes ;</a:t>
            </a:r>
            <a:endParaRPr lang="ru-RU" sz="1900">
              <a:effectLst/>
              <a:latin typeface="Times Kaz"/>
              <a:ea typeface="Times New Roman" panose="02020603050405020304" pitchFamily="18" charset="0"/>
              <a:cs typeface="Times Kaz"/>
            </a:endParaRPr>
          </a:p>
          <a:p>
            <a:pPr marL="342900" lvl="0" indent="-342900">
              <a:buFont typeface="Symbol" panose="05050102010706020507" pitchFamily="18" charset="2"/>
              <a:buChar char=""/>
              <a:tabLst>
                <a:tab pos="180340" algn="l"/>
                <a:tab pos="228600" algn="l"/>
              </a:tabLst>
            </a:pPr>
            <a:r>
              <a:rPr lang="fr-FR" sz="1900">
                <a:effectLst/>
                <a:latin typeface="Times New Roman" panose="02020603050405020304" pitchFamily="18" charset="0"/>
                <a:ea typeface="Times New Roman" panose="02020603050405020304" pitchFamily="18" charset="0"/>
                <a:cs typeface="Times Kaz"/>
              </a:rPr>
              <a:t>Capacité de produire et interpréter des énoncés de façon appropriée ;</a:t>
            </a:r>
            <a:endParaRPr lang="ru-RU" sz="1900">
              <a:effectLst/>
              <a:latin typeface="Times Kaz"/>
              <a:ea typeface="Times New Roman" panose="02020603050405020304" pitchFamily="18" charset="0"/>
              <a:cs typeface="Times Kaz"/>
            </a:endParaRPr>
          </a:p>
          <a:p>
            <a:pPr marL="342900" lvl="0" indent="-342900">
              <a:buFont typeface="Symbol" panose="05050102010706020507" pitchFamily="18" charset="2"/>
              <a:buChar char=""/>
              <a:tabLst>
                <a:tab pos="180340" algn="l"/>
                <a:tab pos="228600" algn="l"/>
              </a:tabLst>
            </a:pPr>
            <a:r>
              <a:rPr lang="fr-FR" sz="1900">
                <a:effectLst/>
                <a:latin typeface="Times New Roman" panose="02020603050405020304" pitchFamily="18" charset="0"/>
                <a:ea typeface="Times New Roman" panose="02020603050405020304" pitchFamily="18" charset="0"/>
                <a:cs typeface="Times Kaz"/>
              </a:rPr>
              <a:t>Capacité d’adapter son discours à la situation de communication en prenant en compte les facteurs externes qui le conditionnent : le cadre spatio-temporel, identité des participants, leur relation et leur rôles, les actes qu’ils accomplissent, leur adéquation aux normes sociales.</a:t>
            </a:r>
            <a:endParaRPr lang="ru-RU" sz="1900">
              <a:effectLst/>
              <a:latin typeface="Times Kaz"/>
              <a:ea typeface="Times New Roman" panose="02020603050405020304" pitchFamily="18" charset="0"/>
              <a:cs typeface="Times Kaz"/>
            </a:endParaRPr>
          </a:p>
          <a:p>
            <a:endParaRPr lang="ru-RU" sz="1900"/>
          </a:p>
        </p:txBody>
      </p:sp>
    </p:spTree>
    <p:extLst>
      <p:ext uri="{BB962C8B-B14F-4D97-AF65-F5344CB8AC3E}">
        <p14:creationId xmlns:p14="http://schemas.microsoft.com/office/powerpoint/2010/main" val="3935464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B3EF0B-503A-A34B-195A-AB347E8B72EA}"/>
              </a:ext>
            </a:extLst>
          </p:cNvPr>
          <p:cNvSpPr>
            <a:spLocks noGrp="1"/>
          </p:cNvSpPr>
          <p:nvPr>
            <p:ph type="title"/>
          </p:nvPr>
        </p:nvSpPr>
        <p:spPr>
          <a:xfrm>
            <a:off x="1653363" y="365760"/>
            <a:ext cx="9367203" cy="1188720"/>
          </a:xfrm>
        </p:spPr>
        <p:txBody>
          <a:bodyPr>
            <a:normAutofit/>
          </a:bodyPr>
          <a:lstStyle/>
          <a:p>
            <a:r>
              <a:rPr lang="fr-FR" sz="3700" b="1">
                <a:effectLst/>
                <a:latin typeface="Times New Roman" panose="02020603050405020304" pitchFamily="18" charset="0"/>
                <a:ea typeface="Times New Roman" panose="02020603050405020304" pitchFamily="18" charset="0"/>
                <a:cs typeface="Times Kaz"/>
              </a:rPr>
              <a:t>Compétence socioculturelle :</a:t>
            </a:r>
            <a:br>
              <a:rPr lang="ru-RU" sz="3700">
                <a:effectLst/>
                <a:latin typeface="Times Kaz"/>
                <a:ea typeface="Times New Roman" panose="02020603050405020304" pitchFamily="18" charset="0"/>
                <a:cs typeface="Times Kaz"/>
              </a:rPr>
            </a:br>
            <a:endParaRPr lang="ru-RU" sz="3700"/>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Объект 2">
            <a:extLst>
              <a:ext uri="{FF2B5EF4-FFF2-40B4-BE49-F238E27FC236}">
                <a16:creationId xmlns:a16="http://schemas.microsoft.com/office/drawing/2014/main" id="{D63CF456-47A3-4EC0-B47A-30CC1308BE58}"/>
              </a:ext>
            </a:extLst>
          </p:cNvPr>
          <p:cNvSpPr>
            <a:spLocks noGrp="1"/>
          </p:cNvSpPr>
          <p:nvPr>
            <p:ph idx="1"/>
          </p:nvPr>
        </p:nvSpPr>
        <p:spPr>
          <a:xfrm>
            <a:off x="1653363" y="2176272"/>
            <a:ext cx="9367204" cy="4041648"/>
          </a:xfrm>
        </p:spPr>
        <p:txBody>
          <a:bodyPr anchor="t">
            <a:normAutofit/>
          </a:bodyPr>
          <a:lstStyle/>
          <a:p>
            <a:pPr marL="342900" lvl="0" indent="-342900">
              <a:buFont typeface="Symbol" panose="05050102010706020507" pitchFamily="18" charset="2"/>
              <a:buChar char=""/>
              <a:tabLst>
                <a:tab pos="180340" algn="l"/>
                <a:tab pos="457200" algn="l"/>
              </a:tabLst>
            </a:pPr>
            <a:r>
              <a:rPr lang="fr-FR" sz="2000">
                <a:effectLst/>
                <a:latin typeface="Times New Roman" panose="02020603050405020304" pitchFamily="18" charset="0"/>
                <a:ea typeface="Times New Roman" panose="02020603050405020304" pitchFamily="18" charset="0"/>
                <a:cs typeface="Times Kaz"/>
              </a:rPr>
              <a:t>Capacité de se comporter pour se faire comprendre de manière culturellement acceptable ;</a:t>
            </a:r>
            <a:endParaRPr lang="ru-RU" sz="2000">
              <a:effectLst/>
              <a:latin typeface="Times Kaz"/>
              <a:ea typeface="Times New Roman" panose="02020603050405020304" pitchFamily="18" charset="0"/>
              <a:cs typeface="Times Kaz"/>
            </a:endParaRPr>
          </a:p>
          <a:p>
            <a:pPr marL="342900" lvl="0" indent="-342900">
              <a:buFont typeface="Symbol" panose="05050102010706020507" pitchFamily="18" charset="2"/>
              <a:buChar char=""/>
              <a:tabLst>
                <a:tab pos="180340" algn="l"/>
                <a:tab pos="457200" algn="l"/>
              </a:tabLst>
            </a:pPr>
            <a:r>
              <a:rPr lang="fr-FR" sz="2000">
                <a:effectLst/>
                <a:latin typeface="Times New Roman" panose="02020603050405020304" pitchFamily="18" charset="0"/>
                <a:ea typeface="Times New Roman" panose="02020603050405020304" pitchFamily="18" charset="0"/>
                <a:cs typeface="Times Kaz"/>
              </a:rPr>
              <a:t>Aptitude à relativiser son propre point de vue et son propre système de valeurs culturelles ;</a:t>
            </a:r>
            <a:endParaRPr lang="ru-RU" sz="2000">
              <a:effectLst/>
              <a:latin typeface="Times Kaz"/>
              <a:ea typeface="Times New Roman" panose="02020603050405020304" pitchFamily="18" charset="0"/>
              <a:cs typeface="Times Kaz"/>
            </a:endParaRPr>
          </a:p>
          <a:p>
            <a:pPr marL="342900" lvl="0" indent="-342900">
              <a:buFont typeface="Symbol" panose="05050102010706020507" pitchFamily="18" charset="2"/>
              <a:buChar char=""/>
              <a:tabLst>
                <a:tab pos="180340" algn="l"/>
                <a:tab pos="457200" algn="l"/>
              </a:tabLst>
            </a:pPr>
            <a:r>
              <a:rPr lang="fr-FR" sz="2000">
                <a:effectLst/>
                <a:latin typeface="Times New Roman" panose="02020603050405020304" pitchFamily="18" charset="0"/>
                <a:ea typeface="Times New Roman" panose="02020603050405020304" pitchFamily="18" charset="0"/>
                <a:cs typeface="Times Kaz"/>
              </a:rPr>
              <a:t>La compréhension de l’absence d’équivalences parfaites d’une langue à l’autre ;</a:t>
            </a:r>
            <a:endParaRPr lang="ru-RU" sz="2000">
              <a:effectLst/>
              <a:latin typeface="Times Kaz"/>
              <a:ea typeface="Times New Roman" panose="02020603050405020304" pitchFamily="18" charset="0"/>
              <a:cs typeface="Times Kaz"/>
            </a:endParaRPr>
          </a:p>
          <a:p>
            <a:pPr marL="342900" lvl="0" indent="-342900">
              <a:buFont typeface="Symbol" panose="05050102010706020507" pitchFamily="18" charset="2"/>
              <a:buChar char=""/>
              <a:tabLst>
                <a:tab pos="180340" algn="l"/>
                <a:tab pos="457200" algn="l"/>
              </a:tabLst>
            </a:pPr>
            <a:r>
              <a:rPr lang="fr-FR" sz="2000">
                <a:effectLst/>
                <a:latin typeface="Times New Roman" panose="02020603050405020304" pitchFamily="18" charset="0"/>
                <a:ea typeface="Times New Roman" panose="02020603050405020304" pitchFamily="18" charset="0"/>
                <a:cs typeface="Times Kaz"/>
              </a:rPr>
              <a:t>Savoir apprendre ;</a:t>
            </a:r>
            <a:endParaRPr lang="ru-RU" sz="2000">
              <a:effectLst/>
              <a:latin typeface="Times Kaz"/>
              <a:ea typeface="Times New Roman" panose="02020603050405020304" pitchFamily="18" charset="0"/>
              <a:cs typeface="Times Kaz"/>
            </a:endParaRPr>
          </a:p>
          <a:p>
            <a:r>
              <a:rPr lang="fr-FR" sz="2000">
                <a:effectLst/>
                <a:latin typeface="Times New Roman" panose="02020603050405020304" pitchFamily="18" charset="0"/>
                <a:ea typeface="Times New Roman" panose="02020603050405020304" pitchFamily="18" charset="0"/>
                <a:cs typeface="Times Kaz"/>
              </a:rPr>
              <a:t>Ainsi un apprenant kazakh se situe bien à l’apprentissage de la deuxième langue étrangère. La structure de la langue russe et de l’anglais peuvent constituer une aide indirecte pour l’apprentissage de la deuxième langue étrangère. Les apprenants kazakhs qui ont parfaitement maîtrisé le russe  et qui sont habitués aux déclinaisons des noms sont exposés à des compétences transversales.</a:t>
            </a:r>
            <a:endParaRPr lang="ru-RU" sz="2000">
              <a:effectLst/>
              <a:latin typeface="Times Kaz"/>
              <a:ea typeface="Times New Roman" panose="02020603050405020304" pitchFamily="18" charset="0"/>
              <a:cs typeface="Times Kaz"/>
            </a:endParaRPr>
          </a:p>
          <a:p>
            <a:endParaRPr lang="ru-RU" sz="2000"/>
          </a:p>
        </p:txBody>
      </p:sp>
    </p:spTree>
    <p:extLst>
      <p:ext uri="{BB962C8B-B14F-4D97-AF65-F5344CB8AC3E}">
        <p14:creationId xmlns:p14="http://schemas.microsoft.com/office/powerpoint/2010/main" val="110037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7AF0CC-FAC4-B5AE-A797-0AA1C3C4DEEA}"/>
              </a:ext>
            </a:extLst>
          </p:cNvPr>
          <p:cNvSpPr>
            <a:spLocks noGrp="1"/>
          </p:cNvSpPr>
          <p:nvPr>
            <p:ph type="title"/>
          </p:nvPr>
        </p:nvSpPr>
        <p:spPr>
          <a:xfrm>
            <a:off x="1653363" y="365760"/>
            <a:ext cx="9367203" cy="1188720"/>
          </a:xfrm>
        </p:spPr>
        <p:txBody>
          <a:bodyPr>
            <a:normAutofit/>
          </a:bodyPr>
          <a:lstStyle/>
          <a:p>
            <a:r>
              <a:rPr lang="fr-FR" sz="3700" b="1">
                <a:effectLst/>
                <a:latin typeface="Times New Roman" panose="02020603050405020304" pitchFamily="18" charset="0"/>
                <a:ea typeface="Times New Roman" panose="02020603050405020304" pitchFamily="18" charset="0"/>
                <a:cs typeface="Times Kaz"/>
              </a:rPr>
              <a:t>Compétences spécifiques</a:t>
            </a:r>
            <a:br>
              <a:rPr lang="ru-RU" sz="3700">
                <a:effectLst/>
                <a:latin typeface="Times Kaz"/>
                <a:ea typeface="Times New Roman" panose="02020603050405020304" pitchFamily="18" charset="0"/>
                <a:cs typeface="Times Kaz"/>
              </a:rPr>
            </a:br>
            <a:endParaRPr lang="ru-RU" sz="3700"/>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Объект 2">
            <a:extLst>
              <a:ext uri="{FF2B5EF4-FFF2-40B4-BE49-F238E27FC236}">
                <a16:creationId xmlns:a16="http://schemas.microsoft.com/office/drawing/2014/main" id="{FE103E23-9146-C0E1-D9C6-787410FDB324}"/>
              </a:ext>
            </a:extLst>
          </p:cNvPr>
          <p:cNvSpPr>
            <a:spLocks noGrp="1"/>
          </p:cNvSpPr>
          <p:nvPr>
            <p:ph idx="1"/>
          </p:nvPr>
        </p:nvSpPr>
        <p:spPr>
          <a:xfrm>
            <a:off x="1653363" y="2176272"/>
            <a:ext cx="9367204" cy="4041648"/>
          </a:xfrm>
        </p:spPr>
        <p:txBody>
          <a:bodyPr anchor="t">
            <a:normAutofit/>
          </a:bodyPr>
          <a:lstStyle/>
          <a:p>
            <a:pPr marL="342900" lvl="0" indent="-342900">
              <a:buFont typeface="Symbol" panose="05050102010706020507" pitchFamily="18" charset="2"/>
              <a:buChar char=""/>
              <a:tabLst>
                <a:tab pos="180340" algn="l"/>
                <a:tab pos="457200" algn="l"/>
              </a:tabLst>
            </a:pPr>
            <a:r>
              <a:rPr lang="fr-FR" sz="2400">
                <a:effectLst/>
                <a:latin typeface="Times New Roman" panose="02020603050405020304" pitchFamily="18" charset="0"/>
                <a:ea typeface="Times New Roman" panose="02020603050405020304" pitchFamily="18" charset="0"/>
                <a:cs typeface="Times Kaz"/>
              </a:rPr>
              <a:t>Des mots en apparence équivalents mais avec de différentes significations ;</a:t>
            </a:r>
            <a:endParaRPr lang="ru-RU" sz="2400">
              <a:effectLst/>
              <a:latin typeface="Times Kaz"/>
              <a:ea typeface="Times New Roman" panose="02020603050405020304" pitchFamily="18" charset="0"/>
              <a:cs typeface="Times Kaz"/>
            </a:endParaRPr>
          </a:p>
          <a:p>
            <a:pPr marL="342900" lvl="0" indent="-342900">
              <a:buFont typeface="Symbol" panose="05050102010706020507" pitchFamily="18" charset="2"/>
              <a:buChar char=""/>
              <a:tabLst>
                <a:tab pos="180340" algn="l"/>
                <a:tab pos="457200" algn="l"/>
              </a:tabLst>
            </a:pPr>
            <a:r>
              <a:rPr lang="fr-FR" sz="2400">
                <a:effectLst/>
                <a:latin typeface="Times New Roman" panose="02020603050405020304" pitchFamily="18" charset="0"/>
                <a:ea typeface="Times New Roman" panose="02020603050405020304" pitchFamily="18" charset="0"/>
                <a:cs typeface="Times Kaz"/>
              </a:rPr>
              <a:t>La concordance des temps qui est absent dans la grammaire des langues que les kazakhs apprennent;</a:t>
            </a:r>
            <a:endParaRPr lang="ru-RU" sz="2400">
              <a:effectLst/>
              <a:latin typeface="Times Kaz"/>
              <a:ea typeface="Times New Roman" panose="02020603050405020304" pitchFamily="18" charset="0"/>
              <a:cs typeface="Times Kaz"/>
            </a:endParaRPr>
          </a:p>
          <a:p>
            <a:pPr marL="342900" lvl="0" indent="-342900">
              <a:buFont typeface="Symbol" panose="05050102010706020507" pitchFamily="18" charset="2"/>
              <a:buChar char=""/>
              <a:tabLst>
                <a:tab pos="180340" algn="l"/>
                <a:tab pos="457200" algn="l"/>
              </a:tabLst>
            </a:pPr>
            <a:r>
              <a:rPr lang="fr-FR" sz="2400">
                <a:effectLst/>
                <a:latin typeface="Times New Roman" panose="02020603050405020304" pitchFamily="18" charset="0"/>
                <a:ea typeface="Times New Roman" panose="02020603050405020304" pitchFamily="18" charset="0"/>
                <a:cs typeface="Times Kaz"/>
              </a:rPr>
              <a:t>Subjonctif qui n’est pas propre à la langue kazakhe ;</a:t>
            </a:r>
            <a:endParaRPr lang="ru-RU" sz="2400">
              <a:effectLst/>
              <a:latin typeface="Times Kaz"/>
              <a:ea typeface="Times New Roman" panose="02020603050405020304" pitchFamily="18" charset="0"/>
              <a:cs typeface="Times Kaz"/>
            </a:endParaRPr>
          </a:p>
          <a:p>
            <a:pPr marL="342900" lvl="0" indent="-342900">
              <a:buFont typeface="Symbol" panose="05050102010706020507" pitchFamily="18" charset="2"/>
              <a:buChar char=""/>
              <a:tabLst>
                <a:tab pos="180340" algn="l"/>
                <a:tab pos="457200" algn="l"/>
              </a:tabLst>
            </a:pPr>
            <a:r>
              <a:rPr lang="fr-FR" sz="2400">
                <a:effectLst/>
                <a:latin typeface="Times New Roman" panose="02020603050405020304" pitchFamily="18" charset="0"/>
                <a:ea typeface="Times New Roman" panose="02020603050405020304" pitchFamily="18" charset="0"/>
                <a:cs typeface="Times Kaz"/>
              </a:rPr>
              <a:t>Accords au féminin et au pluriel ;</a:t>
            </a:r>
            <a:endParaRPr lang="ru-RU" sz="2400">
              <a:effectLst/>
              <a:latin typeface="Times Kaz"/>
              <a:ea typeface="Times New Roman" panose="02020603050405020304" pitchFamily="18" charset="0"/>
              <a:cs typeface="Times Kaz"/>
            </a:endParaRPr>
          </a:p>
          <a:p>
            <a:pPr marL="342900" lvl="0" indent="-342900">
              <a:buFont typeface="Symbol" panose="05050102010706020507" pitchFamily="18" charset="2"/>
              <a:buChar char=""/>
              <a:tabLst>
                <a:tab pos="180340" algn="l"/>
                <a:tab pos="457200" algn="l"/>
              </a:tabLst>
            </a:pPr>
            <a:r>
              <a:rPr lang="fr-FR" sz="2400">
                <a:effectLst/>
                <a:latin typeface="Times New Roman" panose="02020603050405020304" pitchFamily="18" charset="0"/>
                <a:ea typeface="Times New Roman" panose="02020603050405020304" pitchFamily="18" charset="0"/>
                <a:cs typeface="Times Kaz"/>
              </a:rPr>
              <a:t>Articles partitifs ;</a:t>
            </a:r>
            <a:endParaRPr lang="ru-RU" sz="2400">
              <a:effectLst/>
              <a:latin typeface="Times Kaz"/>
              <a:ea typeface="Times New Roman" panose="02020603050405020304" pitchFamily="18" charset="0"/>
              <a:cs typeface="Times Kaz"/>
            </a:endParaRPr>
          </a:p>
          <a:p>
            <a:endParaRPr lang="ru-RU" sz="2400"/>
          </a:p>
        </p:txBody>
      </p:sp>
    </p:spTree>
    <p:extLst>
      <p:ext uri="{BB962C8B-B14F-4D97-AF65-F5344CB8AC3E}">
        <p14:creationId xmlns:p14="http://schemas.microsoft.com/office/powerpoint/2010/main" val="1840812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B30A842-79B3-D339-7AAF-7F32D21B32DE}"/>
              </a:ext>
            </a:extLst>
          </p:cNvPr>
          <p:cNvSpPr>
            <a:spLocks noGrp="1"/>
          </p:cNvSpPr>
          <p:nvPr>
            <p:ph type="title"/>
          </p:nvPr>
        </p:nvSpPr>
        <p:spPr>
          <a:xfrm>
            <a:off x="1653363" y="365760"/>
            <a:ext cx="9367203" cy="1188720"/>
          </a:xfrm>
        </p:spPr>
        <p:txBody>
          <a:bodyPr>
            <a:normAutofit/>
          </a:bodyPr>
          <a:lstStyle/>
          <a:p>
            <a:r>
              <a:rPr lang="fr-FR" sz="2400" b="1">
                <a:effectLst/>
                <a:latin typeface="Times New Roman" panose="02020603050405020304" pitchFamily="18" charset="0"/>
                <a:ea typeface="Times New Roman" panose="02020603050405020304" pitchFamily="18" charset="0"/>
              </a:rPr>
              <a:t>La nouvelle conception méthodologique de l’enseignement des langues étrangères au Kazakhstan</a:t>
            </a:r>
            <a:br>
              <a:rPr lang="ru-RU" sz="2400" b="1">
                <a:effectLst/>
                <a:latin typeface="Times New Roman" panose="02020603050405020304" pitchFamily="18" charset="0"/>
                <a:ea typeface="Times New Roman" panose="02020603050405020304" pitchFamily="18" charset="0"/>
              </a:rPr>
            </a:br>
            <a:endParaRPr lang="ru-RU" sz="2400"/>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Объект 2">
            <a:extLst>
              <a:ext uri="{FF2B5EF4-FFF2-40B4-BE49-F238E27FC236}">
                <a16:creationId xmlns:a16="http://schemas.microsoft.com/office/drawing/2014/main" id="{AEF4861A-296F-2D23-0564-2045D27F2406}"/>
              </a:ext>
            </a:extLst>
          </p:cNvPr>
          <p:cNvSpPr>
            <a:spLocks noGrp="1"/>
          </p:cNvSpPr>
          <p:nvPr>
            <p:ph idx="1"/>
          </p:nvPr>
        </p:nvSpPr>
        <p:spPr>
          <a:xfrm>
            <a:off x="1653363" y="2176272"/>
            <a:ext cx="9367204" cy="4041648"/>
          </a:xfrm>
        </p:spPr>
        <p:txBody>
          <a:bodyPr anchor="t">
            <a:normAutofit/>
          </a:bodyPr>
          <a:lstStyle/>
          <a:p>
            <a:r>
              <a:rPr lang="fr-FR" sz="2400" b="0">
                <a:effectLst/>
                <a:latin typeface="Times New Roman" panose="02020603050405020304" pitchFamily="18" charset="0"/>
                <a:ea typeface="Times New Roman" panose="02020603050405020304" pitchFamily="18" charset="0"/>
              </a:rPr>
              <a:t>La didactique des langues étrangères est en constante évolution. De nombreux modèles de classification de cette évolution sont proposés par les auteurs dont Houssaye (1987), Joyce et Weil (1996), et Bertrand (1998).</a:t>
            </a:r>
            <a:endParaRPr lang="ru-RU" sz="2400" b="1">
              <a:effectLst/>
              <a:latin typeface="Times New Roman" panose="02020603050405020304" pitchFamily="18" charset="0"/>
              <a:ea typeface="Times New Roman" panose="02020603050405020304" pitchFamily="18" charset="0"/>
            </a:endParaRPr>
          </a:p>
          <a:p>
            <a:r>
              <a:rPr lang="fr-FR" sz="2400" b="0">
                <a:effectLst/>
                <a:latin typeface="Times New Roman" panose="02020603050405020304" pitchFamily="18" charset="0"/>
                <a:ea typeface="Times New Roman" panose="02020603050405020304" pitchFamily="18" charset="0"/>
              </a:rPr>
              <a:t> On pourrait résumer cette évolution en quatre grands types de méthodes : les méthodes dites traditionnelles, les méthodes structuro-globales audiovisuelles – SGAV, l’approche communicative et l’approche actionnelle, notamment formalisée à l’intérieur du CECR. </a:t>
            </a:r>
            <a:endParaRPr lang="ru-RU" sz="2400" b="1">
              <a:effectLst/>
              <a:latin typeface="Times New Roman" panose="02020603050405020304" pitchFamily="18" charset="0"/>
              <a:ea typeface="Times New Roman" panose="02020603050405020304" pitchFamily="18" charset="0"/>
            </a:endParaRPr>
          </a:p>
          <a:p>
            <a:endParaRPr lang="ru-RU" sz="2400"/>
          </a:p>
        </p:txBody>
      </p:sp>
    </p:spTree>
    <p:extLst>
      <p:ext uri="{BB962C8B-B14F-4D97-AF65-F5344CB8AC3E}">
        <p14:creationId xmlns:p14="http://schemas.microsoft.com/office/powerpoint/2010/main" val="73557329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881</Words>
  <Application>Microsoft Office PowerPoint</Application>
  <PresentationFormat>Широкоэкранный</PresentationFormat>
  <Paragraphs>45</Paragraphs>
  <Slides>12</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12</vt:i4>
      </vt:variant>
    </vt:vector>
  </HeadingPairs>
  <TitlesOfParts>
    <vt:vector size="19" baseType="lpstr">
      <vt:lpstr>Arial</vt:lpstr>
      <vt:lpstr>Calibri</vt:lpstr>
      <vt:lpstr>Calibri Light</vt:lpstr>
      <vt:lpstr>Symbol</vt:lpstr>
      <vt:lpstr>Times Kaz</vt:lpstr>
      <vt:lpstr>Times New Roman</vt:lpstr>
      <vt:lpstr>Тема Office</vt:lpstr>
      <vt:lpstr>La nouvelle conception méthodologique de l’enseignement des langues étrangères au Kazakhstan</vt:lpstr>
      <vt:lpstr>1 . Compétences transversales • Compétences linguistiques • Compétences communicatives • Compétence socioculturelle • Compétences spécifiques 2. La nouvelle conception méthodologique </vt:lpstr>
      <vt:lpstr>Le concept de compétence est difficile à cerner. Pourtant c’est un concept méthodologique qui se situe aujourd’hui au centre de la didactique des langues. Cette notion est marquée  par :  1. Le manque de la liste unifiée des compétences ;  2. L'ambiguïté de l'interprétation des compétences . La compétence   elle-même étant susceptible de plusieurs interprétations ; 3. Le manque de la liste de compétences pour les différents niveaux de formation ; 4. Le manque d'approches de la systématisation des compétences ; 5. Le manque de contenu spécifique des compétences de l'enseignant.  </vt:lpstr>
      <vt:lpstr>Презентация PowerPoint</vt:lpstr>
      <vt:lpstr>Compétences linguistiques : </vt:lpstr>
      <vt:lpstr>Compétences communicatives : </vt:lpstr>
      <vt:lpstr>Compétence socioculturelle : </vt:lpstr>
      <vt:lpstr>Compétences spécifiques </vt:lpstr>
      <vt:lpstr>La nouvelle conception méthodologique de l’enseignement des langues étrangères au Kazakhstan </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nouvelle conception méthodologique de l’enseignement des langues étrangères au Kazakhstan</dc:title>
  <dc:creator>Хамза Мадина Адебиетовна</dc:creator>
  <cp:lastModifiedBy>Хамза Мадина Адебиетовна</cp:lastModifiedBy>
  <cp:revision>2</cp:revision>
  <dcterms:created xsi:type="dcterms:W3CDTF">2022-11-11T10:28:19Z</dcterms:created>
  <dcterms:modified xsi:type="dcterms:W3CDTF">2022-11-11T10:33:10Z</dcterms:modified>
</cp:coreProperties>
</file>