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8288000" cy="10287000"/>
  <p:notesSz cx="6858000" cy="9144000"/>
  <p:embeddedFontLst>
    <p:embeddedFont>
      <p:font typeface="Open Sans Italics" panose="020B0604020202020204" charset="0"/>
      <p:regular r:id="rId34"/>
    </p:embeddedFont>
    <p:embeddedFont>
      <p:font typeface="Open Sans Bold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8145" y="3319780"/>
            <a:ext cx="16791709" cy="358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№10 дәріс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Тақырыбы. Алкендер. Номенклатурасы. Физикалық және химиялық қасиеттері. Алу жолдары. Электрофилды және радикалды қосылу реакцияларының механизмдері. Радикалды орынбасу реакцияларының механизмдері.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5057" y="962025"/>
            <a:ext cx="16717886" cy="79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Алкендердің алыну жолдары</a:t>
            </a:r>
            <a:r>
              <a:rPr lang="en-US" sz="37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Алкендерді зертханада да, өнеркәсіпте де бірнеше әдіспен алуға болады. Негізінен олар қаныққан қосылыстардан сутек бөліп шығару арқылы алынады.</a:t>
            </a:r>
          </a:p>
          <a:p>
            <a:pPr algn="ctr">
              <a:lnSpc>
                <a:spcPts val="5283"/>
              </a:lnSpc>
              <a:spcBef>
                <a:spcPct val="0"/>
              </a:spcBef>
            </a:pPr>
            <a:endParaRPr lang="en-US" sz="3773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1) Алкандардан дегидрлеу</a:t>
            </a:r>
            <a:r>
              <a:rPr lang="en-US" sz="37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(сутек бөлу), катализатор: Pt, Pd, Cr₂O₃, жылу қажет (400–600°C)</a:t>
            </a:r>
          </a:p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CH3–CH3→.CH2=CH2+H2</a:t>
            </a:r>
          </a:p>
          <a:p>
            <a:pPr algn="ctr">
              <a:lnSpc>
                <a:spcPts val="5283"/>
              </a:lnSpc>
              <a:spcBef>
                <a:spcPct val="0"/>
              </a:spcBef>
            </a:pPr>
            <a:endParaRPr lang="en-US" sz="3773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2) Спирттерден дегидратация </a:t>
            </a:r>
            <a:r>
              <a:rPr lang="en-US" sz="37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(суды бөлу)</a:t>
            </a:r>
          </a:p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Күшті қышқыл қатысында (H₂SO₄ немесе H₃PO₄), 170°C</a:t>
            </a:r>
          </a:p>
          <a:p>
            <a:pPr algn="ctr">
              <a:lnSpc>
                <a:spcPts val="5283"/>
              </a:lnSpc>
              <a:spcBef>
                <a:spcPct val="0"/>
              </a:spcBef>
            </a:pPr>
            <a:r>
              <a:rPr lang="en-US" sz="37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CH3–CH2OH → CH2=CH2+H2O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7106" y="962025"/>
            <a:ext cx="17259300" cy="838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3) Галогеналкандардан жою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(дегалогендеу), сілтімен қыздыру арқылы HX бөлінеді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CH₃–CH₂Cl + NaOH → CH₂=CH₂ + NaCl + H₂O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4) Дигалогеналкандардан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(вициналды) екі галогенді алып тастау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CH₂Cl–CH₂Cl + 2Zn → CH₂=CH₂ + 2ZnCl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5) Табиғи көздерден алу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Кейбір алкендер нафтаны крекингтеу арқылы мұнайдан алынады: этилен, пропилен, бутадиен, Бұл заттар пластмассалар мен синтетикалық материалдардың негізгі шикізаты.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6) Карбон қышқылдарының тұздарын қыздыру.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Декарбоксилдеу реакциясы нәтижесінде қос байланыс түзіледі.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8872" y="2467781"/>
            <a:ext cx="15850256" cy="5275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Сонымен, </a:t>
            </a:r>
          </a:p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Алкендер — бір қос байланысы бар, реакцияға қабілетті қанықпаған көмірсутектер</a:t>
            </a:r>
          </a:p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Атауы – қос байланысты ескеріп нөмірлеу арқылы жасалады</a:t>
            </a:r>
          </a:p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Физикалық қасиеттері молекула құрылымы мен массасына байланысты</a:t>
            </a:r>
          </a:p>
          <a:p>
            <a:pPr algn="ctr">
              <a:lnSpc>
                <a:spcPts val="5249"/>
              </a:lnSpc>
              <a:spcBef>
                <a:spcPct val="0"/>
              </a:spcBef>
            </a:pPr>
            <a:r>
              <a:rPr lang="en-US" sz="37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Алыну жолдары әртүрлі: дегидратация, дегидрлеу, дегалогендеу, крекинг, т.б.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759460"/>
            <a:ext cx="16525702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Алкендердің химиялық қасиеттері. Электрофильді қосылу реакциясы және механизмі. Радикалды қосылу реакциясы және механизмі.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 — қанықпаған көмірсутектер. Олардың басты реакциялық қабілеті – қос байланыстың үзілуі арқылы жаңа байланыстар түзу.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Негізгі реакциялар: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67898"/>
              </p:ext>
            </p:extLst>
          </p:nvPr>
        </p:nvGraphicFramePr>
        <p:xfrm>
          <a:off x="1028700" y="4381500"/>
          <a:ext cx="16192500" cy="5257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096250">
                  <a:extLst>
                    <a:ext uri="{9D8B030D-6E8A-4147-A177-3AD203B41FA5}">
                      <a16:colId xmlns:a16="http://schemas.microsoft.com/office/drawing/2014/main" val="1578953397"/>
                    </a:ext>
                  </a:extLst>
                </a:gridCol>
                <a:gridCol w="8096250">
                  <a:extLst>
                    <a:ext uri="{9D8B030D-6E8A-4147-A177-3AD203B41FA5}">
                      <a16:colId xmlns:a16="http://schemas.microsoft.com/office/drawing/2014/main" val="3513658712"/>
                    </a:ext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Реакция түрі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Мысалы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18479252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1. Қосылу (гидрлеу, галогендеу, гидрогалогендеу)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=CH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 + HBr → 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Br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7651081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2. Полимерлену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nCH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=CH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 → [-CH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-CH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-]n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06073807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3. Тотығу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=CH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 + [O] → HO-CH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-CH</a:t>
                      </a:r>
                      <a:r>
                        <a:rPr lang="en-US" sz="3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>
                          <a:solidFill>
                            <a:schemeClr val="bg1"/>
                          </a:solidFill>
                          <a:effectLst/>
                        </a:rPr>
                        <a:t>-OH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13534455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4. Жануы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CH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=CH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 + 3O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 → 2CO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 + 2H</a:t>
                      </a:r>
                      <a:r>
                        <a:rPr lang="en-US" sz="3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470468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63662" y="1593516"/>
            <a:ext cx="15560677" cy="7023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Электрофильді қосылу реакциясы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endParaRPr lang="en-US" sz="3973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π-байланыс – электронға бай → электрофил шабуылдайды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Реакция электрофильді механизммен жүреді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Марковников ережесі орындалады: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Электрофил (H⁺) – көбірек сутегі бар көміртекке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Нуклеофил (Br⁻, OH⁻) – карбокатионға қосылады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endParaRPr lang="en-US" sz="3973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Мысал: Этилен мен HBr реакциясы</a:t>
            </a:r>
          </a:p>
          <a:p>
            <a:pPr algn="ctr">
              <a:lnSpc>
                <a:spcPts val="5563"/>
              </a:lnSpc>
              <a:spcBef>
                <a:spcPct val="0"/>
              </a:spcBef>
            </a:pPr>
            <a:r>
              <a:rPr lang="en-US" sz="3973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CH2=CH2+HBr→CH3−CH2Br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093954"/>
            <a:ext cx="16230600" cy="8022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Механизм: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Электрофилдің шабуылы: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π-байланыс электрондары H⁺ ионына беріледі, карбокатион түзіледі: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CH2=CH2+H+→CH3−CH2+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Нуклеофильдің шабуылы: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Br⁻ анионы карбокатионға қосылады: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CH3−CH2++Br−→CH3−CH2Br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endParaRPr lang="en-US" sz="3797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Марковников ережесі (асимметриялы алкендер үшін):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Гидроген ең көп сутегі бар көміртекке қосылады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Мысал:</a:t>
            </a:r>
          </a:p>
          <a:p>
            <a:pPr algn="ctr">
              <a:lnSpc>
                <a:spcPts val="5316"/>
              </a:lnSpc>
              <a:spcBef>
                <a:spcPct val="0"/>
              </a:spcBef>
            </a:pPr>
            <a:r>
              <a:rPr lang="en-US" sz="37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CH3−CH=CH2+HBr → CH3−CHBr−CH3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6710" y="857754"/>
            <a:ext cx="17034580" cy="851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Радикалды қосылу реакциясы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endParaRPr lang="en-US" sz="303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Бұл механизм ерекше жағдайларда, яғни пероксидтер немесе жоғары температура/ультракүлгін әсерінде жүреді. Анти-Марковников ережесі бойынша жүреді. Мысал: Пропен мен HBr, пероксид қатысында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CH3−CH=CH2+HBr→ CH3−CH2−CH2Br (ROOR қатысында)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Механизм (радикалды):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1. Иницирлеу (бастау):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Пероксид ыдырайды → 2 радикал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ROOR−&gt;2RO·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2. Таратылу (ұзарту):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Алкенге радикал шабуылдайды, тұрақты радикал: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CH3−CH=CH2+RO· → CH3−CH•−CH3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Содан кейін: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CH3−CH•−CH3+HBr → CH3−CH2−CH2Br+Br•</a:t>
            </a:r>
          </a:p>
          <a:p>
            <a:pPr algn="ctr">
              <a:lnSpc>
                <a:spcPts val="4255"/>
              </a:lnSpc>
              <a:spcBef>
                <a:spcPct val="0"/>
              </a:spcBef>
            </a:pPr>
            <a:r>
              <a:rPr lang="en-US" sz="303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Аяқталу: радикалдар өзара әрекеттесіп реакцияны аяқтайды.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8483" y="705167"/>
            <a:ext cx="303103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Салыстырма: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5391"/>
              </p:ext>
            </p:extLst>
          </p:nvPr>
        </p:nvGraphicFramePr>
        <p:xfrm>
          <a:off x="914400" y="2171700"/>
          <a:ext cx="16002000" cy="7239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4044218484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4240771832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794631408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Критерий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Электрофильді қосылу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Радикалды қосылу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93163207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Қалыпты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жағдайда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Иә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Жоқ (пероксид керек)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95382028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Ереже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Марковников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Анти-Марковников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8556199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Механизм түрі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Иондық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карбокатион</a:t>
                      </a: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>
                          <a:solidFill>
                            <a:schemeClr val="bg1"/>
                          </a:solidFill>
                          <a:effectLst/>
                        </a:rPr>
                        <a:t>Радикалды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6987792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Аралық өнім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solidFill>
                            <a:schemeClr val="bg1"/>
                          </a:solidFill>
                          <a:effectLst/>
                        </a:rPr>
                        <a:t>Карбокатион</a:t>
                      </a:r>
                      <a:endParaRPr lang="ru-RU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bg1"/>
                          </a:solidFill>
                          <a:effectLst/>
                        </a:rPr>
                        <a:t>Алкил радикал</a:t>
                      </a:r>
                      <a:endParaRPr lang="ru-RU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8920023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1463125"/>
            <a:ext cx="17259300" cy="6891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π- және σ-комплекстер туралы түсінік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π-комплекс деген не?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π-комплекс - электрофиль (мысалы, H⁺, Br⁺, NO₂⁺) пен алкеннің π-электрондар жүйесі арасында пайда болатын әлсіз, бейковалентті өзара әсер.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Қасиеттері: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Уақытша (тұрақсыз) аралық күй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Реакцияның алғашқы кезеңінде түзіледі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π-байланыстың электрондары электрофильге бағытталады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Мысал: этилен + H⁺</a:t>
            </a:r>
          </a:p>
          <a:p>
            <a:pPr algn="ctr">
              <a:lnSpc>
                <a:spcPts val="4971"/>
              </a:lnSpc>
              <a:spcBef>
                <a:spcPct val="0"/>
              </a:spcBef>
            </a:pPr>
            <a:r>
              <a:rPr lang="en-US" sz="35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CH2=CH2+H+ −&gt; [CH2=CH2-H]+ (π-комплекс). Бұл электрофильдің π-электрондарға жақындау сатысы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6336" y="1896729"/>
            <a:ext cx="17695328" cy="640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r>
              <a:rPr lang="en-US" sz="405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σ-комплекс деген не?</a:t>
            </a:r>
            <a:r>
              <a:rPr lang="en-US" sz="40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σ-комплекс - электрофильдің көміртек атомына толық σ-байланыс арқылы қосылып, карбокатион түзілуі.</a:t>
            </a:r>
          </a:p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Қасиеттері:</a:t>
            </a:r>
          </a:p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Реакция механизмінің аралық өнімі</a:t>
            </a:r>
          </a:p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Қос байланыстың бір ұшы электрофильмен σ-байланыс түзеді</a:t>
            </a:r>
          </a:p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Көбіне тұрақсыз, әрі қарай нуклеофиль шабуылдайды</a:t>
            </a:r>
          </a:p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Мысал: этилен + H⁺ → карбокатион</a:t>
            </a:r>
          </a:p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CH2=CH2+H+ → CH3−CH2+ (σ-комплекс). Бұл - электрофильді қосылу механизмінің негізгі аралық заты.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819592"/>
            <a:ext cx="17259300" cy="658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Дәріс мақсаты: 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алкендердің молекулалық және электрондық құрылымын түсіндіру, электрофильді және радикалды қосылу реакцияларының механизмдерін меңгеру, химиялық қасиеттері мен реакциялық қабілетін талдау.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Дәріс жоспары: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Алкендердің жалпы сипаттамасы. Құрылысы, номенклатурасы, физкалық қасиеттері және алыну жолдары.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Алкендердің химиялық қасиеттері. Электрофильді қосылу реакциясы және механизмі. Радикалды қосылу реакциясы және механизмі.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Радикалды орынбасу реакцияларының механизмдері.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743771" y="962025"/>
            <a:ext cx="1080045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Салыстыру кестесі: π-комплекс пен σ-комплекс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71905"/>
              </p:ext>
            </p:extLst>
          </p:nvPr>
        </p:nvGraphicFramePr>
        <p:xfrm>
          <a:off x="1066800" y="2095499"/>
          <a:ext cx="15697200" cy="7010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550379566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5212749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499179468"/>
                    </a:ext>
                  </a:extLst>
                </a:gridCol>
              </a:tblGrid>
              <a:tr h="88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Ерекшелігі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π-комплекс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σ-комплекс (карбокатион)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80568004"/>
                  </a:ext>
                </a:extLst>
              </a:tr>
              <a:tr h="88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Байланыс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түрі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Әлсіз, бейковалентті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Толық σ-байланыс (ковалентті)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676754"/>
                  </a:ext>
                </a:extLst>
              </a:tr>
              <a:tr h="1730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Қай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кезде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түзіледі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Реакцияның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басында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Электрофиль π-байланысты үзіп қосылған соң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26679024"/>
                  </a:ext>
                </a:extLst>
              </a:tr>
              <a:tr h="88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Тұрақтылығы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Тұрақсыз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өтпелі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Реакция бағытына байланысты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71372638"/>
                  </a:ext>
                </a:extLst>
              </a:tr>
              <a:tr h="1730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Құрылым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Электрофиль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π-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байланыспен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байланысқан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Электрофиль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бір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көміртекпен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σ-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байланыс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түзген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59864847"/>
                  </a:ext>
                </a:extLst>
              </a:tr>
              <a:tr h="8875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Мысал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[</a:t>
                      </a:r>
                      <a:r>
                        <a:rPr lang="kk-KZ" sz="2800">
                          <a:solidFill>
                            <a:schemeClr val="bg1"/>
                          </a:solidFill>
                          <a:effectLst/>
                        </a:rPr>
                        <a:t>С</a:t>
                      </a: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H2=CH2</a:t>
                      </a:r>
                      <a:r>
                        <a:rPr lang="kk-KZ" sz="28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</a:rPr>
                        <a:t>]</a:t>
                      </a:r>
                      <a:r>
                        <a:rPr lang="ru-RU" sz="2800" baseline="3000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CH3-CH2</a:t>
                      </a:r>
                      <a:r>
                        <a:rPr lang="ru-RU" sz="2800" baseline="30000" dirty="0">
                          <a:solidFill>
                            <a:schemeClr val="bg1"/>
                          </a:solidFill>
                          <a:effectLst/>
                        </a:rPr>
                        <a:t>+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4743933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8525" y="655294"/>
            <a:ext cx="15270949" cy="890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Жалпы электрофильді қосылу реакциясының сатысы:</a:t>
            </a:r>
          </a:p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π-комплекс:</a:t>
            </a:r>
          </a:p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CH2=CH2+H+ → [CH2=CH2−−−H]+ </a:t>
            </a:r>
          </a:p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σ-комплекс (карбокатион):</a:t>
            </a:r>
          </a:p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[CH2=CH2−H]+ → CH3−CH2+</a:t>
            </a:r>
          </a:p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Нуклеофиль шабуылы:</a:t>
            </a:r>
          </a:p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CH3−CH2++Br− → CH3−CH2Br </a:t>
            </a:r>
          </a:p>
          <a:p>
            <a:pPr algn="ctr">
              <a:lnSpc>
                <a:spcPts val="5037"/>
              </a:lnSpc>
              <a:spcBef>
                <a:spcPct val="0"/>
              </a:spcBef>
            </a:pPr>
            <a:endParaRPr lang="en-US" sz="3597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037"/>
              </a:lnSpc>
              <a:spcBef>
                <a:spcPct val="0"/>
              </a:spcBef>
            </a:pPr>
            <a:r>
              <a:rPr lang="en-US" sz="359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Сонымен, π-комплекс – электрофильдің π-электрондармен бастапқы әрекеттесуі. σ-комплекс – толық σ-байланыс түзілуімен жүретін аралық өнім (жиі – карбокатион). Бұл комплекстер органикалық қосылу реакцияларын терең түсінуге мүмкіндік береді, әсіресе электрофильді қосылу мен орынбасу реакцияларында.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14350" y="394479"/>
            <a:ext cx="17259300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Механизмдердегі аралық өнімдер мен олардың тұрақтылық факторлары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Аралық өнімдер (интермедиаттар) — химиялық реакция кезінде уақытша түзіліп, келесі сатыға өтетін тұрақсыз заттар. Олар реакция механизмін сипаттауда негізгі рөл атқарады.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87660" y="3663220"/>
            <a:ext cx="7512679" cy="5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Негізгі аралық өнімдердің түрлері: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454472"/>
              </p:ext>
            </p:extLst>
          </p:nvPr>
        </p:nvGraphicFramePr>
        <p:xfrm>
          <a:off x="914399" y="4762500"/>
          <a:ext cx="16383000" cy="47788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61000">
                  <a:extLst>
                    <a:ext uri="{9D8B030D-6E8A-4147-A177-3AD203B41FA5}">
                      <a16:colId xmlns:a16="http://schemas.microsoft.com/office/drawing/2014/main" val="2519698653"/>
                    </a:ext>
                  </a:extLst>
                </a:gridCol>
                <a:gridCol w="5461000">
                  <a:extLst>
                    <a:ext uri="{9D8B030D-6E8A-4147-A177-3AD203B41FA5}">
                      <a16:colId xmlns:a16="http://schemas.microsoft.com/office/drawing/2014/main" val="3491293925"/>
                    </a:ext>
                  </a:extLst>
                </a:gridCol>
                <a:gridCol w="5461000">
                  <a:extLst>
                    <a:ext uri="{9D8B030D-6E8A-4147-A177-3AD203B41FA5}">
                      <a16:colId xmlns:a16="http://schemas.microsoft.com/office/drawing/2014/main" val="3989459600"/>
                    </a:ext>
                  </a:extLst>
                </a:gridCol>
              </a:tblGrid>
              <a:tr h="781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Аралық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өнім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Түзілуі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Заряды/спині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62986835"/>
                  </a:ext>
                </a:extLst>
              </a:tr>
              <a:tr h="781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Карбокатион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Электрофильді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қосылу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, SN1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Позитивті заряд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41978903"/>
                  </a:ext>
                </a:extLst>
              </a:tr>
              <a:tr h="781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Карбоанион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Нуклеофильдік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шабуыл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, E1cb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Теріс заряд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32933005"/>
                  </a:ext>
                </a:extLst>
              </a:tr>
              <a:tr h="15230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Радикал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Радикалды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реакциялар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(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жарық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, пероксид)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Жұптаспаған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электрон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20311189"/>
                  </a:ext>
                </a:extLst>
              </a:tr>
              <a:tr h="7812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Циклический интермедиат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Электрофильдік ароматты орынбасу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Жартылай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сақина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13073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28071" y="1265116"/>
            <a:ext cx="17031859" cy="7680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6"/>
              </a:lnSpc>
              <a:spcBef>
                <a:spcPct val="0"/>
              </a:spcBef>
            </a:pPr>
            <a:r>
              <a:rPr lang="en-US" sz="39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Карбокатионның тұрақтылығы</a:t>
            </a:r>
          </a:p>
          <a:p>
            <a:pPr algn="ctr">
              <a:lnSpc>
                <a:spcPts val="5556"/>
              </a:lnSpc>
              <a:spcBef>
                <a:spcPct val="0"/>
              </a:spcBef>
            </a:pPr>
            <a:r>
              <a:rPr lang="en-US" sz="39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Карбокатион тұрақтылығы - оның реакцияның жалғасуына мүмкіндік беру қабілеті. Тұрақтылықты келесі факторлар арттырады:</a:t>
            </a:r>
          </a:p>
          <a:p>
            <a:pPr algn="ctr">
              <a:lnSpc>
                <a:spcPts val="5556"/>
              </a:lnSpc>
              <a:spcBef>
                <a:spcPct val="0"/>
              </a:spcBef>
            </a:pPr>
            <a:r>
              <a:rPr lang="en-US" sz="39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a) Алкил топтарымен индуктивті әсер (тіректік әсер): 3° &gt; 2° &gt; 1° &gt; CH₃⁺</a:t>
            </a:r>
          </a:p>
          <a:p>
            <a:pPr algn="ctr">
              <a:lnSpc>
                <a:spcPts val="5556"/>
              </a:lnSpc>
              <a:spcBef>
                <a:spcPct val="0"/>
              </a:spcBef>
            </a:pPr>
            <a:r>
              <a:rPr lang="en-US" sz="39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(Көптеген алкил топтары оң зарядты «тұрақтандырады»);</a:t>
            </a:r>
          </a:p>
          <a:p>
            <a:pPr algn="ctr">
              <a:lnSpc>
                <a:spcPts val="5556"/>
              </a:lnSpc>
              <a:spcBef>
                <a:spcPct val="0"/>
              </a:spcBef>
            </a:pPr>
            <a:r>
              <a:rPr lang="en-US" sz="39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б) Резонанстық тұрақтану: бүйірінде π-жүйе (мысалы, бензол, алкен) болса → оң заряд таралады. Мысал: бензил немесе аллил карбокатионы;</a:t>
            </a:r>
          </a:p>
          <a:p>
            <a:pPr algn="ctr">
              <a:lnSpc>
                <a:spcPts val="5556"/>
              </a:lnSpc>
              <a:spcBef>
                <a:spcPct val="0"/>
              </a:spcBef>
            </a:pPr>
            <a:r>
              <a:rPr lang="en-US" sz="39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c) Сольватация (еріткіш әсері): полярлы еріткіштер зарядты интермедиатты тұрақтандырады (мысалы, су, спирт).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2385" y="693737"/>
            <a:ext cx="17523229" cy="2980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Радикал тұрақтылығы.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Тұрақтылық қатары: бензил &gt; аллил &gt; 3° &gt; 2° &gt; 1° &gt; CH₃·. Себептер: резонанстық тұрақтану және гиперконъюгация.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Карбоанион тұрақтылығы. Кері тәртіп: CH₃⁻ &gt; 1° &gt; 2° &gt; 3°. Себебі: теріс зарядты алкил топтары тұрақсыздандырады.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Тұрақтылыққа әсер ететін жалпы факторлар: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758219"/>
              </p:ext>
            </p:extLst>
          </p:nvPr>
        </p:nvGraphicFramePr>
        <p:xfrm>
          <a:off x="914397" y="4152900"/>
          <a:ext cx="16306802" cy="59110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53401">
                  <a:extLst>
                    <a:ext uri="{9D8B030D-6E8A-4147-A177-3AD203B41FA5}">
                      <a16:colId xmlns:a16="http://schemas.microsoft.com/office/drawing/2014/main" val="1223830866"/>
                    </a:ext>
                  </a:extLst>
                </a:gridCol>
                <a:gridCol w="8153401">
                  <a:extLst>
                    <a:ext uri="{9D8B030D-6E8A-4147-A177-3AD203B41FA5}">
                      <a16:colId xmlns:a16="http://schemas.microsoft.com/office/drawing/2014/main" val="764776356"/>
                    </a:ext>
                  </a:extLst>
                </a:gridCol>
              </a:tblGrid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Фактор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Әсері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08203964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Индуктивті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эффект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Электрон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беруші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топтар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карбокатионды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тұрақтандырады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91779505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Резонанс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Зарядты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тарату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арқылы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тұрақтылықты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арттырады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695754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Гиперконъюгация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σ-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электрондардың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делокализациясы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5158338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Стерикалық фактор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Кеңістіктік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кедергілер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тұрақсыздандыруы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мүмкін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569847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Сольватация (еріткіш)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Зарядты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интермедиатты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тұрақтандыруы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мүмкін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2155905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853" y="2119630"/>
            <a:ext cx="16359447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Мысал: Пропен + HBr реакциясы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CH3−CH=CH2+HBr → CH3−CHBr−CH3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Аралық өнім: карбокатион: CH3-C+-CH3; 2° тұрақтырақ, себебі CH₃ топтары зарядты таратады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Қорытынды: аралық өнімдер — реакция механизмінің маңызды кезеңі. Олардың тұрақтылығы реакция бағыты мен өнімнің шығымына әсер етеді. Карбокатион, карбоанион және радикалдардың тұрақтылығы әртүрлі факторларға байланысты. Бұл түсініктер органикалық синтез, фармацевтика және катализ салаларында қолданылады.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9295" y="391524"/>
            <a:ext cx="15019738" cy="9378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Радикалды орынбасу реакцияларының механизмдері.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Алкендер </a:t>
            </a:r>
            <a:r>
              <a:rPr lang="en-US" sz="31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қос байланыс (π және σ) бар қанықпаған көмірсутектер. Олардың негізгі реакция типі — қосылу (қос байланыс үзіледі). Бірақ кейбір жағдайда радикалды орынбасу да болуы мүмкін. Радикалды орынбасу алкендерде жиі кездеспейді, алайда арнайы жағдайларда, әсіресе аллилдік орынбасу кезінде реакция радикалдық механизм арқылы жүреді.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endParaRPr lang="en-US" sz="314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Аллилдік радикал және оның тұрақтылығы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 молекуласындағы қос байланыстың жанындағы көміртек атомынан сутек үзіліп, орнына радикал (жұптаспаған электрон) пайда болса, ол аллилдік радикал деп аталады. Мысалы: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CH2=CH–CH3 → hv CH2=CH–CH2⋅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Аллилдік радикалдың тұрақтылығы жоғары, себебі π-жүйе арқылы резонанстық тұрақтану жүреді: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CH2=CH–CH2⋅ ↔ CH2⋅–CH=CH2</a:t>
            </a:r>
          </a:p>
          <a:p>
            <a:pPr algn="ctr">
              <a:lnSpc>
                <a:spcPts val="4409"/>
              </a:lnSpc>
              <a:spcBef>
                <a:spcPct val="0"/>
              </a:spcBef>
            </a:pPr>
            <a:r>
              <a:rPr lang="en-US" sz="314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Нәтиже: Аллилдік радикал – тұрақты, сондықтан ол радикалды орынбасуға бейім келеді.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26239"/>
            <a:ext cx="16182226" cy="824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Радикалды орынбасу қай жағдайда жүреді?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8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Галогендер (Cl₂, Br₂)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Жарық (hv) немесе жылу қажет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Алкеннің аллилдік сутегі болуы керек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Қосылу реакциясын басу үшін баяу температурада, жоғары галоген концентрациясында орындалады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8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Алкендердегі радикалды орынбасу реакциясының механизмі. Мысал: Пропен мен бромның радикалды орынбасуы (hv):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CH₂=CH–CH₃ + Br₂ → CH₂=CH–CH₂Br + HBr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8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Бұл – аллилдік орынбасу, Br алкенге қосылмайды, тек аллилдік позицияға өтеді.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12277" y="631144"/>
            <a:ext cx="14063446" cy="896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Механизм: 3 негізгі кезең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1) Иницирлеу (бастапқы радикал түзілуі, hv):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Br2 → 2Br⋅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(бром молекуласы жарықтың әсерінен екі радикалға ыдырайды)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2) Тізбектің дамуы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1-қадам: Бром радикалы аллилдік сутекті жұлады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CH2=CH–CH3+Br⋅ → CH2=CH–CH2⋅ + HBr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Аллилдік радикал түзіледі.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2-қадам: Аллилдік радикал Br₂-мен әрекеттеседі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CH2=CH–CH2⋅ + Br2 → CH2=CH–CH2Br + Br⋅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Бастапқы радикал (Br•) қайта түзіледі, тізбекті процесс жалғасады.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3) Терминация (тізбектің үзілуі)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 радикал өзара әрекеттесіп, бейтарап молекулаға айналады: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Br⋅+Br⋅ → Br2 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CH2=CH–CH2⋅+Br⋅ → CH2=CH–CH2Br </a:t>
            </a:r>
          </a:p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CH2=CH–CH2⋅+CH2=CH–CH2⋅ - диен (қос байланыс сақталады)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73610" y="731157"/>
            <a:ext cx="13140779" cy="537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Алкендерге галогеннің қосылуы мен орынбасуын салыстыру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57261"/>
              </p:ext>
            </p:extLst>
          </p:nvPr>
        </p:nvGraphicFramePr>
        <p:xfrm>
          <a:off x="914399" y="1943100"/>
          <a:ext cx="16154400" cy="7086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84800">
                  <a:extLst>
                    <a:ext uri="{9D8B030D-6E8A-4147-A177-3AD203B41FA5}">
                      <a16:colId xmlns:a16="http://schemas.microsoft.com/office/drawing/2014/main" val="436201773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2046755174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4052972402"/>
                    </a:ext>
                  </a:extLst>
                </a:gridCol>
              </a:tblGrid>
              <a:tr h="1417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Реакция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түрі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Қосылу (электрофильді)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Орынбасу (радикалды)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776607877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Қосылыс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Алкенге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X₂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қосылады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Аллилдік сутек орынбасады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01918500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Катализатор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Жоқ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/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қышқыл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Жарық (hv), жылу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22423542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Тармақтану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Марковников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ережесі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қолданылады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Резонанс әсері шешуші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14325379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Өнім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1,2-дигалогеналкан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Аллилгалоген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туындысы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87233132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1364" y="1763824"/>
            <a:ext cx="17605272" cy="731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5"/>
              </a:lnSpc>
              <a:spcBef>
                <a:spcPct val="0"/>
              </a:spcBef>
            </a:pPr>
            <a:r>
              <a:rPr lang="en-US" sz="346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Алкендердің жалпы сипаттамасы. Құрылысы, номенклатурасы, физикалық қасиеттері және алыну жолдары.</a:t>
            </a:r>
          </a:p>
          <a:p>
            <a:pPr algn="ctr">
              <a:lnSpc>
                <a:spcPts val="4855"/>
              </a:lnSpc>
              <a:spcBef>
                <a:spcPct val="0"/>
              </a:spcBef>
            </a:pPr>
            <a:r>
              <a:rPr lang="en-US" sz="34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 - молекула құрамында бір қос байланысы (C=C) бар қанықпаған көмірсутектер. Жалпы формуласы:CnH2n(n≥2). Ең қарапайым өкілі: этилен (C₂H₄).</a:t>
            </a:r>
          </a:p>
          <a:p>
            <a:pPr algn="ctr">
              <a:lnSpc>
                <a:spcPts val="4855"/>
              </a:lnSpc>
              <a:spcBef>
                <a:spcPct val="0"/>
              </a:spcBef>
            </a:pPr>
            <a:endParaRPr lang="en-US" sz="3468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855"/>
              </a:lnSpc>
              <a:spcBef>
                <a:spcPct val="0"/>
              </a:spcBef>
            </a:pPr>
            <a:r>
              <a:rPr lang="en-US" sz="346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Алкендердің гибридтелуі: қос байланыс бар көміртек атомдары sp²-гибридтелген. sp²-гибридтелу кезінде: 3 гибрид орбиталь (σ-байланыс түзу үшін), 1 p-орбиталь (π-байланыс түзу үшін) қалады. Құрылымдық элементтері: σ-байланыс (сигма): ядроларды қаптап өтетін байланыс, sp²-орбитальдардың жабысып түзілуі. π-байланыс (пи): Жоғары және төменгі жақтарда p-орбитальдардың бүйір жақтарымен жабысып түзіледі. Реакцияларға өте белсенді, өйткені әлсіз.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350" y="971550"/>
            <a:ext cx="17259300" cy="846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3"/>
              </a:lnSpc>
              <a:spcBef>
                <a:spcPct val="0"/>
              </a:spcBef>
            </a:pPr>
            <a:r>
              <a:rPr lang="en-US" sz="301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Алкендердегі радикалды орынбасу қолданылатын жағдайлар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Аллилгалогенидтер синтезі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Реакцияның селективтілігін арттыру үшін (мысалы, қосылу емес, тек орынбасу алу)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N-бромсукцинимид (NBS) қолдану арқылы селективті аллилдік орынбасу жасау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NBS реакциясы (бромдау үшін) hv: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CH2=CH–CH3+NBS → CCl4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Жоғары селективті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Қос байланысқа тимейді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Тек аллилдік орынбасу жүреді</a:t>
            </a:r>
          </a:p>
          <a:p>
            <a:pPr algn="ctr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Сонымен, 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Алкендер әдетте қосылу реакцияларына түседі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Бірақ аллилдік радикал түзе алатын құрылымдарда радикалды орынбасу жүреді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Бұл механизм үш кезеңнен тұрады: иніциация, тізбектің дамуы, тізбектің үзілуі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Реакцияны жарықпен (hv) немесе жылумен, ал кейде NBS реагентімен жүзеге асыруға болады</a:t>
            </a:r>
          </a:p>
          <a:p>
            <a:pPr algn="l">
              <a:lnSpc>
                <a:spcPts val="4223"/>
              </a:lnSpc>
              <a:spcBef>
                <a:spcPct val="0"/>
              </a:spcBef>
            </a:pPr>
            <a:r>
              <a:rPr lang="en-US" sz="301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Бұл әдіс селективті аллилгалогендерді алу үшін маңызды.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1197" y="2036082"/>
            <a:ext cx="16045607" cy="6157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Бақылау сұрақтары: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Алкендердің құрылысы қандай гибридтелуге негізделген?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Электрофильді қосылу реакциясы қандай механизммен жүреді?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Марковников және анти-Марковников ережелері қалай ажыратылады?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 π-комплекс пен σ-комплекстің айырмашылығы неде?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5. Радикалды механизм қандай жағдайда жүреді?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6. Алкендер қандай тотықтырғыштармен әрекеттесе алады?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7. Неліктен π-байланыс реакцияға оңай түседі?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8. Алкендерде радикалды орынбасу қай жағдайда жүреді?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9. Аллилдік радикал деген не және ол неліктен тұрақты?</a:t>
            </a:r>
          </a:p>
          <a:p>
            <a:pPr algn="l">
              <a:lnSpc>
                <a:spcPts val="4474"/>
              </a:lnSpc>
              <a:spcBef>
                <a:spcPct val="0"/>
              </a:spcBef>
            </a:pPr>
            <a:r>
              <a:rPr lang="en-US" sz="319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10. Алкендерде орынбасу мен қосылу реакцияларын салыстырыңыз.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3695700"/>
            <a:ext cx="9768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b="1" dirty="0" smtClean="0">
                <a:solidFill>
                  <a:schemeClr val="accent5">
                    <a:lumMod val="50000"/>
                  </a:schemeClr>
                </a:solidFill>
              </a:rPr>
              <a:t>НАЗАРЛАРЫҢЫЗҒА РАҚМЕТ!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1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2708" y="971550"/>
            <a:ext cx="16962584" cy="7991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Электрондық құрылым: CH2=CH2. Әр көміртекте: 2 σ-байланыс (H-C), 1 σ-байланыс (C-C), 1 π-байланыс (C=C). </a:t>
            </a:r>
          </a:p>
          <a:p>
            <a:pPr algn="ctr">
              <a:lnSpc>
                <a:spcPts val="4895"/>
              </a:lnSpc>
              <a:spcBef>
                <a:spcPct val="0"/>
              </a:spcBef>
            </a:pPr>
            <a:endParaRPr lang="en-US" sz="3496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Кеңістіктік құрылым (геометрия):</a:t>
            </a:r>
          </a:p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sp²-гибридтелген көміртек атомдары жазық (плоский) құрылым түзеді.</a:t>
            </a:r>
          </a:p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байланыс бұрышы ≈ 120°</a:t>
            </a:r>
          </a:p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π-байланыс молекуланың айналуын шектейді, сондықтан цис-/транс-изомерия мүмкін болады.</a:t>
            </a:r>
          </a:p>
          <a:p>
            <a:pPr algn="ctr">
              <a:lnSpc>
                <a:spcPts val="4895"/>
              </a:lnSpc>
              <a:spcBef>
                <a:spcPct val="0"/>
              </a:spcBef>
            </a:pPr>
            <a:endParaRPr lang="en-US" sz="3496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 i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Цис-/транс-изомерия (геометриялық):</a:t>
            </a:r>
          </a:p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π-байланыс айналуға кедергі келтіреді.</a:t>
            </a:r>
          </a:p>
          <a:p>
            <a:pPr algn="ctr">
              <a:lnSpc>
                <a:spcPts val="4895"/>
              </a:lnSpc>
              <a:spcBef>
                <a:spcPct val="0"/>
              </a:spcBef>
            </a:pPr>
            <a:r>
              <a:rPr lang="en-US" sz="349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Егер қос байланыстың екі жағындағы орынбасарлар әртүрлі бағытта тұрса - транс-; бір бағытта болса - цис-.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1767" y="2719705"/>
            <a:ext cx="17024465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Алкендердің номенклатурасы (IUPAC жүйесі бойынша). Алкендердің атауы алкандардың атауынан туындайды, тек -ан жұрнағының орнына -ен қойылады.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endParaRPr lang="en-US" sz="33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1) Негізгі ережелер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Ең ұзын қос байланыс бар көміртек тізбегі таңдалады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Тізбек қос байланысқа жақын ұшынан бастап нөмірленеді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Орынбасарлардың орны мен атауы көрсетіледі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 Қос байланыстың орны санмен көрсетіледі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713390" y="448310"/>
            <a:ext cx="286122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2) Мысалдар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50372"/>
              </p:ext>
            </p:extLst>
          </p:nvPr>
        </p:nvGraphicFramePr>
        <p:xfrm>
          <a:off x="533400" y="1409700"/>
          <a:ext cx="17297400" cy="8305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65800">
                  <a:extLst>
                    <a:ext uri="{9D8B030D-6E8A-4147-A177-3AD203B41FA5}">
                      <a16:colId xmlns:a16="http://schemas.microsoft.com/office/drawing/2014/main" val="769428020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2850151425"/>
                    </a:ext>
                  </a:extLst>
                </a:gridCol>
                <a:gridCol w="5765800">
                  <a:extLst>
                    <a:ext uri="{9D8B030D-6E8A-4147-A177-3AD203B41FA5}">
                      <a16:colId xmlns:a16="http://schemas.microsoft.com/office/drawing/2014/main" val="3654193280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Формула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Атауы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Түсініктеме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917152154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CH₂=CH₂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Этен (этилен)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Ең қарапайым алкен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5794820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CH₃–CH=CH₂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Пропен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Қос байланыс 1-көміртекте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13908028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CH₂=CH–CH₃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Пропен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Изомер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55086787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CH₃–CH=CH–CH₃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Бут-2-ен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4 көміртек, қос байланыс 2-де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0802933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effectLst/>
                        </a:rPr>
                        <a:t>CH₂=CH–CH₂–CH₃</a:t>
                      </a:r>
                      <a:endParaRPr lang="ru-RU" sz="2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Бут-1-ен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Қос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2800" dirty="0" err="1">
                          <a:solidFill>
                            <a:schemeClr val="bg1"/>
                          </a:solidFill>
                          <a:effectLst/>
                        </a:rPr>
                        <a:t>байланыс</a:t>
                      </a:r>
                      <a:r>
                        <a:rPr lang="ru-RU" sz="2800" dirty="0">
                          <a:solidFill>
                            <a:schemeClr val="bg1"/>
                          </a:solidFill>
                          <a:effectLst/>
                        </a:rPr>
                        <a:t> 1-де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394687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9585" y="2791236"/>
            <a:ext cx="16608829" cy="463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5"/>
              </a:lnSpc>
              <a:spcBef>
                <a:spcPct val="0"/>
              </a:spcBef>
            </a:pPr>
            <a:r>
              <a:rPr lang="en-US" sz="3782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3) Цис–транс изомерия</a:t>
            </a:r>
          </a:p>
          <a:p>
            <a:pPr algn="ctr">
              <a:lnSpc>
                <a:spcPts val="5295"/>
              </a:lnSpc>
              <a:spcBef>
                <a:spcPct val="0"/>
              </a:spcBef>
            </a:pPr>
            <a:endParaRPr lang="en-US" sz="3782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295"/>
              </a:lnSpc>
              <a:spcBef>
                <a:spcPct val="0"/>
              </a:spcBef>
            </a:pPr>
            <a:r>
              <a:rPr lang="en-US" sz="378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Егер алкенде қос байланыс бойындағы көміртектерге әртүрлі топтар байланысса, онда кеңістіктік (геометриялық) изомерия болады.</a:t>
            </a:r>
          </a:p>
          <a:p>
            <a:pPr algn="ctr">
              <a:lnSpc>
                <a:spcPts val="5295"/>
              </a:lnSpc>
              <a:spcBef>
                <a:spcPct val="0"/>
              </a:spcBef>
            </a:pPr>
            <a:r>
              <a:rPr lang="en-US" sz="378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Цис- – ұқсас топтар бір жағында</a:t>
            </a:r>
          </a:p>
          <a:p>
            <a:pPr algn="ctr">
              <a:lnSpc>
                <a:spcPts val="5295"/>
              </a:lnSpc>
              <a:spcBef>
                <a:spcPct val="0"/>
              </a:spcBef>
            </a:pPr>
            <a:r>
              <a:rPr lang="en-US" sz="378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Транс- – қарама-қарсы жағында</a:t>
            </a:r>
          </a:p>
          <a:p>
            <a:pPr algn="ctr">
              <a:lnSpc>
                <a:spcPts val="5295"/>
              </a:lnSpc>
              <a:spcBef>
                <a:spcPct val="0"/>
              </a:spcBef>
            </a:pPr>
            <a:r>
              <a:rPr lang="en-US" sz="3782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Мысалы: цис-бут-2-ен және транс-бут-2-ен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19520" y="962025"/>
            <a:ext cx="15848961" cy="2490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9"/>
              </a:lnSpc>
              <a:spcBef>
                <a:spcPct val="0"/>
              </a:spcBef>
            </a:pPr>
            <a:r>
              <a:rPr lang="en-US" sz="358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Алкендердің физикалық қасиеттері</a:t>
            </a:r>
          </a:p>
          <a:p>
            <a:pPr algn="ctr">
              <a:lnSpc>
                <a:spcPts val="5019"/>
              </a:lnSpc>
              <a:spcBef>
                <a:spcPct val="0"/>
              </a:spcBef>
            </a:pPr>
            <a:r>
              <a:rPr lang="en-US" sz="3585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Алкендердің физикалық қасиеттері молекулалық масса мен құрылымға байланысты өзгереді.</a:t>
            </a:r>
          </a:p>
          <a:p>
            <a:pPr algn="ctr">
              <a:lnSpc>
                <a:spcPts val="5019"/>
              </a:lnSpc>
              <a:spcBef>
                <a:spcPct val="0"/>
              </a:spcBef>
            </a:pPr>
            <a:r>
              <a:rPr lang="en-US" sz="3585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1) Агрегаттық күйі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794177"/>
              </p:ext>
            </p:extLst>
          </p:nvPr>
        </p:nvGraphicFramePr>
        <p:xfrm>
          <a:off x="2171700" y="3452231"/>
          <a:ext cx="13944600" cy="5867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3359244406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1284571786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4087455229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Алкен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Формула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Қалыпты күйі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0054082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Этен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(этилен)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C₂H₄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Газ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41906707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Пропен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C₃H₆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Газ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37317696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Бутендер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C₄H₈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Газ / Сұйық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81836037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Пентендер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C₅H₁₀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Сұйық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620202566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Жоғары алкендер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solidFill>
                            <a:schemeClr val="bg1"/>
                          </a:solidFill>
                          <a:effectLst/>
                        </a:rPr>
                        <a:t>≥ C₆H₁₂</a:t>
                      </a:r>
                      <a:endParaRPr lang="ru-RU" sz="3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Сұйық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effectLst/>
                        </a:rPr>
                        <a:t> / </a:t>
                      </a:r>
                      <a:r>
                        <a:rPr lang="ru-RU" sz="3200" dirty="0" err="1">
                          <a:solidFill>
                            <a:schemeClr val="bg1"/>
                          </a:solidFill>
                          <a:effectLst/>
                        </a:rPr>
                        <a:t>Қатты</a:t>
                      </a:r>
                      <a:endParaRPr lang="ru-RU" sz="3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778583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64780">
                <a:alpha val="100000"/>
              </a:srgbClr>
            </a:gs>
            <a:gs pos="100000">
              <a:srgbClr val="4B7980">
                <a:alpha val="100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0778" y="1509070"/>
            <a:ext cx="15846444" cy="7202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2) Қайнау және балқу температурасы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endParaRPr lang="en-US" sz="3699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Қайнау температурасы молекулалық масса артқанда жоғарылайды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- Транс-изомерлер әдетте цис-изомерлерге қарағанда төмен температурада қайнайды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(себебі олар симметриялы және тығыз оралуға бейім)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endParaRPr lang="en-US" sz="3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3) Ерігіштік:</a:t>
            </a:r>
            <a:r>
              <a:rPr lang="en-US" sz="3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суда ерімейді, органикалық еріткіштерде жақсы ериді, полярлығы төмен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99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4) Түсі мен иісі:</a:t>
            </a:r>
            <a:r>
              <a:rPr lang="en-US" sz="36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көбісі — түссіз, газ немесе әлсіз иісті сұйықтықтар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endParaRPr lang="en-US" sz="3699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2371</Words>
  <Application>Microsoft Office PowerPoint</Application>
  <PresentationFormat>Произвольный</PresentationFormat>
  <Paragraphs>341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Open Sans Italics</vt:lpstr>
      <vt:lpstr>Open Sans Bold</vt:lpstr>
      <vt:lpstr>Times New Roman</vt:lpstr>
      <vt:lpstr>Calibri</vt:lpstr>
      <vt:lpstr>Open Sans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№10 дәріс Тақырыбы. Алкендер. Номенклатурасы. Физикалық және химиялық қасиеттері. Алу жолдары. Электрофилды және радикалды қосылу реакцияларының механизмдері. Радикалды орынбасу реакцияларының механизмдері.</dc:title>
  <cp:lastModifiedBy>Админ</cp:lastModifiedBy>
  <cp:revision>3</cp:revision>
  <dcterms:created xsi:type="dcterms:W3CDTF">2006-08-16T00:00:00Z</dcterms:created>
  <dcterms:modified xsi:type="dcterms:W3CDTF">2025-09-22T05:42:47Z</dcterms:modified>
  <dc:identifier>DAGznWMUbYI</dc:identifier>
</cp:coreProperties>
</file>