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23" r:id="rId4"/>
    <p:sldId id="324" r:id="rId5"/>
    <p:sldId id="356" r:id="rId6"/>
    <p:sldId id="357" r:id="rId7"/>
    <p:sldId id="363" r:id="rId8"/>
    <p:sldId id="360" r:id="rId9"/>
    <p:sldId id="334" r:id="rId10"/>
    <p:sldId id="339" r:id="rId11"/>
    <p:sldId id="257"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CC"/>
    <a:srgbClr val="0099FF"/>
    <a:srgbClr val="CC33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9" autoAdjust="0"/>
    <p:restoredTop sz="94660"/>
  </p:normalViewPr>
  <p:slideViewPr>
    <p:cSldViewPr snapToGrid="0">
      <p:cViewPr varScale="1">
        <p:scale>
          <a:sx n="83" d="100"/>
          <a:sy n="83" d="100"/>
        </p:scale>
        <p:origin x="3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C3F52E-DAEE-42BF-8FEE-6DD39365D33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KZ"/>
        </a:p>
      </dgm:t>
    </dgm:pt>
    <dgm:pt modelId="{553F2974-E7D4-432C-BBA1-1673FE4CFBF6}">
      <dgm:prSet phldrT="[Текст]"/>
      <dgm:spPr>
        <a:solidFill>
          <a:srgbClr val="FF33CC"/>
        </a:solidFill>
      </dgm:spPr>
      <dgm:t>
        <a:bodyPr/>
        <a:lstStyle/>
        <a:p>
          <a:r>
            <a:rPr lang="kk-KZ" dirty="0"/>
            <a:t>Сабақ барысында ИТ қолдану</a:t>
          </a:r>
          <a:endParaRPr lang="ru-KZ" b="1" dirty="0">
            <a:solidFill>
              <a:schemeClr val="tx1"/>
            </a:solidFill>
            <a:latin typeface="Times New Roman" panose="02020603050405020304" pitchFamily="18" charset="0"/>
            <a:cs typeface="Times New Roman" panose="02020603050405020304" pitchFamily="18" charset="0"/>
          </a:endParaRPr>
        </a:p>
      </dgm:t>
    </dgm:pt>
    <dgm:pt modelId="{AF5C9AB7-C1A6-4932-8132-2F20CDB27124}" type="parTrans" cxnId="{9110FD67-C4D1-4E92-B80C-538A9A6872EB}">
      <dgm:prSet/>
      <dgm:spPr/>
      <dgm:t>
        <a:bodyPr/>
        <a:lstStyle/>
        <a:p>
          <a:endParaRPr lang="ru-KZ"/>
        </a:p>
      </dgm:t>
    </dgm:pt>
    <dgm:pt modelId="{1DF8BF01-97DB-4BFC-B658-8E632FDFBAFF}" type="sibTrans" cxnId="{9110FD67-C4D1-4E92-B80C-538A9A6872EB}">
      <dgm:prSet/>
      <dgm:spPr/>
      <dgm:t>
        <a:bodyPr/>
        <a:lstStyle/>
        <a:p>
          <a:endParaRPr lang="ru-KZ"/>
        </a:p>
      </dgm:t>
    </dgm:pt>
    <dgm:pt modelId="{332C31DA-DF81-463B-8B3B-EAC42EE41D2A}">
      <dgm:prSet phldrT="[Текст]" custT="1"/>
      <dgm:spPr>
        <a:solidFill>
          <a:srgbClr val="00B050"/>
        </a:solidFill>
      </dgm:spPr>
      <dgm:t>
        <a:bodyPr/>
        <a:lstStyle/>
        <a:p>
          <a:r>
            <a:rPr lang="kk-KZ" sz="2000" dirty="0"/>
            <a:t>оқушыларды ынталандырады және олардың білімдерін бір жүйеге келтіреді;</a:t>
          </a:r>
          <a:endParaRPr lang="ru-KZ" sz="2000" b="1" dirty="0">
            <a:solidFill>
              <a:schemeClr val="tx1"/>
            </a:solidFill>
            <a:latin typeface="Times New Roman" panose="02020603050405020304" pitchFamily="18" charset="0"/>
            <a:cs typeface="Times New Roman" panose="02020603050405020304" pitchFamily="18" charset="0"/>
          </a:endParaRPr>
        </a:p>
      </dgm:t>
    </dgm:pt>
    <dgm:pt modelId="{A1A378C5-40D1-4516-AE30-162EE7D37585}" type="parTrans" cxnId="{0256E512-B378-4771-8479-6C4D934D7DB4}">
      <dgm:prSet/>
      <dgm:spPr>
        <a:ln w="28575"/>
      </dgm:spPr>
      <dgm:t>
        <a:bodyPr/>
        <a:lstStyle/>
        <a:p>
          <a:endParaRPr lang="ru-KZ"/>
        </a:p>
      </dgm:t>
    </dgm:pt>
    <dgm:pt modelId="{27DB5B36-37EE-4364-AF6E-33B8EB59C7EA}" type="sibTrans" cxnId="{0256E512-B378-4771-8479-6C4D934D7DB4}">
      <dgm:prSet/>
      <dgm:spPr/>
      <dgm:t>
        <a:bodyPr/>
        <a:lstStyle/>
        <a:p>
          <a:endParaRPr lang="ru-KZ"/>
        </a:p>
      </dgm:t>
    </dgm:pt>
    <dgm:pt modelId="{797E4943-D72E-4E8A-86AD-9943C670DCE0}">
      <dgm:prSet phldrT="[Текст]" custT="1"/>
      <dgm:spPr>
        <a:solidFill>
          <a:srgbClr val="00B0F0"/>
        </a:solidFill>
      </dgm:spPr>
      <dgm:t>
        <a:bodyPr/>
        <a:lstStyle/>
        <a:p>
          <a:r>
            <a:rPr lang="kk-KZ" sz="2000" dirty="0"/>
            <a:t>күрделі ұғымдар мен ғылыми құбылыстар қарапайым тілде түсіндіріледі</a:t>
          </a:r>
          <a:endParaRPr lang="ru-KZ" sz="2000" b="1" dirty="0">
            <a:solidFill>
              <a:schemeClr val="tx1"/>
            </a:solidFill>
            <a:latin typeface="Times New Roman" panose="02020603050405020304" pitchFamily="18" charset="0"/>
            <a:cs typeface="Times New Roman" panose="02020603050405020304" pitchFamily="18" charset="0"/>
          </a:endParaRPr>
        </a:p>
      </dgm:t>
    </dgm:pt>
    <dgm:pt modelId="{7FC3137C-F32A-48EE-8921-929D8BC23DF0}" type="parTrans" cxnId="{3DDA0BFB-AB76-4CC0-9244-EF4245FB7221}">
      <dgm:prSet/>
      <dgm:spPr>
        <a:ln w="28575"/>
      </dgm:spPr>
      <dgm:t>
        <a:bodyPr/>
        <a:lstStyle/>
        <a:p>
          <a:endParaRPr lang="ru-KZ"/>
        </a:p>
      </dgm:t>
    </dgm:pt>
    <dgm:pt modelId="{19F7E744-CF3A-446D-84AB-30BE825B3327}" type="sibTrans" cxnId="{3DDA0BFB-AB76-4CC0-9244-EF4245FB7221}">
      <dgm:prSet/>
      <dgm:spPr/>
      <dgm:t>
        <a:bodyPr/>
        <a:lstStyle/>
        <a:p>
          <a:endParaRPr lang="ru-KZ"/>
        </a:p>
      </dgm:t>
    </dgm:pt>
    <dgm:pt modelId="{BEEC74A3-C199-40C7-9156-113847B6F553}">
      <dgm:prSet phldrT="[Текст]" custT="1"/>
      <dgm:spPr>
        <a:solidFill>
          <a:srgbClr val="FFC000"/>
        </a:solidFill>
      </dgm:spPr>
      <dgm:t>
        <a:bodyPr/>
        <a:lstStyle/>
        <a:p>
          <a:r>
            <a:rPr lang="kk-KZ" sz="2000" dirty="0"/>
            <a:t>кешен оқушыға өз бетінше, сондай-ақ мұғаліммен бірге тәжірибе жасауға мүмкіндік береді</a:t>
          </a:r>
          <a:endParaRPr lang="ru-KZ" sz="2000" b="1" dirty="0">
            <a:solidFill>
              <a:schemeClr val="tx1"/>
            </a:solidFill>
            <a:latin typeface="Times New Roman" panose="02020603050405020304" pitchFamily="18" charset="0"/>
            <a:cs typeface="Times New Roman" panose="02020603050405020304" pitchFamily="18" charset="0"/>
          </a:endParaRPr>
        </a:p>
      </dgm:t>
    </dgm:pt>
    <dgm:pt modelId="{1D9A8910-090A-4D41-A120-153FF4F231F6}" type="parTrans" cxnId="{B76C4596-BC19-4C59-9339-B9B66C62551B}">
      <dgm:prSet/>
      <dgm:spPr>
        <a:ln w="28575"/>
      </dgm:spPr>
      <dgm:t>
        <a:bodyPr/>
        <a:lstStyle/>
        <a:p>
          <a:endParaRPr lang="ru-KZ"/>
        </a:p>
      </dgm:t>
    </dgm:pt>
    <dgm:pt modelId="{206F1FA3-44F4-4668-BBEB-AD483E26FCAD}" type="sibTrans" cxnId="{B76C4596-BC19-4C59-9339-B9B66C62551B}">
      <dgm:prSet/>
      <dgm:spPr/>
      <dgm:t>
        <a:bodyPr/>
        <a:lstStyle/>
        <a:p>
          <a:endParaRPr lang="ru-KZ"/>
        </a:p>
      </dgm:t>
    </dgm:pt>
    <dgm:pt modelId="{D1708775-54E4-4CC6-A33E-BDF209316F04}" type="pres">
      <dgm:prSet presAssocID="{4BC3F52E-DAEE-42BF-8FEE-6DD39365D33E}" presName="diagram" presStyleCnt="0">
        <dgm:presLayoutVars>
          <dgm:chPref val="1"/>
          <dgm:dir/>
          <dgm:animOne val="branch"/>
          <dgm:animLvl val="lvl"/>
          <dgm:resizeHandles val="exact"/>
        </dgm:presLayoutVars>
      </dgm:prSet>
      <dgm:spPr/>
      <dgm:t>
        <a:bodyPr/>
        <a:lstStyle/>
        <a:p>
          <a:endParaRPr lang="ru-RU"/>
        </a:p>
      </dgm:t>
    </dgm:pt>
    <dgm:pt modelId="{FBB1AF84-86EE-4EA0-A2F7-4781B8C590CA}" type="pres">
      <dgm:prSet presAssocID="{553F2974-E7D4-432C-BBA1-1673FE4CFBF6}" presName="root1" presStyleCnt="0"/>
      <dgm:spPr/>
    </dgm:pt>
    <dgm:pt modelId="{7E13A5B1-339D-4F1E-8130-4A0E58DC32B5}" type="pres">
      <dgm:prSet presAssocID="{553F2974-E7D4-432C-BBA1-1673FE4CFBF6}" presName="LevelOneTextNode" presStyleLbl="node0" presStyleIdx="0" presStyleCnt="1">
        <dgm:presLayoutVars>
          <dgm:chPref val="3"/>
        </dgm:presLayoutVars>
      </dgm:prSet>
      <dgm:spPr/>
      <dgm:t>
        <a:bodyPr/>
        <a:lstStyle/>
        <a:p>
          <a:endParaRPr lang="ru-RU"/>
        </a:p>
      </dgm:t>
    </dgm:pt>
    <dgm:pt modelId="{77B34F05-3459-4AD0-9250-6CD79D949701}" type="pres">
      <dgm:prSet presAssocID="{553F2974-E7D4-432C-BBA1-1673FE4CFBF6}" presName="level2hierChild" presStyleCnt="0"/>
      <dgm:spPr/>
    </dgm:pt>
    <dgm:pt modelId="{4B2F2EC6-090C-4DE8-9432-9D1A5E41CAB4}" type="pres">
      <dgm:prSet presAssocID="{A1A378C5-40D1-4516-AE30-162EE7D37585}" presName="conn2-1" presStyleLbl="parChTrans1D2" presStyleIdx="0" presStyleCnt="3"/>
      <dgm:spPr/>
      <dgm:t>
        <a:bodyPr/>
        <a:lstStyle/>
        <a:p>
          <a:endParaRPr lang="ru-RU"/>
        </a:p>
      </dgm:t>
    </dgm:pt>
    <dgm:pt modelId="{BAD0C71C-07DE-448C-9A03-931B7064E1D3}" type="pres">
      <dgm:prSet presAssocID="{A1A378C5-40D1-4516-AE30-162EE7D37585}" presName="connTx" presStyleLbl="parChTrans1D2" presStyleIdx="0" presStyleCnt="3"/>
      <dgm:spPr/>
      <dgm:t>
        <a:bodyPr/>
        <a:lstStyle/>
        <a:p>
          <a:endParaRPr lang="ru-RU"/>
        </a:p>
      </dgm:t>
    </dgm:pt>
    <dgm:pt modelId="{D33FE545-8F5E-410D-9A8A-24C2D6EFC1E0}" type="pres">
      <dgm:prSet presAssocID="{332C31DA-DF81-463B-8B3B-EAC42EE41D2A}" presName="root2" presStyleCnt="0"/>
      <dgm:spPr/>
    </dgm:pt>
    <dgm:pt modelId="{D2EA5576-DF57-471C-87A4-131F183E157F}" type="pres">
      <dgm:prSet presAssocID="{332C31DA-DF81-463B-8B3B-EAC42EE41D2A}" presName="LevelTwoTextNode" presStyleLbl="node2" presStyleIdx="0" presStyleCnt="3">
        <dgm:presLayoutVars>
          <dgm:chPref val="3"/>
        </dgm:presLayoutVars>
      </dgm:prSet>
      <dgm:spPr/>
      <dgm:t>
        <a:bodyPr/>
        <a:lstStyle/>
        <a:p>
          <a:endParaRPr lang="ru-RU"/>
        </a:p>
      </dgm:t>
    </dgm:pt>
    <dgm:pt modelId="{782115C2-6CF3-4234-84DC-C46D6C5B6C31}" type="pres">
      <dgm:prSet presAssocID="{332C31DA-DF81-463B-8B3B-EAC42EE41D2A}" presName="level3hierChild" presStyleCnt="0"/>
      <dgm:spPr/>
    </dgm:pt>
    <dgm:pt modelId="{30E204EF-C88F-4C8F-8AB5-58D384670269}" type="pres">
      <dgm:prSet presAssocID="{7FC3137C-F32A-48EE-8921-929D8BC23DF0}" presName="conn2-1" presStyleLbl="parChTrans1D2" presStyleIdx="1" presStyleCnt="3"/>
      <dgm:spPr/>
      <dgm:t>
        <a:bodyPr/>
        <a:lstStyle/>
        <a:p>
          <a:endParaRPr lang="ru-RU"/>
        </a:p>
      </dgm:t>
    </dgm:pt>
    <dgm:pt modelId="{2C8EBAA3-B5E4-4C21-BAAA-CE4E6A7BFFCE}" type="pres">
      <dgm:prSet presAssocID="{7FC3137C-F32A-48EE-8921-929D8BC23DF0}" presName="connTx" presStyleLbl="parChTrans1D2" presStyleIdx="1" presStyleCnt="3"/>
      <dgm:spPr/>
      <dgm:t>
        <a:bodyPr/>
        <a:lstStyle/>
        <a:p>
          <a:endParaRPr lang="ru-RU"/>
        </a:p>
      </dgm:t>
    </dgm:pt>
    <dgm:pt modelId="{99F61A5C-55F8-499C-BE4B-0D30864277A2}" type="pres">
      <dgm:prSet presAssocID="{797E4943-D72E-4E8A-86AD-9943C670DCE0}" presName="root2" presStyleCnt="0"/>
      <dgm:spPr/>
    </dgm:pt>
    <dgm:pt modelId="{C6AF6C53-D13D-4C2D-B375-BCBEAB1BCE5F}" type="pres">
      <dgm:prSet presAssocID="{797E4943-D72E-4E8A-86AD-9943C670DCE0}" presName="LevelTwoTextNode" presStyleLbl="node2" presStyleIdx="1" presStyleCnt="3">
        <dgm:presLayoutVars>
          <dgm:chPref val="3"/>
        </dgm:presLayoutVars>
      </dgm:prSet>
      <dgm:spPr/>
      <dgm:t>
        <a:bodyPr/>
        <a:lstStyle/>
        <a:p>
          <a:endParaRPr lang="ru-RU"/>
        </a:p>
      </dgm:t>
    </dgm:pt>
    <dgm:pt modelId="{B4D760AC-9533-4286-B18A-CB1FBF1522D1}" type="pres">
      <dgm:prSet presAssocID="{797E4943-D72E-4E8A-86AD-9943C670DCE0}" presName="level3hierChild" presStyleCnt="0"/>
      <dgm:spPr/>
    </dgm:pt>
    <dgm:pt modelId="{926A5838-3BEC-406D-BD29-246F6775300F}" type="pres">
      <dgm:prSet presAssocID="{1D9A8910-090A-4D41-A120-153FF4F231F6}" presName="conn2-1" presStyleLbl="parChTrans1D2" presStyleIdx="2" presStyleCnt="3"/>
      <dgm:spPr/>
      <dgm:t>
        <a:bodyPr/>
        <a:lstStyle/>
        <a:p>
          <a:endParaRPr lang="ru-RU"/>
        </a:p>
      </dgm:t>
    </dgm:pt>
    <dgm:pt modelId="{E02E6A6E-9E2E-479E-B068-B73D2FA275AC}" type="pres">
      <dgm:prSet presAssocID="{1D9A8910-090A-4D41-A120-153FF4F231F6}" presName="connTx" presStyleLbl="parChTrans1D2" presStyleIdx="2" presStyleCnt="3"/>
      <dgm:spPr/>
      <dgm:t>
        <a:bodyPr/>
        <a:lstStyle/>
        <a:p>
          <a:endParaRPr lang="ru-RU"/>
        </a:p>
      </dgm:t>
    </dgm:pt>
    <dgm:pt modelId="{83B9E269-7C18-4100-ABAA-03337EC337BD}" type="pres">
      <dgm:prSet presAssocID="{BEEC74A3-C199-40C7-9156-113847B6F553}" presName="root2" presStyleCnt="0"/>
      <dgm:spPr/>
    </dgm:pt>
    <dgm:pt modelId="{433ABBEB-37F9-4B78-A121-6CE226C0504F}" type="pres">
      <dgm:prSet presAssocID="{BEEC74A3-C199-40C7-9156-113847B6F553}" presName="LevelTwoTextNode" presStyleLbl="node2" presStyleIdx="2" presStyleCnt="3">
        <dgm:presLayoutVars>
          <dgm:chPref val="3"/>
        </dgm:presLayoutVars>
      </dgm:prSet>
      <dgm:spPr/>
      <dgm:t>
        <a:bodyPr/>
        <a:lstStyle/>
        <a:p>
          <a:endParaRPr lang="ru-RU"/>
        </a:p>
      </dgm:t>
    </dgm:pt>
    <dgm:pt modelId="{54E11A58-08F1-47EA-978F-257E9BB1E8B8}" type="pres">
      <dgm:prSet presAssocID="{BEEC74A3-C199-40C7-9156-113847B6F553}" presName="level3hierChild" presStyleCnt="0"/>
      <dgm:spPr/>
    </dgm:pt>
  </dgm:ptLst>
  <dgm:cxnLst>
    <dgm:cxn modelId="{00BFF244-F6A9-4F75-9E09-7D9C41C1C249}" type="presOf" srcId="{1D9A8910-090A-4D41-A120-153FF4F231F6}" destId="{E02E6A6E-9E2E-479E-B068-B73D2FA275AC}" srcOrd="1" destOrd="0" presId="urn:microsoft.com/office/officeart/2005/8/layout/hierarchy2"/>
    <dgm:cxn modelId="{9110FD67-C4D1-4E92-B80C-538A9A6872EB}" srcId="{4BC3F52E-DAEE-42BF-8FEE-6DD39365D33E}" destId="{553F2974-E7D4-432C-BBA1-1673FE4CFBF6}" srcOrd="0" destOrd="0" parTransId="{AF5C9AB7-C1A6-4932-8132-2F20CDB27124}" sibTransId="{1DF8BF01-97DB-4BFC-B658-8E632FDFBAFF}"/>
    <dgm:cxn modelId="{366E880F-D15F-4859-8013-BA3D7FFA3750}" type="presOf" srcId="{7FC3137C-F32A-48EE-8921-929D8BC23DF0}" destId="{2C8EBAA3-B5E4-4C21-BAAA-CE4E6A7BFFCE}" srcOrd="1" destOrd="0" presId="urn:microsoft.com/office/officeart/2005/8/layout/hierarchy2"/>
    <dgm:cxn modelId="{50A6DC7D-1184-4F6A-8635-46163C41788F}" type="presOf" srcId="{7FC3137C-F32A-48EE-8921-929D8BC23DF0}" destId="{30E204EF-C88F-4C8F-8AB5-58D384670269}" srcOrd="0" destOrd="0" presId="urn:microsoft.com/office/officeart/2005/8/layout/hierarchy2"/>
    <dgm:cxn modelId="{3DDA0BFB-AB76-4CC0-9244-EF4245FB7221}" srcId="{553F2974-E7D4-432C-BBA1-1673FE4CFBF6}" destId="{797E4943-D72E-4E8A-86AD-9943C670DCE0}" srcOrd="1" destOrd="0" parTransId="{7FC3137C-F32A-48EE-8921-929D8BC23DF0}" sibTransId="{19F7E744-CF3A-446D-84AB-30BE825B3327}"/>
    <dgm:cxn modelId="{B76C4596-BC19-4C59-9339-B9B66C62551B}" srcId="{553F2974-E7D4-432C-BBA1-1673FE4CFBF6}" destId="{BEEC74A3-C199-40C7-9156-113847B6F553}" srcOrd="2" destOrd="0" parTransId="{1D9A8910-090A-4D41-A120-153FF4F231F6}" sibTransId="{206F1FA3-44F4-4668-BBEB-AD483E26FCAD}"/>
    <dgm:cxn modelId="{777A76F1-86BA-4588-AB8A-9FBF9192AD29}" type="presOf" srcId="{553F2974-E7D4-432C-BBA1-1673FE4CFBF6}" destId="{7E13A5B1-339D-4F1E-8130-4A0E58DC32B5}" srcOrd="0" destOrd="0" presId="urn:microsoft.com/office/officeart/2005/8/layout/hierarchy2"/>
    <dgm:cxn modelId="{0256E512-B378-4771-8479-6C4D934D7DB4}" srcId="{553F2974-E7D4-432C-BBA1-1673FE4CFBF6}" destId="{332C31DA-DF81-463B-8B3B-EAC42EE41D2A}" srcOrd="0" destOrd="0" parTransId="{A1A378C5-40D1-4516-AE30-162EE7D37585}" sibTransId="{27DB5B36-37EE-4364-AF6E-33B8EB59C7EA}"/>
    <dgm:cxn modelId="{855847B9-FBFD-4811-B4BD-6E7DAE219067}" type="presOf" srcId="{BEEC74A3-C199-40C7-9156-113847B6F553}" destId="{433ABBEB-37F9-4B78-A121-6CE226C0504F}" srcOrd="0" destOrd="0" presId="urn:microsoft.com/office/officeart/2005/8/layout/hierarchy2"/>
    <dgm:cxn modelId="{9153E714-BCA2-4A60-A502-C7DA0E00381E}" type="presOf" srcId="{797E4943-D72E-4E8A-86AD-9943C670DCE0}" destId="{C6AF6C53-D13D-4C2D-B375-BCBEAB1BCE5F}" srcOrd="0" destOrd="0" presId="urn:microsoft.com/office/officeart/2005/8/layout/hierarchy2"/>
    <dgm:cxn modelId="{5981F512-8A4C-4F14-B7BD-E599833CF343}" type="presOf" srcId="{4BC3F52E-DAEE-42BF-8FEE-6DD39365D33E}" destId="{D1708775-54E4-4CC6-A33E-BDF209316F04}" srcOrd="0" destOrd="0" presId="urn:microsoft.com/office/officeart/2005/8/layout/hierarchy2"/>
    <dgm:cxn modelId="{8A9C96C9-F6F4-43BF-B5B5-208B3A43E850}" type="presOf" srcId="{A1A378C5-40D1-4516-AE30-162EE7D37585}" destId="{BAD0C71C-07DE-448C-9A03-931B7064E1D3}" srcOrd="1" destOrd="0" presId="urn:microsoft.com/office/officeart/2005/8/layout/hierarchy2"/>
    <dgm:cxn modelId="{54E22121-99C5-4D30-91EF-AE69E57EAF28}" type="presOf" srcId="{1D9A8910-090A-4D41-A120-153FF4F231F6}" destId="{926A5838-3BEC-406D-BD29-246F6775300F}" srcOrd="0" destOrd="0" presId="urn:microsoft.com/office/officeart/2005/8/layout/hierarchy2"/>
    <dgm:cxn modelId="{4F0DB8A7-4641-4775-9928-98CCC102DE0C}" type="presOf" srcId="{332C31DA-DF81-463B-8B3B-EAC42EE41D2A}" destId="{D2EA5576-DF57-471C-87A4-131F183E157F}" srcOrd="0" destOrd="0" presId="urn:microsoft.com/office/officeart/2005/8/layout/hierarchy2"/>
    <dgm:cxn modelId="{20BB2D44-E63A-4C60-A35C-2FEB97C3B836}" type="presOf" srcId="{A1A378C5-40D1-4516-AE30-162EE7D37585}" destId="{4B2F2EC6-090C-4DE8-9432-9D1A5E41CAB4}" srcOrd="0" destOrd="0" presId="urn:microsoft.com/office/officeart/2005/8/layout/hierarchy2"/>
    <dgm:cxn modelId="{7F0461F5-E26D-4527-BA26-E17D94389D44}" type="presParOf" srcId="{D1708775-54E4-4CC6-A33E-BDF209316F04}" destId="{FBB1AF84-86EE-4EA0-A2F7-4781B8C590CA}" srcOrd="0" destOrd="0" presId="urn:microsoft.com/office/officeart/2005/8/layout/hierarchy2"/>
    <dgm:cxn modelId="{5B51C797-9562-41E3-A76E-C561FE656B50}" type="presParOf" srcId="{FBB1AF84-86EE-4EA0-A2F7-4781B8C590CA}" destId="{7E13A5B1-339D-4F1E-8130-4A0E58DC32B5}" srcOrd="0" destOrd="0" presId="urn:microsoft.com/office/officeart/2005/8/layout/hierarchy2"/>
    <dgm:cxn modelId="{212BD443-CBE7-4C95-BEE0-E89C940A77EA}" type="presParOf" srcId="{FBB1AF84-86EE-4EA0-A2F7-4781B8C590CA}" destId="{77B34F05-3459-4AD0-9250-6CD79D949701}" srcOrd="1" destOrd="0" presId="urn:microsoft.com/office/officeart/2005/8/layout/hierarchy2"/>
    <dgm:cxn modelId="{D783C718-17DB-4209-9DDA-4BF3236235DF}" type="presParOf" srcId="{77B34F05-3459-4AD0-9250-6CD79D949701}" destId="{4B2F2EC6-090C-4DE8-9432-9D1A5E41CAB4}" srcOrd="0" destOrd="0" presId="urn:microsoft.com/office/officeart/2005/8/layout/hierarchy2"/>
    <dgm:cxn modelId="{36E2647C-28CC-4125-A8F3-726EDDE33307}" type="presParOf" srcId="{4B2F2EC6-090C-4DE8-9432-9D1A5E41CAB4}" destId="{BAD0C71C-07DE-448C-9A03-931B7064E1D3}" srcOrd="0" destOrd="0" presId="urn:microsoft.com/office/officeart/2005/8/layout/hierarchy2"/>
    <dgm:cxn modelId="{8C2A4058-854A-4D23-8DAE-54A1302E6980}" type="presParOf" srcId="{77B34F05-3459-4AD0-9250-6CD79D949701}" destId="{D33FE545-8F5E-410D-9A8A-24C2D6EFC1E0}" srcOrd="1" destOrd="0" presId="urn:microsoft.com/office/officeart/2005/8/layout/hierarchy2"/>
    <dgm:cxn modelId="{4E9A3525-DFA4-4BB5-8B07-A49B0E268913}" type="presParOf" srcId="{D33FE545-8F5E-410D-9A8A-24C2D6EFC1E0}" destId="{D2EA5576-DF57-471C-87A4-131F183E157F}" srcOrd="0" destOrd="0" presId="urn:microsoft.com/office/officeart/2005/8/layout/hierarchy2"/>
    <dgm:cxn modelId="{CF00E304-57A4-439D-8C95-6BED9C28B89E}" type="presParOf" srcId="{D33FE545-8F5E-410D-9A8A-24C2D6EFC1E0}" destId="{782115C2-6CF3-4234-84DC-C46D6C5B6C31}" srcOrd="1" destOrd="0" presId="urn:microsoft.com/office/officeart/2005/8/layout/hierarchy2"/>
    <dgm:cxn modelId="{DF265DAF-E15C-4CB2-BB61-2633DCB84A87}" type="presParOf" srcId="{77B34F05-3459-4AD0-9250-6CD79D949701}" destId="{30E204EF-C88F-4C8F-8AB5-58D384670269}" srcOrd="2" destOrd="0" presId="urn:microsoft.com/office/officeart/2005/8/layout/hierarchy2"/>
    <dgm:cxn modelId="{D8024FE9-6789-41BF-99F7-CA9B49F3A61E}" type="presParOf" srcId="{30E204EF-C88F-4C8F-8AB5-58D384670269}" destId="{2C8EBAA3-B5E4-4C21-BAAA-CE4E6A7BFFCE}" srcOrd="0" destOrd="0" presId="urn:microsoft.com/office/officeart/2005/8/layout/hierarchy2"/>
    <dgm:cxn modelId="{06A93878-3424-4EF3-B5EB-95D1AF4D9FC9}" type="presParOf" srcId="{77B34F05-3459-4AD0-9250-6CD79D949701}" destId="{99F61A5C-55F8-499C-BE4B-0D30864277A2}" srcOrd="3" destOrd="0" presId="urn:microsoft.com/office/officeart/2005/8/layout/hierarchy2"/>
    <dgm:cxn modelId="{8A5DBDF2-641E-48A3-AE2D-81C0061022D5}" type="presParOf" srcId="{99F61A5C-55F8-499C-BE4B-0D30864277A2}" destId="{C6AF6C53-D13D-4C2D-B375-BCBEAB1BCE5F}" srcOrd="0" destOrd="0" presId="urn:microsoft.com/office/officeart/2005/8/layout/hierarchy2"/>
    <dgm:cxn modelId="{F0585AE4-5D40-4F4B-8450-76A39694F238}" type="presParOf" srcId="{99F61A5C-55F8-499C-BE4B-0D30864277A2}" destId="{B4D760AC-9533-4286-B18A-CB1FBF1522D1}" srcOrd="1" destOrd="0" presId="urn:microsoft.com/office/officeart/2005/8/layout/hierarchy2"/>
    <dgm:cxn modelId="{A679E1E9-0D66-4D32-8251-FC14D3B4A3D5}" type="presParOf" srcId="{77B34F05-3459-4AD0-9250-6CD79D949701}" destId="{926A5838-3BEC-406D-BD29-246F6775300F}" srcOrd="4" destOrd="0" presId="urn:microsoft.com/office/officeart/2005/8/layout/hierarchy2"/>
    <dgm:cxn modelId="{8ED35243-EA23-446F-A524-62B462486D9C}" type="presParOf" srcId="{926A5838-3BEC-406D-BD29-246F6775300F}" destId="{E02E6A6E-9E2E-479E-B068-B73D2FA275AC}" srcOrd="0" destOrd="0" presId="urn:microsoft.com/office/officeart/2005/8/layout/hierarchy2"/>
    <dgm:cxn modelId="{5079CA6C-1516-4EA3-B210-8EC7384DB8DC}" type="presParOf" srcId="{77B34F05-3459-4AD0-9250-6CD79D949701}" destId="{83B9E269-7C18-4100-ABAA-03337EC337BD}" srcOrd="5" destOrd="0" presId="urn:microsoft.com/office/officeart/2005/8/layout/hierarchy2"/>
    <dgm:cxn modelId="{C133D347-3879-4DB0-8B55-82458E590F27}" type="presParOf" srcId="{83B9E269-7C18-4100-ABAA-03337EC337BD}" destId="{433ABBEB-37F9-4B78-A121-6CE226C0504F}" srcOrd="0" destOrd="0" presId="urn:microsoft.com/office/officeart/2005/8/layout/hierarchy2"/>
    <dgm:cxn modelId="{D3DA2646-1FE0-4735-9EF4-4A9CD1BF1817}" type="presParOf" srcId="{83B9E269-7C18-4100-ABAA-03337EC337BD}" destId="{54E11A58-08F1-47EA-978F-257E9BB1E8B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13A5B1-339D-4F1E-8130-4A0E58DC32B5}">
      <dsp:nvSpPr>
        <dsp:cNvPr id="0" name=""/>
        <dsp:cNvSpPr/>
      </dsp:nvSpPr>
      <dsp:spPr>
        <a:xfrm>
          <a:off x="1694" y="2112130"/>
          <a:ext cx="3094221" cy="1547110"/>
        </a:xfrm>
        <a:prstGeom prst="roundRect">
          <a:avLst>
            <a:gd name="adj" fmla="val 10000"/>
          </a:avLst>
        </a:prstGeom>
        <a:solidFill>
          <a:srgbClr val="FF33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kk-KZ" sz="3300" kern="1200" dirty="0"/>
            <a:t>Сабақ барысында ИТ қолдану</a:t>
          </a:r>
          <a:endParaRPr lang="ru-KZ" sz="3300" b="1" kern="1200" dirty="0">
            <a:solidFill>
              <a:schemeClr val="tx1"/>
            </a:solidFill>
            <a:latin typeface="Times New Roman" panose="02020603050405020304" pitchFamily="18" charset="0"/>
            <a:cs typeface="Times New Roman" panose="02020603050405020304" pitchFamily="18" charset="0"/>
          </a:endParaRPr>
        </a:p>
      </dsp:txBody>
      <dsp:txXfrm>
        <a:off x="47007" y="2157443"/>
        <a:ext cx="3003595" cy="1456484"/>
      </dsp:txXfrm>
    </dsp:sp>
    <dsp:sp modelId="{4B2F2EC6-090C-4DE8-9432-9D1A5E41CAB4}">
      <dsp:nvSpPr>
        <dsp:cNvPr id="0" name=""/>
        <dsp:cNvSpPr/>
      </dsp:nvSpPr>
      <dsp:spPr>
        <a:xfrm rot="18289469">
          <a:off x="2631092" y="1971971"/>
          <a:ext cx="2167336" cy="48251"/>
        </a:xfrm>
        <a:custGeom>
          <a:avLst/>
          <a:gdLst/>
          <a:ahLst/>
          <a:cxnLst/>
          <a:rect l="0" t="0" r="0" b="0"/>
          <a:pathLst>
            <a:path>
              <a:moveTo>
                <a:pt x="0" y="24125"/>
              </a:moveTo>
              <a:lnTo>
                <a:pt x="2167336" y="24125"/>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KZ" sz="700" kern="1200"/>
        </a:p>
      </dsp:txBody>
      <dsp:txXfrm>
        <a:off x="3660577" y="1941913"/>
        <a:ext cx="108366" cy="108366"/>
      </dsp:txXfrm>
    </dsp:sp>
    <dsp:sp modelId="{D2EA5576-DF57-471C-87A4-131F183E157F}">
      <dsp:nvSpPr>
        <dsp:cNvPr id="0" name=""/>
        <dsp:cNvSpPr/>
      </dsp:nvSpPr>
      <dsp:spPr>
        <a:xfrm>
          <a:off x="4333604" y="332952"/>
          <a:ext cx="3094221" cy="1547110"/>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a:t>оқушыларды ынталандырады және олардың білімдерін бір жүйеге келтіреді;</a:t>
          </a:r>
          <a:endParaRPr lang="ru-KZ" sz="2000" b="1" kern="1200" dirty="0">
            <a:solidFill>
              <a:schemeClr val="tx1"/>
            </a:solidFill>
            <a:latin typeface="Times New Roman" panose="02020603050405020304" pitchFamily="18" charset="0"/>
            <a:cs typeface="Times New Roman" panose="02020603050405020304" pitchFamily="18" charset="0"/>
          </a:endParaRPr>
        </a:p>
      </dsp:txBody>
      <dsp:txXfrm>
        <a:off x="4378917" y="378265"/>
        <a:ext cx="3003595" cy="1456484"/>
      </dsp:txXfrm>
    </dsp:sp>
    <dsp:sp modelId="{30E204EF-C88F-4C8F-8AB5-58D384670269}">
      <dsp:nvSpPr>
        <dsp:cNvPr id="0" name=""/>
        <dsp:cNvSpPr/>
      </dsp:nvSpPr>
      <dsp:spPr>
        <a:xfrm>
          <a:off x="3095916" y="2861560"/>
          <a:ext cx="1237688" cy="48251"/>
        </a:xfrm>
        <a:custGeom>
          <a:avLst/>
          <a:gdLst/>
          <a:ahLst/>
          <a:cxnLst/>
          <a:rect l="0" t="0" r="0" b="0"/>
          <a:pathLst>
            <a:path>
              <a:moveTo>
                <a:pt x="0" y="24125"/>
              </a:moveTo>
              <a:lnTo>
                <a:pt x="1237688" y="24125"/>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KZ" sz="500" kern="1200"/>
        </a:p>
      </dsp:txBody>
      <dsp:txXfrm>
        <a:off x="3683818" y="2854743"/>
        <a:ext cx="61884" cy="61884"/>
      </dsp:txXfrm>
    </dsp:sp>
    <dsp:sp modelId="{C6AF6C53-D13D-4C2D-B375-BCBEAB1BCE5F}">
      <dsp:nvSpPr>
        <dsp:cNvPr id="0" name=""/>
        <dsp:cNvSpPr/>
      </dsp:nvSpPr>
      <dsp:spPr>
        <a:xfrm>
          <a:off x="4333604" y="2112130"/>
          <a:ext cx="3094221" cy="1547110"/>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a:t>күрделі ұғымдар мен ғылыми құбылыстар қарапайым тілде түсіндіріледі</a:t>
          </a:r>
          <a:endParaRPr lang="ru-KZ" sz="2000" b="1" kern="1200" dirty="0">
            <a:solidFill>
              <a:schemeClr val="tx1"/>
            </a:solidFill>
            <a:latin typeface="Times New Roman" panose="02020603050405020304" pitchFamily="18" charset="0"/>
            <a:cs typeface="Times New Roman" panose="02020603050405020304" pitchFamily="18" charset="0"/>
          </a:endParaRPr>
        </a:p>
      </dsp:txBody>
      <dsp:txXfrm>
        <a:off x="4378917" y="2157443"/>
        <a:ext cx="3003595" cy="1456484"/>
      </dsp:txXfrm>
    </dsp:sp>
    <dsp:sp modelId="{926A5838-3BEC-406D-BD29-246F6775300F}">
      <dsp:nvSpPr>
        <dsp:cNvPr id="0" name=""/>
        <dsp:cNvSpPr/>
      </dsp:nvSpPr>
      <dsp:spPr>
        <a:xfrm rot="3310531">
          <a:off x="2631092" y="3751148"/>
          <a:ext cx="2167336" cy="48251"/>
        </a:xfrm>
        <a:custGeom>
          <a:avLst/>
          <a:gdLst/>
          <a:ahLst/>
          <a:cxnLst/>
          <a:rect l="0" t="0" r="0" b="0"/>
          <a:pathLst>
            <a:path>
              <a:moveTo>
                <a:pt x="0" y="24125"/>
              </a:moveTo>
              <a:lnTo>
                <a:pt x="2167336" y="24125"/>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KZ" sz="700" kern="1200"/>
        </a:p>
      </dsp:txBody>
      <dsp:txXfrm>
        <a:off x="3660577" y="3721091"/>
        <a:ext cx="108366" cy="108366"/>
      </dsp:txXfrm>
    </dsp:sp>
    <dsp:sp modelId="{433ABBEB-37F9-4B78-A121-6CE226C0504F}">
      <dsp:nvSpPr>
        <dsp:cNvPr id="0" name=""/>
        <dsp:cNvSpPr/>
      </dsp:nvSpPr>
      <dsp:spPr>
        <a:xfrm>
          <a:off x="4333604" y="3891308"/>
          <a:ext cx="3094221" cy="1547110"/>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a:t>кешен оқушыға өз бетінше, сондай-ақ мұғаліммен бірге тәжірибе жасауға мүмкіндік береді</a:t>
          </a:r>
          <a:endParaRPr lang="ru-KZ" sz="2000" b="1" kern="1200" dirty="0">
            <a:solidFill>
              <a:schemeClr val="tx1"/>
            </a:solidFill>
            <a:latin typeface="Times New Roman" panose="02020603050405020304" pitchFamily="18" charset="0"/>
            <a:cs typeface="Times New Roman" panose="02020603050405020304" pitchFamily="18" charset="0"/>
          </a:endParaRPr>
        </a:p>
      </dsp:txBody>
      <dsp:txXfrm>
        <a:off x="4378917" y="3936621"/>
        <a:ext cx="3003595" cy="14564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30.10.2024</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30.10.2024</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77851" y="2937526"/>
            <a:ext cx="9123263" cy="24896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en-US" sz="3200"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a:t>
            </a:r>
            <a:r>
              <a:rPr lang="kk-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ӘРІС</a:t>
            </a:r>
            <a:endParaRPr lang="ru-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40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3200" b="1" dirty="0" err="1"/>
              <a:t>Инклюзивті</a:t>
            </a:r>
            <a:r>
              <a:rPr lang="ru-RU" sz="3200" b="1" dirty="0"/>
              <a:t> </a:t>
            </a:r>
            <a:r>
              <a:rPr lang="ru-RU" sz="3200" b="1" dirty="0" err="1"/>
              <a:t>білім</a:t>
            </a:r>
            <a:r>
              <a:rPr lang="ru-RU" sz="3200" b="1" dirty="0"/>
              <a:t> </a:t>
            </a:r>
            <a:r>
              <a:rPr lang="ru-RU" sz="3200" b="1" dirty="0" err="1"/>
              <a:t>беруде</a:t>
            </a:r>
            <a:r>
              <a:rPr lang="ru-RU" sz="3200" b="1" dirty="0"/>
              <a:t> </a:t>
            </a:r>
            <a:r>
              <a:rPr lang="ru-RU" sz="3200" b="1" dirty="0" err="1"/>
              <a:t>білім</a:t>
            </a:r>
            <a:r>
              <a:rPr lang="ru-RU" sz="3200" b="1" dirty="0"/>
              <a:t> беру </a:t>
            </a:r>
            <a:r>
              <a:rPr lang="ru-RU" sz="3200" b="1" dirty="0" err="1"/>
              <a:t>ортасын</a:t>
            </a:r>
            <a:r>
              <a:rPr lang="ru-RU" sz="3200" b="1" dirty="0"/>
              <a:t> </a:t>
            </a:r>
            <a:r>
              <a:rPr lang="ru-RU" sz="3200" b="1" dirty="0" err="1"/>
              <a:t>қалыптастыру</a:t>
            </a:r>
            <a:r>
              <a:rPr lang="ru-RU" sz="3200" b="1" dirty="0"/>
              <a:t> </a:t>
            </a:r>
            <a:r>
              <a:rPr lang="ru-RU" sz="3200" b="1" dirty="0" err="1"/>
              <a:t>және</a:t>
            </a:r>
            <a:r>
              <a:rPr lang="ru-RU" sz="3200" b="1" dirty="0"/>
              <a:t> </a:t>
            </a:r>
            <a:r>
              <a:rPr lang="ru-RU" sz="3200" b="1" dirty="0" err="1"/>
              <a:t>интерактивті</a:t>
            </a:r>
            <a:r>
              <a:rPr lang="ru-RU" sz="3200" b="1" dirty="0"/>
              <a:t> </a:t>
            </a:r>
            <a:r>
              <a:rPr lang="ru-RU" sz="3200" b="1" dirty="0" err="1"/>
              <a:t>технологияларды</a:t>
            </a:r>
            <a:r>
              <a:rPr lang="ru-RU" sz="3200" b="1" dirty="0"/>
              <a:t> </a:t>
            </a:r>
            <a:r>
              <a:rPr lang="ru-RU" sz="3200" b="1" dirty="0" err="1"/>
              <a:t>қолдану</a:t>
            </a:r>
            <a:r>
              <a:rPr lang="ru-RU" sz="3200" b="1" dirty="0"/>
              <a:t> </a:t>
            </a:r>
            <a:r>
              <a:rPr lang="ru-RU" sz="3200" b="1" dirty="0" err="1"/>
              <a:t>ерекшеліктері</a:t>
            </a:r>
            <a:r>
              <a:rPr lang="ru-RU" sz="3200" b="1" dirty="0"/>
              <a:t>	</a:t>
            </a:r>
            <a:endParaRPr lang="ru-KZ" sz="3200" dirty="0"/>
          </a:p>
          <a:p>
            <a:r>
              <a:rPr lang="ru-RU" sz="4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u-RU" sz="4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280321" y="13914"/>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1400" b="1">
                <a:latin typeface="Arial" panose="020B0604020202020204" pitchFamily="34" charset="0"/>
                <a:cs typeface="Arial" panose="020B0604020202020204" pitchFamily="34" charset="0"/>
              </a:rPr>
              <a:t>Л.Н. ГУМИЛЕВ АТЫНДАҒЫ ЕУРАЗИЯ ҰЛТТЫҚ УНИВЕРСИТЕТІ</a:t>
            </a: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D1C467-96D7-6384-D8B0-62A78C2CD45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A91A90-647E-CE5A-AB2D-7ABC2E241D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A935142-C8ED-11FD-4ABB-1A71C5C64A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668D69E-E8A5-02CF-213F-47049C667A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36D8FAE-CC20-2447-A09D-55D057EF670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5E2AD96F-BD2E-063D-C309-761919B89F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38D0A5FA-FEEA-2DDC-FFDA-7A0EB67781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D4E61D78-4409-B9A7-EF33-89A0F3ADA7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BC611129-FDF1-A622-8985-BAFD2DD914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97FB5E96-9C03-B2FC-816B-931FCEFBA9C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74526974-B6E8-0938-44D2-355D63682A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B714F8FC-FCD2-72CC-B218-91AC0CA0BB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E84FE064-AA00-6773-EF28-2FFD2F3715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77DB6157-0DA2-57C7-4820-E8B233B8B06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D8387C1F-6A5A-455B-FB62-7BDF20F1A4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35CD2759-4D6D-C315-D008-D39AADE62B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A2835B1-BEBB-E6F4-4378-42CB6AAD62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A57C822-4031-6687-9A82-69CA1DC30C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39A6AF52-076D-4F21-5175-857F680959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50B23EB5-B1D0-ABF2-1E6B-8A9A322B6E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C7F8DA75-BDDB-C268-1FC0-265ABFC3E3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BC95D2FE-2A34-1E5F-7289-570AC5BCAC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528FD81C-B0A1-D781-A198-E0F5ACFB77E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A52A5873-EB9F-3A35-CDA2-11F92350159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2480A0CA-61E0-04F8-DB32-F2DEFAD437E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E30EB10A-54FA-5862-6D78-9DC914EF0D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51EEB5E0-91A4-DB5D-9C28-040E75E605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77300D1-46CB-B3CF-A32C-6E4890F212B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58953A3D-C678-C0BE-768B-146800C2D2A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FF96BDEE-231C-9624-FFBE-1D664FBC05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0FB53E66-1BF1-37A2-BE90-3B2151857F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C0D985EB-3F54-EE81-01D8-27E37F90A7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D850FD8E-6B4B-A977-EF47-D7364D19EF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B8C98B93-D272-9E04-E73B-C9E154BBAE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118D197A-2EEC-C8BF-0F80-FEB761B544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A73797EF-2B5D-B614-D48D-F8155D9F83C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AB81F273-75A9-8E21-38E6-DDF712C101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35766350-5806-535D-9295-B157F87D57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C36C562-2C43-557E-F91F-818D592889F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69C4E7-CC06-9A6F-909C-22C48561875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56FBCE11-738B-98E3-E97E-0F5F52D282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976B7EE2-3B98-6FCC-1437-4FD01E1CC7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2548337C-FF76-5BF7-D62E-961C652FFF7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8D84E15F-F2B1-5514-DBCA-81E527D8E2E3}"/>
              </a:ext>
            </a:extLst>
          </p:cNvPr>
          <p:cNvSpPr>
            <a:spLocks noGrp="1"/>
          </p:cNvSpPr>
          <p:nvPr>
            <p:ph idx="1"/>
          </p:nvPr>
        </p:nvSpPr>
        <p:spPr>
          <a:xfrm>
            <a:off x="1573273" y="176162"/>
            <a:ext cx="9250815" cy="5112567"/>
          </a:xfrm>
        </p:spPr>
        <p:txBody>
          <a:bodyPr>
            <a:normAutofit fontScale="77500" lnSpcReduction="20000"/>
          </a:bodyPr>
          <a:lstStyle/>
          <a:p>
            <a:pPr indent="0">
              <a:lnSpc>
                <a:spcPct val="100000"/>
              </a:lnSpc>
              <a:spcBef>
                <a:spcPts val="0"/>
              </a:spcBef>
              <a:buNone/>
            </a:pPr>
            <a:endParaRPr lang="kk-KZ" sz="2000" b="1" dirty="0">
              <a:solidFill>
                <a:srgbClr val="C0000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kk-KZ" dirty="0"/>
              <a:t>1. Оқушылардың назарын білім беру туралы ақпаратты ұсынудың әртүрлі әдістеріне қатысты күшейту. Оқу үдерісіне компьютерлік презентацияларды, виртуалды физикалық эксперименттер мен модельдерді, виртуалды зертханалық жұмыстарды, интерактивті плакаттарды, бейне эксперименттерді, анимацияларды және т.б. енгізу студенттерге оқу материалын полисенсорлық қабылдауды қамтамасыз етеді.</a:t>
            </a:r>
            <a:endParaRPr lang="ru-KZ" dirty="0"/>
          </a:p>
          <a:p>
            <a:pPr marL="0" indent="0">
              <a:buNone/>
            </a:pPr>
            <a:r>
              <a:rPr lang="kk-KZ" dirty="0"/>
              <a:t>2. Оқушылардың оқу - танымдық қызметке деген ынтасын арттыру. Интерактивты оқыту құралдарын қолдану арқылы мұғалім оқушылармен оқу өзара әрекеттесуінің формаларын өзгертуге, олардың жеке ерекшеліктерін ескере отырып, тапсырмаларды орындау кезінде өзін - өзі басқару қызметін басқаруға, оқытудың жеке қарқынын қамтамасыз етуге мүмкіндік алады.</a:t>
            </a:r>
            <a:endParaRPr lang="ru-KZ" dirty="0"/>
          </a:p>
          <a:p>
            <a:pPr marL="0" indent="0">
              <a:buNone/>
            </a:pPr>
            <a:r>
              <a:rPr lang="kk-KZ" dirty="0"/>
              <a:t>3. Оқушылардың ақыл - ой әрекетін белсендіру. </a:t>
            </a:r>
            <a:endParaRPr lang="ru-KZ" dirty="0"/>
          </a:p>
          <a:p>
            <a:pPr indent="0" algn="just">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11" name="Скругленный прямоугольник 4">
            <a:extLst>
              <a:ext uri="{FF2B5EF4-FFF2-40B4-BE49-F238E27FC236}">
                <a16:creationId xmlns:a16="http://schemas.microsoft.com/office/drawing/2014/main" id="{724BAA99-104C-23CF-52A7-EDD0110B6449}"/>
              </a:ext>
            </a:extLst>
          </p:cNvPr>
          <p:cNvSpPr/>
          <p:nvPr/>
        </p:nvSpPr>
        <p:spPr>
          <a:xfrm>
            <a:off x="1507046" y="189518"/>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Заголовок 1">
            <a:extLst>
              <a:ext uri="{FF2B5EF4-FFF2-40B4-BE49-F238E27FC236}">
                <a16:creationId xmlns:a16="http://schemas.microsoft.com/office/drawing/2014/main" id="{8A8DDD73-CDF6-2F7A-AA70-6B7E66B0EDF8}"/>
              </a:ext>
            </a:extLst>
          </p:cNvPr>
          <p:cNvSpPr>
            <a:spLocks noGrp="1"/>
          </p:cNvSpPr>
          <p:nvPr>
            <p:ph type="title"/>
          </p:nvPr>
        </p:nvSpPr>
        <p:spPr>
          <a:xfrm>
            <a:off x="1443869" y="243060"/>
            <a:ext cx="9174858" cy="620872"/>
          </a:xfrm>
        </p:spPr>
        <p:txBody>
          <a:bodyPr>
            <a:normAutofit/>
          </a:bodyPr>
          <a:lstStyle/>
          <a:p>
            <a:pPr algn="ctr"/>
            <a:r>
              <a:rPr lang="kk-KZ"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Интеракты оқу құралдарын қолдану нәтижелері</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298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normAutofit/>
          </a:bodyPr>
          <a:lstStyle/>
          <a:p>
            <a:pPr algn="ctr"/>
            <a:r>
              <a:rPr lang="ru-RU" sz="4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НАЗАРЛАРЫҢЫЗҒА РАҚМЕТ!</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176472" y="2665501"/>
            <a:ext cx="5947247" cy="2625247"/>
          </a:xfrm>
        </p:spPr>
        <p:txBody>
          <a:bodyPr anchor="ctr">
            <a:normAutofit/>
          </a:bodyPr>
          <a:lstStyle/>
          <a:p>
            <a:pPr marL="514350" indent="-514350">
              <a:spcBef>
                <a:spcPts val="0"/>
              </a:spcBef>
              <a:buFont typeface="+mj-lt"/>
              <a:buAutoNum type="arabicPeriod"/>
            </a:pPr>
            <a:r>
              <a:rPr lang="ru-RU" sz="3600"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технология</a:t>
            </a:r>
            <a:endParaRPr lang="en-US"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a:spcBef>
                <a:spcPts val="0"/>
              </a:spcBef>
              <a:buFont typeface="+mj-lt"/>
              <a:buAutoNum type="arabicPeriod"/>
            </a:pPr>
            <a:r>
              <a:rPr lang="ru-RU" sz="3600"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600"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оқыту</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600"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құралдары</a:t>
            </a:r>
            <a:endPar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7134B2-3F4C-4032-91C7-EE8B2626C099}"/>
              </a:ext>
            </a:extLst>
          </p:cNvPr>
          <p:cNvSpPr txBox="1"/>
          <p:nvPr/>
        </p:nvSpPr>
        <p:spPr>
          <a:xfrm>
            <a:off x="1045001" y="1866478"/>
            <a:ext cx="3696376" cy="1200329"/>
          </a:xfrm>
          <a:prstGeom prst="rect">
            <a:avLst/>
          </a:prstGeom>
          <a:noFill/>
        </p:spPr>
        <p:txBody>
          <a:bodyPr wrap="square" anchor="ctr">
            <a:spAutoFit/>
          </a:bodyPr>
          <a:lstStyle/>
          <a:p>
            <a:pPr marL="0" indent="0">
              <a:buNone/>
            </a:pPr>
            <a:r>
              <a:rPr lang="kk-KZ"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ДӘРІС ЖОСПАРЫ</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FB95D-8C09-DE24-39F9-8657558EA2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9071C6-44FC-74E8-E08F-60D4618067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D26B29D-6A3B-5742-FCE4-7AEE447D81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702217F-A08A-BE07-2497-CE5F76501A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45D36B2-44CA-041F-F0B7-C5DEAC6ED69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45D4CF0-BCF8-A47F-DDCC-C63EE34C01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 name="Rectangle 66">
              <a:extLst>
                <a:ext uri="{FF2B5EF4-FFF2-40B4-BE49-F238E27FC236}">
                  <a16:creationId xmlns:a16="http://schemas.microsoft.com/office/drawing/2014/main" id="{2982BEE1-E9B0-8A08-425F-964F857187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ADE3E8A1-1ADD-937A-90E7-C4C26FB495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45B81036-B91D-083D-0276-D8A425429C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E8BD86CA-D182-AC56-6F84-D6B6CEA0747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E22C35BE-04A1-13CA-F5D0-2D6247B599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5E99B2EA-6137-B3A4-DD9D-E422A6B8677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4C02CFA4-7C0A-DB87-78C7-35A0DFE78E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88FB3F99-77B5-DF80-1E91-6CAE50959E8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2CE93A75-1D6A-5601-D3A6-F2657D01530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5" name="Rectangle 64">
              <a:extLst>
                <a:ext uri="{FF2B5EF4-FFF2-40B4-BE49-F238E27FC236}">
                  <a16:creationId xmlns:a16="http://schemas.microsoft.com/office/drawing/2014/main" id="{99E7BD88-4B2B-72E0-60CF-ABE67C1818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6" name="Rectangle 66">
              <a:extLst>
                <a:ext uri="{FF2B5EF4-FFF2-40B4-BE49-F238E27FC236}">
                  <a16:creationId xmlns:a16="http://schemas.microsoft.com/office/drawing/2014/main" id="{0A3BFE44-3B82-F790-14F7-1D4DAE534A7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A76A261E-A213-4BC0-0D07-C667094A456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5BE4CCB8-006F-5B6C-061B-E6FFB2DB8C4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59">
              <a:extLst>
                <a:ext uri="{FF2B5EF4-FFF2-40B4-BE49-F238E27FC236}">
                  <a16:creationId xmlns:a16="http://schemas.microsoft.com/office/drawing/2014/main" id="{23111588-E34A-82DE-3CED-B5CD4487CC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2">
              <a:extLst>
                <a:ext uri="{FF2B5EF4-FFF2-40B4-BE49-F238E27FC236}">
                  <a16:creationId xmlns:a16="http://schemas.microsoft.com/office/drawing/2014/main" id="{E6BE7E12-219C-E041-DA40-864A1F0D7F6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4">
              <a:extLst>
                <a:ext uri="{FF2B5EF4-FFF2-40B4-BE49-F238E27FC236}">
                  <a16:creationId xmlns:a16="http://schemas.microsoft.com/office/drawing/2014/main" id="{F8958868-3911-8400-BC06-9A038CEA45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22FFC618-A344-C1EF-D117-428E04EFCC6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2">
              <a:extLst>
                <a:ext uri="{FF2B5EF4-FFF2-40B4-BE49-F238E27FC236}">
                  <a16:creationId xmlns:a16="http://schemas.microsoft.com/office/drawing/2014/main" id="{008F59FA-7C34-1EC2-12C9-D08474ED83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59">
              <a:extLst>
                <a:ext uri="{FF2B5EF4-FFF2-40B4-BE49-F238E27FC236}">
                  <a16:creationId xmlns:a16="http://schemas.microsoft.com/office/drawing/2014/main" id="{1F831F62-6762-364C-3110-20B47A074C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2">
              <a:extLst>
                <a:ext uri="{FF2B5EF4-FFF2-40B4-BE49-F238E27FC236}">
                  <a16:creationId xmlns:a16="http://schemas.microsoft.com/office/drawing/2014/main" id="{9FC084F3-148A-F673-E836-813010269E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4">
              <a:extLst>
                <a:ext uri="{FF2B5EF4-FFF2-40B4-BE49-F238E27FC236}">
                  <a16:creationId xmlns:a16="http://schemas.microsoft.com/office/drawing/2014/main" id="{19CB56FB-8650-1B24-1133-4A600A13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477A1773-04DD-8E92-8E40-22FD35B122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2">
              <a:extLst>
                <a:ext uri="{FF2B5EF4-FFF2-40B4-BE49-F238E27FC236}">
                  <a16:creationId xmlns:a16="http://schemas.microsoft.com/office/drawing/2014/main" id="{F9349DD5-75DD-45E2-2E4F-96BBA996D6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59">
              <a:extLst>
                <a:ext uri="{FF2B5EF4-FFF2-40B4-BE49-F238E27FC236}">
                  <a16:creationId xmlns:a16="http://schemas.microsoft.com/office/drawing/2014/main" id="{DB05FF76-519C-1C6E-9F13-F5630F81540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2">
              <a:extLst>
                <a:ext uri="{FF2B5EF4-FFF2-40B4-BE49-F238E27FC236}">
                  <a16:creationId xmlns:a16="http://schemas.microsoft.com/office/drawing/2014/main" id="{81788426-569C-C69A-8045-637A177F47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4">
              <a:extLst>
                <a:ext uri="{FF2B5EF4-FFF2-40B4-BE49-F238E27FC236}">
                  <a16:creationId xmlns:a16="http://schemas.microsoft.com/office/drawing/2014/main" id="{9D1F248E-979D-7E52-E32E-96633C819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66">
              <a:extLst>
                <a:ext uri="{FF2B5EF4-FFF2-40B4-BE49-F238E27FC236}">
                  <a16:creationId xmlns:a16="http://schemas.microsoft.com/office/drawing/2014/main" id="{45526868-FEB2-212F-FBD4-C102EF64D03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2">
              <a:extLst>
                <a:ext uri="{FF2B5EF4-FFF2-40B4-BE49-F238E27FC236}">
                  <a16:creationId xmlns:a16="http://schemas.microsoft.com/office/drawing/2014/main" id="{9F00597E-F590-D39B-3E05-B44566553F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1C1F8419-7F1B-9D6B-9D7E-89EF5B491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FBDD76FF-706A-2663-41B9-F649138162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30875EC1-A0E5-3D82-2A0A-005D2BC71F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66">
              <a:extLst>
                <a:ext uri="{FF2B5EF4-FFF2-40B4-BE49-F238E27FC236}">
                  <a16:creationId xmlns:a16="http://schemas.microsoft.com/office/drawing/2014/main" id="{EA76ACE7-1776-78EF-7DF5-C3E3F2998F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2">
              <a:extLst>
                <a:ext uri="{FF2B5EF4-FFF2-40B4-BE49-F238E27FC236}">
                  <a16:creationId xmlns:a16="http://schemas.microsoft.com/office/drawing/2014/main" id="{43350E49-1E78-DCB3-C395-50E9283E320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ABCB87F4-1A90-5318-B5DF-D330CB9ED3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62">
              <a:extLst>
                <a:ext uri="{FF2B5EF4-FFF2-40B4-BE49-F238E27FC236}">
                  <a16:creationId xmlns:a16="http://schemas.microsoft.com/office/drawing/2014/main" id="{C9BF6676-2BD6-02B9-E03A-A53E6C334D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4">
              <a:extLst>
                <a:ext uri="{FF2B5EF4-FFF2-40B4-BE49-F238E27FC236}">
                  <a16:creationId xmlns:a16="http://schemas.microsoft.com/office/drawing/2014/main" id="{C96CB253-22AB-CA28-10AF-FD4AE60C8B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66">
              <a:extLst>
                <a:ext uri="{FF2B5EF4-FFF2-40B4-BE49-F238E27FC236}">
                  <a16:creationId xmlns:a16="http://schemas.microsoft.com/office/drawing/2014/main" id="{637720D2-290D-3208-9BDF-D1DCF81AA9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60" name="Объект 2">
            <a:extLst>
              <a:ext uri="{FF2B5EF4-FFF2-40B4-BE49-F238E27FC236}">
                <a16:creationId xmlns:a16="http://schemas.microsoft.com/office/drawing/2014/main" id="{1B5023FE-7A31-8E59-5133-383421B7F96B}"/>
              </a:ext>
            </a:extLst>
          </p:cNvPr>
          <p:cNvSpPr>
            <a:spLocks noGrp="1"/>
          </p:cNvSpPr>
          <p:nvPr>
            <p:ph idx="1"/>
          </p:nvPr>
        </p:nvSpPr>
        <p:spPr>
          <a:xfrm>
            <a:off x="726716" y="1248029"/>
            <a:ext cx="5500858" cy="5112567"/>
          </a:xfrm>
        </p:spPr>
        <p:txBody>
          <a:bodyPr anchor="ctr">
            <a:normAutofit fontScale="85000" lnSpcReduction="20000"/>
          </a:bodyPr>
          <a:lstStyle/>
          <a:p>
            <a:pPr marL="0" indent="0">
              <a:buNone/>
            </a:pPr>
            <a:r>
              <a:rPr lang="kk-KZ" dirty="0"/>
              <a:t>Интерактивті технология – сабақ барысында оқушылардың ұжымдасып жұмыс жасауына ықпал ететін технология. Бұл құрылғы компьютер, мультимедиялық проектор және ақпараттарды енгізуге арналған активті қаламнан тұрады. Интерактивті тақта арқылы сабақта қажетті кез - келген суреттер, сызбалар, кесте, диаграммаларды қолдануға болады. Сабақты қызықты әрі көрнекі қылуға мҥмкіндік тудырады. Мұғалім сабақтың көрнекілігін арттырады. Мұғалім сабақты толымды әрі қызықты етумен қатар оқушыларды тақтамен белсенді жұмыс істеуге жұмылдырып, әртүрлі материалдарды көруге мүмкіндік береді. </a:t>
            </a:r>
            <a:endParaRPr lang="ru-KZ" dirty="0"/>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2" name="Скругленный прямоугольник 4">
            <a:extLst>
              <a:ext uri="{FF2B5EF4-FFF2-40B4-BE49-F238E27FC236}">
                <a16:creationId xmlns:a16="http://schemas.microsoft.com/office/drawing/2014/main" id="{6EEDA70C-FC23-966F-0D9D-A86BA7BDAB11}"/>
              </a:ext>
            </a:extLst>
          </p:cNvPr>
          <p:cNvSpPr/>
          <p:nvPr/>
        </p:nvSpPr>
        <p:spPr>
          <a:xfrm>
            <a:off x="1328380" y="248765"/>
            <a:ext cx="9259635"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 name="Заголовок 1">
            <a:extLst>
              <a:ext uri="{FF2B5EF4-FFF2-40B4-BE49-F238E27FC236}">
                <a16:creationId xmlns:a16="http://schemas.microsoft.com/office/drawing/2014/main" id="{8E7F5239-7AA0-7A52-86A9-A2955A15D5D2}"/>
              </a:ext>
            </a:extLst>
          </p:cNvPr>
          <p:cNvSpPr>
            <a:spLocks noGrp="1"/>
          </p:cNvSpPr>
          <p:nvPr>
            <p:ph type="title"/>
          </p:nvPr>
        </p:nvSpPr>
        <p:spPr>
          <a:xfrm>
            <a:off x="926508" y="289241"/>
            <a:ext cx="9975272" cy="669547"/>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технология</a:t>
            </a:r>
            <a:r>
              <a:rPr lang="en-US" sz="32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32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52" name="Picture 4" descr="Ақпараттық технология арқылы интерактивтік тақтаны қолданып оқушылардың  таным белсенділігін арттыру - «KERBULAQ JULDYZY» қоғамдық-саяси газеті">
            <a:extLst>
              <a:ext uri="{FF2B5EF4-FFF2-40B4-BE49-F238E27FC236}">
                <a16:creationId xmlns:a16="http://schemas.microsoft.com/office/drawing/2014/main" id="{59D0A378-A0F6-4C7B-83E0-723B887EFF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9625" y="1951923"/>
            <a:ext cx="4590572" cy="2331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118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C48C8E44-C9D2-412C-97AA-DDC37D8F5748}"/>
              </a:ext>
            </a:extLst>
          </p:cNvPr>
          <p:cNvSpPr>
            <a:spLocks noGrp="1"/>
          </p:cNvSpPr>
          <p:nvPr>
            <p:ph idx="1"/>
          </p:nvPr>
        </p:nvSpPr>
        <p:spPr>
          <a:xfrm>
            <a:off x="808023" y="1396292"/>
            <a:ext cx="7452022" cy="4722647"/>
          </a:xfrm>
        </p:spPr>
        <p:txBody>
          <a:bodyPr anchor="ctr">
            <a:normAutofit fontScale="92500" lnSpcReduction="10000"/>
          </a:bodyPr>
          <a:lstStyle/>
          <a:p>
            <a:r>
              <a:rPr lang="kk-KZ" dirty="0"/>
              <a:t>Интерактивті құралдардың көмегімен мұғалімнің, оқушының шығармашылықпен жұмыс істеуіне жол ашылып отыр. Интеракт сөзі - </a:t>
            </a:r>
            <a:r>
              <a:rPr lang="kk-KZ" i="1" dirty="0"/>
              <a:t>inter </a:t>
            </a:r>
            <a:r>
              <a:rPr lang="kk-KZ" dirty="0"/>
              <a:t>(бірлесу), </a:t>
            </a:r>
            <a:r>
              <a:rPr lang="kk-KZ" i="1" dirty="0"/>
              <a:t>act</a:t>
            </a:r>
            <a:r>
              <a:rPr lang="kk-KZ" dirty="0"/>
              <a:t> (әрекет жасау) ұғымын білдіреді. Сабақта интерактивті технологияны қолдануда оқушылар топпен жұмыс жасауға құлшына қатысып, бірін - бірі толықтырады, сабақ барысында барлық оқушылардың сабаққа белсене қатысуына ықпал етеді.</a:t>
            </a:r>
            <a:endParaRPr lang="ru-KZ" dirty="0"/>
          </a:p>
          <a:p>
            <a:r>
              <a:rPr lang="kk-KZ" dirty="0"/>
              <a:t>«Интерактивтілік», «Интерактивті оқыту», «Оқытудың интерактивті құралдары» ұғымдары ол цифрлық технологияларды жетілдіру болып табылады.</a:t>
            </a:r>
            <a:endParaRPr lang="ru-KZ" dirty="0"/>
          </a:p>
        </p:txBody>
      </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397171" y="256705"/>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56222" y="102548"/>
            <a:ext cx="9211909" cy="994123"/>
          </a:xfrm>
        </p:spPr>
        <p:txBody>
          <a:bodyPr>
            <a:normAutofit fontScale="90000"/>
          </a:bodyPr>
          <a:lstStyle/>
          <a:p>
            <a:pPr algn="ctr"/>
            <a:r>
              <a:rPr lang="ru-RU" sz="28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u-RU" sz="28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технология</a:t>
            </a:r>
            <a:r>
              <a:rPr lang="en-US" sz="28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8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3074" name="Picture 2" descr="Информатиканы оқытудағы заманауи мәселелер және оларды шешу жолдары -  Білімді Ел - Образованная страна">
            <a:extLst>
              <a:ext uri="{FF2B5EF4-FFF2-40B4-BE49-F238E27FC236}">
                <a16:creationId xmlns:a16="http://schemas.microsoft.com/office/drawing/2014/main" id="{9877F8AC-7E5C-48F3-BEB9-51312ACDAB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8376" y="2137470"/>
            <a:ext cx="2908814" cy="258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763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56222" y="102548"/>
            <a:ext cx="9211909" cy="994123"/>
          </a:xfrm>
        </p:spPr>
        <p:txBody>
          <a:bodyPr>
            <a:normAutofit/>
          </a:bodyP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технология</a:t>
            </a:r>
          </a:p>
        </p:txBody>
      </p:sp>
      <p:pic>
        <p:nvPicPr>
          <p:cNvPr id="4102" name="Picture 6" descr="ЖАҢА АҚПАРАТТЫҚ ТЕХНОЛОГИЯНЫ ҚОЛДАНУ ЖОЛДАРЫ - Әділет газеті">
            <a:extLst>
              <a:ext uri="{FF2B5EF4-FFF2-40B4-BE49-F238E27FC236}">
                <a16:creationId xmlns:a16="http://schemas.microsoft.com/office/drawing/2014/main" id="{C554B263-1E3C-4F41-9712-79505BD186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5362" y="1372647"/>
            <a:ext cx="7598228" cy="4394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703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464816" y="248766"/>
            <a:ext cx="8980982" cy="67656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технология</a:t>
            </a:r>
            <a:endParaRPr lang="en-US" sz="2800" dirty="0">
              <a:solidFill>
                <a:srgbClr val="FF0000"/>
              </a:solidFill>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285C9D05-CB77-4C32-BB99-92FA786C74A9}"/>
              </a:ext>
            </a:extLst>
          </p:cNvPr>
          <p:cNvSpPr txBox="1"/>
          <p:nvPr/>
        </p:nvSpPr>
        <p:spPr>
          <a:xfrm>
            <a:off x="5010071" y="1345472"/>
            <a:ext cx="5435728" cy="4247317"/>
          </a:xfrm>
          <a:prstGeom prst="rect">
            <a:avLst/>
          </a:prstGeom>
          <a:noFill/>
        </p:spPr>
        <p:txBody>
          <a:bodyPr wrap="square">
            <a:spAutoFit/>
          </a:bodyPr>
          <a:lstStyle/>
          <a:p>
            <a:pPr algn="just"/>
            <a:r>
              <a:rPr lang="kk-KZ" dirty="0"/>
              <a:t>Физика мұғалімдерін кәсіби даярлау үдерісінің негіздерін, ерекшеліктері мен қызметтерін, физиканы оқытудың теориялық және әдістемелік мәселелерінде цифрлық технологиялардың рөлін шетелдік және отандық ғалымдардан, А.Л.Рудольф, Б.Леймен, Х.Вигноллес физиканы оқытуда ақпараттық технологиялар көмегімен интербелсенді оқыту мәселелерін, Г.Бриссенден физикалық құбылыстарды ақпараттық жүйелер негізінде түсіндіруде интерактивті әдістердің алатын орнын, Т.И.Долгой, А.А.Журина, Е.О.Иванова, Т.В.Ильясова, В.В.Красильникова, А.Б.Осина, Х.А.Савченко, Б.С.Тоискин, В.Н.Косов, С.А.Красиков физика курсында классикалық тәжірибелерді статикалық компьютерлік модельдеуді зерттеді.</a:t>
            </a:r>
            <a:endParaRPr lang="ru-KZ" dirty="0">
              <a:latin typeface="Arial" panose="020B0604020202020204" pitchFamily="34" charset="0"/>
              <a:cs typeface="Arial" panose="020B0604020202020204" pitchFamily="34" charset="0"/>
            </a:endParaRPr>
          </a:p>
        </p:txBody>
      </p:sp>
      <p:pic>
        <p:nvPicPr>
          <p:cNvPr id="2" name="Picture 2" descr="Физика - информатика - Ualikhanov University">
            <a:extLst>
              <a:ext uri="{FF2B5EF4-FFF2-40B4-BE49-F238E27FC236}">
                <a16:creationId xmlns:a16="http://schemas.microsoft.com/office/drawing/2014/main" id="{0B50BE7C-A101-4B96-9C57-48B1CE5B9D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5513" y="1827052"/>
            <a:ext cx="3121756" cy="29143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9638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79013F-CF01-27C1-989F-4F0C2435D5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353096-E667-9B95-FEF1-08290338BB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D1CFF3-9656-4059-C73C-39A374365F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EA9E06C-6A22-5452-CB1E-7BC2DF44A1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C99DE741-4D88-1F53-8A9D-7894DA063B4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61AD6D5-9A55-A804-33A5-47675803A2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1F4E442F-8335-E7B9-0B7A-250FD282FC5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406FF7F5-C4D2-095B-FDC6-5A694BAB9E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20CA9B43-E783-7079-08EF-BD3F2CD1723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18D15776-8E2A-F8EA-B039-FDAF09097C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A53FF41-77A8-51E5-4698-E2A8FB60CD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0805503F-E8DE-8976-AFDE-ECFEA83F674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B572325-5904-3B36-0CCB-1CC85B5A654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655B60A-AA7B-9D71-C5EE-D523D893D6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45D4B4E0-3700-4407-9C46-79CC577C80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EC618D2C-D405-2E23-8CE7-3F0B507D72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E6882A32-9D46-5D28-12F0-25CF6EB954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7DE716F1-58E2-4655-9248-EB780D5892E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694F88D2-6590-485E-C5BC-CC9AF7C198A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4E5DEC01-E115-6418-E50B-32328D4261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ED43CF4F-A598-837E-0AAB-B81F39EEC9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648176C0-98EE-1800-9791-001F2C1561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9C4B3F52-A045-79AC-AE10-71DAC725F8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63C4D5A9-55A0-E1F1-E5D7-98FB90FA891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F8221A1-512B-B661-705E-7C8BB5FE7E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22C50A0-E964-50C1-D1D9-EF647681B9B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FBFA3AFE-8332-4A76-86DC-6CE2308BF5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D70B509-C8B1-61AB-C7B6-CE44340FDB2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522A58BD-C203-79EF-623C-0D585DD2547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DB1A8A0C-0A14-1A55-55B7-55AD51B2C1D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DDC3B908-5754-C452-C87F-99A4AEFF7D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A3CF5EAB-A7CB-D4A6-64E3-334850F82F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778AB45D-4717-18E9-128F-3887FAF948B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74A65FA8-864A-7753-A50A-7CB37B847B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CFDCF4-1C99-5605-E427-5D011C9C25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C0B5EBC-7E72-5D01-AD9D-C4E12A95CA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430DEF06-FB87-DDB8-20EE-4176871BED6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3E6F95F1-F153-74C7-472B-E57A1B9430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8867CF61-AB46-DBFA-C7F1-6A382AE2C4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9825B148-BA34-9C2E-C902-0CC315D2400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B7D674F7-752F-FDA3-39C9-354496A4462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D39BF2B2-BD38-E4FF-F4ED-3EB1851FFB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C6F75C86-A534-2B23-E2CB-0B0531C529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98A47A5E-5DF8-07CD-2871-222A7360BB21}"/>
              </a:ext>
            </a:extLst>
          </p:cNvPr>
          <p:cNvSpPr/>
          <p:nvPr/>
        </p:nvSpPr>
        <p:spPr>
          <a:xfrm>
            <a:off x="1233996" y="8098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7" name="Заголовок 1">
            <a:extLst>
              <a:ext uri="{FF2B5EF4-FFF2-40B4-BE49-F238E27FC236}">
                <a16:creationId xmlns:a16="http://schemas.microsoft.com/office/drawing/2014/main" id="{1912671D-6292-BB7E-5C5A-53CBA3B32F2C}"/>
              </a:ext>
            </a:extLst>
          </p:cNvPr>
          <p:cNvSpPr>
            <a:spLocks noGrp="1"/>
          </p:cNvSpPr>
          <p:nvPr>
            <p:ph type="title"/>
          </p:nvPr>
        </p:nvSpPr>
        <p:spPr>
          <a:xfrm>
            <a:off x="1356222" y="102548"/>
            <a:ext cx="9211909" cy="994123"/>
          </a:xfrm>
        </p:spPr>
        <p:txBody>
          <a:bodyPr>
            <a:normAutofit/>
          </a:bodyPr>
          <a:lstStyle/>
          <a:p>
            <a:pPr>
              <a:spcBef>
                <a:spcPts val="0"/>
              </a:spcBef>
            </a:pPr>
            <a:r>
              <a:rPr lang="ru-RU" sz="28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оқыту</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құралдары</a:t>
            </a:r>
            <a:endPar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E5CF54BA-E77D-491E-A93C-8ACC76309155}"/>
              </a:ext>
            </a:extLst>
          </p:cNvPr>
          <p:cNvSpPr txBox="1"/>
          <p:nvPr/>
        </p:nvSpPr>
        <p:spPr>
          <a:xfrm>
            <a:off x="1233996" y="1582340"/>
            <a:ext cx="5608148" cy="3693319"/>
          </a:xfrm>
          <a:prstGeom prst="rect">
            <a:avLst/>
          </a:prstGeom>
          <a:noFill/>
        </p:spPr>
        <p:txBody>
          <a:bodyPr wrap="square">
            <a:spAutoFit/>
          </a:bodyPr>
          <a:lstStyle/>
          <a:p>
            <a:pPr algn="just"/>
            <a:r>
              <a:rPr lang="ru-RU" sz="1600" dirty="0">
                <a:latin typeface="Times New Roman" panose="02020603050405020304" pitchFamily="18" charset="0"/>
                <a:cs typeface="Times New Roman" panose="02020603050405020304" pitchFamily="18" charset="0"/>
              </a:rPr>
              <a:t>      </a:t>
            </a:r>
            <a:r>
              <a:rPr lang="kk-KZ" dirty="0"/>
              <a:t>Ерекше білім беру қажеттілігі бар оқушыларға табиғат құбылыстары туралы физикалық ақпарттарды толық беру үшін және оқушылардың зерттеушілік дағдасын қалыптастыру мақсатында зертханалық жұмыстар мен эксперименттік зерттеу жұмыстары жүргізуде интерактивті технология көмегімен өте зор. Мысалы, ИТ арқылы мектеп қабырғасында зертханалық жұмыстарды орындауға арналған физикалық өлшеу құрылғыларының жеткіліксіздін толтыра отырып оқушылардың оқу сапасын арттыруға, материалдарды көрнекі түрде түсіндіруге, оқушылардың дүние танымдық көзқарасын қалыптастыруға болады.</a:t>
            </a:r>
            <a:endParaRPr lang="ru-KZ" sz="1600" dirty="0">
              <a:latin typeface="Times New Roman" panose="02020603050405020304" pitchFamily="18" charset="0"/>
              <a:cs typeface="Times New Roman" panose="02020603050405020304" pitchFamily="18" charset="0"/>
            </a:endParaRPr>
          </a:p>
        </p:txBody>
      </p:sp>
      <p:pic>
        <p:nvPicPr>
          <p:cNvPr id="2050" name="Picture 2" descr="Интерактивное оборудование в школе: что это и для чего необходимо. Интерактивное  оборудование">
            <a:extLst>
              <a:ext uri="{FF2B5EF4-FFF2-40B4-BE49-F238E27FC236}">
                <a16:creationId xmlns:a16="http://schemas.microsoft.com/office/drawing/2014/main" id="{C8CDE23C-CDA2-46A5-A5C4-3C9CBC5CB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3100" y="2020442"/>
            <a:ext cx="3252901" cy="2468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3771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9248" y="289242"/>
            <a:ext cx="9439878" cy="669547"/>
          </a:xfrm>
        </p:spPr>
        <p:txBody>
          <a:bodyPr>
            <a:normAutofit/>
          </a:bodyPr>
          <a:lstStyle/>
          <a:p>
            <a:pPr algn="ct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оқыту</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құралдары</a:t>
            </a:r>
            <a:endPar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11" name="Схема 10">
            <a:extLst>
              <a:ext uri="{FF2B5EF4-FFF2-40B4-BE49-F238E27FC236}">
                <a16:creationId xmlns:a16="http://schemas.microsoft.com/office/drawing/2014/main" id="{EF365446-9601-4176-BDAD-C1DECCBFA6A2}"/>
              </a:ext>
            </a:extLst>
          </p:cNvPr>
          <p:cNvGraphicFramePr/>
          <p:nvPr>
            <p:extLst>
              <p:ext uri="{D42A27DB-BD31-4B8C-83A1-F6EECF244321}">
                <p14:modId xmlns:p14="http://schemas.microsoft.com/office/powerpoint/2010/main" val="2511046083"/>
              </p:ext>
            </p:extLst>
          </p:nvPr>
        </p:nvGraphicFramePr>
        <p:xfrm>
          <a:off x="1255946" y="782400"/>
          <a:ext cx="7429521" cy="5771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5289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2F0F81-6A74-F2FC-FEBA-C97B39AB72B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2DD40D-F511-7AE0-C95F-14FD7B4713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0251874-BDDC-3F75-CCE1-375A5211E7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1565B0-6887-D618-C8C3-AA1B1B5A84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57D77F58-D2ED-1737-B20A-BFC43ECB734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6478709B-C6F4-8580-BAD6-808C4520D43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9635EAC-36DF-C475-FFE2-FB7A23A072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D6D4A998-8A6D-77E2-E079-13426A5351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27E416B4-E017-7207-9EE1-C435C3AA26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8365075-5D06-F013-D5EC-E574BA76C8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9D25AF2-032F-A2B0-5DDA-9E3B6227AD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82E27CD9-055B-F0AF-6CB5-E02B4D6532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65640321-F517-4E21-C5E0-6A2520CFE7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CC4E38B1-FF86-DC07-F7D9-26CA114596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B62646E-AB81-6E0E-2975-8EAE5FDA40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9E7BA69-5DB2-B0B8-42CF-96DBE4AEF1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6B7D932A-146D-7BF4-A805-5E5AD9E393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C31C9B03-BB9A-01AA-9752-4323844FF95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88D78DC0-D209-B33E-D0BE-A1A17435844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BD706E86-C2B3-2494-FDDA-111FA78A8C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981933-D8B7-EC21-FF43-395071E73CF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8817AA60-4BA0-FF15-2E3C-FA3B84FDD54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54AAABD8-4593-712F-C04D-0C7306F0D7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68DABACF-7DB3-AF66-FF74-F2A017B26FB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6286B2E4-7FCA-E89E-E1CD-623AAAA125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8EAECECB-5E87-A0FD-B1D8-C44773295F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B7F82331-FA1B-3C5B-4B7B-A07246438E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06CDDE1-36B3-2D79-C20F-871D42C037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D6DE1E-E31D-849B-12E2-E911923579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B61CAE5-DE1E-1005-DF29-EFFB136F4A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FA0A6E08-52CD-55A8-5485-C60CFCF231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C6C7393F-888E-5DA6-ACD8-6A3C599FC4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F989DCAE-4282-0564-C699-A4EDC45A43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43DE821-D991-3F9D-AE74-6528225534A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E9EDCACB-C29D-0859-1BFA-5AE40169C0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75A2DD07-A3F7-2BF9-867D-50830A66839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A535FF26-CE2A-ADBA-A52F-0C0A2588B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DD571562-2111-0362-B57B-9D67DD9D68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704DA5E-B5AE-B886-C88D-E71C1F5A30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24A0DAEC-707E-6738-DE95-7950240E08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697DA3CC-49EB-C5E2-27CE-F3894DC004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7BCC8EBB-F135-BAA5-6B74-4652320A99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76585A3C-0CEC-DB51-04C6-8984DA5E6B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FC398CDE-1DDC-F414-912D-118D00B2390F}"/>
              </a:ext>
            </a:extLst>
          </p:cNvPr>
          <p:cNvSpPr>
            <a:spLocks noGrp="1"/>
          </p:cNvSpPr>
          <p:nvPr>
            <p:ph idx="1"/>
          </p:nvPr>
        </p:nvSpPr>
        <p:spPr>
          <a:xfrm>
            <a:off x="739587" y="553496"/>
            <a:ext cx="5720383" cy="5112567"/>
          </a:xfrm>
        </p:spPr>
        <p:txBody>
          <a:bodyPr>
            <a:normAutofit fontScale="77500" lnSpcReduction="20000"/>
          </a:bodyPr>
          <a:lstStyle/>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gn="just">
              <a:lnSpc>
                <a:spcPct val="100000"/>
              </a:lnSpc>
              <a:spcBef>
                <a:spcPts val="0"/>
              </a:spcBef>
              <a:buNone/>
            </a:pPr>
            <a:r>
              <a:rPr lang="kk-KZ" dirty="0"/>
              <a:t>Оқытудың интерактивті құралдарының пайда болуы оқытылатын объектілер туралы ақпаратты тіркеу, жинау, жинақтау, сақтау, өңдеу, жеткілікті үлкен көлемдегі ақпаратты беру, экранда әртүрлі объектілердің, құбылыстардың, процестердің модельдерін басқару сияқты оқу іс - әрекетінің жаңа түрлерін қамтамасыз етеді. Интерактивті оқыту құралдарының физика бойынша оқу процесінде практикалық қолдануды талдау олардың дидактикалық мүмкіндіктері жоғары екенін көрсетті. </a:t>
            </a: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55" name="Скругленный прямоугольник 4">
            <a:extLst>
              <a:ext uri="{FF2B5EF4-FFF2-40B4-BE49-F238E27FC236}">
                <a16:creationId xmlns:a16="http://schemas.microsoft.com/office/drawing/2014/main" id="{01E9A9EB-8B60-4FEA-5A3A-C59FBA3063A1}"/>
              </a:ext>
            </a:extLst>
          </p:cNvPr>
          <p:cNvSpPr/>
          <p:nvPr/>
        </p:nvSpPr>
        <p:spPr>
          <a:xfrm>
            <a:off x="1507046" y="189518"/>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6" name="Заголовок 1">
            <a:extLst>
              <a:ext uri="{FF2B5EF4-FFF2-40B4-BE49-F238E27FC236}">
                <a16:creationId xmlns:a16="http://schemas.microsoft.com/office/drawing/2014/main" id="{84F85EE9-73D3-CF4B-C7E4-9F4CA0446EA5}"/>
              </a:ext>
            </a:extLst>
          </p:cNvPr>
          <p:cNvSpPr>
            <a:spLocks noGrp="1"/>
          </p:cNvSpPr>
          <p:nvPr>
            <p:ph type="title"/>
          </p:nvPr>
        </p:nvSpPr>
        <p:spPr>
          <a:xfrm>
            <a:off x="1443869" y="243060"/>
            <a:ext cx="9174858" cy="620872"/>
          </a:xfrm>
        </p:spPr>
        <p:txBody>
          <a:bodyPr>
            <a:normAutofit/>
          </a:bodyP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Интерактивті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оқыту</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құралдары</a:t>
            </a:r>
            <a:endPar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3076" name="Picture 4" descr="Интерактивное оборудование для школы. Интерактивное оборудование для класса.">
            <a:extLst>
              <a:ext uri="{FF2B5EF4-FFF2-40B4-BE49-F238E27FC236}">
                <a16:creationId xmlns:a16="http://schemas.microsoft.com/office/drawing/2014/main" id="{BD68FADF-8EAE-440D-A3F2-AA02B43FA5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5323" y="1929471"/>
            <a:ext cx="4176553" cy="2514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8733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4475</TotalTime>
  <Words>552</Words>
  <Application>Microsoft Office PowerPoint</Application>
  <PresentationFormat>Широкоэкранный</PresentationFormat>
  <Paragraphs>50</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Презентация PowerPoint</vt:lpstr>
      <vt:lpstr>Презентация PowerPoint</vt:lpstr>
      <vt:lpstr>  Интерактивті технология </vt:lpstr>
      <vt:lpstr> Интерактивті технология </vt:lpstr>
      <vt:lpstr>Интерактивті технология</vt:lpstr>
      <vt:lpstr>Презентация PowerPoint</vt:lpstr>
      <vt:lpstr>                 Интерактивті оқыту құралдары</vt:lpstr>
      <vt:lpstr>Интерактивті оқыту құралдары</vt:lpstr>
      <vt:lpstr>Интерактивті оқыту құралдары</vt:lpstr>
      <vt:lpstr>Интеракты оқу құралдарын қолдану нәтижелері</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Пользователь Windows</cp:lastModifiedBy>
  <cp:revision>112</cp:revision>
  <dcterms:created xsi:type="dcterms:W3CDTF">2021-11-16T03:16:23Z</dcterms:created>
  <dcterms:modified xsi:type="dcterms:W3CDTF">2024-10-30T06:29:28Z</dcterms:modified>
</cp:coreProperties>
</file>