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Lst>
  <p:sldSz cx="18288000" cy="10287000"/>
  <p:notesSz cx="6858000" cy="9144000"/>
  <p:embeddedFontLst>
    <p:embeddedFont>
      <p:font typeface="Open Sans Bold" panose="020B0604020202020204" charset="0"/>
      <p:regular r:id="rId29"/>
    </p:embeddedFont>
    <p:embeddedFont>
      <p:font typeface="Calibri" panose="020F0502020204030204" pitchFamily="34" charset="0"/>
      <p:regular r:id="rId30"/>
      <p:bold r:id="rId31"/>
      <p:italic r:id="rId32"/>
      <p:boldItalic r:id="rId33"/>
    </p:embeddedFont>
    <p:embeddedFont>
      <p:font typeface="Open Sans" panose="020B0604020202020204" charset="0"/>
      <p:regular r:id="rId3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22" autoAdjust="0"/>
  </p:normalViewPr>
  <p:slideViewPr>
    <p:cSldViewPr>
      <p:cViewPr varScale="1">
        <p:scale>
          <a:sx n="46" d="100"/>
          <a:sy n="46" d="100"/>
        </p:scale>
        <p:origin x="756" y="4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5.fntdata"/><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1.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4.fntdata"/><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3.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font" Target="fonts/font2.fntdata"/><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9/22/2025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9/22/2025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9/22/2025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9/22/2025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9/22/2025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9/22/2025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19764A"/>
        </a:solidFill>
        <a:effectLst/>
      </p:bgPr>
    </p:bg>
    <p:spTree>
      <p:nvGrpSpPr>
        <p:cNvPr id="1" name=""/>
        <p:cNvGrpSpPr/>
        <p:nvPr/>
      </p:nvGrpSpPr>
      <p:grpSpPr>
        <a:xfrm>
          <a:off x="0" y="0"/>
          <a:ext cx="0" cy="0"/>
          <a:chOff x="0" y="0"/>
          <a:chExt cx="0" cy="0"/>
        </a:xfrm>
      </p:grpSpPr>
      <p:sp>
        <p:nvSpPr>
          <p:cNvPr id="2" name="TextBox 2"/>
          <p:cNvSpPr txBox="1"/>
          <p:nvPr/>
        </p:nvSpPr>
        <p:spPr>
          <a:xfrm>
            <a:off x="1509249" y="3441305"/>
            <a:ext cx="15269502" cy="3313574"/>
          </a:xfrm>
          <a:prstGeom prst="rect">
            <a:avLst/>
          </a:prstGeom>
        </p:spPr>
        <p:txBody>
          <a:bodyPr lIns="0" tIns="0" rIns="0" bIns="0" rtlCol="0" anchor="t">
            <a:spAutoFit/>
          </a:bodyPr>
          <a:lstStyle/>
          <a:p>
            <a:pPr algn="ctr">
              <a:lnSpc>
                <a:spcPts val="5312"/>
              </a:lnSpc>
            </a:pPr>
            <a:r>
              <a:rPr lang="en-US" sz="3794" b="1">
                <a:solidFill>
                  <a:srgbClr val="FFFFFF"/>
                </a:solidFill>
                <a:latin typeface="Open Sans Bold"/>
                <a:ea typeface="Open Sans Bold"/>
                <a:cs typeface="Open Sans Bold"/>
                <a:sym typeface="Open Sans Bold"/>
              </a:rPr>
              <a:t> №4 дәріс</a:t>
            </a:r>
          </a:p>
          <a:p>
            <a:pPr algn="ctr">
              <a:lnSpc>
                <a:spcPts val="5312"/>
              </a:lnSpc>
              <a:spcBef>
                <a:spcPct val="0"/>
              </a:spcBef>
            </a:pPr>
            <a:r>
              <a:rPr lang="en-US" sz="3794" b="1">
                <a:solidFill>
                  <a:srgbClr val="FFFFFF"/>
                </a:solidFill>
                <a:latin typeface="Open Sans Bold"/>
                <a:ea typeface="Open Sans Bold"/>
                <a:cs typeface="Open Sans Bold"/>
                <a:sym typeface="Open Sans Bold"/>
              </a:rPr>
              <a:t> Тақырыбы. Органикалық қосылыстардың молекулалық электрондық әсерлері. Индукциялық, мезомерлік әсерлер. Өріс әсері, таутомерлік әсер. Гиперконъюгация.</a:t>
            </a:r>
          </a:p>
          <a:p>
            <a:pPr algn="ctr">
              <a:lnSpc>
                <a:spcPts val="5312"/>
              </a:lnSpc>
              <a:spcBef>
                <a:spcPct val="0"/>
              </a:spcBef>
            </a:pPr>
            <a:endParaRPr lang="en-US" sz="3794" b="1">
              <a:solidFill>
                <a:srgbClr val="FFFFFF"/>
              </a:solidFill>
              <a:latin typeface="Open Sans Bold"/>
              <a:ea typeface="Open Sans Bold"/>
              <a:cs typeface="Open Sans Bold"/>
              <a:sym typeface="Open Sans Bold"/>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19764A"/>
        </a:solidFill>
        <a:effectLst/>
      </p:bgPr>
    </p:bg>
    <p:spTree>
      <p:nvGrpSpPr>
        <p:cNvPr id="1" name=""/>
        <p:cNvGrpSpPr/>
        <p:nvPr/>
      </p:nvGrpSpPr>
      <p:grpSpPr>
        <a:xfrm>
          <a:off x="0" y="0"/>
          <a:ext cx="0" cy="0"/>
          <a:chOff x="0" y="0"/>
          <a:chExt cx="0" cy="0"/>
        </a:xfrm>
      </p:grpSpPr>
      <p:sp>
        <p:nvSpPr>
          <p:cNvPr id="2" name="TextBox 2"/>
          <p:cNvSpPr txBox="1"/>
          <p:nvPr/>
        </p:nvSpPr>
        <p:spPr>
          <a:xfrm>
            <a:off x="1028700" y="3474273"/>
            <a:ext cx="16230600" cy="4172783"/>
          </a:xfrm>
          <a:prstGeom prst="rect">
            <a:avLst/>
          </a:prstGeom>
        </p:spPr>
        <p:txBody>
          <a:bodyPr lIns="0" tIns="0" rIns="0" bIns="0" rtlCol="0" anchor="t">
            <a:spAutoFit/>
          </a:bodyPr>
          <a:lstStyle/>
          <a:p>
            <a:pPr algn="ctr">
              <a:lnSpc>
                <a:spcPts val="4750"/>
              </a:lnSpc>
            </a:pPr>
            <a:r>
              <a:rPr lang="en-US" sz="3393">
                <a:solidFill>
                  <a:srgbClr val="FFFFFF"/>
                </a:solidFill>
                <a:latin typeface="Open Sans"/>
                <a:ea typeface="Open Sans"/>
                <a:cs typeface="Open Sans"/>
                <a:sym typeface="Open Sans"/>
              </a:rPr>
              <a:t> 5. Материалтануда</a:t>
            </a:r>
          </a:p>
          <a:p>
            <a:pPr algn="ctr">
              <a:lnSpc>
                <a:spcPts val="4750"/>
              </a:lnSpc>
              <a:spcBef>
                <a:spcPct val="0"/>
              </a:spcBef>
            </a:pPr>
            <a:r>
              <a:rPr lang="en-US" sz="3393">
                <a:solidFill>
                  <a:srgbClr val="FFFFFF"/>
                </a:solidFill>
                <a:latin typeface="Open Sans"/>
                <a:ea typeface="Open Sans"/>
                <a:cs typeface="Open Sans"/>
                <a:sym typeface="Open Sans"/>
              </a:rPr>
              <a:t> -                Электрон тығыздығы мен делокализация — электрөткізгіштер, фотосезімтал материалдар және жартылай өткізгіштер жасауда маңызды фактор.</a:t>
            </a:r>
          </a:p>
          <a:p>
            <a:pPr algn="ctr">
              <a:lnSpc>
                <a:spcPts val="4750"/>
              </a:lnSpc>
              <a:spcBef>
                <a:spcPct val="0"/>
              </a:spcBef>
            </a:pPr>
            <a:r>
              <a:rPr lang="en-US" sz="3393">
                <a:solidFill>
                  <a:srgbClr val="FFFFFF"/>
                </a:solidFill>
                <a:latin typeface="Open Sans"/>
                <a:ea typeface="Open Sans"/>
                <a:cs typeface="Open Sans"/>
                <a:sym typeface="Open Sans"/>
              </a:rPr>
              <a:t> -                Мысал: бензол сақинасындағы резонанстық құрылым (–M/+M әсерлер) материалға ерекше физикалық қасиеттер береді.</a:t>
            </a:r>
          </a:p>
          <a:p>
            <a:pPr algn="ctr">
              <a:lnSpc>
                <a:spcPts val="4750"/>
              </a:lnSpc>
              <a:spcBef>
                <a:spcPct val="0"/>
              </a:spcBef>
            </a:pPr>
            <a:endParaRPr lang="en-US" sz="3393">
              <a:solidFill>
                <a:srgbClr val="FFFFFF"/>
              </a:solidFill>
              <a:latin typeface="Open Sans"/>
              <a:ea typeface="Open Sans"/>
              <a:cs typeface="Open Sans"/>
              <a:sym typeface="Open Sans"/>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19764A"/>
        </a:solidFill>
        <a:effectLst/>
      </p:bgPr>
    </p:bg>
    <p:spTree>
      <p:nvGrpSpPr>
        <p:cNvPr id="1" name=""/>
        <p:cNvGrpSpPr/>
        <p:nvPr/>
      </p:nvGrpSpPr>
      <p:grpSpPr>
        <a:xfrm>
          <a:off x="0" y="0"/>
          <a:ext cx="0" cy="0"/>
          <a:chOff x="0" y="0"/>
          <a:chExt cx="0" cy="0"/>
        </a:xfrm>
      </p:grpSpPr>
      <p:sp>
        <p:nvSpPr>
          <p:cNvPr id="2" name="TextBox 2"/>
          <p:cNvSpPr txBox="1"/>
          <p:nvPr/>
        </p:nvSpPr>
        <p:spPr>
          <a:xfrm>
            <a:off x="1028700" y="3128141"/>
            <a:ext cx="16267802" cy="3964043"/>
          </a:xfrm>
          <a:prstGeom prst="rect">
            <a:avLst/>
          </a:prstGeom>
        </p:spPr>
        <p:txBody>
          <a:bodyPr lIns="0" tIns="0" rIns="0" bIns="0" rtlCol="0" anchor="t">
            <a:spAutoFit/>
          </a:bodyPr>
          <a:lstStyle/>
          <a:p>
            <a:pPr algn="ctr">
              <a:lnSpc>
                <a:spcPts val="4509"/>
              </a:lnSpc>
              <a:spcBef>
                <a:spcPct val="0"/>
              </a:spcBef>
            </a:pPr>
            <a:r>
              <a:rPr lang="en-US" sz="3220">
                <a:solidFill>
                  <a:srgbClr val="FFFFFF"/>
                </a:solidFill>
                <a:latin typeface="Open Sans"/>
                <a:ea typeface="Open Sans"/>
                <a:cs typeface="Open Sans"/>
                <a:sym typeface="Open Sans"/>
              </a:rPr>
              <a:t> Сонымен, органикалық қосылыстардағы электрондық әсерлер – молекула ішіндегі электрон тығыздығының қайта бөлінуімен байланысты құбылыстар. Бұл әсерлер молекуланың тұрақтылығы мен реакциялық қабілетін анықтайды. Қолданбалы химияда – дәрі жасау, материал өндіру, полимер синтездеу және тұрмыстық өнімдерді жетілдіру сияқты көптеген салаларда – электрондық әсерлерді ескеру өнім сапасын арттырудың негізі болып табылады.</a:t>
            </a:r>
          </a:p>
          <a:p>
            <a:pPr algn="ctr">
              <a:lnSpc>
                <a:spcPts val="4509"/>
              </a:lnSpc>
              <a:spcBef>
                <a:spcPct val="0"/>
              </a:spcBef>
            </a:pPr>
            <a:endParaRPr lang="en-US" sz="3220">
              <a:solidFill>
                <a:srgbClr val="FFFFFF"/>
              </a:solidFill>
              <a:latin typeface="Open Sans"/>
              <a:ea typeface="Open Sans"/>
              <a:cs typeface="Open Sans"/>
              <a:sym typeface="Open Sans"/>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19764A"/>
        </a:solidFill>
        <a:effectLst/>
      </p:bgPr>
    </p:bg>
    <p:spTree>
      <p:nvGrpSpPr>
        <p:cNvPr id="1" name=""/>
        <p:cNvGrpSpPr/>
        <p:nvPr/>
      </p:nvGrpSpPr>
      <p:grpSpPr>
        <a:xfrm>
          <a:off x="0" y="0"/>
          <a:ext cx="0" cy="0"/>
          <a:chOff x="0" y="0"/>
          <a:chExt cx="0" cy="0"/>
        </a:xfrm>
      </p:grpSpPr>
      <p:graphicFrame>
        <p:nvGraphicFramePr>
          <p:cNvPr id="2" name="Table 2"/>
          <p:cNvGraphicFramePr>
            <a:graphicFrameLocks noGrp="1"/>
          </p:cNvGraphicFramePr>
          <p:nvPr/>
        </p:nvGraphicFramePr>
        <p:xfrm>
          <a:off x="704254" y="2847975"/>
          <a:ext cx="16879493" cy="6410325"/>
        </p:xfrm>
        <a:graphic>
          <a:graphicData uri="http://schemas.openxmlformats.org/drawingml/2006/table">
            <a:tbl>
              <a:tblPr/>
              <a:tblGrid>
                <a:gridCol w="4927324">
                  <a:extLst>
                    <a:ext uri="{9D8B030D-6E8A-4147-A177-3AD203B41FA5}">
                      <a16:colId xmlns:a16="http://schemas.microsoft.com/office/drawing/2014/main" val="20000"/>
                    </a:ext>
                  </a:extLst>
                </a:gridCol>
                <a:gridCol w="3837603">
                  <a:extLst>
                    <a:ext uri="{9D8B030D-6E8A-4147-A177-3AD203B41FA5}">
                      <a16:colId xmlns:a16="http://schemas.microsoft.com/office/drawing/2014/main" val="20001"/>
                    </a:ext>
                  </a:extLst>
                </a:gridCol>
                <a:gridCol w="2706183">
                  <a:extLst>
                    <a:ext uri="{9D8B030D-6E8A-4147-A177-3AD203B41FA5}">
                      <a16:colId xmlns:a16="http://schemas.microsoft.com/office/drawing/2014/main" val="20002"/>
                    </a:ext>
                  </a:extLst>
                </a:gridCol>
                <a:gridCol w="5408383">
                  <a:extLst>
                    <a:ext uri="{9D8B030D-6E8A-4147-A177-3AD203B41FA5}">
                      <a16:colId xmlns:a16="http://schemas.microsoft.com/office/drawing/2014/main" val="20003"/>
                    </a:ext>
                  </a:extLst>
                </a:gridCol>
              </a:tblGrid>
              <a:tr h="1025269">
                <a:tc>
                  <a:txBody>
                    <a:bodyPr/>
                    <a:lstStyle/>
                    <a:p>
                      <a:pPr algn="ctr">
                        <a:lnSpc>
                          <a:spcPts val="2520"/>
                        </a:lnSpc>
                        <a:defRPr/>
                      </a:pPr>
                      <a:r>
                        <a:rPr lang="en-US" sz="1800" b="1">
                          <a:solidFill>
                            <a:srgbClr val="FFFFFF"/>
                          </a:solidFill>
                          <a:latin typeface="Open Sans Bold"/>
                          <a:ea typeface="Open Sans Bold"/>
                          <a:cs typeface="Open Sans Bold"/>
                          <a:sym typeface="Open Sans Bold"/>
                        </a:rPr>
                        <a:t>Эффект түрі</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b="1">
                          <a:solidFill>
                            <a:srgbClr val="FFFFFF"/>
                          </a:solidFill>
                          <a:latin typeface="Open Sans Bold"/>
                          <a:ea typeface="Open Sans Bold"/>
                          <a:cs typeface="Open Sans Bold"/>
                          <a:sym typeface="Open Sans Bold"/>
                        </a:rPr>
                        <a:t>Электрон бағыты</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b="1">
                          <a:solidFill>
                            <a:srgbClr val="FFFFFF"/>
                          </a:solidFill>
                          <a:latin typeface="Open Sans Bold"/>
                          <a:ea typeface="Open Sans Bold"/>
                          <a:cs typeface="Open Sans Bold"/>
                          <a:sym typeface="Open Sans Bold"/>
                        </a:rPr>
                        <a:t>Байланыс түрі</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b="1">
                          <a:solidFill>
                            <a:srgbClr val="FFFFFF"/>
                          </a:solidFill>
                          <a:latin typeface="Open Sans Bold"/>
                          <a:ea typeface="Open Sans Bold"/>
                          <a:cs typeface="Open Sans Bold"/>
                          <a:sym typeface="Open Sans Bold"/>
                        </a:rPr>
                        <a:t>Физикалық салдары</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0"/>
                  </a:ext>
                </a:extLst>
              </a:tr>
              <a:tr h="1025269">
                <a:tc>
                  <a:txBody>
                    <a:bodyPr/>
                    <a:lstStyle/>
                    <a:p>
                      <a:pPr algn="ctr">
                        <a:lnSpc>
                          <a:spcPts val="2520"/>
                        </a:lnSpc>
                        <a:defRPr/>
                      </a:pPr>
                      <a:r>
                        <a:rPr lang="en-US" sz="1800" b="1">
                          <a:solidFill>
                            <a:srgbClr val="FFFFFF"/>
                          </a:solidFill>
                          <a:latin typeface="Open Sans Bold"/>
                          <a:ea typeface="Open Sans Bold"/>
                          <a:cs typeface="Open Sans Bold"/>
                          <a:sym typeface="Open Sans Bold"/>
                        </a:rPr>
                        <a:t>Индукциялық эффект</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b="1">
                          <a:solidFill>
                            <a:srgbClr val="FFFFFF"/>
                          </a:solidFill>
                          <a:latin typeface="Open Sans Bold"/>
                          <a:ea typeface="Open Sans Bold"/>
                          <a:cs typeface="Open Sans Bold"/>
                          <a:sym typeface="Open Sans Bold"/>
                        </a:rPr>
                        <a:t>σ-байланыс арқылы (±I)</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b="1">
                          <a:solidFill>
                            <a:srgbClr val="FFFFFF"/>
                          </a:solidFill>
                          <a:latin typeface="Open Sans Bold"/>
                          <a:ea typeface="Open Sans Bold"/>
                          <a:cs typeface="Open Sans Bold"/>
                          <a:sym typeface="Open Sans Bold"/>
                        </a:rPr>
                        <a:t>тұрақты</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b="1">
                          <a:solidFill>
                            <a:srgbClr val="FFFFFF"/>
                          </a:solidFill>
                          <a:latin typeface="Open Sans Bold"/>
                          <a:ea typeface="Open Sans Bold"/>
                          <a:cs typeface="Open Sans Bold"/>
                          <a:sym typeface="Open Sans Bold"/>
                        </a:rPr>
                        <a:t>Электртерістілікке байланысты</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1"/>
                  </a:ext>
                </a:extLst>
              </a:tr>
              <a:tr h="1111506">
                <a:tc>
                  <a:txBody>
                    <a:bodyPr/>
                    <a:lstStyle/>
                    <a:p>
                      <a:pPr algn="ctr">
                        <a:lnSpc>
                          <a:spcPts val="2520"/>
                        </a:lnSpc>
                        <a:defRPr/>
                      </a:pPr>
                      <a:r>
                        <a:rPr lang="en-US" sz="1800" b="1">
                          <a:solidFill>
                            <a:srgbClr val="FFFFFF"/>
                          </a:solidFill>
                          <a:latin typeface="Open Sans Bold"/>
                          <a:ea typeface="Open Sans Bold"/>
                          <a:cs typeface="Open Sans Bold"/>
                          <a:sym typeface="Open Sans Bold"/>
                        </a:rPr>
                        <a:t>Мезомерлік эффект</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b="1">
                          <a:solidFill>
                            <a:srgbClr val="FFFFFF"/>
                          </a:solidFill>
                          <a:latin typeface="Open Sans Bold"/>
                          <a:ea typeface="Open Sans Bold"/>
                          <a:cs typeface="Open Sans Bold"/>
                          <a:sym typeface="Open Sans Bold"/>
                        </a:rPr>
                        <a:t>π-электрондардың ығысуы</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b="1">
                          <a:solidFill>
                            <a:srgbClr val="FFFFFF"/>
                          </a:solidFill>
                          <a:latin typeface="Open Sans Bold"/>
                          <a:ea typeface="Open Sans Bold"/>
                          <a:cs typeface="Open Sans Bold"/>
                          <a:sym typeface="Open Sans Bold"/>
                        </a:rPr>
                        <a:t>резонанс арқылы (±M)</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b="1">
                          <a:solidFill>
                            <a:srgbClr val="FFFFFF"/>
                          </a:solidFill>
                          <a:latin typeface="Open Sans Bold"/>
                          <a:ea typeface="Open Sans Bold"/>
                          <a:cs typeface="Open Sans Bold"/>
                          <a:sym typeface="Open Sans Bold"/>
                        </a:rPr>
                        <a:t>Делокализация, тұрақтылық</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2"/>
                  </a:ext>
                </a:extLst>
              </a:tr>
              <a:tr h="1111506">
                <a:tc>
                  <a:txBody>
                    <a:bodyPr/>
                    <a:lstStyle/>
                    <a:p>
                      <a:pPr algn="ctr">
                        <a:lnSpc>
                          <a:spcPts val="2520"/>
                        </a:lnSpc>
                        <a:defRPr/>
                      </a:pPr>
                      <a:r>
                        <a:rPr lang="en-US" sz="1800">
                          <a:solidFill>
                            <a:srgbClr val="FFFFFF"/>
                          </a:solidFill>
                          <a:latin typeface="Open Sans"/>
                          <a:ea typeface="Open Sans"/>
                          <a:cs typeface="Open Sans"/>
                          <a:sym typeface="Open Sans"/>
                        </a:rPr>
                        <a:t>Өріс эффекті</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кеңістіктік әсер</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тікелей байланыссыз</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Стереохимиялық ортадан туындайды</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3"/>
                  </a:ext>
                </a:extLst>
              </a:tr>
              <a:tr h="1111506">
                <a:tc>
                  <a:txBody>
                    <a:bodyPr/>
                    <a:lstStyle/>
                    <a:p>
                      <a:pPr algn="ctr">
                        <a:lnSpc>
                          <a:spcPts val="2520"/>
                        </a:lnSpc>
                        <a:defRPr/>
                      </a:pPr>
                      <a:r>
                        <a:rPr lang="en-US" sz="1800">
                          <a:solidFill>
                            <a:srgbClr val="FFFFFF"/>
                          </a:solidFill>
                          <a:latin typeface="Open Sans"/>
                          <a:ea typeface="Open Sans"/>
                          <a:cs typeface="Open Sans"/>
                          <a:sym typeface="Open Sans"/>
                        </a:rPr>
                        <a:t>Таутомерлік эффект</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π және протон ығысуы</a:t>
                      </a:r>
                      <a:endParaRPr lang="en-US" sz="1100"/>
                    </a:p>
                    <a:p>
                      <a:pPr algn="ctr">
                        <a:lnSpc>
                          <a:spcPts val="2520"/>
                        </a:lnSpc>
                      </a:pPr>
                      <a:r>
                        <a:rPr lang="en-US" sz="1800">
                          <a:solidFill>
                            <a:srgbClr val="FFFFFF"/>
                          </a:solidFill>
                          <a:latin typeface="Open Sans"/>
                          <a:ea typeface="Open Sans"/>
                          <a:cs typeface="Open Sans"/>
                          <a:sym typeface="Open Sans"/>
                        </a:rPr>
                        <a:t>жылжымалы тепе-теңдік</a:t>
                      </a:r>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жылжымалы тепе-теңдік</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Молекулалық түрлену</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4"/>
                  </a:ext>
                </a:extLst>
              </a:tr>
              <a:tr h="1025269">
                <a:tc>
                  <a:txBody>
                    <a:bodyPr/>
                    <a:lstStyle/>
                    <a:p>
                      <a:pPr algn="ctr">
                        <a:lnSpc>
                          <a:spcPts val="2520"/>
                        </a:lnSpc>
                        <a:defRPr/>
                      </a:pPr>
                      <a:r>
                        <a:rPr lang="en-US" sz="1800">
                          <a:solidFill>
                            <a:srgbClr val="FFFFFF"/>
                          </a:solidFill>
                          <a:latin typeface="Open Sans"/>
                          <a:ea typeface="Open Sans"/>
                          <a:cs typeface="Open Sans"/>
                          <a:sym typeface="Open Sans"/>
                        </a:rPr>
                        <a:t>Гиперконъюгация</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σ → π немесе бос орбиталь</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қабаттасу</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tc>
                  <a:txBody>
                    <a:bodyPr/>
                    <a:lstStyle/>
                    <a:p>
                      <a:pPr algn="ctr">
                        <a:lnSpc>
                          <a:spcPts val="2520"/>
                        </a:lnSpc>
                        <a:defRPr/>
                      </a:pPr>
                      <a:r>
                        <a:rPr lang="en-US" sz="1800">
                          <a:solidFill>
                            <a:srgbClr val="FFFFFF"/>
                          </a:solidFill>
                          <a:latin typeface="Open Sans"/>
                          <a:ea typeface="Open Sans"/>
                          <a:cs typeface="Open Sans"/>
                          <a:sym typeface="Open Sans"/>
                        </a:rPr>
                        <a:t>Молекула тұрақтылығын арттырады</a:t>
                      </a:r>
                      <a:endParaRPr lang="en-US" sz="1100"/>
                    </a:p>
                  </a:txBody>
                  <a:tcPr marL="190500" marR="190500" marT="190500" marB="190500" anchor="ctr">
                    <a:lnL w="38100" cap="flat" cmpd="sng" algn="ctr">
                      <a:solidFill>
                        <a:srgbClr val="FFFFFF"/>
                      </a:solidFill>
                      <a:prstDash val="solid"/>
                      <a:round/>
                      <a:headEnd type="none" w="med" len="med"/>
                      <a:tailEnd type="none" w="med" len="med"/>
                    </a:lnL>
                    <a:lnR w="38100" cap="flat" cmpd="sng" algn="ctr">
                      <a:solidFill>
                        <a:srgbClr val="FFFFFF"/>
                      </a:solidFill>
                      <a:prstDash val="solid"/>
                      <a:round/>
                      <a:headEnd type="none" w="med" len="med"/>
                      <a:tailEnd type="none" w="med" len="med"/>
                    </a:lnR>
                    <a:lnT w="38100" cap="flat" cmpd="sng" algn="ctr">
                      <a:solidFill>
                        <a:srgbClr val="FFFFFF"/>
                      </a:solidFill>
                      <a:prstDash val="solid"/>
                      <a:round/>
                      <a:headEnd type="none" w="med" len="med"/>
                      <a:tailEnd type="none" w="med" len="med"/>
                    </a:lnT>
                    <a:lnB w="38100" cap="flat" cmpd="sng" algn="ctr">
                      <a:solidFill>
                        <a:srgbClr val="FFFFFF"/>
                      </a:solidFill>
                      <a:prstDash val="solid"/>
                      <a:round/>
                      <a:headEnd type="none" w="med" len="med"/>
                      <a:tailEnd type="none" w="med" len="med"/>
                    </a:lnB>
                  </a:tcPr>
                </a:tc>
                <a:extLst>
                  <a:ext uri="{0D108BD9-81ED-4DB2-BD59-A6C34878D82A}">
                    <a16:rowId xmlns:a16="http://schemas.microsoft.com/office/drawing/2014/main" val="10005"/>
                  </a:ext>
                </a:extLst>
              </a:tr>
            </a:tbl>
          </a:graphicData>
        </a:graphic>
      </p:graphicFrame>
      <p:sp>
        <p:nvSpPr>
          <p:cNvPr id="3" name="TextBox 3"/>
          <p:cNvSpPr txBox="1"/>
          <p:nvPr/>
        </p:nvSpPr>
        <p:spPr>
          <a:xfrm>
            <a:off x="396627" y="962025"/>
            <a:ext cx="17704891" cy="1180465"/>
          </a:xfrm>
          <a:prstGeom prst="rect">
            <a:avLst/>
          </a:prstGeom>
        </p:spPr>
        <p:txBody>
          <a:bodyPr lIns="0" tIns="0" rIns="0" bIns="0" rtlCol="0" anchor="t">
            <a:spAutoFit/>
          </a:bodyPr>
          <a:lstStyle/>
          <a:p>
            <a:pPr algn="ctr">
              <a:lnSpc>
                <a:spcPts val="4759"/>
              </a:lnSpc>
              <a:spcBef>
                <a:spcPct val="0"/>
              </a:spcBef>
            </a:pPr>
            <a:r>
              <a:rPr lang="en-US" sz="3399" b="1">
                <a:solidFill>
                  <a:srgbClr val="FFFFFF"/>
                </a:solidFill>
                <a:latin typeface="Open Sans Bold"/>
                <a:ea typeface="Open Sans Bold"/>
                <a:cs typeface="Open Sans Bold"/>
                <a:sym typeface="Open Sans Bold"/>
              </a:rPr>
              <a:t> 2. Индукциялық, мезомерлік эффектілер. Өріс эффектісі, таутомерлі эффект.</a:t>
            </a:r>
          </a:p>
          <a:p>
            <a:pPr algn="ctr">
              <a:lnSpc>
                <a:spcPts val="4759"/>
              </a:lnSpc>
              <a:spcBef>
                <a:spcPct val="0"/>
              </a:spcBef>
            </a:pPr>
            <a:r>
              <a:rPr lang="en-US" sz="3399" b="1">
                <a:solidFill>
                  <a:srgbClr val="FFFFFF"/>
                </a:solidFill>
                <a:latin typeface="Open Sans Bold"/>
                <a:ea typeface="Open Sans Bold"/>
                <a:cs typeface="Open Sans Bold"/>
                <a:sym typeface="Open Sans Bold"/>
              </a:rPr>
              <a:t>Негізгі электрондық эффектілер түрлері:</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5720274" y="6056400"/>
            <a:ext cx="6847452" cy="2633635"/>
          </a:xfrm>
          <a:custGeom>
            <a:avLst/>
            <a:gdLst/>
            <a:ahLst/>
            <a:cxnLst/>
            <a:rect l="l" t="t" r="r" b="b"/>
            <a:pathLst>
              <a:path w="6847452" h="2633635">
                <a:moveTo>
                  <a:pt x="0" y="0"/>
                </a:moveTo>
                <a:lnTo>
                  <a:pt x="6847452" y="0"/>
                </a:lnTo>
                <a:lnTo>
                  <a:pt x="6847452" y="2633635"/>
                </a:lnTo>
                <a:lnTo>
                  <a:pt x="0" y="2633635"/>
                </a:lnTo>
                <a:lnTo>
                  <a:pt x="0" y="0"/>
                </a:lnTo>
                <a:close/>
              </a:path>
            </a:pathLst>
          </a:custGeom>
          <a:blipFill>
            <a:blip r:embed="rId2"/>
            <a:stretch>
              <a:fillRect l="-68451" t="-168524" r="-49636" b="-125560"/>
            </a:stretch>
          </a:blipFill>
        </p:spPr>
      </p:sp>
      <p:sp>
        <p:nvSpPr>
          <p:cNvPr id="3" name="TextBox 3"/>
          <p:cNvSpPr txBox="1"/>
          <p:nvPr/>
        </p:nvSpPr>
        <p:spPr>
          <a:xfrm>
            <a:off x="1677697" y="1132131"/>
            <a:ext cx="14932607" cy="4924268"/>
          </a:xfrm>
          <a:prstGeom prst="rect">
            <a:avLst/>
          </a:prstGeom>
        </p:spPr>
        <p:txBody>
          <a:bodyPr lIns="0" tIns="0" rIns="0" bIns="0" rtlCol="0" anchor="t">
            <a:spAutoFit/>
          </a:bodyPr>
          <a:lstStyle/>
          <a:p>
            <a:pPr algn="ctr">
              <a:lnSpc>
                <a:spcPts val="3917"/>
              </a:lnSpc>
            </a:pPr>
            <a:r>
              <a:rPr lang="en-US" sz="2797">
                <a:solidFill>
                  <a:srgbClr val="0C3D26"/>
                </a:solidFill>
                <a:latin typeface="Open Sans"/>
                <a:ea typeface="Open Sans"/>
                <a:cs typeface="Open Sans"/>
                <a:sym typeface="Open Sans"/>
              </a:rPr>
              <a:t> Индуктивті эффект (полярлық эффект) – атомдардың электртерістігінің айырмашылығынан туындайтын химиялық байланыстың σ-байланыстар бойымен электрон тығыздығының ығысуы. Бұл өріс эффектінің бір түрі.</a:t>
            </a:r>
          </a:p>
          <a:p>
            <a:pPr algn="ctr">
              <a:lnSpc>
                <a:spcPts val="3917"/>
              </a:lnSpc>
            </a:pPr>
            <a:r>
              <a:rPr lang="en-US" sz="2797">
                <a:solidFill>
                  <a:srgbClr val="0C3D26"/>
                </a:solidFill>
                <a:latin typeface="Open Sans"/>
                <a:ea typeface="Open Sans"/>
                <a:cs typeface="Open Sans"/>
                <a:sym typeface="Open Sans"/>
              </a:rPr>
              <a:t> Индуктивті әсер ұғымын К.Ингольд енгізді, сонымен қатар ол келесі белгілерді енгізді:</a:t>
            </a:r>
          </a:p>
          <a:p>
            <a:pPr algn="ctr">
              <a:lnSpc>
                <a:spcPts val="3917"/>
              </a:lnSpc>
              <a:spcBef>
                <a:spcPct val="0"/>
              </a:spcBef>
            </a:pPr>
            <a:r>
              <a:rPr lang="en-US" sz="2797">
                <a:solidFill>
                  <a:srgbClr val="0C3D26"/>
                </a:solidFill>
                <a:latin typeface="Open Sans"/>
                <a:ea typeface="Open Sans"/>
                <a:cs typeface="Open Sans"/>
                <a:sym typeface="Open Sans"/>
              </a:rPr>
              <a:t> +I-алынғышпен байланысқан көміртегі атомының электрондардың біріншісінің тебуіне байланысты электрон тығыздығының жоғарылауы жағдайындағы әсер;</a:t>
            </a:r>
          </a:p>
          <a:p>
            <a:pPr algn="ctr">
              <a:lnSpc>
                <a:spcPts val="3917"/>
              </a:lnSpc>
              <a:spcBef>
                <a:spcPct val="0"/>
              </a:spcBef>
            </a:pPr>
            <a:r>
              <a:rPr lang="en-US" sz="2797">
                <a:solidFill>
                  <a:srgbClr val="0C3D26"/>
                </a:solidFill>
                <a:latin typeface="Open Sans"/>
                <a:ea typeface="Open Sans"/>
                <a:cs typeface="Open Sans"/>
                <a:sym typeface="Open Sans"/>
              </a:rPr>
              <a:t> –I – орынбасармен байланысқан көміртегі атомының электрондар біріншісінің тартылуына байланысты электрон тығыздығы төмендеген жағдайда әсер етеді.</a:t>
            </a:r>
          </a:p>
          <a:p>
            <a:pPr algn="ctr">
              <a:lnSpc>
                <a:spcPts val="3917"/>
              </a:lnSpc>
              <a:spcBef>
                <a:spcPct val="0"/>
              </a:spcBef>
            </a:pPr>
            <a:endParaRPr lang="en-US" sz="2797">
              <a:solidFill>
                <a:srgbClr val="0C3D26"/>
              </a:solidFill>
              <a:latin typeface="Open Sans"/>
              <a:ea typeface="Open Sans"/>
              <a:cs typeface="Open Sans"/>
              <a:sym typeface="Open Sans"/>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278377" y="1923020"/>
            <a:ext cx="15731246" cy="6374286"/>
          </a:xfrm>
          <a:prstGeom prst="rect">
            <a:avLst/>
          </a:prstGeom>
        </p:spPr>
        <p:txBody>
          <a:bodyPr lIns="0" tIns="0" rIns="0" bIns="0" rtlCol="0" anchor="t">
            <a:spAutoFit/>
          </a:bodyPr>
          <a:lstStyle/>
          <a:p>
            <a:pPr algn="ctr">
              <a:lnSpc>
                <a:spcPts val="5076"/>
              </a:lnSpc>
            </a:pPr>
            <a:r>
              <a:rPr lang="en-US" sz="3626">
                <a:solidFill>
                  <a:srgbClr val="0C3D26"/>
                </a:solidFill>
                <a:latin typeface="Open Sans"/>
                <a:ea typeface="Open Sans"/>
                <a:cs typeface="Open Sans"/>
                <a:sym typeface="Open Sans"/>
              </a:rPr>
              <a:t> Салыстыру заты ретінде алмастырылмаған қосылыс алынады, яғни сутегі атомының индуктивті әсері нөлге тең.</a:t>
            </a:r>
          </a:p>
          <a:p>
            <a:pPr algn="ctr">
              <a:lnSpc>
                <a:spcPts val="5076"/>
              </a:lnSpc>
              <a:spcBef>
                <a:spcPct val="0"/>
              </a:spcBef>
            </a:pPr>
            <a:r>
              <a:rPr lang="en-US" sz="3626">
                <a:solidFill>
                  <a:srgbClr val="0C3D26"/>
                </a:solidFill>
                <a:latin typeface="Open Sans"/>
                <a:ea typeface="Open Sans"/>
                <a:cs typeface="Open Sans"/>
                <a:sym typeface="Open Sans"/>
              </a:rPr>
              <a:t> Мезомерлік эффектпен салыстырғанда индуктивті әсердің сипатты белгісі оның байланыс тізбегі бойымен, 3-4 атом арқылы жылдам әлсіреуі болып табылады, бұл σ-байланыстың төмен поляризациялануымен байланысты.</a:t>
            </a:r>
          </a:p>
          <a:p>
            <a:pPr algn="ctr">
              <a:lnSpc>
                <a:spcPts val="5076"/>
              </a:lnSpc>
              <a:spcBef>
                <a:spcPct val="0"/>
              </a:spcBef>
            </a:pPr>
            <a:r>
              <a:rPr lang="en-US" sz="3626">
                <a:solidFill>
                  <a:srgbClr val="0C3D26"/>
                </a:solidFill>
                <a:latin typeface="Open Sans"/>
                <a:ea typeface="Open Sans"/>
                <a:cs typeface="Open Sans"/>
                <a:sym typeface="Open Sans"/>
              </a:rPr>
              <a:t> Көміртегінің ұзаруына байланысты I –эффект әлсірейді. Егер электрон тығыздығының алмасуы көміртек атомына бағытталса, онда I –эффект оң болады. Алкил топтар +I –эффектке ие.</a:t>
            </a:r>
          </a:p>
          <a:p>
            <a:pPr algn="ctr">
              <a:lnSpc>
                <a:spcPts val="5076"/>
              </a:lnSpc>
              <a:spcBef>
                <a:spcPct val="0"/>
              </a:spcBef>
            </a:pPr>
            <a:endParaRPr lang="en-US" sz="3626">
              <a:solidFill>
                <a:srgbClr val="0C3D26"/>
              </a:solidFill>
              <a:latin typeface="Open Sans"/>
              <a:ea typeface="Open Sans"/>
              <a:cs typeface="Open Sans"/>
              <a:sym typeface="Open Sans"/>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028700" y="2628776"/>
            <a:ext cx="16230600" cy="4962773"/>
          </a:xfrm>
          <a:prstGeom prst="rect">
            <a:avLst/>
          </a:prstGeom>
        </p:spPr>
        <p:txBody>
          <a:bodyPr lIns="0" tIns="0" rIns="0" bIns="0" rtlCol="0" anchor="t">
            <a:spAutoFit/>
          </a:bodyPr>
          <a:lstStyle/>
          <a:p>
            <a:pPr algn="ctr">
              <a:lnSpc>
                <a:spcPts val="4943"/>
              </a:lnSpc>
              <a:spcBef>
                <a:spcPct val="0"/>
              </a:spcBef>
            </a:pPr>
            <a:r>
              <a:rPr lang="en-US" sz="3531">
                <a:solidFill>
                  <a:srgbClr val="0C3D26"/>
                </a:solidFill>
                <a:latin typeface="Open Sans"/>
                <a:ea typeface="Open Sans"/>
                <a:cs typeface="Open Sans"/>
                <a:sym typeface="Open Sans"/>
              </a:rPr>
              <a:t> Егер электрон тығыздығы көміртек атомына бағытталса, онда I –эффект теріс болады. С атомымен салыстырғанда электртерістілігі жоғары галогендер, оттегі және басқа атомдар –I –эффекте ие.</a:t>
            </a:r>
          </a:p>
          <a:p>
            <a:pPr algn="ctr">
              <a:lnSpc>
                <a:spcPts val="4943"/>
              </a:lnSpc>
              <a:spcBef>
                <a:spcPct val="0"/>
              </a:spcBef>
            </a:pPr>
            <a:r>
              <a:rPr lang="en-US" sz="3531">
                <a:solidFill>
                  <a:srgbClr val="0C3D26"/>
                </a:solidFill>
                <a:latin typeface="Open Sans"/>
                <a:ea typeface="Open Sans"/>
                <a:cs typeface="Open Sans"/>
                <a:sym typeface="Open Sans"/>
              </a:rPr>
              <a:t> Сөйтіп, индукциялық эффект –электрондық тығыздықтың σ – байланыстың ішінде бөлу болып табылады, ол осы байланыстарда қатысатын атомдардың электртерістілігінің әртүрлі болуымен байланысты болады.</a:t>
            </a:r>
          </a:p>
          <a:p>
            <a:pPr algn="ctr">
              <a:lnSpc>
                <a:spcPts val="4943"/>
              </a:lnSpc>
              <a:spcBef>
                <a:spcPct val="0"/>
              </a:spcBef>
            </a:pPr>
            <a:endParaRPr lang="en-US" sz="3531">
              <a:solidFill>
                <a:srgbClr val="0C3D26"/>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0C3D26"/>
        </a:solidFill>
        <a:effectLst/>
      </p:bgPr>
    </p:bg>
    <p:spTree>
      <p:nvGrpSpPr>
        <p:cNvPr id="1" name=""/>
        <p:cNvGrpSpPr/>
        <p:nvPr/>
      </p:nvGrpSpPr>
      <p:grpSpPr>
        <a:xfrm>
          <a:off x="0" y="0"/>
          <a:ext cx="0" cy="0"/>
          <a:chOff x="0" y="0"/>
          <a:chExt cx="0" cy="0"/>
        </a:xfrm>
      </p:grpSpPr>
      <p:sp>
        <p:nvSpPr>
          <p:cNvPr id="2" name="Freeform 2"/>
          <p:cNvSpPr/>
          <p:nvPr/>
        </p:nvSpPr>
        <p:spPr>
          <a:xfrm>
            <a:off x="4794747" y="5662838"/>
            <a:ext cx="8698507" cy="2096026"/>
          </a:xfrm>
          <a:custGeom>
            <a:avLst/>
            <a:gdLst/>
            <a:ahLst/>
            <a:cxnLst/>
            <a:rect l="l" t="t" r="r" b="b"/>
            <a:pathLst>
              <a:path w="8698507" h="2096026">
                <a:moveTo>
                  <a:pt x="0" y="0"/>
                </a:moveTo>
                <a:lnTo>
                  <a:pt x="8698506" y="0"/>
                </a:lnTo>
                <a:lnTo>
                  <a:pt x="8698506" y="2096026"/>
                </a:lnTo>
                <a:lnTo>
                  <a:pt x="0" y="2096026"/>
                </a:lnTo>
                <a:lnTo>
                  <a:pt x="0" y="0"/>
                </a:lnTo>
                <a:close/>
              </a:path>
            </a:pathLst>
          </a:custGeom>
          <a:blipFill>
            <a:blip r:embed="rId2"/>
            <a:stretch>
              <a:fillRect l="-53274" t="-227710" r="-38967" b="-226761"/>
            </a:stretch>
          </a:blipFill>
        </p:spPr>
      </p:sp>
      <p:sp>
        <p:nvSpPr>
          <p:cNvPr id="3" name="TextBox 3"/>
          <p:cNvSpPr txBox="1"/>
          <p:nvPr/>
        </p:nvSpPr>
        <p:spPr>
          <a:xfrm>
            <a:off x="859830" y="2340421"/>
            <a:ext cx="16568339" cy="2535648"/>
          </a:xfrm>
          <a:prstGeom prst="rect">
            <a:avLst/>
          </a:prstGeom>
        </p:spPr>
        <p:txBody>
          <a:bodyPr lIns="0" tIns="0" rIns="0" bIns="0" rtlCol="0" anchor="t">
            <a:spAutoFit/>
          </a:bodyPr>
          <a:lstStyle/>
          <a:p>
            <a:pPr algn="ctr">
              <a:lnSpc>
                <a:spcPts val="4064"/>
              </a:lnSpc>
              <a:spcBef>
                <a:spcPct val="0"/>
              </a:spcBef>
            </a:pPr>
            <a:r>
              <a:rPr lang="en-US" sz="2902">
                <a:solidFill>
                  <a:srgbClr val="FFFFFF"/>
                </a:solidFill>
                <a:latin typeface="Open Sans"/>
                <a:ea typeface="Open Sans"/>
                <a:cs typeface="Open Sans"/>
                <a:sym typeface="Open Sans"/>
              </a:rPr>
              <a:t> Егер тізбекте қысқа байланыстардың қосарлануы жүйесі немесе қысқа байланыстағы орынбасарлардың бөлінбеген электрон жұбы болса, онда берілу әсері π – байланыс және р– π – байланыс жүйесі бойынша жүреді және осы орынбасу эффектісін қосарлану эффектісі (М–эффект) деп аталады. Мезомерлік эффект (М) - қосaрлaну эффектісі.</a:t>
            </a:r>
          </a:p>
          <a:p>
            <a:pPr algn="ctr">
              <a:lnSpc>
                <a:spcPts val="4064"/>
              </a:lnSpc>
              <a:spcBef>
                <a:spcPct val="0"/>
              </a:spcBef>
            </a:pPr>
            <a:endParaRPr lang="en-US" sz="2902">
              <a:solidFill>
                <a:srgbClr val="FFFFFF"/>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0C3D26"/>
        </a:solidFill>
        <a:effectLst/>
      </p:bgPr>
    </p:bg>
    <p:spTree>
      <p:nvGrpSpPr>
        <p:cNvPr id="1" name=""/>
        <p:cNvGrpSpPr/>
        <p:nvPr/>
      </p:nvGrpSpPr>
      <p:grpSpPr>
        <a:xfrm>
          <a:off x="0" y="0"/>
          <a:ext cx="0" cy="0"/>
          <a:chOff x="0" y="0"/>
          <a:chExt cx="0" cy="0"/>
        </a:xfrm>
      </p:grpSpPr>
      <p:sp>
        <p:nvSpPr>
          <p:cNvPr id="2" name="TextBox 2"/>
          <p:cNvSpPr txBox="1"/>
          <p:nvPr/>
        </p:nvSpPr>
        <p:spPr>
          <a:xfrm>
            <a:off x="1320142" y="1901851"/>
            <a:ext cx="15647716" cy="6426148"/>
          </a:xfrm>
          <a:prstGeom prst="rect">
            <a:avLst/>
          </a:prstGeom>
        </p:spPr>
        <p:txBody>
          <a:bodyPr lIns="0" tIns="0" rIns="0" bIns="0" rtlCol="0" anchor="t">
            <a:spAutoFit/>
          </a:bodyPr>
          <a:lstStyle/>
          <a:p>
            <a:pPr algn="ctr">
              <a:lnSpc>
                <a:spcPts val="3929"/>
              </a:lnSpc>
              <a:spcBef>
                <a:spcPct val="0"/>
              </a:spcBef>
            </a:pPr>
            <a:r>
              <a:rPr lang="en-US" sz="2806">
                <a:solidFill>
                  <a:srgbClr val="FFFFFF"/>
                </a:solidFill>
                <a:latin typeface="Open Sans"/>
                <a:ea typeface="Open Sans"/>
                <a:cs typeface="Open Sans"/>
                <a:sym typeface="Open Sans"/>
              </a:rPr>
              <a:t> Стрелканың басы– р және π электрондардың ауысуын, ал стрелканың соңы– байланыс немесе атомға ауыуын көрсетеді. Егер орынбасар өзінің электрондарын тізбекке берсе оң (+М–эффект), ал егер орынасар өзіне электронды тартатын болса, онда теріс (–М– эффект) қосарлану эффектісі деп қабылдау белгіленген.</a:t>
            </a:r>
          </a:p>
          <a:p>
            <a:pPr algn="ctr">
              <a:lnSpc>
                <a:spcPts val="3929"/>
              </a:lnSpc>
              <a:spcBef>
                <a:spcPct val="0"/>
              </a:spcBef>
            </a:pPr>
            <a:endParaRPr lang="en-US" sz="2806">
              <a:solidFill>
                <a:srgbClr val="FFFFFF"/>
              </a:solidFill>
              <a:latin typeface="Open Sans"/>
              <a:ea typeface="Open Sans"/>
              <a:cs typeface="Open Sans"/>
              <a:sym typeface="Open Sans"/>
            </a:endParaRPr>
          </a:p>
          <a:p>
            <a:pPr algn="ctr">
              <a:lnSpc>
                <a:spcPts val="3929"/>
              </a:lnSpc>
              <a:spcBef>
                <a:spcPct val="0"/>
              </a:spcBef>
            </a:pPr>
            <a:r>
              <a:rPr lang="en-US" sz="2806">
                <a:solidFill>
                  <a:srgbClr val="FFFFFF"/>
                </a:solidFill>
                <a:latin typeface="Open Sans"/>
                <a:ea typeface="Open Sans"/>
                <a:cs typeface="Open Sans"/>
                <a:sym typeface="Open Sans"/>
              </a:rPr>
              <a:t> Қосарланудың үш түрін бөліп көрсетеді:</a:t>
            </a:r>
          </a:p>
          <a:p>
            <a:pPr algn="ctr">
              <a:lnSpc>
                <a:spcPts val="3929"/>
              </a:lnSpc>
              <a:spcBef>
                <a:spcPct val="0"/>
              </a:spcBef>
            </a:pPr>
            <a:r>
              <a:rPr lang="en-US" sz="2806">
                <a:solidFill>
                  <a:srgbClr val="FFFFFF"/>
                </a:solidFill>
                <a:latin typeface="Open Sans"/>
                <a:ea typeface="Open Sans"/>
                <a:cs typeface="Open Sans"/>
                <a:sym typeface="Open Sans"/>
              </a:rPr>
              <a:t> π– π – қосарлану.</a:t>
            </a:r>
          </a:p>
          <a:p>
            <a:pPr algn="ctr">
              <a:lnSpc>
                <a:spcPts val="3929"/>
              </a:lnSpc>
              <a:spcBef>
                <a:spcPct val="0"/>
              </a:spcBef>
            </a:pPr>
            <a:r>
              <a:rPr lang="en-US" sz="2806">
                <a:solidFill>
                  <a:srgbClr val="FFFFFF"/>
                </a:solidFill>
                <a:latin typeface="Open Sans"/>
                <a:ea typeface="Open Sans"/>
                <a:cs typeface="Open Sans"/>
                <a:sym typeface="Open Sans"/>
              </a:rPr>
              <a:t> СН2=СН–СН=СН2 1,3–бутадиен. Р, π –қосарлану.</a:t>
            </a:r>
          </a:p>
          <a:p>
            <a:pPr algn="ctr">
              <a:lnSpc>
                <a:spcPts val="3929"/>
              </a:lnSpc>
              <a:spcBef>
                <a:spcPct val="0"/>
              </a:spcBef>
            </a:pPr>
            <a:r>
              <a:rPr lang="en-US" sz="2806">
                <a:solidFill>
                  <a:srgbClr val="FFFFFF"/>
                </a:solidFill>
                <a:latin typeface="Open Sans"/>
                <a:ea typeface="Open Sans"/>
                <a:cs typeface="Open Sans"/>
                <a:sym typeface="Open Sans"/>
              </a:rPr>
              <a:t> СН2=СН–Сl хлорлы винил.</a:t>
            </a:r>
          </a:p>
          <a:p>
            <a:pPr algn="ctr">
              <a:lnSpc>
                <a:spcPts val="3929"/>
              </a:lnSpc>
              <a:spcBef>
                <a:spcPct val="0"/>
              </a:spcBef>
            </a:pPr>
            <a:endParaRPr lang="en-US" sz="2806">
              <a:solidFill>
                <a:srgbClr val="FFFFFF"/>
              </a:solidFill>
              <a:latin typeface="Open Sans"/>
              <a:ea typeface="Open Sans"/>
              <a:cs typeface="Open Sans"/>
              <a:sym typeface="Open Sans"/>
            </a:endParaRPr>
          </a:p>
          <a:p>
            <a:pPr algn="ctr">
              <a:lnSpc>
                <a:spcPts val="3929"/>
              </a:lnSpc>
              <a:spcBef>
                <a:spcPct val="0"/>
              </a:spcBef>
            </a:pPr>
            <a:r>
              <a:rPr lang="en-US" sz="2806">
                <a:solidFill>
                  <a:srgbClr val="FFFFFF"/>
                </a:solidFill>
                <a:latin typeface="Open Sans"/>
                <a:ea typeface="Open Sans"/>
                <a:cs typeface="Open Sans"/>
                <a:sym typeface="Open Sans"/>
              </a:rPr>
              <a:t> Егер қанықпаған топпен сутегі бар топ байланысса, метилге ұқсас, онда қосарланудың ерекше түрі байқалады. Оны асқын қосарлану деп атайды.</a:t>
            </a:r>
          </a:p>
          <a:p>
            <a:pPr algn="ctr">
              <a:lnSpc>
                <a:spcPts val="3929"/>
              </a:lnSpc>
              <a:spcBef>
                <a:spcPct val="0"/>
              </a:spcBef>
            </a:pPr>
            <a:endParaRPr lang="en-US" sz="2806">
              <a:solidFill>
                <a:srgbClr val="FFFFFF"/>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0C3D26"/>
        </a:solidFill>
        <a:effectLst/>
      </p:bgPr>
    </p:bg>
    <p:spTree>
      <p:nvGrpSpPr>
        <p:cNvPr id="1" name=""/>
        <p:cNvGrpSpPr/>
        <p:nvPr/>
      </p:nvGrpSpPr>
      <p:grpSpPr>
        <a:xfrm>
          <a:off x="0" y="0"/>
          <a:ext cx="0" cy="0"/>
          <a:chOff x="0" y="0"/>
          <a:chExt cx="0" cy="0"/>
        </a:xfrm>
      </p:grpSpPr>
      <p:sp>
        <p:nvSpPr>
          <p:cNvPr id="2" name="TextBox 2"/>
          <p:cNvSpPr txBox="1"/>
          <p:nvPr/>
        </p:nvSpPr>
        <p:spPr>
          <a:xfrm>
            <a:off x="1296128" y="1851524"/>
            <a:ext cx="15695745" cy="6517278"/>
          </a:xfrm>
          <a:prstGeom prst="rect">
            <a:avLst/>
          </a:prstGeom>
        </p:spPr>
        <p:txBody>
          <a:bodyPr lIns="0" tIns="0" rIns="0" bIns="0" rtlCol="0" anchor="t">
            <a:spAutoFit/>
          </a:bodyPr>
          <a:lstStyle/>
          <a:p>
            <a:pPr algn="ctr">
              <a:lnSpc>
                <a:spcPts val="5191"/>
              </a:lnSpc>
              <a:spcBef>
                <a:spcPct val="0"/>
              </a:spcBef>
            </a:pPr>
            <a:r>
              <a:rPr lang="en-US" sz="3708">
                <a:solidFill>
                  <a:srgbClr val="FFFFFF"/>
                </a:solidFill>
                <a:latin typeface="Open Sans"/>
                <a:ea typeface="Open Sans"/>
                <a:cs typeface="Open Sans"/>
                <a:sym typeface="Open Sans"/>
              </a:rPr>
              <a:t> Қанықпаған топпен байланысқан сутек атом радикалы активтелген (протондалған) кезде асқын қосарлану байқалады, метилді топтағы С –Н байланысындағы электрондық тығыздық қос байланыс жағына ығысады.</a:t>
            </a:r>
          </a:p>
          <a:p>
            <a:pPr algn="ctr">
              <a:lnSpc>
                <a:spcPts val="5191"/>
              </a:lnSpc>
              <a:spcBef>
                <a:spcPct val="0"/>
              </a:spcBef>
            </a:pPr>
            <a:endParaRPr lang="en-US" sz="3708">
              <a:solidFill>
                <a:srgbClr val="FFFFFF"/>
              </a:solidFill>
              <a:latin typeface="Open Sans"/>
              <a:ea typeface="Open Sans"/>
              <a:cs typeface="Open Sans"/>
              <a:sym typeface="Open Sans"/>
            </a:endParaRPr>
          </a:p>
          <a:p>
            <a:pPr algn="ctr">
              <a:lnSpc>
                <a:spcPts val="5191"/>
              </a:lnSpc>
              <a:spcBef>
                <a:spcPct val="0"/>
              </a:spcBef>
            </a:pPr>
            <a:r>
              <a:rPr lang="en-US" sz="3708">
                <a:solidFill>
                  <a:srgbClr val="FFFFFF"/>
                </a:solidFill>
                <a:latin typeface="Open Sans"/>
                <a:ea typeface="Open Sans"/>
                <a:cs typeface="Open Sans"/>
                <a:sym typeface="Open Sans"/>
              </a:rPr>
              <a:t> Метил тобының электрондарының қанықпаған топ электрондарымен әрекеттесуі СН3 –СН байланысының 0,008 нм қысқаруына және гидрлеу жылуының азаюына және басқа да жағдайлардың пайда болуына алып келеді.</a:t>
            </a:r>
          </a:p>
          <a:p>
            <a:pPr algn="ctr">
              <a:lnSpc>
                <a:spcPts val="5191"/>
              </a:lnSpc>
              <a:spcBef>
                <a:spcPct val="0"/>
              </a:spcBef>
            </a:pPr>
            <a:endParaRPr lang="en-US" sz="3708">
              <a:solidFill>
                <a:srgbClr val="FFFFFF"/>
              </a:solidFill>
              <a:latin typeface="Open Sans"/>
              <a:ea typeface="Open Sans"/>
              <a:cs typeface="Open Sans"/>
              <a:sym typeface="Open Sans"/>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70299" y="2553185"/>
            <a:ext cx="15547402" cy="4656799"/>
          </a:xfrm>
          <a:prstGeom prst="rect">
            <a:avLst/>
          </a:prstGeom>
        </p:spPr>
        <p:txBody>
          <a:bodyPr lIns="0" tIns="0" rIns="0" bIns="0" rtlCol="0" anchor="t">
            <a:spAutoFit/>
          </a:bodyPr>
          <a:lstStyle/>
          <a:p>
            <a:pPr algn="ctr">
              <a:lnSpc>
                <a:spcPts val="3701"/>
              </a:lnSpc>
              <a:spcBef>
                <a:spcPct val="0"/>
              </a:spcBef>
            </a:pPr>
            <a:r>
              <a:rPr lang="en-US" sz="2644">
                <a:solidFill>
                  <a:srgbClr val="0C3D26"/>
                </a:solidFill>
                <a:latin typeface="Open Sans"/>
                <a:ea typeface="Open Sans"/>
                <a:cs typeface="Open Sans"/>
                <a:sym typeface="Open Sans"/>
              </a:rPr>
              <a:t> I –эффектке қарағанда, әрқашанда σ (немесе π байланыс) тек қана полярлануы өзгереді, қосарлану кезінде электрондық бұлт әдетте көрші σ байланыс ауданына ығысады.</a:t>
            </a:r>
          </a:p>
          <a:p>
            <a:pPr algn="ctr">
              <a:lnSpc>
                <a:spcPts val="3701"/>
              </a:lnSpc>
              <a:spcBef>
                <a:spcPct val="0"/>
              </a:spcBef>
            </a:pPr>
            <a:endParaRPr lang="en-US" sz="2644">
              <a:solidFill>
                <a:srgbClr val="0C3D26"/>
              </a:solidFill>
              <a:latin typeface="Open Sans"/>
              <a:ea typeface="Open Sans"/>
              <a:cs typeface="Open Sans"/>
              <a:sym typeface="Open Sans"/>
            </a:endParaRPr>
          </a:p>
          <a:p>
            <a:pPr algn="ctr">
              <a:lnSpc>
                <a:spcPts val="3701"/>
              </a:lnSpc>
              <a:spcBef>
                <a:spcPct val="0"/>
              </a:spcBef>
            </a:pPr>
            <a:r>
              <a:rPr lang="en-US" sz="2644">
                <a:solidFill>
                  <a:srgbClr val="0C3D26"/>
                </a:solidFill>
                <a:latin typeface="Open Sans"/>
                <a:ea typeface="Open Sans"/>
                <a:cs typeface="Open Sans"/>
                <a:sym typeface="Open Sans"/>
              </a:rPr>
              <a:t> Өріс эффектісі.</a:t>
            </a:r>
          </a:p>
          <a:p>
            <a:pPr algn="ctr">
              <a:lnSpc>
                <a:spcPts val="3701"/>
              </a:lnSpc>
              <a:spcBef>
                <a:spcPct val="0"/>
              </a:spcBef>
            </a:pPr>
            <a:r>
              <a:rPr lang="en-US" sz="2644">
                <a:solidFill>
                  <a:srgbClr val="0C3D26"/>
                </a:solidFill>
                <a:latin typeface="Open Sans"/>
                <a:ea typeface="Open Sans"/>
                <a:cs typeface="Open Sans"/>
                <a:sym typeface="Open Sans"/>
              </a:rPr>
              <a:t> Байланыссыз жақын жатқан топтардан кеңістіктік әсерлер арқылы электрон тығыздығының ығысуы. Бұл эффект тікелей σ немесе π-байланыс арқылы емес, кеңістіктегі орналасу арқылы жүзеге асады. Әсіресе, қышқылдық-негіздік қасиеттерге әсер етеді.</a:t>
            </a:r>
          </a:p>
          <a:p>
            <a:pPr algn="ctr">
              <a:lnSpc>
                <a:spcPts val="3701"/>
              </a:lnSpc>
              <a:spcBef>
                <a:spcPct val="0"/>
              </a:spcBef>
            </a:pPr>
            <a:r>
              <a:rPr lang="en-US" sz="2644">
                <a:solidFill>
                  <a:srgbClr val="0C3D26"/>
                </a:solidFill>
                <a:latin typeface="Open Sans"/>
                <a:ea typeface="Open Sans"/>
                <a:cs typeface="Open Sans"/>
                <a:sym typeface="Open Sans"/>
              </a:rPr>
              <a:t> Мысал: Бір молекула ішінде электрон тартқыш топ көміртекке жақын орналасса, өріс эффектісі арқылы протонның диссоциациясы жеңілдейді.</a:t>
            </a:r>
          </a:p>
          <a:p>
            <a:pPr algn="ctr">
              <a:lnSpc>
                <a:spcPts val="3701"/>
              </a:lnSpc>
              <a:spcBef>
                <a:spcPct val="0"/>
              </a:spcBef>
            </a:pPr>
            <a:endParaRPr lang="en-US" sz="2644">
              <a:solidFill>
                <a:srgbClr val="0C3D26"/>
              </a:solidFill>
              <a:latin typeface="Open Sans"/>
              <a:ea typeface="Open Sans"/>
              <a:cs typeface="Open Sans"/>
              <a:sym typeface="Open San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19764A"/>
        </a:solidFill>
        <a:effectLst/>
      </p:bgPr>
    </p:bg>
    <p:spTree>
      <p:nvGrpSpPr>
        <p:cNvPr id="1" name=""/>
        <p:cNvGrpSpPr/>
        <p:nvPr/>
      </p:nvGrpSpPr>
      <p:grpSpPr>
        <a:xfrm>
          <a:off x="0" y="0"/>
          <a:ext cx="0" cy="0"/>
          <a:chOff x="0" y="0"/>
          <a:chExt cx="0" cy="0"/>
        </a:xfrm>
      </p:grpSpPr>
      <p:sp>
        <p:nvSpPr>
          <p:cNvPr id="2" name="TextBox 2"/>
          <p:cNvSpPr txBox="1"/>
          <p:nvPr/>
        </p:nvSpPr>
        <p:spPr>
          <a:xfrm>
            <a:off x="1028700" y="2003413"/>
            <a:ext cx="16009151" cy="7181215"/>
          </a:xfrm>
          <a:prstGeom prst="rect">
            <a:avLst/>
          </a:prstGeom>
        </p:spPr>
        <p:txBody>
          <a:bodyPr lIns="0" tIns="0" rIns="0" bIns="0" rtlCol="0" anchor="t">
            <a:spAutoFit/>
          </a:bodyPr>
          <a:lstStyle/>
          <a:p>
            <a:pPr algn="l">
              <a:lnSpc>
                <a:spcPts val="4759"/>
              </a:lnSpc>
              <a:spcBef>
                <a:spcPct val="0"/>
              </a:spcBef>
            </a:pPr>
            <a:r>
              <a:rPr lang="en-US" sz="3399">
                <a:solidFill>
                  <a:srgbClr val="FFFFFF"/>
                </a:solidFill>
                <a:latin typeface="Open Sans"/>
                <a:ea typeface="Open Sans"/>
                <a:cs typeface="Open Sans"/>
                <a:sym typeface="Open Sans"/>
              </a:rPr>
              <a:t> </a:t>
            </a:r>
            <a:r>
              <a:rPr lang="en-US" sz="3399" b="1">
                <a:solidFill>
                  <a:srgbClr val="FFFFFF"/>
                </a:solidFill>
                <a:latin typeface="Open Sans Bold"/>
                <a:ea typeface="Open Sans Bold"/>
                <a:cs typeface="Open Sans Bold"/>
                <a:sym typeface="Open Sans Bold"/>
              </a:rPr>
              <a:t>Дәріс мақсаты: </a:t>
            </a:r>
            <a:r>
              <a:rPr lang="en-US" sz="3399">
                <a:solidFill>
                  <a:srgbClr val="FFFFFF"/>
                </a:solidFill>
                <a:latin typeface="Open Sans"/>
                <a:ea typeface="Open Sans"/>
                <a:cs typeface="Open Sans"/>
                <a:sym typeface="Open Sans"/>
              </a:rPr>
              <a:t>Органикалық қосылыстар молекуласындағы электрондық әсерлердің табиғатын, түрлерін және олардың молекула құрылымы мен реакциялық қабілетіне әсерін түсіндіру арқылы студенттің молекулалық деңгейдегі ойлау қабілетін дамыту.</a:t>
            </a:r>
          </a:p>
          <a:p>
            <a:pPr algn="l">
              <a:lnSpc>
                <a:spcPts val="4759"/>
              </a:lnSpc>
              <a:spcBef>
                <a:spcPct val="0"/>
              </a:spcBef>
            </a:pPr>
            <a:endParaRPr lang="en-US" sz="3399">
              <a:solidFill>
                <a:srgbClr val="FFFFFF"/>
              </a:solidFill>
              <a:latin typeface="Open Sans"/>
              <a:ea typeface="Open Sans"/>
              <a:cs typeface="Open Sans"/>
              <a:sym typeface="Open Sans"/>
            </a:endParaRPr>
          </a:p>
          <a:p>
            <a:pPr algn="l">
              <a:lnSpc>
                <a:spcPts val="4759"/>
              </a:lnSpc>
              <a:spcBef>
                <a:spcPct val="0"/>
              </a:spcBef>
            </a:pPr>
            <a:r>
              <a:rPr lang="en-US" sz="3399">
                <a:solidFill>
                  <a:srgbClr val="FFFFFF"/>
                </a:solidFill>
                <a:latin typeface="Open Sans"/>
                <a:ea typeface="Open Sans"/>
                <a:cs typeface="Open Sans"/>
                <a:sym typeface="Open Sans"/>
              </a:rPr>
              <a:t> </a:t>
            </a:r>
            <a:r>
              <a:rPr lang="en-US" sz="3399" b="1">
                <a:solidFill>
                  <a:srgbClr val="FFFFFF"/>
                </a:solidFill>
                <a:latin typeface="Open Sans Bold"/>
                <a:ea typeface="Open Sans Bold"/>
                <a:cs typeface="Open Sans Bold"/>
                <a:sym typeface="Open Sans Bold"/>
              </a:rPr>
              <a:t>Дәріс жоспары:</a:t>
            </a:r>
          </a:p>
          <a:p>
            <a:pPr algn="l">
              <a:lnSpc>
                <a:spcPts val="4759"/>
              </a:lnSpc>
              <a:spcBef>
                <a:spcPct val="0"/>
              </a:spcBef>
            </a:pPr>
            <a:r>
              <a:rPr lang="en-US" sz="3399">
                <a:solidFill>
                  <a:srgbClr val="FFFFFF"/>
                </a:solidFill>
                <a:latin typeface="Open Sans"/>
                <a:ea typeface="Open Sans"/>
                <a:cs typeface="Open Sans"/>
                <a:sym typeface="Open Sans"/>
              </a:rPr>
              <a:t> 1.             Органикалық қосылыстардың молекулаларындағы электрондық әсерлер.</a:t>
            </a:r>
          </a:p>
          <a:p>
            <a:pPr algn="l">
              <a:lnSpc>
                <a:spcPts val="4759"/>
              </a:lnSpc>
              <a:spcBef>
                <a:spcPct val="0"/>
              </a:spcBef>
            </a:pPr>
            <a:r>
              <a:rPr lang="en-US" sz="3399">
                <a:solidFill>
                  <a:srgbClr val="FFFFFF"/>
                </a:solidFill>
                <a:latin typeface="Open Sans"/>
                <a:ea typeface="Open Sans"/>
                <a:cs typeface="Open Sans"/>
                <a:sym typeface="Open Sans"/>
              </a:rPr>
              <a:t> 2.             Индукциялық, мезомерлік эффектілер. Өріс эффектісі, таутомерлі эффект.</a:t>
            </a:r>
          </a:p>
          <a:p>
            <a:pPr algn="l">
              <a:lnSpc>
                <a:spcPts val="4759"/>
              </a:lnSpc>
              <a:spcBef>
                <a:spcPct val="0"/>
              </a:spcBef>
            </a:pPr>
            <a:r>
              <a:rPr lang="en-US" sz="3399">
                <a:solidFill>
                  <a:srgbClr val="FFFFFF"/>
                </a:solidFill>
                <a:latin typeface="Open Sans"/>
                <a:ea typeface="Open Sans"/>
                <a:cs typeface="Open Sans"/>
                <a:sym typeface="Open Sans"/>
              </a:rPr>
              <a:t> 3.             Гиперконъюгация.</a:t>
            </a:r>
          </a:p>
          <a:p>
            <a:pPr algn="l">
              <a:lnSpc>
                <a:spcPts val="4759"/>
              </a:lnSpc>
              <a:spcBef>
                <a:spcPct val="0"/>
              </a:spcBef>
            </a:pPr>
            <a:endParaRPr lang="en-US" sz="3399">
              <a:solidFill>
                <a:srgbClr val="FFFFFF"/>
              </a:solidFill>
              <a:latin typeface="Open Sans"/>
              <a:ea typeface="Open Sans"/>
              <a:cs typeface="Open Sans"/>
              <a:sym typeface="Open Sans"/>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953689" y="1980214"/>
            <a:ext cx="16380621" cy="6881591"/>
          </a:xfrm>
          <a:prstGeom prst="rect">
            <a:avLst/>
          </a:prstGeom>
        </p:spPr>
        <p:txBody>
          <a:bodyPr lIns="0" tIns="0" rIns="0" bIns="0" rtlCol="0" anchor="t">
            <a:spAutoFit/>
          </a:bodyPr>
          <a:lstStyle/>
          <a:p>
            <a:pPr algn="ctr">
              <a:lnSpc>
                <a:spcPts val="4999"/>
              </a:lnSpc>
            </a:pPr>
            <a:r>
              <a:rPr lang="en-US" sz="3571" b="1">
                <a:solidFill>
                  <a:srgbClr val="000000"/>
                </a:solidFill>
                <a:latin typeface="Open Sans Bold"/>
                <a:ea typeface="Open Sans Bold"/>
                <a:cs typeface="Open Sans Bold"/>
                <a:sym typeface="Open Sans Bold"/>
              </a:rPr>
              <a:t> 3. Гиперконьюгация. </a:t>
            </a:r>
          </a:p>
          <a:p>
            <a:pPr algn="ctr">
              <a:lnSpc>
                <a:spcPts val="4999"/>
              </a:lnSpc>
            </a:pPr>
            <a:endParaRPr lang="en-US" sz="3571" b="1">
              <a:solidFill>
                <a:srgbClr val="000000"/>
              </a:solidFill>
              <a:latin typeface="Open Sans Bold"/>
              <a:ea typeface="Open Sans Bold"/>
              <a:cs typeface="Open Sans Bold"/>
              <a:sym typeface="Open Sans Bold"/>
            </a:endParaRPr>
          </a:p>
          <a:p>
            <a:pPr algn="ctr">
              <a:lnSpc>
                <a:spcPts val="4999"/>
              </a:lnSpc>
              <a:spcBef>
                <a:spcPct val="0"/>
              </a:spcBef>
            </a:pPr>
            <a:r>
              <a:rPr lang="en-US" sz="3571">
                <a:solidFill>
                  <a:srgbClr val="000000"/>
                </a:solidFill>
                <a:latin typeface="Open Sans"/>
                <a:ea typeface="Open Sans"/>
                <a:cs typeface="Open Sans"/>
                <a:sym typeface="Open Sans"/>
              </a:rPr>
              <a:t>Гиперконьюгация — молекуладағы σ-байланыс электрондарының (әдетте C–H немесе C–C) бос тұрған немесе π-орбиталдармен (мысалы, қанықпаған жүйелер немесе бос p-орбитальдар) орбиталдық қабаттасу арқылы делокализациялану процесі. Басқаша айтқанда, σ-байланыс электрондары π-электрондық жүйеге немесе карбокатион/радикалдың бос орбиталына "ауыса" алады. Бұл құбылыс молекуланың электрон тығыздығын қайта бөлшектеуге, тұрақтылығын арттыруға және реакциялық қабілетін өзгертуге мүмкіндік береді.</a:t>
            </a:r>
          </a:p>
          <a:p>
            <a:pPr algn="ctr">
              <a:lnSpc>
                <a:spcPts val="4999"/>
              </a:lnSpc>
              <a:spcBef>
                <a:spcPct val="0"/>
              </a:spcBef>
            </a:pPr>
            <a:endParaRPr lang="en-US" sz="3571">
              <a:solidFill>
                <a:srgbClr val="000000"/>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085052" y="1967539"/>
            <a:ext cx="14117896" cy="6270738"/>
          </a:xfrm>
          <a:prstGeom prst="rect">
            <a:avLst/>
          </a:prstGeom>
        </p:spPr>
        <p:txBody>
          <a:bodyPr lIns="0" tIns="0" rIns="0" bIns="0" rtlCol="0" anchor="t">
            <a:spAutoFit/>
          </a:bodyPr>
          <a:lstStyle/>
          <a:p>
            <a:pPr algn="ctr">
              <a:lnSpc>
                <a:spcPts val="4543"/>
              </a:lnSpc>
            </a:pPr>
            <a:r>
              <a:rPr lang="en-US" sz="3245">
                <a:solidFill>
                  <a:srgbClr val="000000"/>
                </a:solidFill>
                <a:latin typeface="Open Sans"/>
                <a:ea typeface="Open Sans"/>
                <a:cs typeface="Open Sans"/>
                <a:sym typeface="Open Sans"/>
              </a:rPr>
              <a:t> Мысалы:</a:t>
            </a:r>
          </a:p>
          <a:p>
            <a:pPr algn="ctr">
              <a:lnSpc>
                <a:spcPts val="4543"/>
              </a:lnSpc>
            </a:pPr>
            <a:endParaRPr lang="en-US" sz="3245">
              <a:solidFill>
                <a:srgbClr val="000000"/>
              </a:solidFill>
              <a:latin typeface="Open Sans"/>
              <a:ea typeface="Open Sans"/>
              <a:cs typeface="Open Sans"/>
              <a:sym typeface="Open Sans"/>
            </a:endParaRPr>
          </a:p>
          <a:p>
            <a:pPr algn="ctr">
              <a:lnSpc>
                <a:spcPts val="4543"/>
              </a:lnSpc>
              <a:spcBef>
                <a:spcPct val="0"/>
              </a:spcBef>
            </a:pPr>
            <a:r>
              <a:rPr lang="en-US" sz="3245">
                <a:solidFill>
                  <a:srgbClr val="000000"/>
                </a:solidFill>
                <a:latin typeface="Open Sans"/>
                <a:ea typeface="Open Sans"/>
                <a:cs typeface="Open Sans"/>
                <a:sym typeface="Open Sans"/>
              </a:rPr>
              <a:t>  Пропен молекуласы (CH₂=CH–CH₃): Мұнда –CH₃ тобының C–H σ-байланыстары қос байланыс жүйесіне жақын орналасқан. Осы σ-байланыстар π-жүйемен қабаттасып, гиперконьюгация құбылысы пайда болады. Бұл пропеннің химиялық тұрақтылығын арттырады.</a:t>
            </a:r>
          </a:p>
          <a:p>
            <a:pPr algn="ctr">
              <a:lnSpc>
                <a:spcPts val="4543"/>
              </a:lnSpc>
              <a:spcBef>
                <a:spcPct val="0"/>
              </a:spcBef>
            </a:pPr>
            <a:r>
              <a:rPr lang="en-US" sz="3245">
                <a:solidFill>
                  <a:srgbClr val="000000"/>
                </a:solidFill>
                <a:latin typeface="Open Sans"/>
                <a:ea typeface="Open Sans"/>
                <a:cs typeface="Open Sans"/>
                <a:sym typeface="Open Sans"/>
              </a:rPr>
              <a:t> </a:t>
            </a:r>
          </a:p>
          <a:p>
            <a:pPr algn="ctr">
              <a:lnSpc>
                <a:spcPts val="4543"/>
              </a:lnSpc>
              <a:spcBef>
                <a:spcPct val="0"/>
              </a:spcBef>
            </a:pPr>
            <a:r>
              <a:rPr lang="en-US" sz="3245">
                <a:solidFill>
                  <a:srgbClr val="000000"/>
                </a:solidFill>
                <a:latin typeface="Open Sans"/>
                <a:ea typeface="Open Sans"/>
                <a:cs typeface="Open Sans"/>
                <a:sym typeface="Open Sans"/>
              </a:rPr>
              <a:t>         Карбокатиондарда: Гиперконьюгация арқылы тұрақтылық артады. Мысалы, трет-бутил катионы (C(CH₃)₃⁺) – өте тұрақты, себебі үш метил тобы арқылы гиперконьюгация жүзеге асады.</a:t>
            </a:r>
          </a:p>
          <a:p>
            <a:pPr algn="ctr">
              <a:lnSpc>
                <a:spcPts val="4543"/>
              </a:lnSpc>
              <a:spcBef>
                <a:spcPct val="0"/>
              </a:spcBef>
            </a:pPr>
            <a:endParaRPr lang="en-US" sz="3245">
              <a:solidFill>
                <a:srgbClr val="000000"/>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19764A"/>
        </a:solidFill>
        <a:effectLst/>
      </p:bgPr>
    </p:bg>
    <p:spTree>
      <p:nvGrpSpPr>
        <p:cNvPr id="1" name=""/>
        <p:cNvGrpSpPr/>
        <p:nvPr/>
      </p:nvGrpSpPr>
      <p:grpSpPr>
        <a:xfrm>
          <a:off x="0" y="0"/>
          <a:ext cx="0" cy="0"/>
          <a:chOff x="0" y="0"/>
          <a:chExt cx="0" cy="0"/>
        </a:xfrm>
      </p:grpSpPr>
      <p:sp>
        <p:nvSpPr>
          <p:cNvPr id="2" name="TextBox 2"/>
          <p:cNvSpPr txBox="1"/>
          <p:nvPr/>
        </p:nvSpPr>
        <p:spPr>
          <a:xfrm>
            <a:off x="1808247" y="1746461"/>
            <a:ext cx="14671506" cy="7223653"/>
          </a:xfrm>
          <a:prstGeom prst="rect">
            <a:avLst/>
          </a:prstGeom>
        </p:spPr>
        <p:txBody>
          <a:bodyPr lIns="0" tIns="0" rIns="0" bIns="0" rtlCol="0" anchor="t">
            <a:spAutoFit/>
          </a:bodyPr>
          <a:lstStyle/>
          <a:p>
            <a:pPr algn="ctr">
              <a:lnSpc>
                <a:spcPts val="4794"/>
              </a:lnSpc>
            </a:pPr>
            <a:r>
              <a:rPr lang="en-US" sz="3424">
                <a:solidFill>
                  <a:srgbClr val="FFFFFF"/>
                </a:solidFill>
                <a:latin typeface="Open Sans"/>
                <a:ea typeface="Open Sans"/>
                <a:cs typeface="Open Sans"/>
                <a:sym typeface="Open Sans"/>
              </a:rPr>
              <a:t> Қолданбалы химиядағы рөлін айтатын болсақ:</a:t>
            </a:r>
          </a:p>
          <a:p>
            <a:pPr algn="ctr">
              <a:lnSpc>
                <a:spcPts val="4794"/>
              </a:lnSpc>
            </a:pPr>
            <a:endParaRPr lang="en-US" sz="3424">
              <a:solidFill>
                <a:srgbClr val="FFFFFF"/>
              </a:solidFill>
              <a:latin typeface="Open Sans"/>
              <a:ea typeface="Open Sans"/>
              <a:cs typeface="Open Sans"/>
              <a:sym typeface="Open Sans"/>
            </a:endParaRPr>
          </a:p>
          <a:p>
            <a:pPr algn="ctr">
              <a:lnSpc>
                <a:spcPts val="4794"/>
              </a:lnSpc>
            </a:pPr>
            <a:r>
              <a:rPr lang="en-US" sz="3424">
                <a:solidFill>
                  <a:srgbClr val="FFFFFF"/>
                </a:solidFill>
                <a:latin typeface="Open Sans"/>
                <a:ea typeface="Open Sans"/>
                <a:cs typeface="Open Sans"/>
                <a:sym typeface="Open Sans"/>
              </a:rPr>
              <a:t> 1. Фармация және дәрілік химия</a:t>
            </a:r>
          </a:p>
          <a:p>
            <a:pPr algn="ctr">
              <a:lnSpc>
                <a:spcPts val="4794"/>
              </a:lnSpc>
              <a:spcBef>
                <a:spcPct val="0"/>
              </a:spcBef>
            </a:pPr>
            <a:r>
              <a:rPr lang="en-US" sz="3424">
                <a:solidFill>
                  <a:srgbClr val="FFFFFF"/>
                </a:solidFill>
                <a:latin typeface="Open Sans"/>
                <a:ea typeface="Open Sans"/>
                <a:cs typeface="Open Sans"/>
                <a:sym typeface="Open Sans"/>
              </a:rPr>
              <a:t>  Гиперконьюгация дәрілік молекулалардың тұрақтылығына әсер етеді.</a:t>
            </a:r>
          </a:p>
          <a:p>
            <a:pPr algn="ctr">
              <a:lnSpc>
                <a:spcPts val="4794"/>
              </a:lnSpc>
              <a:spcBef>
                <a:spcPct val="0"/>
              </a:spcBef>
            </a:pPr>
            <a:r>
              <a:rPr lang="en-US" sz="3424">
                <a:solidFill>
                  <a:srgbClr val="FFFFFF"/>
                </a:solidFill>
                <a:latin typeface="Open Sans"/>
                <a:ea typeface="Open Sans"/>
                <a:cs typeface="Open Sans"/>
                <a:sym typeface="Open Sans"/>
              </a:rPr>
              <a:t> Мысалы, кейбір дәрілік қосылыстарда қос немесе радикалды жүйелермен байланысқан метил топтары молекуланы ыдыраудан қорғайды.</a:t>
            </a:r>
          </a:p>
          <a:p>
            <a:pPr algn="ctr">
              <a:lnSpc>
                <a:spcPts val="4794"/>
              </a:lnSpc>
              <a:spcBef>
                <a:spcPct val="0"/>
              </a:spcBef>
            </a:pPr>
            <a:endParaRPr lang="en-US" sz="3424">
              <a:solidFill>
                <a:srgbClr val="FFFFFF"/>
              </a:solidFill>
              <a:latin typeface="Open Sans"/>
              <a:ea typeface="Open Sans"/>
              <a:cs typeface="Open Sans"/>
              <a:sym typeface="Open Sans"/>
            </a:endParaRPr>
          </a:p>
          <a:p>
            <a:pPr algn="ctr">
              <a:lnSpc>
                <a:spcPts val="4794"/>
              </a:lnSpc>
              <a:spcBef>
                <a:spcPct val="0"/>
              </a:spcBef>
            </a:pPr>
            <a:r>
              <a:rPr lang="en-US" sz="3424">
                <a:solidFill>
                  <a:srgbClr val="FFFFFF"/>
                </a:solidFill>
                <a:latin typeface="Open Sans"/>
                <a:ea typeface="Open Sans"/>
                <a:cs typeface="Open Sans"/>
                <a:sym typeface="Open Sans"/>
              </a:rPr>
              <a:t> Сондай-ақ, гиперконьюгация метаболизм тұрақтылығын арттырады — бұл дәрінің ағзада ұзақ әсер етуіне мүмкіндік береді.</a:t>
            </a:r>
          </a:p>
          <a:p>
            <a:pPr algn="ctr">
              <a:lnSpc>
                <a:spcPts val="4794"/>
              </a:lnSpc>
              <a:spcBef>
                <a:spcPct val="0"/>
              </a:spcBef>
            </a:pPr>
            <a:endParaRPr lang="en-US" sz="3424">
              <a:solidFill>
                <a:srgbClr val="FFFFFF"/>
              </a:solidFill>
              <a:latin typeface="Open Sans"/>
              <a:ea typeface="Open Sans"/>
              <a:cs typeface="Open Sans"/>
              <a:sym typeface="Open Sans"/>
            </a:endParaRPr>
          </a:p>
        </p:txBody>
      </p:sp>
      <p:sp>
        <p:nvSpPr>
          <p:cNvPr id="3" name="Freeform 3"/>
          <p:cNvSpPr/>
          <p:nvPr/>
        </p:nvSpPr>
        <p:spPr>
          <a:xfrm>
            <a:off x="847832" y="586403"/>
            <a:ext cx="2613326" cy="2057400"/>
          </a:xfrm>
          <a:custGeom>
            <a:avLst/>
            <a:gdLst/>
            <a:ahLst/>
            <a:cxnLst/>
            <a:rect l="l" t="t" r="r" b="b"/>
            <a:pathLst>
              <a:path w="2613326" h="2057400">
                <a:moveTo>
                  <a:pt x="0" y="0"/>
                </a:moveTo>
                <a:lnTo>
                  <a:pt x="2613326" y="0"/>
                </a:lnTo>
                <a:lnTo>
                  <a:pt x="2613326" y="2057400"/>
                </a:lnTo>
                <a:lnTo>
                  <a:pt x="0" y="20574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19764A"/>
        </a:solidFill>
        <a:effectLst/>
      </p:bgPr>
    </p:bg>
    <p:spTree>
      <p:nvGrpSpPr>
        <p:cNvPr id="1" name=""/>
        <p:cNvGrpSpPr/>
        <p:nvPr/>
      </p:nvGrpSpPr>
      <p:grpSpPr>
        <a:xfrm>
          <a:off x="0" y="0"/>
          <a:ext cx="0" cy="0"/>
          <a:chOff x="0" y="0"/>
          <a:chExt cx="0" cy="0"/>
        </a:xfrm>
      </p:grpSpPr>
      <p:sp>
        <p:nvSpPr>
          <p:cNvPr id="2" name="TextBox 2"/>
          <p:cNvSpPr txBox="1"/>
          <p:nvPr/>
        </p:nvSpPr>
        <p:spPr>
          <a:xfrm>
            <a:off x="1028700" y="2570188"/>
            <a:ext cx="16230600" cy="5079948"/>
          </a:xfrm>
          <a:prstGeom prst="rect">
            <a:avLst/>
          </a:prstGeom>
        </p:spPr>
        <p:txBody>
          <a:bodyPr lIns="0" tIns="0" rIns="0" bIns="0" rtlCol="0" anchor="t">
            <a:spAutoFit/>
          </a:bodyPr>
          <a:lstStyle/>
          <a:p>
            <a:pPr algn="ctr">
              <a:lnSpc>
                <a:spcPts val="5077"/>
              </a:lnSpc>
            </a:pPr>
            <a:r>
              <a:rPr lang="en-US" sz="3627" b="1">
                <a:solidFill>
                  <a:srgbClr val="FFFFFF"/>
                </a:solidFill>
                <a:latin typeface="Open Sans Bold"/>
                <a:ea typeface="Open Sans Bold"/>
                <a:cs typeface="Open Sans Bold"/>
                <a:sym typeface="Open Sans Bold"/>
              </a:rPr>
              <a:t> 2. Полимерлер химиясы</a:t>
            </a:r>
          </a:p>
          <a:p>
            <a:pPr algn="ctr">
              <a:lnSpc>
                <a:spcPts val="5077"/>
              </a:lnSpc>
            </a:pPr>
            <a:endParaRPr lang="en-US" sz="3627" b="1">
              <a:solidFill>
                <a:srgbClr val="FFFFFF"/>
              </a:solidFill>
              <a:latin typeface="Open Sans Bold"/>
              <a:ea typeface="Open Sans Bold"/>
              <a:cs typeface="Open Sans Bold"/>
              <a:sym typeface="Open Sans Bold"/>
            </a:endParaRPr>
          </a:p>
          <a:p>
            <a:pPr algn="ctr">
              <a:lnSpc>
                <a:spcPts val="5077"/>
              </a:lnSpc>
              <a:spcBef>
                <a:spcPct val="0"/>
              </a:spcBef>
            </a:pPr>
            <a:r>
              <a:rPr lang="en-US" sz="3627">
                <a:solidFill>
                  <a:srgbClr val="FFFFFF"/>
                </a:solidFill>
                <a:latin typeface="Open Sans"/>
                <a:ea typeface="Open Sans"/>
                <a:cs typeface="Open Sans"/>
                <a:sym typeface="Open Sans"/>
              </a:rPr>
              <a:t> Полимер құрылымындағы қанықпаған топтар мен метил топтары гиперконьюгация арқылы макромолекуланың ішкі тұрақтылығын қамтамасыз етеді.</a:t>
            </a:r>
          </a:p>
          <a:p>
            <a:pPr algn="ctr">
              <a:lnSpc>
                <a:spcPts val="5077"/>
              </a:lnSpc>
              <a:spcBef>
                <a:spcPct val="0"/>
              </a:spcBef>
            </a:pPr>
            <a:r>
              <a:rPr lang="en-US" sz="3627">
                <a:solidFill>
                  <a:srgbClr val="FFFFFF"/>
                </a:solidFill>
                <a:latin typeface="Open Sans"/>
                <a:ea typeface="Open Sans"/>
                <a:cs typeface="Open Sans"/>
                <a:sym typeface="Open Sans"/>
              </a:rPr>
              <a:t>Бұл, мысалы, полипропиленнің полиэтиленге қарағанда жылу мен қысымға төзімді болуына себепші.</a:t>
            </a:r>
          </a:p>
          <a:p>
            <a:pPr algn="ctr">
              <a:lnSpc>
                <a:spcPts val="5077"/>
              </a:lnSpc>
              <a:spcBef>
                <a:spcPct val="0"/>
              </a:spcBef>
            </a:pPr>
            <a:endParaRPr lang="en-US" sz="3627">
              <a:solidFill>
                <a:srgbClr val="FFFFFF"/>
              </a:solidFill>
              <a:latin typeface="Open Sans"/>
              <a:ea typeface="Open Sans"/>
              <a:cs typeface="Open Sans"/>
              <a:sym typeface="Open Sans"/>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19764A"/>
        </a:solidFill>
        <a:effectLst/>
      </p:bgPr>
    </p:bg>
    <p:spTree>
      <p:nvGrpSpPr>
        <p:cNvPr id="1" name=""/>
        <p:cNvGrpSpPr/>
        <p:nvPr/>
      </p:nvGrpSpPr>
      <p:grpSpPr>
        <a:xfrm>
          <a:off x="0" y="0"/>
          <a:ext cx="0" cy="0"/>
          <a:chOff x="0" y="0"/>
          <a:chExt cx="0" cy="0"/>
        </a:xfrm>
      </p:grpSpPr>
      <p:sp>
        <p:nvSpPr>
          <p:cNvPr id="2" name="TextBox 2"/>
          <p:cNvSpPr txBox="1"/>
          <p:nvPr/>
        </p:nvSpPr>
        <p:spPr>
          <a:xfrm>
            <a:off x="1028700" y="2887912"/>
            <a:ext cx="15907726" cy="4444501"/>
          </a:xfrm>
          <a:prstGeom prst="rect">
            <a:avLst/>
          </a:prstGeom>
        </p:spPr>
        <p:txBody>
          <a:bodyPr lIns="0" tIns="0" rIns="0" bIns="0" rtlCol="0" anchor="t">
            <a:spAutoFit/>
          </a:bodyPr>
          <a:lstStyle/>
          <a:p>
            <a:pPr algn="ctr">
              <a:lnSpc>
                <a:spcPts val="5065"/>
              </a:lnSpc>
              <a:spcBef>
                <a:spcPct val="0"/>
              </a:spcBef>
            </a:pPr>
            <a:r>
              <a:rPr lang="en-US" sz="3617">
                <a:solidFill>
                  <a:srgbClr val="FFFFFF"/>
                </a:solidFill>
                <a:latin typeface="Open Sans"/>
                <a:ea typeface="Open Sans"/>
                <a:cs typeface="Open Sans"/>
                <a:sym typeface="Open Sans"/>
              </a:rPr>
              <a:t> 3. Органикалық синтез</a:t>
            </a:r>
          </a:p>
          <a:p>
            <a:pPr algn="ctr">
              <a:lnSpc>
                <a:spcPts val="5065"/>
              </a:lnSpc>
              <a:spcBef>
                <a:spcPct val="0"/>
              </a:spcBef>
            </a:pPr>
            <a:endParaRPr lang="en-US" sz="3617">
              <a:solidFill>
                <a:srgbClr val="FFFFFF"/>
              </a:solidFill>
              <a:latin typeface="Open Sans"/>
              <a:ea typeface="Open Sans"/>
              <a:cs typeface="Open Sans"/>
              <a:sym typeface="Open Sans"/>
            </a:endParaRPr>
          </a:p>
          <a:p>
            <a:pPr algn="ctr">
              <a:lnSpc>
                <a:spcPts val="5065"/>
              </a:lnSpc>
              <a:spcBef>
                <a:spcPct val="0"/>
              </a:spcBef>
            </a:pPr>
            <a:r>
              <a:rPr lang="en-US" sz="3617">
                <a:solidFill>
                  <a:srgbClr val="FFFFFF"/>
                </a:solidFill>
                <a:latin typeface="Open Sans"/>
                <a:ea typeface="Open Sans"/>
                <a:cs typeface="Open Sans"/>
                <a:sym typeface="Open Sans"/>
              </a:rPr>
              <a:t> Гиперконьюгация арқылы молекуланың қай жерінде реакция жүруі оңай екенін болжауға болады (реакция орталықтарын анықтау).</a:t>
            </a:r>
          </a:p>
          <a:p>
            <a:pPr algn="ctr">
              <a:lnSpc>
                <a:spcPts val="5065"/>
              </a:lnSpc>
              <a:spcBef>
                <a:spcPct val="0"/>
              </a:spcBef>
            </a:pPr>
            <a:r>
              <a:rPr lang="en-US" sz="3617">
                <a:solidFill>
                  <a:srgbClr val="FFFFFF"/>
                </a:solidFill>
                <a:latin typeface="Open Sans"/>
                <a:ea typeface="Open Sans"/>
                <a:cs typeface="Open Sans"/>
                <a:sym typeface="Open Sans"/>
              </a:rPr>
              <a:t>  Бұл ақпарат катализаторларды жобалау, реакция механизмдерін болжау және жаңа материалдар синтездеу үшін өте маңызды.</a:t>
            </a:r>
          </a:p>
          <a:p>
            <a:pPr algn="ctr">
              <a:lnSpc>
                <a:spcPts val="5065"/>
              </a:lnSpc>
              <a:spcBef>
                <a:spcPct val="0"/>
              </a:spcBef>
            </a:pPr>
            <a:endParaRPr lang="en-US" sz="3617">
              <a:solidFill>
                <a:srgbClr val="FFFFFF"/>
              </a:solidFill>
              <a:latin typeface="Open Sans"/>
              <a:ea typeface="Open Sans"/>
              <a:cs typeface="Open Sans"/>
              <a:sym typeface="Open Sans"/>
            </a:endParaRPr>
          </a:p>
        </p:txBody>
      </p:sp>
      <p:sp>
        <p:nvSpPr>
          <p:cNvPr id="3" name="Freeform 3"/>
          <p:cNvSpPr/>
          <p:nvPr/>
        </p:nvSpPr>
        <p:spPr>
          <a:xfrm rot="927674">
            <a:off x="811628" y="7077813"/>
            <a:ext cx="2761773" cy="3144876"/>
          </a:xfrm>
          <a:custGeom>
            <a:avLst/>
            <a:gdLst/>
            <a:ahLst/>
            <a:cxnLst/>
            <a:rect l="l" t="t" r="r" b="b"/>
            <a:pathLst>
              <a:path w="2761773" h="3144876">
                <a:moveTo>
                  <a:pt x="0" y="0"/>
                </a:moveTo>
                <a:lnTo>
                  <a:pt x="2761773" y="0"/>
                </a:lnTo>
                <a:lnTo>
                  <a:pt x="2761773" y="3144877"/>
                </a:lnTo>
                <a:lnTo>
                  <a:pt x="0" y="3144877"/>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376612" y="2054848"/>
            <a:ext cx="17173040" cy="6600471"/>
          </a:xfrm>
          <a:prstGeom prst="rect">
            <a:avLst/>
          </a:prstGeom>
        </p:spPr>
        <p:txBody>
          <a:bodyPr lIns="0" tIns="0" rIns="0" bIns="0" rtlCol="0" anchor="t">
            <a:spAutoFit/>
          </a:bodyPr>
          <a:lstStyle/>
          <a:p>
            <a:pPr algn="ctr">
              <a:lnSpc>
                <a:spcPts val="4774"/>
              </a:lnSpc>
            </a:pPr>
            <a:r>
              <a:rPr lang="en-US" sz="3410">
                <a:solidFill>
                  <a:srgbClr val="0C3D26"/>
                </a:solidFill>
                <a:latin typeface="Open Sans"/>
                <a:ea typeface="Open Sans"/>
                <a:cs typeface="Open Sans"/>
                <a:sym typeface="Open Sans"/>
              </a:rPr>
              <a:t> 4. Материалтану</a:t>
            </a:r>
          </a:p>
          <a:p>
            <a:pPr algn="ctr">
              <a:lnSpc>
                <a:spcPts val="4774"/>
              </a:lnSpc>
              <a:spcBef>
                <a:spcPct val="0"/>
              </a:spcBef>
            </a:pPr>
            <a:r>
              <a:rPr lang="en-US" sz="3410">
                <a:solidFill>
                  <a:srgbClr val="0C3D26"/>
                </a:solidFill>
                <a:latin typeface="Open Sans"/>
                <a:ea typeface="Open Sans"/>
                <a:cs typeface="Open Sans"/>
                <a:sym typeface="Open Sans"/>
              </a:rPr>
              <a:t> Құрылымында гиперконьюгация бар молекулалар жарыққа тұрақты, жылуға төзімді және химиялық инертті болуы мүмкін. Бұл оларды бояғыштарда, жартылай өткізгіштерде және пластиктердің қоспаларында қолдануға мүмкіндік береді.</a:t>
            </a:r>
          </a:p>
          <a:p>
            <a:pPr algn="ctr">
              <a:lnSpc>
                <a:spcPts val="4774"/>
              </a:lnSpc>
              <a:spcBef>
                <a:spcPct val="0"/>
              </a:spcBef>
            </a:pPr>
            <a:r>
              <a:rPr lang="en-US" sz="3410">
                <a:solidFill>
                  <a:srgbClr val="0C3D26"/>
                </a:solidFill>
                <a:latin typeface="Open Sans"/>
                <a:ea typeface="Open Sans"/>
                <a:cs typeface="Open Sans"/>
                <a:sym typeface="Open Sans"/>
              </a:rPr>
              <a:t> Сонымен, гиперконьюгация – молекула ішіндегі электрондардың тиімді таралуын қамтамасыз ететін, молекуланың тұрақтылығы мен реакциялық қабілетін арттыратын маңызды электрондық құбылыс. Қолданбалы химияда ол дәрі-дәрмек жасаудан бастап, берік және төзімді материалдар алуға дейінгі көптеген технологияларда маңызды рөл атқарады.</a:t>
            </a:r>
          </a:p>
          <a:p>
            <a:pPr algn="ctr">
              <a:lnSpc>
                <a:spcPts val="4774"/>
              </a:lnSpc>
              <a:spcBef>
                <a:spcPct val="0"/>
              </a:spcBef>
            </a:pPr>
            <a:endParaRPr lang="en-US" sz="3410">
              <a:solidFill>
                <a:srgbClr val="0C3D26"/>
              </a:solidFill>
              <a:latin typeface="Open Sans"/>
              <a:ea typeface="Open Sans"/>
              <a:cs typeface="Open Sans"/>
              <a:sym typeface="Open Sans"/>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177667" y="1434528"/>
            <a:ext cx="17110333" cy="7840037"/>
          </a:xfrm>
          <a:prstGeom prst="rect">
            <a:avLst/>
          </a:prstGeom>
        </p:spPr>
        <p:txBody>
          <a:bodyPr lIns="0" tIns="0" rIns="0" bIns="0" rtlCol="0" anchor="t">
            <a:spAutoFit/>
          </a:bodyPr>
          <a:lstStyle/>
          <a:p>
            <a:pPr algn="l">
              <a:lnSpc>
                <a:spcPts val="4146"/>
              </a:lnSpc>
            </a:pPr>
            <a:r>
              <a:rPr lang="en-US" sz="2962">
                <a:solidFill>
                  <a:srgbClr val="0C3D26"/>
                </a:solidFill>
                <a:latin typeface="Open Sans"/>
                <a:ea typeface="Open Sans"/>
                <a:cs typeface="Open Sans"/>
                <a:sym typeface="Open Sans"/>
              </a:rPr>
              <a:t> Бақылау сұрақтары:</a:t>
            </a:r>
          </a:p>
          <a:p>
            <a:pPr algn="l">
              <a:lnSpc>
                <a:spcPts val="4146"/>
              </a:lnSpc>
            </a:pPr>
            <a:r>
              <a:rPr lang="en-US" sz="2962">
                <a:solidFill>
                  <a:srgbClr val="0C3D26"/>
                </a:solidFill>
                <a:latin typeface="Open Sans"/>
                <a:ea typeface="Open Sans"/>
                <a:cs typeface="Open Sans"/>
                <a:sym typeface="Open Sans"/>
              </a:rPr>
              <a:t> 1.             Электрон тығыздығының ығысуы қандай химиялық қасиеттерге әсер етеді?</a:t>
            </a:r>
          </a:p>
          <a:p>
            <a:pPr algn="l">
              <a:lnSpc>
                <a:spcPts val="4146"/>
              </a:lnSpc>
              <a:spcBef>
                <a:spcPct val="0"/>
              </a:spcBef>
            </a:pPr>
            <a:r>
              <a:rPr lang="en-US" sz="2962">
                <a:solidFill>
                  <a:srgbClr val="0C3D26"/>
                </a:solidFill>
                <a:latin typeface="Open Sans"/>
                <a:ea typeface="Open Sans"/>
                <a:cs typeface="Open Sans"/>
                <a:sym typeface="Open Sans"/>
              </a:rPr>
              <a:t> 2.             Электрондық және кеңістіктік эффектілердің айырмашылығы қандай?</a:t>
            </a:r>
          </a:p>
          <a:p>
            <a:pPr algn="l">
              <a:lnSpc>
                <a:spcPts val="4146"/>
              </a:lnSpc>
              <a:spcBef>
                <a:spcPct val="0"/>
              </a:spcBef>
            </a:pPr>
            <a:r>
              <a:rPr lang="en-US" sz="2962">
                <a:solidFill>
                  <a:srgbClr val="0C3D26"/>
                </a:solidFill>
                <a:latin typeface="Open Sans"/>
                <a:ea typeface="Open Sans"/>
                <a:cs typeface="Open Sans"/>
                <a:sym typeface="Open Sans"/>
              </a:rPr>
              <a:t> 3.             Индукциялық эффект дегеніміз не және ол қалай жүреді?</a:t>
            </a:r>
          </a:p>
          <a:p>
            <a:pPr algn="l">
              <a:lnSpc>
                <a:spcPts val="4146"/>
              </a:lnSpc>
              <a:spcBef>
                <a:spcPct val="0"/>
              </a:spcBef>
            </a:pPr>
            <a:r>
              <a:rPr lang="en-US" sz="2962">
                <a:solidFill>
                  <a:srgbClr val="0C3D26"/>
                </a:solidFill>
                <a:latin typeface="Open Sans"/>
                <a:ea typeface="Open Sans"/>
                <a:cs typeface="Open Sans"/>
                <a:sym typeface="Open Sans"/>
              </a:rPr>
              <a:t> 4.             Электртерістілік индукциялық эффектке қалай әсер етеді?</a:t>
            </a:r>
          </a:p>
          <a:p>
            <a:pPr algn="l">
              <a:lnSpc>
                <a:spcPts val="4146"/>
              </a:lnSpc>
              <a:spcBef>
                <a:spcPct val="0"/>
              </a:spcBef>
            </a:pPr>
            <a:r>
              <a:rPr lang="en-US" sz="2962">
                <a:solidFill>
                  <a:srgbClr val="0C3D26"/>
                </a:solidFill>
                <a:latin typeface="Open Sans"/>
                <a:ea typeface="Open Sans"/>
                <a:cs typeface="Open Sans"/>
                <a:sym typeface="Open Sans"/>
              </a:rPr>
              <a:t> 5.             +I және –I эффект беретін топтарға мысал келтіріңіз.</a:t>
            </a:r>
          </a:p>
          <a:p>
            <a:pPr algn="l">
              <a:lnSpc>
                <a:spcPts val="4146"/>
              </a:lnSpc>
              <a:spcBef>
                <a:spcPct val="0"/>
              </a:spcBef>
            </a:pPr>
            <a:r>
              <a:rPr lang="en-US" sz="2962">
                <a:solidFill>
                  <a:srgbClr val="0C3D26"/>
                </a:solidFill>
                <a:latin typeface="Open Sans"/>
                <a:ea typeface="Open Sans"/>
                <a:cs typeface="Open Sans"/>
                <a:sym typeface="Open Sans"/>
              </a:rPr>
              <a:t> 6.             Мезомерлік эффект қандай байланыстар арқылы жүреді?</a:t>
            </a:r>
          </a:p>
          <a:p>
            <a:pPr algn="l">
              <a:lnSpc>
                <a:spcPts val="4146"/>
              </a:lnSpc>
              <a:spcBef>
                <a:spcPct val="0"/>
              </a:spcBef>
            </a:pPr>
            <a:r>
              <a:rPr lang="en-US" sz="2962">
                <a:solidFill>
                  <a:srgbClr val="0C3D26"/>
                </a:solidFill>
                <a:latin typeface="Open Sans"/>
                <a:ea typeface="Open Sans"/>
                <a:cs typeface="Open Sans"/>
                <a:sym typeface="Open Sans"/>
              </a:rPr>
              <a:t> 7.             +M және –M эффект беретін топтарға нақты мысалдар келтіріңіз.</a:t>
            </a:r>
          </a:p>
          <a:p>
            <a:pPr algn="l">
              <a:lnSpc>
                <a:spcPts val="4146"/>
              </a:lnSpc>
              <a:spcBef>
                <a:spcPct val="0"/>
              </a:spcBef>
            </a:pPr>
            <a:r>
              <a:rPr lang="en-US" sz="2962">
                <a:solidFill>
                  <a:srgbClr val="0C3D26"/>
                </a:solidFill>
                <a:latin typeface="Open Sans"/>
                <a:ea typeface="Open Sans"/>
                <a:cs typeface="Open Sans"/>
                <a:sym typeface="Open Sans"/>
              </a:rPr>
              <a:t> 8.             Өріс эффектісі мен индукциялық эффекттің айырмашылығы неде?</a:t>
            </a:r>
          </a:p>
          <a:p>
            <a:pPr algn="l">
              <a:lnSpc>
                <a:spcPts val="4146"/>
              </a:lnSpc>
              <a:spcBef>
                <a:spcPct val="0"/>
              </a:spcBef>
            </a:pPr>
            <a:r>
              <a:rPr lang="en-US" sz="2962">
                <a:solidFill>
                  <a:srgbClr val="0C3D26"/>
                </a:solidFill>
                <a:latin typeface="Open Sans"/>
                <a:ea typeface="Open Sans"/>
                <a:cs typeface="Open Sans"/>
                <a:sym typeface="Open Sans"/>
              </a:rPr>
              <a:t> 9.             Электрон тартқыш топтың молекуладағы орналасуы өріс эффектісіне қалай әсер етеді?</a:t>
            </a:r>
          </a:p>
          <a:p>
            <a:pPr algn="l">
              <a:lnSpc>
                <a:spcPts val="4146"/>
              </a:lnSpc>
              <a:spcBef>
                <a:spcPct val="0"/>
              </a:spcBef>
            </a:pPr>
            <a:r>
              <a:rPr lang="en-US" sz="2962">
                <a:solidFill>
                  <a:srgbClr val="0C3D26"/>
                </a:solidFill>
                <a:latin typeface="Open Sans"/>
                <a:ea typeface="Open Sans"/>
                <a:cs typeface="Open Sans"/>
                <a:sym typeface="Open Sans"/>
              </a:rPr>
              <a:t> 10.          Гиперконъюгация қандай молекулаларда байқалады?</a:t>
            </a:r>
          </a:p>
          <a:p>
            <a:pPr algn="l">
              <a:lnSpc>
                <a:spcPts val="4146"/>
              </a:lnSpc>
              <a:spcBef>
                <a:spcPct val="0"/>
              </a:spcBef>
            </a:pPr>
            <a:endParaRPr lang="en-US" sz="2962">
              <a:solidFill>
                <a:srgbClr val="0C3D26"/>
              </a:solidFill>
              <a:latin typeface="Open Sans"/>
              <a:ea typeface="Open Sans"/>
              <a:cs typeface="Open Sans"/>
              <a:sym typeface="Open Sans"/>
            </a:endParaRPr>
          </a:p>
          <a:p>
            <a:pPr algn="l">
              <a:lnSpc>
                <a:spcPts val="4146"/>
              </a:lnSpc>
              <a:spcBef>
                <a:spcPct val="0"/>
              </a:spcBef>
            </a:pPr>
            <a:r>
              <a:rPr lang="en-US" sz="2962">
                <a:solidFill>
                  <a:srgbClr val="0C3D26"/>
                </a:solidFill>
                <a:latin typeface="Open Sans"/>
                <a:ea typeface="Open Sans"/>
                <a:cs typeface="Open Sans"/>
                <a:sym typeface="Open Sans"/>
              </a:rPr>
              <a:t>  </a:t>
            </a:r>
          </a:p>
          <a:p>
            <a:pPr algn="l">
              <a:lnSpc>
                <a:spcPts val="4146"/>
              </a:lnSpc>
              <a:spcBef>
                <a:spcPct val="0"/>
              </a:spcBef>
            </a:pPr>
            <a:endParaRPr lang="en-US" sz="2962">
              <a:solidFill>
                <a:srgbClr val="0C3D26"/>
              </a:solidFill>
              <a:latin typeface="Open Sans"/>
              <a:ea typeface="Open Sans"/>
              <a:cs typeface="Open Sans"/>
              <a:sym typeface="Open Sans"/>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48200" y="4000500"/>
            <a:ext cx="9768893" cy="1015663"/>
          </a:xfrm>
          <a:prstGeom prst="rect">
            <a:avLst/>
          </a:prstGeom>
          <a:noFill/>
        </p:spPr>
        <p:txBody>
          <a:bodyPr wrap="none" rtlCol="0">
            <a:spAutoFit/>
          </a:bodyPr>
          <a:lstStyle/>
          <a:p>
            <a:r>
              <a:rPr lang="kk-KZ" sz="6000" b="1" dirty="0" smtClean="0">
                <a:solidFill>
                  <a:srgbClr val="00B050"/>
                </a:solidFill>
              </a:rPr>
              <a:t>НАЗАРЛАРЫҢЫЗҒА РАҚМЕТ!</a:t>
            </a:r>
            <a:endParaRPr lang="ru-RU" sz="6000" b="1" dirty="0">
              <a:solidFill>
                <a:srgbClr val="00B050"/>
              </a:solidFill>
            </a:endParaRPr>
          </a:p>
        </p:txBody>
      </p:sp>
    </p:spTree>
    <p:extLst>
      <p:ext uri="{BB962C8B-B14F-4D97-AF65-F5344CB8AC3E}">
        <p14:creationId xmlns:p14="http://schemas.microsoft.com/office/powerpoint/2010/main" val="2546355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369061" y="3055623"/>
            <a:ext cx="15549878" cy="4575793"/>
          </a:xfrm>
          <a:prstGeom prst="rect">
            <a:avLst/>
          </a:prstGeom>
        </p:spPr>
        <p:txBody>
          <a:bodyPr lIns="0" tIns="0" rIns="0" bIns="0" rtlCol="0" anchor="t">
            <a:spAutoFit/>
          </a:bodyPr>
          <a:lstStyle/>
          <a:p>
            <a:pPr algn="ctr">
              <a:lnSpc>
                <a:spcPts val="4047"/>
              </a:lnSpc>
            </a:pPr>
            <a:r>
              <a:rPr lang="en-US" sz="2890">
                <a:solidFill>
                  <a:srgbClr val="0C3D26"/>
                </a:solidFill>
                <a:latin typeface="Open Sans"/>
                <a:ea typeface="Open Sans"/>
                <a:cs typeface="Open Sans"/>
                <a:sym typeface="Open Sans"/>
              </a:rPr>
              <a:t> 1. Органикалық қосылыстардың молекулаларындағы электрондық әсерлер.</a:t>
            </a:r>
          </a:p>
          <a:p>
            <a:pPr algn="ctr">
              <a:lnSpc>
                <a:spcPts val="4047"/>
              </a:lnSpc>
              <a:spcBef>
                <a:spcPct val="0"/>
              </a:spcBef>
            </a:pPr>
            <a:r>
              <a:rPr lang="en-US" sz="2890">
                <a:solidFill>
                  <a:srgbClr val="0C3D26"/>
                </a:solidFill>
                <a:latin typeface="Open Sans"/>
                <a:ea typeface="Open Sans"/>
                <a:cs typeface="Open Sans"/>
                <a:sym typeface="Open Sans"/>
              </a:rPr>
              <a:t> Электрондық әсерлер — органикалық молекуладағы бір функционалдық топ немесе атомның электрондарды өзіне тарту немесе итеру қабілетіне байланысты басқа атомдардағы электрон тығыздығына әсер етуі. Бұл әсерлер молекуланың реакциялық қабілетіне, полярлығына, тұрақтылығына, қышқылдығы мен негіздігіне, тіпті түзілу механизмдеріне тікелей әсер етеді. Қазіргі таңдағы электрондық алмасу теориясына байланысты электрондық тығыздық әр заттың молекуласында оның химиялық құрылысына байланысты бөлінген.</a:t>
            </a:r>
          </a:p>
          <a:p>
            <a:pPr algn="ctr">
              <a:lnSpc>
                <a:spcPts val="4047"/>
              </a:lnSpc>
              <a:spcBef>
                <a:spcPct val="0"/>
              </a:spcBef>
            </a:pPr>
            <a:endParaRPr lang="en-US" sz="2890">
              <a:solidFill>
                <a:srgbClr val="0C3D26"/>
              </a:solidFill>
              <a:latin typeface="Open Sans"/>
              <a:ea typeface="Open Sans"/>
              <a:cs typeface="Open Sans"/>
              <a:sym typeface="Open Sans"/>
            </a:endParaRPr>
          </a:p>
        </p:txBody>
      </p:sp>
      <p:sp>
        <p:nvSpPr>
          <p:cNvPr id="3" name="Freeform 3"/>
          <p:cNvSpPr/>
          <p:nvPr/>
        </p:nvSpPr>
        <p:spPr>
          <a:xfrm>
            <a:off x="14813758" y="7132511"/>
            <a:ext cx="2445542" cy="2474874"/>
          </a:xfrm>
          <a:custGeom>
            <a:avLst/>
            <a:gdLst/>
            <a:ahLst/>
            <a:cxnLst/>
            <a:rect l="l" t="t" r="r" b="b"/>
            <a:pathLst>
              <a:path w="2445542" h="2474874">
                <a:moveTo>
                  <a:pt x="0" y="0"/>
                </a:moveTo>
                <a:lnTo>
                  <a:pt x="2445542" y="0"/>
                </a:lnTo>
                <a:lnTo>
                  <a:pt x="2445542" y="2474874"/>
                </a:lnTo>
                <a:lnTo>
                  <a:pt x="0" y="247487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1615145" y="2413020"/>
            <a:ext cx="15057710" cy="6166841"/>
          </a:xfrm>
          <a:prstGeom prst="rect">
            <a:avLst/>
          </a:prstGeom>
        </p:spPr>
        <p:txBody>
          <a:bodyPr lIns="0" tIns="0" rIns="0" bIns="0" rtlCol="0" anchor="t">
            <a:spAutoFit/>
          </a:bodyPr>
          <a:lstStyle/>
          <a:p>
            <a:pPr algn="ctr">
              <a:lnSpc>
                <a:spcPts val="4464"/>
              </a:lnSpc>
              <a:spcBef>
                <a:spcPct val="0"/>
              </a:spcBef>
            </a:pPr>
            <a:r>
              <a:rPr lang="en-US" sz="3188">
                <a:solidFill>
                  <a:srgbClr val="0C3D26"/>
                </a:solidFill>
                <a:latin typeface="Open Sans"/>
                <a:ea typeface="Open Sans"/>
                <a:cs typeface="Open Sans"/>
                <a:sym typeface="Open Sans"/>
              </a:rPr>
              <a:t> Ковалентті байланысқан атомдар тізбегіне орынбасарлардың әсер ету қабілеті органикалық қосылыстардың бір сипаттамасы болып табылады. Сонымен қатар, орынбасар қосылған қалдық молекуланың әсерін сезеді, оны қоршаған атомдар табиғатына және қалдық молекуланың құрылысына тәуелді болады.</a:t>
            </a:r>
          </a:p>
          <a:p>
            <a:pPr algn="ctr">
              <a:lnSpc>
                <a:spcPts val="4464"/>
              </a:lnSpc>
              <a:spcBef>
                <a:spcPct val="0"/>
              </a:spcBef>
            </a:pPr>
            <a:endParaRPr lang="en-US" sz="3188">
              <a:solidFill>
                <a:srgbClr val="0C3D26"/>
              </a:solidFill>
              <a:latin typeface="Open Sans"/>
              <a:ea typeface="Open Sans"/>
              <a:cs typeface="Open Sans"/>
              <a:sym typeface="Open Sans"/>
            </a:endParaRPr>
          </a:p>
          <a:p>
            <a:pPr algn="ctr">
              <a:lnSpc>
                <a:spcPts val="4464"/>
              </a:lnSpc>
              <a:spcBef>
                <a:spcPct val="0"/>
              </a:spcBef>
            </a:pPr>
            <a:r>
              <a:rPr lang="en-US" sz="3188">
                <a:solidFill>
                  <a:srgbClr val="0C3D26"/>
                </a:solidFill>
                <a:latin typeface="Open Sans"/>
                <a:ea typeface="Open Sans"/>
                <a:cs typeface="Open Sans"/>
                <a:sym typeface="Open Sans"/>
              </a:rPr>
              <a:t> Орынбасар әсерін σ мен π байланыс сызықтары бойынша берілуі осы байланыстардың электрондық күйінің өзгеруіне алып келеді, олардың поляризациялануы жүреді және байланыс типіне байланысты әртүрлі болады.</a:t>
            </a:r>
          </a:p>
          <a:p>
            <a:pPr algn="ctr">
              <a:lnSpc>
                <a:spcPts val="4464"/>
              </a:lnSpc>
              <a:spcBef>
                <a:spcPct val="0"/>
              </a:spcBef>
            </a:pPr>
            <a:endParaRPr lang="en-US" sz="3188">
              <a:solidFill>
                <a:srgbClr val="0C3D26"/>
              </a:solidFill>
              <a:latin typeface="Open Sans"/>
              <a:ea typeface="Open Sans"/>
              <a:cs typeface="Open Sans"/>
              <a:sym typeface="Open Sans"/>
            </a:endParaRPr>
          </a:p>
        </p:txBody>
      </p:sp>
      <p:sp>
        <p:nvSpPr>
          <p:cNvPr id="3" name="Freeform 3"/>
          <p:cNvSpPr/>
          <p:nvPr/>
        </p:nvSpPr>
        <p:spPr>
          <a:xfrm>
            <a:off x="0" y="-448597"/>
            <a:ext cx="2629560" cy="2366604"/>
          </a:xfrm>
          <a:custGeom>
            <a:avLst/>
            <a:gdLst/>
            <a:ahLst/>
            <a:cxnLst/>
            <a:rect l="l" t="t" r="r" b="b"/>
            <a:pathLst>
              <a:path w="2629560" h="2366604">
                <a:moveTo>
                  <a:pt x="0" y="0"/>
                </a:moveTo>
                <a:lnTo>
                  <a:pt x="2629560" y="0"/>
                </a:lnTo>
                <a:lnTo>
                  <a:pt x="2629560" y="2366604"/>
                </a:lnTo>
                <a:lnTo>
                  <a:pt x="0" y="236660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19764A"/>
        </a:solidFill>
        <a:effectLst/>
      </p:bgPr>
    </p:bg>
    <p:spTree>
      <p:nvGrpSpPr>
        <p:cNvPr id="1" name=""/>
        <p:cNvGrpSpPr/>
        <p:nvPr/>
      </p:nvGrpSpPr>
      <p:grpSpPr>
        <a:xfrm>
          <a:off x="0" y="0"/>
          <a:ext cx="0" cy="0"/>
          <a:chOff x="0" y="0"/>
          <a:chExt cx="0" cy="0"/>
        </a:xfrm>
      </p:grpSpPr>
      <p:sp>
        <p:nvSpPr>
          <p:cNvPr id="2" name="TextBox 2"/>
          <p:cNvSpPr txBox="1"/>
          <p:nvPr/>
        </p:nvSpPr>
        <p:spPr>
          <a:xfrm>
            <a:off x="410631" y="3456419"/>
            <a:ext cx="17466738" cy="3307486"/>
          </a:xfrm>
          <a:prstGeom prst="rect">
            <a:avLst/>
          </a:prstGeom>
        </p:spPr>
        <p:txBody>
          <a:bodyPr lIns="0" tIns="0" rIns="0" bIns="0" rtlCol="0" anchor="t">
            <a:spAutoFit/>
          </a:bodyPr>
          <a:lstStyle/>
          <a:p>
            <a:pPr algn="ctr">
              <a:lnSpc>
                <a:spcPts val="5293"/>
              </a:lnSpc>
              <a:spcBef>
                <a:spcPct val="0"/>
              </a:spcBef>
            </a:pPr>
            <a:r>
              <a:rPr lang="en-US" sz="3781">
                <a:solidFill>
                  <a:srgbClr val="FFFFFF"/>
                </a:solidFill>
                <a:latin typeface="Open Sans"/>
                <a:ea typeface="Open Sans"/>
                <a:cs typeface="Open Sans"/>
                <a:sym typeface="Open Sans"/>
              </a:rPr>
              <a:t> Әртүрлі атомға ие молекуланың электрондық тығыздығы электронға ұқсастығы өте жоғары атомдарға қарағанда көп (μ - 0). Мысалы, СН3 - Cl хлор атомындағы теріс және көміртек атомындағы оң зарядты электрлік диполь пайда болады.</a:t>
            </a:r>
          </a:p>
          <a:p>
            <a:pPr algn="ctr">
              <a:lnSpc>
                <a:spcPts val="5293"/>
              </a:lnSpc>
              <a:spcBef>
                <a:spcPct val="0"/>
              </a:spcBef>
            </a:pPr>
            <a:endParaRPr lang="en-US" sz="3781">
              <a:solidFill>
                <a:srgbClr val="FFFFFF"/>
              </a:solidFill>
              <a:latin typeface="Open Sans"/>
              <a:ea typeface="Open Sans"/>
              <a:cs typeface="Open Sans"/>
              <a:sym typeface="Open Sans"/>
            </a:endParaRPr>
          </a:p>
        </p:txBody>
      </p:sp>
      <p:sp>
        <p:nvSpPr>
          <p:cNvPr id="3" name="Freeform 3"/>
          <p:cNvSpPr/>
          <p:nvPr/>
        </p:nvSpPr>
        <p:spPr>
          <a:xfrm>
            <a:off x="14528492" y="6763906"/>
            <a:ext cx="2443654" cy="2877965"/>
          </a:xfrm>
          <a:custGeom>
            <a:avLst/>
            <a:gdLst/>
            <a:ahLst/>
            <a:cxnLst/>
            <a:rect l="l" t="t" r="r" b="b"/>
            <a:pathLst>
              <a:path w="2443654" h="2877965">
                <a:moveTo>
                  <a:pt x="0" y="0"/>
                </a:moveTo>
                <a:lnTo>
                  <a:pt x="2443654" y="0"/>
                </a:lnTo>
                <a:lnTo>
                  <a:pt x="2443654" y="2877964"/>
                </a:lnTo>
                <a:lnTo>
                  <a:pt x="0" y="2877964"/>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19764A"/>
        </a:solidFill>
        <a:effectLst/>
      </p:bgPr>
    </p:bg>
    <p:spTree>
      <p:nvGrpSpPr>
        <p:cNvPr id="1" name=""/>
        <p:cNvGrpSpPr/>
        <p:nvPr/>
      </p:nvGrpSpPr>
      <p:grpSpPr>
        <a:xfrm>
          <a:off x="0" y="0"/>
          <a:ext cx="0" cy="0"/>
          <a:chOff x="0" y="0"/>
          <a:chExt cx="0" cy="0"/>
        </a:xfrm>
      </p:grpSpPr>
      <p:sp>
        <p:nvSpPr>
          <p:cNvPr id="2" name="TextBox 2"/>
          <p:cNvSpPr txBox="1"/>
          <p:nvPr/>
        </p:nvSpPr>
        <p:spPr>
          <a:xfrm>
            <a:off x="1028700" y="2419667"/>
            <a:ext cx="16230600" cy="5981065"/>
          </a:xfrm>
          <a:prstGeom prst="rect">
            <a:avLst/>
          </a:prstGeom>
        </p:spPr>
        <p:txBody>
          <a:bodyPr lIns="0" tIns="0" rIns="0" bIns="0" rtlCol="0" anchor="t">
            <a:spAutoFit/>
          </a:bodyPr>
          <a:lstStyle/>
          <a:p>
            <a:pPr algn="ctr">
              <a:lnSpc>
                <a:spcPts val="4759"/>
              </a:lnSpc>
            </a:pPr>
            <a:r>
              <a:rPr lang="en-US" sz="3399">
                <a:solidFill>
                  <a:srgbClr val="FFFFFF"/>
                </a:solidFill>
                <a:latin typeface="Open Sans"/>
                <a:ea typeface="Open Sans"/>
                <a:cs typeface="Open Sans"/>
                <a:sym typeface="Open Sans"/>
              </a:rPr>
              <a:t> </a:t>
            </a:r>
            <a:r>
              <a:rPr lang="en-US" sz="3399" b="1">
                <a:solidFill>
                  <a:srgbClr val="FFFFFF"/>
                </a:solidFill>
                <a:latin typeface="Open Sans Bold"/>
                <a:ea typeface="Open Sans Bold"/>
                <a:cs typeface="Open Sans Bold"/>
                <a:sym typeface="Open Sans Bold"/>
              </a:rPr>
              <a:t>Қолданбалы химиядағы рөлі.</a:t>
            </a:r>
          </a:p>
          <a:p>
            <a:pPr algn="ctr">
              <a:lnSpc>
                <a:spcPts val="4759"/>
              </a:lnSpc>
            </a:pPr>
            <a:endParaRPr lang="en-US" sz="3399" b="1">
              <a:solidFill>
                <a:srgbClr val="FFFFFF"/>
              </a:solidFill>
              <a:latin typeface="Open Sans Bold"/>
              <a:ea typeface="Open Sans Bold"/>
              <a:cs typeface="Open Sans Bold"/>
              <a:sym typeface="Open Sans Bold"/>
            </a:endParaRPr>
          </a:p>
          <a:p>
            <a:pPr algn="ctr">
              <a:lnSpc>
                <a:spcPts val="4759"/>
              </a:lnSpc>
            </a:pPr>
            <a:r>
              <a:rPr lang="en-US" sz="3399">
                <a:solidFill>
                  <a:srgbClr val="FFFFFF"/>
                </a:solidFill>
                <a:latin typeface="Open Sans"/>
                <a:ea typeface="Open Sans"/>
                <a:cs typeface="Open Sans"/>
                <a:sym typeface="Open Sans"/>
              </a:rPr>
              <a:t> 1. Фармацевтикада</a:t>
            </a:r>
          </a:p>
          <a:p>
            <a:pPr algn="ctr">
              <a:lnSpc>
                <a:spcPts val="4759"/>
              </a:lnSpc>
              <a:spcBef>
                <a:spcPct val="0"/>
              </a:spcBef>
            </a:pPr>
            <a:r>
              <a:rPr lang="en-US" sz="3399">
                <a:solidFill>
                  <a:srgbClr val="FFFFFF"/>
                </a:solidFill>
                <a:latin typeface="Open Sans"/>
                <a:ea typeface="Open Sans"/>
                <a:cs typeface="Open Sans"/>
                <a:sym typeface="Open Sans"/>
              </a:rPr>
              <a:t> -                Электрондық әсерлер молекуланың биоактивтілігіне, еритіндігіне, және метаболизмге тұрақтылығына әсер етеді.</a:t>
            </a:r>
          </a:p>
          <a:p>
            <a:pPr algn="ctr">
              <a:lnSpc>
                <a:spcPts val="4759"/>
              </a:lnSpc>
              <a:spcBef>
                <a:spcPct val="0"/>
              </a:spcBef>
            </a:pPr>
            <a:r>
              <a:rPr lang="en-US" sz="3399">
                <a:solidFill>
                  <a:srgbClr val="FFFFFF"/>
                </a:solidFill>
                <a:latin typeface="Open Sans"/>
                <a:ea typeface="Open Sans"/>
                <a:cs typeface="Open Sans"/>
                <a:sym typeface="Open Sans"/>
              </a:rPr>
              <a:t> -                Мысал: Парацетамол молекуласында –OH және –NHCOCH₃ топтарының +M әсері оны белсенді етеді және уыттылығын төмендетеді.</a:t>
            </a:r>
          </a:p>
          <a:p>
            <a:pPr algn="ctr">
              <a:lnSpc>
                <a:spcPts val="4759"/>
              </a:lnSpc>
              <a:spcBef>
                <a:spcPct val="0"/>
              </a:spcBef>
            </a:pPr>
            <a:r>
              <a:rPr lang="en-US" sz="3399">
                <a:solidFill>
                  <a:srgbClr val="FFFFFF"/>
                </a:solidFill>
                <a:latin typeface="Open Sans"/>
                <a:ea typeface="Open Sans"/>
                <a:cs typeface="Open Sans"/>
                <a:sym typeface="Open Sans"/>
              </a:rPr>
              <a:t> -                Дәрілердің рецепторлармен өзара әрекеттесуін оңтайландыру үшін молекула ішіндегі электрон тығыздығын басқару қажет.</a:t>
            </a:r>
          </a:p>
          <a:p>
            <a:pPr algn="ctr">
              <a:lnSpc>
                <a:spcPts val="4759"/>
              </a:lnSpc>
              <a:spcBef>
                <a:spcPct val="0"/>
              </a:spcBef>
            </a:pPr>
            <a:endParaRPr lang="en-US" sz="3399">
              <a:solidFill>
                <a:srgbClr val="FFFFFF"/>
              </a:solidFill>
              <a:latin typeface="Open Sans"/>
              <a:ea typeface="Open Sans"/>
              <a:cs typeface="Open Sans"/>
              <a:sym typeface="Open Sans"/>
            </a:endParaRPr>
          </a:p>
        </p:txBody>
      </p:sp>
      <p:sp>
        <p:nvSpPr>
          <p:cNvPr id="3" name="Freeform 3"/>
          <p:cNvSpPr/>
          <p:nvPr/>
        </p:nvSpPr>
        <p:spPr>
          <a:xfrm>
            <a:off x="614736" y="777246"/>
            <a:ext cx="3657600" cy="1709097"/>
          </a:xfrm>
          <a:custGeom>
            <a:avLst/>
            <a:gdLst/>
            <a:ahLst/>
            <a:cxnLst/>
            <a:rect l="l" t="t" r="r" b="b"/>
            <a:pathLst>
              <a:path w="3657600" h="1709097">
                <a:moveTo>
                  <a:pt x="0" y="0"/>
                </a:moveTo>
                <a:lnTo>
                  <a:pt x="3657600" y="0"/>
                </a:lnTo>
                <a:lnTo>
                  <a:pt x="3657600" y="1709096"/>
                </a:lnTo>
                <a:lnTo>
                  <a:pt x="0" y="1709096"/>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12735722" y="6558563"/>
            <a:ext cx="3978500" cy="3550811"/>
          </a:xfrm>
          <a:custGeom>
            <a:avLst/>
            <a:gdLst/>
            <a:ahLst/>
            <a:cxnLst/>
            <a:rect l="l" t="t" r="r" b="b"/>
            <a:pathLst>
              <a:path w="3978500" h="3550811">
                <a:moveTo>
                  <a:pt x="0" y="0"/>
                </a:moveTo>
                <a:lnTo>
                  <a:pt x="3978500" y="0"/>
                </a:lnTo>
                <a:lnTo>
                  <a:pt x="3978500" y="3550811"/>
                </a:lnTo>
                <a:lnTo>
                  <a:pt x="0" y="3550811"/>
                </a:lnTo>
                <a:lnTo>
                  <a:pt x="0" y="0"/>
                </a:lnTo>
                <a:close/>
              </a:path>
            </a:pathLst>
          </a:custGeom>
          <a:blipFill>
            <a:blip r:embed="rId2"/>
            <a:stretch>
              <a:fillRect/>
            </a:stretch>
          </a:blipFill>
        </p:spPr>
      </p:sp>
      <p:sp>
        <p:nvSpPr>
          <p:cNvPr id="3" name="TextBox 3"/>
          <p:cNvSpPr txBox="1"/>
          <p:nvPr/>
        </p:nvSpPr>
        <p:spPr>
          <a:xfrm>
            <a:off x="1573778" y="2766002"/>
            <a:ext cx="15140443" cy="4678797"/>
          </a:xfrm>
          <a:prstGeom prst="rect">
            <a:avLst/>
          </a:prstGeom>
        </p:spPr>
        <p:txBody>
          <a:bodyPr lIns="0" tIns="0" rIns="0" bIns="0" rtlCol="0" anchor="t">
            <a:spAutoFit/>
          </a:bodyPr>
          <a:lstStyle/>
          <a:p>
            <a:pPr algn="ctr">
              <a:lnSpc>
                <a:spcPts val="5325"/>
              </a:lnSpc>
              <a:spcBef>
                <a:spcPct val="0"/>
              </a:spcBef>
            </a:pPr>
            <a:r>
              <a:rPr lang="en-US" sz="3803">
                <a:solidFill>
                  <a:srgbClr val="0C3D26"/>
                </a:solidFill>
                <a:latin typeface="Open Sans"/>
                <a:ea typeface="Open Sans"/>
                <a:cs typeface="Open Sans"/>
                <a:sym typeface="Open Sans"/>
              </a:rPr>
              <a:t> 2. Органикалық синтезде</a:t>
            </a:r>
          </a:p>
          <a:p>
            <a:pPr algn="ctr">
              <a:lnSpc>
                <a:spcPts val="5325"/>
              </a:lnSpc>
              <a:spcBef>
                <a:spcPct val="0"/>
              </a:spcBef>
            </a:pPr>
            <a:r>
              <a:rPr lang="en-US" sz="3803">
                <a:solidFill>
                  <a:srgbClr val="0C3D26"/>
                </a:solidFill>
                <a:latin typeface="Open Sans"/>
                <a:ea typeface="Open Sans"/>
                <a:cs typeface="Open Sans"/>
                <a:sym typeface="Open Sans"/>
              </a:rPr>
              <a:t> -                Реакция механизмдерін болжауда маңызды. Электрон тартып тұрған топтар реакция орталығын электрофильді немесе нуклеофильді етуі мүмкін.</a:t>
            </a:r>
          </a:p>
          <a:p>
            <a:pPr algn="ctr">
              <a:lnSpc>
                <a:spcPts val="5325"/>
              </a:lnSpc>
              <a:spcBef>
                <a:spcPct val="0"/>
              </a:spcBef>
            </a:pPr>
            <a:r>
              <a:rPr lang="en-US" sz="3803">
                <a:solidFill>
                  <a:srgbClr val="0C3D26"/>
                </a:solidFill>
                <a:latin typeface="Open Sans"/>
                <a:ea typeface="Open Sans"/>
                <a:cs typeface="Open Sans"/>
                <a:sym typeface="Open Sans"/>
              </a:rPr>
              <a:t> -                Бұл әсерлерді ескеру арқылы реакция бағыттылығы мен жылдамдығын басқаруға болады.</a:t>
            </a:r>
          </a:p>
          <a:p>
            <a:pPr algn="ctr">
              <a:lnSpc>
                <a:spcPts val="5325"/>
              </a:lnSpc>
              <a:spcBef>
                <a:spcPct val="0"/>
              </a:spcBef>
            </a:pPr>
            <a:endParaRPr lang="en-US" sz="3803">
              <a:solidFill>
                <a:srgbClr val="0C3D26"/>
              </a:solidFill>
              <a:latin typeface="Open Sans"/>
              <a:ea typeface="Open Sans"/>
              <a:cs typeface="Open Sans"/>
              <a:sym typeface="Open Sans"/>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732902" y="2572529"/>
            <a:ext cx="12822196" cy="5075267"/>
          </a:xfrm>
          <a:prstGeom prst="rect">
            <a:avLst/>
          </a:prstGeom>
        </p:spPr>
        <p:txBody>
          <a:bodyPr lIns="0" tIns="0" rIns="0" bIns="0" rtlCol="0" anchor="t">
            <a:spAutoFit/>
          </a:bodyPr>
          <a:lstStyle/>
          <a:p>
            <a:pPr algn="ctr">
              <a:lnSpc>
                <a:spcPts val="5794"/>
              </a:lnSpc>
              <a:spcBef>
                <a:spcPct val="0"/>
              </a:spcBef>
            </a:pPr>
            <a:r>
              <a:rPr lang="en-US" sz="4139">
                <a:solidFill>
                  <a:srgbClr val="0C3D26"/>
                </a:solidFill>
                <a:latin typeface="Open Sans"/>
                <a:ea typeface="Open Sans"/>
                <a:cs typeface="Open Sans"/>
                <a:sym typeface="Open Sans"/>
              </a:rPr>
              <a:t> 3. Полимерлер химиясында. Полимерлердің беріктігі, иілімділігі, және төзімділігі функционалдық топтардың электрондық табиғатына байланысты. Мысал: –Cl тобы бар полимерлер (ПВХ) –I әсерінің арқасында жоғары беріктікке ие.</a:t>
            </a:r>
          </a:p>
          <a:p>
            <a:pPr algn="ctr">
              <a:lnSpc>
                <a:spcPts val="5794"/>
              </a:lnSpc>
              <a:spcBef>
                <a:spcPct val="0"/>
              </a:spcBef>
            </a:pPr>
            <a:endParaRPr lang="en-US" sz="4139">
              <a:solidFill>
                <a:srgbClr val="0C3D26"/>
              </a:solidFill>
              <a:latin typeface="Open Sans"/>
              <a:ea typeface="Open Sans"/>
              <a:cs typeface="Open Sans"/>
              <a:sym typeface="Open Sans"/>
            </a:endParaRPr>
          </a:p>
        </p:txBody>
      </p:sp>
      <p:sp>
        <p:nvSpPr>
          <p:cNvPr id="3" name="Freeform 3"/>
          <p:cNvSpPr/>
          <p:nvPr/>
        </p:nvSpPr>
        <p:spPr>
          <a:xfrm>
            <a:off x="14055899" y="6619890"/>
            <a:ext cx="2998398" cy="2987495"/>
          </a:xfrm>
          <a:custGeom>
            <a:avLst/>
            <a:gdLst/>
            <a:ahLst/>
            <a:cxnLst/>
            <a:rect l="l" t="t" r="r" b="b"/>
            <a:pathLst>
              <a:path w="2998398" h="2987495">
                <a:moveTo>
                  <a:pt x="0" y="0"/>
                </a:moveTo>
                <a:lnTo>
                  <a:pt x="2998398" y="0"/>
                </a:lnTo>
                <a:lnTo>
                  <a:pt x="2998398" y="2987495"/>
                </a:lnTo>
                <a:lnTo>
                  <a:pt x="0" y="2987495"/>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19764A"/>
        </a:solidFill>
        <a:effectLst/>
      </p:bgPr>
    </p:bg>
    <p:spTree>
      <p:nvGrpSpPr>
        <p:cNvPr id="1" name=""/>
        <p:cNvGrpSpPr/>
        <p:nvPr/>
      </p:nvGrpSpPr>
      <p:grpSpPr>
        <a:xfrm>
          <a:off x="0" y="0"/>
          <a:ext cx="0" cy="0"/>
          <a:chOff x="0" y="0"/>
          <a:chExt cx="0" cy="0"/>
        </a:xfrm>
      </p:grpSpPr>
      <p:sp>
        <p:nvSpPr>
          <p:cNvPr id="2" name="TextBox 2"/>
          <p:cNvSpPr txBox="1"/>
          <p:nvPr/>
        </p:nvSpPr>
        <p:spPr>
          <a:xfrm>
            <a:off x="1574251" y="3360884"/>
            <a:ext cx="15139497" cy="3489032"/>
          </a:xfrm>
          <a:prstGeom prst="rect">
            <a:avLst/>
          </a:prstGeom>
        </p:spPr>
        <p:txBody>
          <a:bodyPr lIns="0" tIns="0" rIns="0" bIns="0" rtlCol="0" anchor="t">
            <a:spAutoFit/>
          </a:bodyPr>
          <a:lstStyle/>
          <a:p>
            <a:pPr algn="ctr">
              <a:lnSpc>
                <a:spcPts val="5574"/>
              </a:lnSpc>
              <a:spcBef>
                <a:spcPct val="0"/>
              </a:spcBef>
            </a:pPr>
            <a:r>
              <a:rPr lang="en-US" sz="3982">
                <a:solidFill>
                  <a:srgbClr val="FFFFFF"/>
                </a:solidFill>
                <a:latin typeface="Open Sans"/>
                <a:ea typeface="Open Sans"/>
                <a:cs typeface="Open Sans"/>
                <a:sym typeface="Open Sans"/>
              </a:rPr>
              <a:t> 4. Тұрмыстық және өндірістік химияда. Жуу құралдары, косметикалық өнімдер, бояғыштар құрамындағы молекулаларда электрондық әсерлер олардың ергіштігін, реакцияға бейімділігін және өнімнің тиімділігін анықтайды.</a:t>
            </a:r>
          </a:p>
          <a:p>
            <a:pPr algn="ctr">
              <a:lnSpc>
                <a:spcPts val="5574"/>
              </a:lnSpc>
              <a:spcBef>
                <a:spcPct val="0"/>
              </a:spcBef>
            </a:pPr>
            <a:endParaRPr lang="en-US" sz="3982">
              <a:solidFill>
                <a:srgbClr val="FFFFFF"/>
              </a:solidFill>
              <a:latin typeface="Open Sans"/>
              <a:ea typeface="Open Sans"/>
              <a:cs typeface="Open Sans"/>
              <a:sym typeface="Open Sans"/>
            </a:endParaRPr>
          </a:p>
        </p:txBody>
      </p:sp>
      <p:sp>
        <p:nvSpPr>
          <p:cNvPr id="3" name="Freeform 3"/>
          <p:cNvSpPr/>
          <p:nvPr/>
        </p:nvSpPr>
        <p:spPr>
          <a:xfrm>
            <a:off x="-223442" y="6849916"/>
            <a:ext cx="3239470" cy="4114800"/>
          </a:xfrm>
          <a:custGeom>
            <a:avLst/>
            <a:gdLst/>
            <a:ahLst/>
            <a:cxnLst/>
            <a:rect l="l" t="t" r="r" b="b"/>
            <a:pathLst>
              <a:path w="3239470" h="4114800">
                <a:moveTo>
                  <a:pt x="0" y="0"/>
                </a:moveTo>
                <a:lnTo>
                  <a:pt x="3239470" y="0"/>
                </a:lnTo>
                <a:lnTo>
                  <a:pt x="3239470" y="4114800"/>
                </a:lnTo>
                <a:lnTo>
                  <a:pt x="0" y="4114800"/>
                </a:lnTo>
                <a:lnTo>
                  <a:pt x="0" y="0"/>
                </a:lnTo>
                <a:close/>
              </a:path>
            </a:pathLst>
          </a:custGeom>
          <a:blipFill>
            <a:blip r:embed="rId2">
              <a:extLst>
                <a:ext uri="{96DAC541-7B7A-43D3-8B79-37D633B846F1}">
                  <asvg:svgBlip xmlns:asvg="http://schemas.microsoft.com/office/drawing/2016/SVG/main" xmlns="" r:embed="rId3"/>
                </a:ext>
              </a:extLst>
            </a:blip>
            <a:stretch>
              <a:fillRect/>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1584</Words>
  <Application>Microsoft Office PowerPoint</Application>
  <PresentationFormat>Произвольный</PresentationFormat>
  <Paragraphs>122</Paragraphs>
  <Slides>27</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27</vt:i4>
      </vt:variant>
    </vt:vector>
  </HeadingPairs>
  <TitlesOfParts>
    <vt:vector size="32" baseType="lpstr">
      <vt:lpstr>Open Sans Bold</vt:lpstr>
      <vt:lpstr>Calibri</vt:lpstr>
      <vt:lpstr>Open Sans</vt:lpstr>
      <vt:lpstr>Arial</vt:lpstr>
      <vt:lpstr>Office Theme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№4 дәріс Тақырыбы. Органикалық қосылыстардың молекулалық электрондық әсерлері. Индукциялық, мезомерлік әсерлер. Өріс әсері, таутомерлік әсер. Гиперконъюгация.</dc:title>
  <cp:lastModifiedBy>Админ</cp:lastModifiedBy>
  <cp:revision>2</cp:revision>
  <dcterms:created xsi:type="dcterms:W3CDTF">2006-08-16T00:00:00Z</dcterms:created>
  <dcterms:modified xsi:type="dcterms:W3CDTF">2025-09-22T05:40:44Z</dcterms:modified>
  <dc:identifier>DAGzjr7xZDM</dc:identifier>
</cp:coreProperties>
</file>