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ED5EE6FA-82EA-41D2-BA8D-FAE0581DE5F9}" type="datetimeFigureOut">
              <a:rPr lang="ru-RU" smtClean="0"/>
              <a:t>07.12.2020</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F2244C10-ECAD-4FE0-A66A-69D5D89FE597}"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D5EE6FA-82EA-41D2-BA8D-FAE0581DE5F9}" type="datetimeFigureOut">
              <a:rPr lang="ru-RU" smtClean="0"/>
              <a:t>07.12.2020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244C10-ECAD-4FE0-A66A-69D5D89FE597}"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D5EE6FA-82EA-41D2-BA8D-FAE0581DE5F9}" type="datetimeFigureOut">
              <a:rPr lang="ru-RU" smtClean="0"/>
              <a:t>07.12.2020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244C10-ECAD-4FE0-A66A-69D5D89FE597}"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ED5EE6FA-82EA-41D2-BA8D-FAE0581DE5F9}" type="datetimeFigureOut">
              <a:rPr lang="ru-RU" smtClean="0"/>
              <a:t>07.12.2020</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F2244C10-ECAD-4FE0-A66A-69D5D89FE597}"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ED5EE6FA-82EA-41D2-BA8D-FAE0581DE5F9}" type="datetimeFigureOut">
              <a:rPr lang="ru-RU" smtClean="0"/>
              <a:t>07.12.2020</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F2244C10-ECAD-4FE0-A66A-69D5D89FE597}" type="slidenum">
              <a:rPr lang="ru-RU" smtClean="0"/>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ED5EE6FA-82EA-41D2-BA8D-FAE0581DE5F9}" type="datetimeFigureOut">
              <a:rPr lang="ru-RU" smtClean="0"/>
              <a:t>07.12.2020</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F2244C10-ECAD-4FE0-A66A-69D5D89FE597}"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ED5EE6FA-82EA-41D2-BA8D-FAE0581DE5F9}" type="datetimeFigureOut">
              <a:rPr lang="ru-RU" smtClean="0"/>
              <a:t>07.12.2020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F2244C10-ECAD-4FE0-A66A-69D5D89FE597}" type="slidenum">
              <a:rPr lang="ru-RU" smtClean="0"/>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ED5EE6FA-82EA-41D2-BA8D-FAE0581DE5F9}" type="datetimeFigureOut">
              <a:rPr lang="ru-RU" smtClean="0"/>
              <a:t>07.12.2020</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244C10-ECAD-4FE0-A66A-69D5D89FE597}"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ED5EE6FA-82EA-41D2-BA8D-FAE0581DE5F9}" type="datetimeFigureOut">
              <a:rPr lang="ru-RU" smtClean="0"/>
              <a:t>07.12.2020</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244C10-ECAD-4FE0-A66A-69D5D89FE597}"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ED5EE6FA-82EA-41D2-BA8D-FAE0581DE5F9}" type="datetimeFigureOut">
              <a:rPr lang="ru-RU" smtClean="0"/>
              <a:t>07.12.2020</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244C10-ECAD-4FE0-A66A-69D5D89FE597}"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ED5EE6FA-82EA-41D2-BA8D-FAE0581DE5F9}" type="datetimeFigureOut">
              <a:rPr lang="ru-RU" smtClean="0"/>
              <a:t>07.12.2020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F2244C10-ECAD-4FE0-A66A-69D5D89FE597}" type="slidenum">
              <a:rPr lang="ru-RU" smtClean="0"/>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ED5EE6FA-82EA-41D2-BA8D-FAE0581DE5F9}" type="datetimeFigureOut">
              <a:rPr lang="ru-RU" smtClean="0"/>
              <a:t>07.12.2020</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F2244C10-ECAD-4FE0-A66A-69D5D89FE597}" type="slidenum">
              <a:rPr lang="ru-RU" smtClean="0"/>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3501008"/>
            <a:ext cx="9144000" cy="648072"/>
          </a:xfrm>
        </p:spPr>
        <p:txBody>
          <a:bodyPr>
            <a:noAutofit/>
          </a:bodyPr>
          <a:lstStyle/>
          <a:p>
            <a:pPr algn="ctr">
              <a:spcBef>
                <a:spcPts val="0"/>
              </a:spcBef>
            </a:pPr>
            <a:r>
              <a:rPr lang="kk-KZ" sz="3200" b="1" dirty="0" smtClean="0">
                <a:solidFill>
                  <a:srgbClr val="002060"/>
                </a:solidFill>
                <a:latin typeface="Times New Roman" pitchFamily="18" charset="0"/>
                <a:cs typeface="Times New Roman" pitchFamily="18" charset="0"/>
              </a:rPr>
              <a:t>Дәріс 12. </a:t>
            </a:r>
          </a:p>
          <a:p>
            <a:pPr algn="ctr">
              <a:spcBef>
                <a:spcPts val="0"/>
              </a:spcBef>
            </a:pPr>
            <a:r>
              <a:rPr lang="kk-KZ" sz="3200" b="1" dirty="0" smtClean="0">
                <a:solidFill>
                  <a:srgbClr val="002060"/>
                </a:solidFill>
                <a:latin typeface="Times New Roman" pitchFamily="18" charset="0"/>
                <a:cs typeface="Times New Roman" pitchFamily="18" charset="0"/>
              </a:rPr>
              <a:t>Блейд-жүйелердің дамуы. Модульдік немесе </a:t>
            </a:r>
            <a:r>
              <a:rPr lang="en-US" sz="3200" b="1" dirty="0" smtClean="0">
                <a:solidFill>
                  <a:srgbClr val="002060"/>
                </a:solidFill>
                <a:latin typeface="Times New Roman" pitchFamily="18" charset="0"/>
                <a:cs typeface="Times New Roman" pitchFamily="18" charset="0"/>
              </a:rPr>
              <a:t>Blade-</a:t>
            </a:r>
            <a:r>
              <a:rPr lang="kk-KZ" sz="3200" b="1" dirty="0" smtClean="0">
                <a:solidFill>
                  <a:srgbClr val="002060"/>
                </a:solidFill>
                <a:latin typeface="Times New Roman" pitchFamily="18" charset="0"/>
                <a:cs typeface="Times New Roman" pitchFamily="18" charset="0"/>
              </a:rPr>
              <a:t>серверлер. </a:t>
            </a:r>
            <a:r>
              <a:rPr lang="en-US" sz="3200" b="1" dirty="0" smtClean="0">
                <a:solidFill>
                  <a:srgbClr val="002060"/>
                </a:solidFill>
                <a:latin typeface="Times New Roman" pitchFamily="18" charset="0"/>
                <a:cs typeface="Times New Roman" pitchFamily="18" charset="0"/>
              </a:rPr>
              <a:t>Blade</a:t>
            </a:r>
            <a:r>
              <a:rPr lang="ru-RU" sz="3200" b="1" dirty="0" smtClean="0">
                <a:solidFill>
                  <a:srgbClr val="002060"/>
                </a:solidFill>
                <a:latin typeface="Times New Roman" pitchFamily="18" charset="0"/>
                <a:cs typeface="Times New Roman" pitchFamily="18" charset="0"/>
              </a:rPr>
              <a:t> </a:t>
            </a:r>
            <a:r>
              <a:rPr lang="kk-KZ" sz="3200" b="1" dirty="0" smtClean="0">
                <a:solidFill>
                  <a:srgbClr val="002060"/>
                </a:solidFill>
                <a:latin typeface="Times New Roman" pitchFamily="18" charset="0"/>
                <a:cs typeface="Times New Roman" pitchFamily="18" charset="0"/>
              </a:rPr>
              <a:t>серверлердің </a:t>
            </a:r>
            <a:r>
              <a:rPr lang="kk-KZ" sz="3200" b="1" dirty="0" smtClean="0">
                <a:solidFill>
                  <a:srgbClr val="002060"/>
                </a:solidFill>
                <a:latin typeface="Times New Roman" pitchFamily="18" charset="0"/>
                <a:cs typeface="Times New Roman" pitchFamily="18" charset="0"/>
              </a:rPr>
              <a:t>артықшылықтары. </a:t>
            </a:r>
          </a:p>
        </p:txBody>
      </p:sp>
      <p:sp>
        <p:nvSpPr>
          <p:cNvPr id="4" name="TextBox 3"/>
          <p:cNvSpPr txBox="1"/>
          <p:nvPr/>
        </p:nvSpPr>
        <p:spPr>
          <a:xfrm>
            <a:off x="0" y="260649"/>
            <a:ext cx="9144000" cy="369332"/>
          </a:xfrm>
          <a:prstGeom prst="rect">
            <a:avLst/>
          </a:prstGeom>
          <a:noFill/>
        </p:spPr>
        <p:txBody>
          <a:bodyPr wrap="square" rtlCol="0">
            <a:spAutoFit/>
          </a:bodyPr>
          <a:lstStyle/>
          <a:p>
            <a:pPr algn="ctr"/>
            <a:r>
              <a:rPr lang="kk-KZ" dirty="0" smtClean="0">
                <a:latin typeface="Times New Roman" pitchFamily="18" charset="0"/>
                <a:cs typeface="Times New Roman" pitchFamily="18" charset="0"/>
              </a:rPr>
              <a:t>Қазақстан Республикасының Білім және ғылым министрлігі</a:t>
            </a:r>
          </a:p>
        </p:txBody>
      </p:sp>
      <p:sp>
        <p:nvSpPr>
          <p:cNvPr id="5" name="TextBox 4"/>
          <p:cNvSpPr txBox="1"/>
          <p:nvPr/>
        </p:nvSpPr>
        <p:spPr>
          <a:xfrm>
            <a:off x="0" y="1412776"/>
            <a:ext cx="9144000" cy="432048"/>
          </a:xfrm>
          <a:prstGeom prst="rect">
            <a:avLst/>
          </a:prstGeom>
          <a:noFill/>
        </p:spPr>
        <p:txBody>
          <a:bodyPr wrap="square" rtlCol="0">
            <a:spAutoFit/>
          </a:bodyPr>
          <a:lstStyle/>
          <a:p>
            <a:pPr algn="ctr"/>
            <a:r>
              <a:rPr lang="kk-KZ" sz="2200" dirty="0" smtClean="0">
                <a:latin typeface="Times New Roman" pitchFamily="18" charset="0"/>
                <a:cs typeface="Times New Roman" pitchFamily="18" charset="0"/>
              </a:rPr>
              <a:t>Виртуалдау технологиялары және бұлтты есептеулер</a:t>
            </a:r>
            <a:endParaRPr lang="ru-RU" sz="22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476672"/>
            <a:ext cx="9144000" cy="720080"/>
          </a:xfrm>
        </p:spPr>
        <p:txBody>
          <a:bodyPr>
            <a:normAutofit fontScale="90000"/>
          </a:bodyPr>
          <a:lstStyle/>
          <a:p>
            <a:pPr algn="ctr"/>
            <a:r>
              <a:rPr lang="kk-KZ" b="1" dirty="0" smtClean="0">
                <a:latin typeface="Times New Roman" pitchFamily="18" charset="0"/>
                <a:cs typeface="Times New Roman" pitchFamily="18" charset="0"/>
              </a:rPr>
              <a:t>Жоспар:    </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p>
        </p:txBody>
      </p:sp>
      <p:sp>
        <p:nvSpPr>
          <p:cNvPr id="3" name="Подзаголовок 2"/>
          <p:cNvSpPr>
            <a:spLocks noGrp="1"/>
          </p:cNvSpPr>
          <p:nvPr>
            <p:ph type="subTitle" idx="1"/>
          </p:nvPr>
        </p:nvSpPr>
        <p:spPr>
          <a:xfrm>
            <a:off x="251520" y="2204864"/>
            <a:ext cx="8496944" cy="3456384"/>
          </a:xfrm>
        </p:spPr>
        <p:txBody>
          <a:bodyPr>
            <a:noAutofit/>
          </a:bodyPr>
          <a:lstStyle/>
          <a:p>
            <a:r>
              <a:rPr lang="kk-KZ" sz="2800" dirty="0" smtClean="0">
                <a:latin typeface="Times New Roman" pitchFamily="18" charset="0"/>
                <a:cs typeface="Times New Roman" pitchFamily="18" charset="0"/>
              </a:rPr>
              <a:t>1.Деректерді сақтау жүйесі. </a:t>
            </a:r>
            <a:endParaRPr lang="ru-RU" sz="2800" dirty="0" smtClean="0">
              <a:latin typeface="Times New Roman" pitchFamily="18" charset="0"/>
              <a:cs typeface="Times New Roman" pitchFamily="18" charset="0"/>
            </a:endParaRPr>
          </a:p>
          <a:p>
            <a:r>
              <a:rPr lang="kk-KZ" sz="2800" dirty="0" smtClean="0">
                <a:latin typeface="Times New Roman" pitchFamily="18" charset="0"/>
                <a:cs typeface="Times New Roman" pitchFamily="18" charset="0"/>
              </a:rPr>
              <a:t>2.Деректер сақтау жүйесінің артықшылықтары.</a:t>
            </a:r>
            <a:endParaRPr lang="ru-RU" sz="2800" dirty="0" smtClean="0">
              <a:latin typeface="Times New Roman" pitchFamily="18" charset="0"/>
              <a:cs typeface="Times New Roman" pitchFamily="18" charset="0"/>
            </a:endParaRPr>
          </a:p>
          <a:p>
            <a:r>
              <a:rPr lang="kk-KZ" sz="2800" dirty="0" smtClean="0">
                <a:latin typeface="Times New Roman" pitchFamily="18" charset="0"/>
                <a:cs typeface="Times New Roman" pitchFamily="18" charset="0"/>
              </a:rPr>
              <a:t>3.Blade-серверлердің артықшылықтары</a:t>
            </a:r>
            <a:endParaRPr lang="ru-RU" sz="2800" dirty="0" smtClean="0">
              <a:latin typeface="Times New Roman" pitchFamily="18" charset="0"/>
              <a:cs typeface="Times New Roman" pitchFamily="18" charset="0"/>
            </a:endParaRPr>
          </a:p>
          <a:p>
            <a:r>
              <a:rPr lang="kk-KZ" sz="2800" b="1" dirty="0" smtClean="0">
                <a:latin typeface="Times New Roman" pitchFamily="18" charset="0"/>
                <a:cs typeface="Times New Roman" pitchFamily="18" charset="0"/>
              </a:rPr>
              <a:t>Сабақ мақсаты: </a:t>
            </a:r>
            <a:r>
              <a:rPr lang="kk-KZ" sz="2800" dirty="0" smtClean="0">
                <a:latin typeface="Times New Roman" pitchFamily="18" charset="0"/>
                <a:cs typeface="Times New Roman" pitchFamily="18" charset="0"/>
              </a:rPr>
              <a:t>Студенттерді</a:t>
            </a:r>
            <a:r>
              <a:rPr lang="kk-KZ" sz="2800" b="1" dirty="0" smtClean="0">
                <a:latin typeface="Times New Roman" pitchFamily="18" charset="0"/>
                <a:cs typeface="Times New Roman" pitchFamily="18" charset="0"/>
              </a:rPr>
              <a:t> </a:t>
            </a:r>
            <a:r>
              <a:rPr lang="kk-KZ" sz="2800" dirty="0" smtClean="0">
                <a:latin typeface="Times New Roman" pitchFamily="18" charset="0"/>
                <a:cs typeface="Times New Roman" pitchFamily="18" charset="0"/>
              </a:rPr>
              <a:t>Blade-сервермен,  блейд-жүйесінің дамуы, жүйелермен және деректерді сақтау желілермен таныстыру.</a:t>
            </a:r>
            <a:endParaRPr lang="ru-RU" sz="2800" dirty="0" smtClean="0">
              <a:latin typeface="Times New Roman" pitchFamily="18" charset="0"/>
              <a:cs typeface="Times New Roman" pitchFamily="18" charset="0"/>
            </a:endParaRPr>
          </a:p>
          <a:p>
            <a:r>
              <a:rPr lang="kk-KZ" sz="2800" b="1" dirty="0" smtClean="0">
                <a:latin typeface="Times New Roman" pitchFamily="18" charset="0"/>
                <a:cs typeface="Times New Roman" pitchFamily="18" charset="0"/>
              </a:rPr>
              <a:t>Негізгі түсініктер:</a:t>
            </a:r>
            <a:r>
              <a:rPr lang="kk-KZ" sz="2800" dirty="0" smtClean="0">
                <a:latin typeface="Times New Roman" pitchFamily="18" charset="0"/>
                <a:cs typeface="Times New Roman" pitchFamily="18" charset="0"/>
              </a:rPr>
              <a:t> Blade-сервер, деректерді сақтау жүйесі, SAN, консолидация, модульдік серверлер.</a:t>
            </a:r>
            <a:endParaRPr lang="ru-RU" sz="2800" dirty="0" smtClean="0">
              <a:latin typeface="Times New Roman" pitchFamily="18" charset="0"/>
              <a:cs typeface="Times New Roman" pitchFamily="18" charset="0"/>
            </a:endParaRPr>
          </a:p>
          <a:p>
            <a:endParaRPr lang="ru-RU" sz="2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457200"/>
            <a:ext cx="8380040" cy="838200"/>
          </a:xfrm>
        </p:spPr>
        <p:txBody>
          <a:bodyPr>
            <a:normAutofit/>
          </a:bodyPr>
          <a:lstStyle/>
          <a:p>
            <a:r>
              <a:rPr lang="kk-KZ" sz="3200" dirty="0" smtClean="0">
                <a:latin typeface="Times New Roman" pitchFamily="18" charset="0"/>
                <a:cs typeface="Times New Roman" pitchFamily="18" charset="0"/>
              </a:rPr>
              <a:t>Blade-серверлер</a:t>
            </a:r>
            <a:endParaRPr lang="ru-RU" sz="3200" dirty="0"/>
          </a:p>
        </p:txBody>
      </p:sp>
      <p:sp>
        <p:nvSpPr>
          <p:cNvPr id="3" name="Содержимое 2"/>
          <p:cNvSpPr>
            <a:spLocks noGrp="1"/>
          </p:cNvSpPr>
          <p:nvPr>
            <p:ph idx="1"/>
          </p:nvPr>
        </p:nvSpPr>
        <p:spPr/>
        <p:txBody>
          <a:bodyPr>
            <a:normAutofit fontScale="70000" lnSpcReduction="20000"/>
          </a:bodyPr>
          <a:lstStyle/>
          <a:p>
            <a:pPr>
              <a:buFont typeface="Wingdings" pitchFamily="2" charset="2"/>
              <a:buChar char="q"/>
            </a:pPr>
            <a:r>
              <a:rPr lang="kk-KZ" dirty="0" smtClean="0">
                <a:latin typeface="Times New Roman" pitchFamily="18" charset="0"/>
                <a:cs typeface="Times New Roman" pitchFamily="18" charset="0"/>
              </a:rPr>
              <a:t>1-тармақта келтірілген тапсырмаларды шешу үшін ХХІ ғасыр серверлерінің жаңа түрі – модульдік серверлер, көбіне Blade-серверлер немесе лезвия-серверлер деп аталатын серверлер әзірленді (blade — лезвие). Бірінші үлгілері 2001 жылдары дайындалған Blade-серверлердің артықшылықтарын әзірлеушілер «1234» ережесінің көмегімен сипаттайды. «Салыстырмалы өнімділік кезінде қарапайым серверлермен салыстырғанда Blade-серверлер  екі есе аз орын алады, үш есе аз энергияны тұтынады және құны төрт есе арзан».   </a:t>
            </a:r>
            <a:endParaRPr lang="ru-RU" dirty="0" smtClean="0">
              <a:latin typeface="Times New Roman" pitchFamily="18" charset="0"/>
              <a:cs typeface="Times New Roman" pitchFamily="18" charset="0"/>
            </a:endParaRPr>
          </a:p>
          <a:p>
            <a:pPr>
              <a:buFont typeface="Wingdings" pitchFamily="2" charset="2"/>
              <a:buChar char="q"/>
            </a:pPr>
            <a:r>
              <a:rPr lang="kk-KZ" dirty="0" smtClean="0">
                <a:latin typeface="Times New Roman" pitchFamily="18" charset="0"/>
                <a:cs typeface="Times New Roman" pitchFamily="18" charset="0"/>
              </a:rPr>
              <a:t>Ортақ сөреге интеграцияланған сыртқы желілерге коммутация құралдары SAN-ға қосылу үшін дәстүрлі тіректік серверлермен салыстырғанда кабельдер санын біршама азайтады. Блейд серверлердің қоректендіру және салқындату жабдықтары ортақ. Қоректендіру мен суыту жүйелерін бөлек серверлерде емес, ортақ сөреге орналастыру электр тұтынуды азайтуды және сенімділіктің артуын қамтамасыз етеді. </a:t>
            </a:r>
          </a:p>
          <a:p>
            <a:pPr>
              <a:buFont typeface="Wingdings" pitchFamily="2" charset="2"/>
              <a:buChar char="q"/>
            </a:pPr>
            <a:endParaRPr lang="ru-RU"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57200"/>
            <a:ext cx="8991600" cy="838200"/>
          </a:xfrm>
        </p:spPr>
        <p:txBody>
          <a:bodyPr>
            <a:noAutofit/>
          </a:bodyPr>
          <a:lstStyle/>
          <a:p>
            <a:pPr algn="ctr"/>
            <a:r>
              <a:rPr lang="kk-KZ" sz="2400" cap="none" dirty="0" smtClean="0">
                <a:latin typeface="Times New Roman" pitchFamily="18" charset="0"/>
                <a:cs typeface="Times New Roman" pitchFamily="18" charset="0"/>
              </a:rPr>
              <a:t>Blade-серверлер екі есе кіші орын алады, үш есе аз энергия тұтынады және төрт есе құны арзан болады.</a:t>
            </a:r>
            <a:r>
              <a:rPr lang="ru-RU" sz="2400" cap="none" dirty="0" smtClean="0">
                <a:latin typeface="Times New Roman" pitchFamily="18" charset="0"/>
                <a:cs typeface="Times New Roman" pitchFamily="18" charset="0"/>
              </a:rPr>
              <a:t/>
            </a:r>
            <a:br>
              <a:rPr lang="ru-RU" sz="2400" cap="none" dirty="0" smtClean="0">
                <a:latin typeface="Times New Roman" pitchFamily="18" charset="0"/>
                <a:cs typeface="Times New Roman" pitchFamily="18" charset="0"/>
              </a:rPr>
            </a:br>
            <a:endParaRPr lang="ru-RU" sz="2400" cap="none" dirty="0">
              <a:latin typeface="Times New Roman" pitchFamily="18" charset="0"/>
              <a:cs typeface="Times New Roman" pitchFamily="18" charset="0"/>
            </a:endParaRPr>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1025" name="Рисунок 18"/>
          <p:cNvPicPr>
            <a:picLocks noChangeAspect="1" noChangeArrowheads="1"/>
          </p:cNvPicPr>
          <p:nvPr/>
        </p:nvPicPr>
        <p:blipFill>
          <a:blip r:embed="rId2" cstate="print"/>
          <a:srcRect/>
          <a:stretch>
            <a:fillRect/>
          </a:stretch>
        </p:blipFill>
        <p:spPr bwMode="auto">
          <a:xfrm>
            <a:off x="1547664" y="1556792"/>
            <a:ext cx="5645428" cy="3528392"/>
          </a:xfrm>
          <a:prstGeom prst="rect">
            <a:avLst/>
          </a:prstGeom>
          <a:noFill/>
        </p:spPr>
      </p:pic>
      <p:sp>
        <p:nvSpPr>
          <p:cNvPr id="1027" name="Rectangle 3"/>
          <p:cNvSpPr>
            <a:spLocks noChangeArrowheads="1"/>
          </p:cNvSpPr>
          <p:nvPr/>
        </p:nvSpPr>
        <p:spPr bwMode="auto">
          <a:xfrm>
            <a:off x="0" y="5429835"/>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Сурет 1 – Типтік Blade-серверлер </a:t>
            </a:r>
            <a:r>
              <a:rPr kumimoji="0" lang="kk-KZ" b="0" i="0" u="none" strike="noStrike" cap="none" normalizeH="0" baseline="0" dirty="0" smtClean="0">
                <a:ln>
                  <a:noFill/>
                </a:ln>
                <a:solidFill>
                  <a:srgbClr val="282828"/>
                </a:solidFill>
                <a:effectLst/>
                <a:latin typeface="Times New Roman" pitchFamily="18" charset="0"/>
                <a:ea typeface="Times New Roman" pitchFamily="18" charset="0"/>
                <a:cs typeface="Times New Roman" pitchFamily="18" charset="0"/>
              </a:rPr>
              <a:t>(Sun Blade  X6250)</a:t>
            </a:r>
            <a:endParaRPr kumimoji="0" lang="kk-KZ"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380040" cy="838200"/>
          </a:xfrm>
        </p:spPr>
        <p:txBody>
          <a:bodyPr/>
          <a:lstStyle/>
          <a:p>
            <a:r>
              <a:rPr lang="kk-KZ" cap="none" dirty="0" smtClean="0">
                <a:latin typeface="Times New Roman" pitchFamily="18" charset="0"/>
                <a:cs typeface="Times New Roman" pitchFamily="18" charset="0"/>
              </a:rPr>
              <a:t>Blade-серверлер</a:t>
            </a:r>
            <a:endParaRPr lang="ru-RU" dirty="0"/>
          </a:p>
        </p:txBody>
      </p:sp>
      <p:sp>
        <p:nvSpPr>
          <p:cNvPr id="3" name="Содержимое 2"/>
          <p:cNvSpPr>
            <a:spLocks noGrp="1"/>
          </p:cNvSpPr>
          <p:nvPr>
            <p:ph idx="1"/>
          </p:nvPr>
        </p:nvSpPr>
        <p:spPr>
          <a:xfrm>
            <a:off x="251520" y="1052736"/>
            <a:ext cx="8640960" cy="4032449"/>
          </a:xfrm>
        </p:spPr>
        <p:txBody>
          <a:bodyPr>
            <a:noAutofit/>
          </a:bodyPr>
          <a:lstStyle/>
          <a:p>
            <a:pPr>
              <a:buFont typeface="Wingdings" pitchFamily="2" charset="2"/>
              <a:buChar char="q"/>
            </a:pPr>
            <a:r>
              <a:rPr lang="kk-KZ" sz="2000" b="1" dirty="0" smtClean="0">
                <a:latin typeface="Times New Roman" pitchFamily="18" charset="0"/>
                <a:cs typeface="Times New Roman" pitchFamily="18" charset="0"/>
              </a:rPr>
              <a:t>Басқару мен икемділіктік үздік мүмкіндіктері. </a:t>
            </a:r>
            <a:r>
              <a:rPr lang="kk-KZ" sz="2000" dirty="0" smtClean="0">
                <a:latin typeface="Times New Roman" pitchFamily="18" charset="0"/>
                <a:cs typeface="Times New Roman" pitchFamily="18" charset="0"/>
              </a:rPr>
              <a:t>Блейд-серверлердің тіректік серверлерден айрықша ерекшелігі – серверлік сөре басқару модульдері түріндегі интеллектке ие, ол дәстүрлі серверлерге орналастыру кезінде тіректіктерде жоқ. Жүйені басқару үшін пернетақта, бейне мен тышқан керек емес. Блейд жүйені басқару басқарудың орталықтандырылған модулінің және әр блейд-сервердегі шалғай басқару арнайы процессорының көмегімен іске асырылады. Шассиді дәне серверлерді басқару жүйесі әдетте басқару үшін жеткілікті дәрежеде қолайлы бағдарламалық жасақтамаға ие. Бүкіл «Blade»-жүйені қашықтықтан басқару, оның ішінде, электр қорегімен бөлек тораптар желісін басқару мүмкіндігі пайда болады.</a:t>
            </a:r>
            <a:endParaRPr lang="ru-RU" sz="2000" dirty="0" smtClean="0">
              <a:latin typeface="Times New Roman" pitchFamily="18" charset="0"/>
              <a:cs typeface="Times New Roman" pitchFamily="18" charset="0"/>
            </a:endParaRPr>
          </a:p>
          <a:p>
            <a:pPr>
              <a:buFont typeface="Wingdings" pitchFamily="2" charset="2"/>
              <a:buChar char="q"/>
            </a:pPr>
            <a:r>
              <a:rPr lang="kk-KZ" sz="2000" b="1" dirty="0" smtClean="0">
                <a:latin typeface="Times New Roman" pitchFamily="18" charset="0"/>
                <a:cs typeface="Times New Roman" pitchFamily="18" charset="0"/>
              </a:rPr>
              <a:t>Ауқымдылық </a:t>
            </a:r>
            <a:r>
              <a:rPr lang="kk-KZ" sz="2000" dirty="0" smtClean="0">
                <a:latin typeface="Times New Roman" pitchFamily="18" charset="0"/>
                <a:cs typeface="Times New Roman" pitchFamily="18" charset="0"/>
              </a:rPr>
              <a:t>–өндірістік қуаттарды арттыру қажет болған жағдайда қосымша лезвияларды сатып алып, шассиге қосу жеткілікті. Блейд-жүйелердің құрамындағы серверлер мен инфрақұрылымдық элементтердің өлшемі азырақ және балама тіректік шешімдерге қарағанда аз орын алады, бұл АТ үшін бөлінген электр энергиясы мен кеңістікті үнемдеуге көмектеседі. Одан басқа, модульдік құрылымның арқасында олар енгізу мен жаңғыртуда біршама қолайлырақ болып табылады.    </a:t>
            </a:r>
            <a:endParaRPr lang="ru-RU" sz="2000" dirty="0" smtClean="0">
              <a:latin typeface="Times New Roman" pitchFamily="18" charset="0"/>
              <a:cs typeface="Times New Roman" pitchFamily="18" charset="0"/>
            </a:endParaRPr>
          </a:p>
          <a:p>
            <a:pPr>
              <a:buFont typeface="Wingdings" pitchFamily="2" charset="2"/>
              <a:buChar char="q"/>
            </a:pPr>
            <a:endParaRPr lang="ru-RU"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457200"/>
            <a:ext cx="8380040" cy="838200"/>
          </a:xfrm>
        </p:spPr>
        <p:txBody>
          <a:bodyPr>
            <a:normAutofit/>
          </a:bodyPr>
          <a:lstStyle/>
          <a:p>
            <a:r>
              <a:rPr lang="kk-KZ" sz="2800" b="1" cap="none" dirty="0" smtClean="0">
                <a:latin typeface="Times New Roman" pitchFamily="18" charset="0"/>
                <a:cs typeface="Times New Roman" pitchFamily="18" charset="0"/>
              </a:rPr>
              <a:t>Blade-серверлер</a:t>
            </a:r>
            <a:endParaRPr lang="ru-RU" sz="2800" b="1" dirty="0"/>
          </a:p>
        </p:txBody>
      </p:sp>
      <p:sp>
        <p:nvSpPr>
          <p:cNvPr id="3" name="Содержимое 2"/>
          <p:cNvSpPr>
            <a:spLocks noGrp="1"/>
          </p:cNvSpPr>
          <p:nvPr>
            <p:ph idx="1"/>
          </p:nvPr>
        </p:nvSpPr>
        <p:spPr/>
        <p:txBody>
          <a:bodyPr>
            <a:normAutofit fontScale="70000" lnSpcReduction="20000"/>
          </a:bodyPr>
          <a:lstStyle/>
          <a:p>
            <a:pPr>
              <a:buFont typeface="Wingdings" pitchFamily="2" charset="2"/>
              <a:buChar char="q"/>
            </a:pPr>
            <a:r>
              <a:rPr lang="kk-KZ" b="1" dirty="0" smtClean="0">
                <a:latin typeface="Times New Roman" pitchFamily="18" charset="0"/>
                <a:cs typeface="Times New Roman" pitchFamily="18" charset="0"/>
              </a:rPr>
              <a:t>Асқан сенімділік</a:t>
            </a:r>
            <a:r>
              <a:rPr lang="kk-KZ" dirty="0" smtClean="0">
                <a:latin typeface="Times New Roman" pitchFamily="18" charset="0"/>
                <a:cs typeface="Times New Roman" pitchFamily="18" charset="0"/>
              </a:rPr>
              <a:t>. Дәстүрлі тіректік орталарда сенімділікті арттыру үшін қосымша жабдық, коммутация құралдары мен желілік құрамдауыштар орнатылады, олар резервтеуді қамтамасыз етеді, бұл қосымша шығындарға алып келеді. Блейд-жүйелер кіріктірілген резервтеу жабдықтарына ие, мысалы, бірнеше қоректендіру блоктарының болуы көзделеді, бұл бір қоректендіру блогы істен шыққан кезде шассиде орналасқан барлық серверлердің тұрақты жұмысын қамтамасыз етуге мүмкіндік береді. Сонымен қатар салқындату құрамдауыштары да қайталанады. Желдеткіштердің біреуінің істен шығуы сыни салдарларға алып келмейді. Сервердің бірі істен шыққан кезде жүйе әкімшісі лезивені жаңаға ауыстырады және одан соң қашықтықтық режимде оған ОЖ мен қолданбалы БЖ орнатады.</a:t>
            </a:r>
            <a:endParaRPr lang="ru-RU"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457200"/>
            <a:ext cx="8380040" cy="838200"/>
          </a:xfrm>
        </p:spPr>
        <p:txBody>
          <a:bodyPr>
            <a:normAutofit/>
          </a:bodyPr>
          <a:lstStyle/>
          <a:p>
            <a:r>
              <a:rPr lang="kk-KZ" sz="2800" b="1" cap="none" dirty="0" smtClean="0">
                <a:latin typeface="Times New Roman" pitchFamily="18" charset="0"/>
                <a:cs typeface="Times New Roman" pitchFamily="18" charset="0"/>
              </a:rPr>
              <a:t>Пайдалану шығындарын азайту</a:t>
            </a:r>
            <a:endParaRPr lang="ru-RU" sz="2800" b="1" cap="none" dirty="0"/>
          </a:p>
        </p:txBody>
      </p:sp>
      <p:sp>
        <p:nvSpPr>
          <p:cNvPr id="3" name="Содержимое 2"/>
          <p:cNvSpPr>
            <a:spLocks noGrp="1"/>
          </p:cNvSpPr>
          <p:nvPr>
            <p:ph idx="1"/>
          </p:nvPr>
        </p:nvSpPr>
        <p:spPr/>
        <p:txBody>
          <a:bodyPr>
            <a:normAutofit fontScale="70000" lnSpcReduction="20000"/>
          </a:bodyPr>
          <a:lstStyle/>
          <a:p>
            <a:pPr>
              <a:buFont typeface="Wingdings" pitchFamily="2" charset="2"/>
              <a:buChar char="q"/>
            </a:pPr>
            <a:r>
              <a:rPr lang="kk-KZ" dirty="0" smtClean="0">
                <a:latin typeface="Times New Roman" pitchFamily="18" charset="0"/>
                <a:cs typeface="Times New Roman" pitchFamily="18" charset="0"/>
              </a:rPr>
              <a:t>Блейд-құрылымды пайдалану электр тұтыну мен шығарылатын жылуды азайтуға, сонымен қатар алынатын көлемді азайтуға алып келеді. </a:t>
            </a:r>
          </a:p>
          <a:p>
            <a:pPr>
              <a:buFont typeface="Wingdings" pitchFamily="2" charset="2"/>
              <a:buChar char="q"/>
            </a:pPr>
            <a:r>
              <a:rPr lang="kk-KZ" dirty="0" smtClean="0">
                <a:latin typeface="Times New Roman" pitchFamily="18" charset="0"/>
                <a:cs typeface="Times New Roman" pitchFamily="18" charset="0"/>
              </a:rPr>
              <a:t>ЦОД-та алынатын аумақты азайтумен бірге, лезвияға өтуден экономикалыө әсер тағы бірнеше құрамдауышқа ие. </a:t>
            </a:r>
          </a:p>
          <a:p>
            <a:pPr>
              <a:buFont typeface="Wingdings" pitchFamily="2" charset="2"/>
              <a:buChar char="q"/>
            </a:pPr>
            <a:r>
              <a:rPr lang="kk-KZ" dirty="0" smtClean="0">
                <a:latin typeface="Times New Roman" pitchFamily="18" charset="0"/>
                <a:cs typeface="Times New Roman" pitchFamily="18" charset="0"/>
              </a:rPr>
              <a:t>Оларға әдеттегі тіректік серверлерге қарағанда азырақ құрамдауыштар кіретініне және олардың көбіне процессорлардың төмен вольтті үлгілерін пайдаланатынына байланысты машиналарды энергиямен қамтамасыз етуге және суытуға қойылатын талаптар азаяды. </a:t>
            </a:r>
          </a:p>
          <a:p>
            <a:pPr>
              <a:buFont typeface="Wingdings" pitchFamily="2" charset="2"/>
              <a:buChar char="q"/>
            </a:pPr>
            <a:r>
              <a:rPr lang="kk-KZ" dirty="0" smtClean="0">
                <a:latin typeface="Times New Roman" pitchFamily="18" charset="0"/>
                <a:cs typeface="Times New Roman" pitchFamily="18" charset="0"/>
              </a:rPr>
              <a:t>Блейд-жүйелердің инфрақұрылымы тіректік серверлердегі дәстүрлі АТ-инфрақұрылымдарға қарағанда басқаруда қарапайымырақ. Кейбір жағдайларда блейд-жүйелер компанияларға бір әкімшінің басқаруындағы ресурстар (серверлер, коммутаторлар мен сақтау жүйелері) санын екі еседен көп арттыруға мүмкіндік берді. </a:t>
            </a:r>
            <a:endParaRPr lang="ru-RU"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457200"/>
            <a:ext cx="8308032" cy="838200"/>
          </a:xfrm>
        </p:spPr>
        <p:txBody>
          <a:bodyPr>
            <a:normAutofit/>
          </a:bodyPr>
          <a:lstStyle/>
          <a:p>
            <a:r>
              <a:rPr lang="kk-KZ" sz="2800" b="1" cap="none" dirty="0" smtClean="0">
                <a:latin typeface="Times New Roman" pitchFamily="18" charset="0"/>
                <a:cs typeface="Times New Roman" pitchFamily="18" charset="0"/>
              </a:rPr>
              <a:t>Пайдалану шығындарын азайту</a:t>
            </a:r>
            <a:endParaRPr lang="ru-RU" sz="2800" dirty="0"/>
          </a:p>
        </p:txBody>
      </p:sp>
      <p:sp>
        <p:nvSpPr>
          <p:cNvPr id="3" name="Содержимое 2"/>
          <p:cNvSpPr>
            <a:spLocks noGrp="1"/>
          </p:cNvSpPr>
          <p:nvPr>
            <p:ph idx="1"/>
          </p:nvPr>
        </p:nvSpPr>
        <p:spPr/>
        <p:txBody>
          <a:bodyPr>
            <a:normAutofit fontScale="77500" lnSpcReduction="20000"/>
          </a:bodyPr>
          <a:lstStyle/>
          <a:p>
            <a:pPr>
              <a:buFont typeface="Wingdings" pitchFamily="2" charset="2"/>
              <a:buChar char="q"/>
            </a:pPr>
            <a:r>
              <a:rPr lang="kk-KZ" dirty="0" smtClean="0">
                <a:latin typeface="Times New Roman" pitchFamily="18" charset="0"/>
                <a:cs typeface="Times New Roman" pitchFamily="18" charset="0"/>
              </a:rPr>
              <a:t>Басқарушы бағдарламалық жасақтама АТ-ұйымдарға блейд-жүйелер инфрақұрылымын тиімді өрістету, мониторингілеу мен бақылау мүмкіндігінің арқасында уақытты үнемдеуге көмектеседі. </a:t>
            </a:r>
          </a:p>
          <a:p>
            <a:pPr>
              <a:buFont typeface="Wingdings" pitchFamily="2" charset="2"/>
              <a:buChar char="q"/>
            </a:pPr>
            <a:r>
              <a:rPr lang="kk-KZ" dirty="0" smtClean="0">
                <a:latin typeface="Times New Roman" pitchFamily="18" charset="0"/>
                <a:cs typeface="Times New Roman" pitchFamily="18" charset="0"/>
              </a:rPr>
              <a:t>Лезвиялардан құрылған серверлік инфрақұрылымға көшу жүйені интеграцияланған басқаруды іске асыруға және әр қосымшаға бөлек машина бөлінетін Intel-серверлер жұмысының алдыңғы схемасынан кетуге мүмкіндік береді. </a:t>
            </a:r>
          </a:p>
          <a:p>
            <a:pPr>
              <a:buFont typeface="Wingdings" pitchFamily="2" charset="2"/>
              <a:buChar char="q"/>
            </a:pPr>
            <a:r>
              <a:rPr lang="kk-KZ" dirty="0" smtClean="0">
                <a:latin typeface="Times New Roman" pitchFamily="18" charset="0"/>
                <a:cs typeface="Times New Roman" pitchFamily="18" charset="0"/>
              </a:rPr>
              <a:t>Іс жүзінде бұл серверлік ресурстарды біршама тиімдірек пайдалануды, жүйелі әкімші орындауы тиіс күнделікті(кабельдерді қосу сияқты) үдерістер санын азайтуды  және оның жұмыс уақытының үнемделуін білдіреді.   </a:t>
            </a:r>
            <a:endParaRPr lang="ru-RU" dirty="0" smtClean="0">
              <a:latin typeface="Times New Roman" pitchFamily="18" charset="0"/>
              <a:cs typeface="Times New Roman" pitchFamily="18" charset="0"/>
            </a:endParaRPr>
          </a:p>
          <a:p>
            <a:pPr>
              <a:buFont typeface="Wingdings" pitchFamily="2" charset="2"/>
              <a:buChar char="q"/>
            </a:pP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692696"/>
            <a:ext cx="8686800" cy="602704"/>
          </a:xfrm>
        </p:spPr>
        <p:txBody>
          <a:bodyPr>
            <a:normAutofit fontScale="90000"/>
          </a:bodyPr>
          <a:lstStyle/>
          <a:p>
            <a:pPr algn="ctr"/>
            <a:r>
              <a:rPr lang="kk-KZ" dirty="0" smtClean="0">
                <a:latin typeface="Times New Roman" pitchFamily="18" charset="0"/>
                <a:cs typeface="Times New Roman" pitchFamily="18" charset="0"/>
              </a:rPr>
              <a:t>Бақылау сұрақтары:</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p>
        </p:txBody>
      </p:sp>
      <p:sp>
        <p:nvSpPr>
          <p:cNvPr id="3" name="Содержимое 2"/>
          <p:cNvSpPr>
            <a:spLocks noGrp="1"/>
          </p:cNvSpPr>
          <p:nvPr>
            <p:ph idx="1"/>
          </p:nvPr>
        </p:nvSpPr>
        <p:spPr/>
        <p:txBody>
          <a:bodyPr/>
          <a:lstStyle/>
          <a:p>
            <a:pPr marL="514350" lvl="0" indent="-514350">
              <a:buFont typeface="Wingdings" pitchFamily="2" charset="2"/>
              <a:buChar char="q"/>
            </a:pPr>
            <a:r>
              <a:rPr lang="kk-KZ" dirty="0" smtClean="0">
                <a:latin typeface="Times New Roman" pitchFamily="18" charset="0"/>
                <a:cs typeface="Times New Roman" pitchFamily="18" charset="0"/>
              </a:rPr>
              <a:t>Деректер сақтау жүйесінің артықшылықтары.</a:t>
            </a:r>
            <a:endParaRPr lang="ru-RU" dirty="0" smtClean="0">
              <a:latin typeface="Times New Roman" pitchFamily="18" charset="0"/>
              <a:cs typeface="Times New Roman" pitchFamily="18" charset="0"/>
            </a:endParaRPr>
          </a:p>
          <a:p>
            <a:pPr marL="514350" lvl="0" indent="-514350">
              <a:buFont typeface="Wingdings" pitchFamily="2" charset="2"/>
              <a:buChar char="q"/>
            </a:pPr>
            <a:r>
              <a:rPr lang="en-US" dirty="0" smtClean="0">
                <a:latin typeface="Times New Roman" pitchFamily="18" charset="0"/>
                <a:cs typeface="Times New Roman" pitchFamily="18" charset="0"/>
              </a:rPr>
              <a:t>Blade</a:t>
            </a:r>
            <a:r>
              <a:rPr lang="ru-RU" dirty="0" smtClean="0">
                <a:latin typeface="Times New Roman" pitchFamily="18" charset="0"/>
                <a:cs typeface="Times New Roman" pitchFamily="18" charset="0"/>
              </a:rPr>
              <a:t>-сервер</a:t>
            </a:r>
            <a:r>
              <a:rPr lang="kk-KZ" dirty="0" smtClean="0">
                <a:latin typeface="Times New Roman" pitchFamily="18" charset="0"/>
                <a:cs typeface="Times New Roman" pitchFamily="18" charset="0"/>
              </a:rPr>
              <a:t>лердің артықшылықтары</a:t>
            </a:r>
            <a:endParaRPr lang="ru-RU" dirty="0" smtClean="0">
              <a:latin typeface="Times New Roman" pitchFamily="18" charset="0"/>
              <a:cs typeface="Times New Roman" pitchFamily="18" charset="0"/>
            </a:endParaRPr>
          </a:p>
          <a:p>
            <a:pPr marL="514350" lvl="0" indent="-514350">
              <a:buFont typeface="Wingdings" pitchFamily="2" charset="2"/>
              <a:buChar char="q"/>
            </a:pPr>
            <a:r>
              <a:rPr lang="kk-KZ" dirty="0" smtClean="0">
                <a:latin typeface="Times New Roman" pitchFamily="18" charset="0"/>
                <a:cs typeface="Times New Roman" pitchFamily="18" charset="0"/>
              </a:rPr>
              <a:t>Пайдалану шығындарын азайту қалай жүзеге асады?</a:t>
            </a:r>
            <a:endParaRPr lang="ru-RU" dirty="0" smtClean="0">
              <a:latin typeface="Times New Roman" pitchFamily="18" charset="0"/>
              <a:cs typeface="Times New Roman" pitchFamily="18" charset="0"/>
            </a:endParaRPr>
          </a:p>
          <a:p>
            <a:pPr marL="514350" indent="-514350">
              <a:buFont typeface="Wingdings" pitchFamily="2" charset="2"/>
              <a:buChar char="q"/>
            </a:pPr>
            <a:endParaRPr lang="ru-RU" dirty="0" smtClean="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18</TotalTime>
  <Words>656</Words>
  <Application>Microsoft Office PowerPoint</Application>
  <PresentationFormat>Экран (4:3)</PresentationFormat>
  <Paragraphs>33</Paragraphs>
  <Slides>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9</vt:i4>
      </vt:variant>
    </vt:vector>
  </HeadingPairs>
  <TitlesOfParts>
    <vt:vector size="15" baseType="lpstr">
      <vt:lpstr>Franklin Gothic Book</vt:lpstr>
      <vt:lpstr>Franklin Gothic Medium</vt:lpstr>
      <vt:lpstr>Times New Roman</vt:lpstr>
      <vt:lpstr>Wingdings</vt:lpstr>
      <vt:lpstr>Wingdings 2</vt:lpstr>
      <vt:lpstr>Трек</vt:lpstr>
      <vt:lpstr>Презентация PowerPoint</vt:lpstr>
      <vt:lpstr>Жоспар:     </vt:lpstr>
      <vt:lpstr>Blade-серверлер</vt:lpstr>
      <vt:lpstr>Blade-серверлер екі есе кіші орын алады, үш есе аз энергия тұтынады және төрт есе құны арзан болады. </vt:lpstr>
      <vt:lpstr>Blade-серверлер</vt:lpstr>
      <vt:lpstr>Blade-серверлер</vt:lpstr>
      <vt:lpstr>Пайдалану шығындарын азайту</vt:lpstr>
      <vt:lpstr>Пайдалану шығындарын азайту</vt:lpstr>
      <vt:lpstr>Бақылау сұрақтары: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Мейрамгуль</dc:creator>
  <cp:lastModifiedBy>Айгуль Садвакасова</cp:lastModifiedBy>
  <cp:revision>16</cp:revision>
  <dcterms:created xsi:type="dcterms:W3CDTF">2018-04-09T06:39:55Z</dcterms:created>
  <dcterms:modified xsi:type="dcterms:W3CDTF">2020-12-07T01:58:49Z</dcterms:modified>
</cp:coreProperties>
</file>