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3"/>
  </p:notesMasterIdLst>
  <p:sldIdLst>
    <p:sldId id="256" r:id="rId2"/>
    <p:sldId id="257" r:id="rId3"/>
    <p:sldId id="326" r:id="rId4"/>
    <p:sldId id="327" r:id="rId5"/>
    <p:sldId id="351" r:id="rId6"/>
    <p:sldId id="352" r:id="rId7"/>
    <p:sldId id="353" r:id="rId8"/>
    <p:sldId id="354" r:id="rId9"/>
    <p:sldId id="328" r:id="rId10"/>
    <p:sldId id="329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268" r:id="rId30"/>
    <p:sldId id="265" r:id="rId31"/>
    <p:sldId id="270" r:id="rId32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беталина Алия Сактагановна" initials="МАС" lastIdx="30" clrIdx="0">
    <p:extLst>
      <p:ext uri="{19B8F6BF-5375-455C-9EA6-DF929625EA0E}">
        <p15:presenceInfo xmlns:p15="http://schemas.microsoft.com/office/powerpoint/2012/main" userId="S::750428400415@enu.kz::c77ab106-1082-4950-a6b3-8ad7f1303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12.xml"/><Relationship Id="rId1" Type="http://schemas.openxmlformats.org/officeDocument/2006/relationships/slide" Target="slides/slide11.xml"/><Relationship Id="rId6" Type="http://schemas.openxmlformats.org/officeDocument/2006/relationships/slide" Target="slides/slide17.xml"/><Relationship Id="rId5" Type="http://schemas.openxmlformats.org/officeDocument/2006/relationships/slide" Target="slides/slide16.xml"/><Relationship Id="rId4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C145-CC57-4EAD-840A-ECF3693057E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43B6A-95BF-40F4-82A0-6781791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5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921CAA3E-FC19-429D-BC21-2F83B5A83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9E42CC2E-E242-4E28-A907-B9873104FE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0F5139E-111F-403C-A989-D9D5E44F7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615B022-27E7-47ED-AF3C-E0D99E85C03F}" type="slidenum">
              <a:rPr lang="ru-RU" altLang="ru-RU" sz="1200" smtClean="0">
                <a:latin typeface="Times New Roman" panose="02020603050405020304" pitchFamily="18" charset="0"/>
              </a:rPr>
              <a:pPr/>
              <a:t>13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B9289A4-E104-4F4F-8BFE-9D5D11E64B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76E7110-910A-465B-9C20-6D0F4CDAC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z="2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605E045-092F-4FEC-ADEE-41B58D7D55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3B4E287-9324-4AB5-9EF6-7DF8BB59444B}" type="slidenum">
              <a:rPr lang="ru-RU" altLang="ru-RU" sz="1200" smtClean="0">
                <a:latin typeface="Times New Roman" panose="02020603050405020304" pitchFamily="18" charset="0"/>
              </a:rPr>
              <a:pPr/>
              <a:t>15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C8608E2-EF20-4A8C-B637-202BF85775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2FB2B6F-4DB0-4DA7-861B-55603FB8D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z="2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AF4AD2A-5D8E-4902-BA63-CBC8BB3A0F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4607E2C-976D-4E4B-9067-0D66A237C87D}" type="slidenum">
              <a:rPr lang="ru-RU" altLang="ru-RU" sz="1200" smtClean="0">
                <a:latin typeface="Times New Roman" panose="02020603050405020304" pitchFamily="18" charset="0"/>
              </a:rPr>
              <a:pPr/>
              <a:t>16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4F5FF58-3A8E-4416-B8B5-FB48844BFB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BEEFB971-789D-4F78-AFCE-87F4A6C69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z="2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41265FB-CDBE-4648-A068-816740554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050FBFA-7025-4337-B3D2-124A46354D21}" type="slidenum">
              <a:rPr lang="ru-RU" altLang="ru-RU" sz="1200" smtClean="0">
                <a:latin typeface="Times New Roman" panose="02020603050405020304" pitchFamily="18" charset="0"/>
              </a:rPr>
              <a:pPr/>
              <a:t>17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8FF6B9C-5F1D-49B4-AD6C-C8FB640DE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27ECCBC-7958-4941-91D9-78F314653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10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7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7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78517" y="117476"/>
            <a:ext cx="10081683" cy="5508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4433" y="1125539"/>
            <a:ext cx="5700184" cy="2695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237818" y="1125539"/>
            <a:ext cx="5702300" cy="2695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334433" y="3973514"/>
            <a:ext cx="5700184" cy="2695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37818" y="3973514"/>
            <a:ext cx="5702300" cy="2695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4556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7484" y="1598613"/>
            <a:ext cx="5382683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7484" y="3922714"/>
            <a:ext cx="5382683" cy="2173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CB92368B-0B7E-416A-A81D-D7BECB816E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Кафедра социальной психологии / Лаборатория прикладной социальной психологии</a:t>
            </a:r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36E616F0-1E0C-4341-82EB-96AA8D38F4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73A65-0265-417C-AEEB-096DAE034B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117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8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5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73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76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2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8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5CAEC64-23B7-43FA-9D52-FF81CA35EA3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1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AEC64-23B7-43FA-9D52-FF81CA35EA3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5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syera.ru/4822/teorii-liderstva-i-stili-upravleniya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388" y="802298"/>
            <a:ext cx="10953946" cy="2541431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общения руководителя в современной организации.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1329" y="3840724"/>
            <a:ext cx="7177807" cy="86674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11. 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Мамбеталина А.С.-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FE2206-F9BF-4431-9A92-45A1C1229C70}"/>
              </a:ext>
            </a:extLst>
          </p:cNvPr>
          <p:cNvSpPr/>
          <p:nvPr/>
        </p:nvSpPr>
        <p:spPr>
          <a:xfrm>
            <a:off x="546756" y="296562"/>
            <a:ext cx="10656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 </a:t>
            </a:r>
          </a:p>
        </p:txBody>
      </p:sp>
    </p:spTree>
    <p:extLst>
      <p:ext uri="{BB962C8B-B14F-4D97-AF65-F5344CB8AC3E}">
        <p14:creationId xmlns:p14="http://schemas.microsoft.com/office/powerpoint/2010/main" val="145060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19D94-ECAF-4635-8633-DE9F4F47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90" y="182563"/>
            <a:ext cx="10699421" cy="5508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Управленческое распоряжение</a:t>
            </a:r>
          </a:p>
        </p:txBody>
      </p:sp>
      <p:sp>
        <p:nvSpPr>
          <p:cNvPr id="10243" name="Объект 2">
            <a:extLst>
              <a:ext uri="{FF2B5EF4-FFF2-40B4-BE49-F238E27FC236}">
                <a16:creationId xmlns:a16="http://schemas.microsoft.com/office/drawing/2014/main" id="{6E11BFB6-2F9A-41EC-8C02-5F7CD7A535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34911" y="2007910"/>
            <a:ext cx="9819944" cy="3458436"/>
          </a:xfrm>
        </p:spPr>
        <p:txBody>
          <a:bodyPr>
            <a:normAutofit fontScale="92500"/>
          </a:bodyPr>
          <a:lstStyle/>
          <a:p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часть- указываются мотивы, причины и повод появления данного распоряжения.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часть - общие ориентиры, что и как требуется выполнить, отражение скрытых при первом взгляде взаимосвязей и взаимовлияний.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Обязывающая часть: кому, когда, что и где необходимо выполнять. 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. 3">
            <a:extLst>
              <a:ext uri="{FF2B5EF4-FFF2-40B4-BE49-F238E27FC236}">
                <a16:creationId xmlns:a16="http://schemas.microsoft.com/office/drawing/2014/main" id="{0A725D59-4D99-4B33-8027-824487AA5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3900" y="1031875"/>
            <a:ext cx="8116888" cy="489743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1800" dirty="0">
              <a:solidFill>
                <a:srgbClr val="FF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dirty="0">
              <a:solidFill>
                <a:srgbClr val="333399"/>
              </a:solidFill>
            </a:endParaRPr>
          </a:p>
        </p:txBody>
      </p:sp>
      <p:sp>
        <p:nvSpPr>
          <p:cNvPr id="68612" name="Поле 4">
            <a:extLst>
              <a:ext uri="{FF2B5EF4-FFF2-40B4-BE49-F238E27FC236}">
                <a16:creationId xmlns:a16="http://schemas.microsoft.com/office/drawing/2014/main" id="{B0A8C3A9-1FB4-4D0E-9D67-58933103C8A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081211" y="653476"/>
            <a:ext cx="9164965" cy="13604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Деловая беседа: правила подготовки и ведения</a:t>
            </a:r>
            <a:br>
              <a:rPr lang="ru-RU" altLang="ru-RU" cap="none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851BD2-5A1D-453E-8313-EF4FE80B4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737" y="2507630"/>
            <a:ext cx="4941214" cy="36968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. 2">
            <a:extLst>
              <a:ext uri="{FF2B5EF4-FFF2-40B4-BE49-F238E27FC236}">
                <a16:creationId xmlns:a16="http://schemas.microsoft.com/office/drawing/2014/main" id="{3AE72CB0-D2D7-43F9-932F-C0FABF9B7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8714" y="828676"/>
            <a:ext cx="8269287" cy="398463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solidFill>
                  <a:srgbClr val="333399"/>
                </a:solidFill>
              </a:rPr>
            </a:br>
            <a:br>
              <a:rPr lang="en-US" dirty="0">
                <a:solidFill>
                  <a:srgbClr val="333399"/>
                </a:solidFill>
              </a:rPr>
            </a:br>
            <a:br>
              <a:rPr lang="en-US" dirty="0">
                <a:solidFill>
                  <a:srgbClr val="333399"/>
                </a:solidFill>
              </a:rPr>
            </a:br>
            <a:r>
              <a:rPr lang="ru-RU" dirty="0">
                <a:solidFill>
                  <a:srgbClr val="333399"/>
                </a:solidFill>
              </a:rPr>
              <a:t> </a:t>
            </a:r>
            <a:endParaRPr lang="en-US" altLang="ru-RU" dirty="0">
              <a:solidFill>
                <a:srgbClr val="333399"/>
              </a:solidFill>
            </a:endParaRPr>
          </a:p>
        </p:txBody>
      </p:sp>
      <p:sp>
        <p:nvSpPr>
          <p:cNvPr id="13315" name="Прямоуг. 3">
            <a:extLst>
              <a:ext uri="{FF2B5EF4-FFF2-40B4-BE49-F238E27FC236}">
                <a16:creationId xmlns:a16="http://schemas.microsoft.com/office/drawing/2014/main" id="{99C4B60B-82AF-47B7-A064-A821883D1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2742" y="2073898"/>
            <a:ext cx="11236751" cy="426340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осмысленное стремление одного человека или группы людей посредством слова вызвать желание у другого человека или группы людей к действию, которое изменит хотя бы что-то в какой-либо ситуации или установит новые отношения между участниками беседы.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3DECF3-8322-4A05-8EEA-3303C16A5708}"/>
              </a:ext>
            </a:extLst>
          </p:cNvPr>
          <p:cNvSpPr/>
          <p:nvPr/>
        </p:nvSpPr>
        <p:spPr>
          <a:xfrm>
            <a:off x="2413110" y="669303"/>
            <a:ext cx="6617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беседа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7204C7D4-A245-43E6-9F47-90C50A670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9249" y="1"/>
            <a:ext cx="9078014" cy="16025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деловой беседы</a:t>
            </a:r>
            <a:b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17412" name="Прямоугольник 1">
            <a:extLst>
              <a:ext uri="{FF2B5EF4-FFF2-40B4-BE49-F238E27FC236}">
                <a16:creationId xmlns:a16="http://schemas.microsoft.com/office/drawing/2014/main" id="{ED1497E1-8CC7-44B1-92C2-B267C4A57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99" y="2017336"/>
            <a:ext cx="1117076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 партнера принять ваши конкретные предложения.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 деловой беседы:</a:t>
            </a:r>
          </a:p>
          <a:p>
            <a:pPr>
              <a:spcBef>
                <a:spcPct val="0"/>
              </a:spcBef>
              <a:buClrTx/>
              <a:buSzTx/>
              <a:buFontTx/>
              <a:buBlip>
                <a:blip r:embed="rId3"/>
              </a:buBlip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получение служебной информации,</a:t>
            </a:r>
          </a:p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взаимное общение работников одной сферы,</a:t>
            </a:r>
          </a:p>
          <a:p>
            <a:pPr>
              <a:spcBef>
                <a:spcPct val="0"/>
              </a:spcBef>
              <a:buClrTx/>
              <a:buSzTx/>
              <a:buFontTx/>
              <a:buBlip>
                <a:blip r:embed="rId3"/>
              </a:buBlip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совместный поиск, выдвижение и оперативная разработка рабочих идей и замыслов,</a:t>
            </a:r>
          </a:p>
          <a:p>
            <a:pPr>
              <a:spcBef>
                <a:spcPct val="0"/>
              </a:spcBef>
              <a:buClrTx/>
              <a:buSzTx/>
              <a:buFontTx/>
              <a:buBlip>
                <a:blip r:embed="rId3"/>
              </a:buBlip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контроль и координация начатых мероприятий, стимулирование трудовой активности.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5A5292EF-89BF-4CD1-AAE4-165BB146B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670" y="1828800"/>
            <a:ext cx="11613823" cy="486409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-</a:t>
            </a:r>
            <a:r>
              <a:rPr lang="ru-RU" dirty="0">
                <a:solidFill>
                  <a:srgbClr val="002060"/>
                </a:solidFill>
              </a:rPr>
              <a:t>начало перспективных мероприятий и процессов;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-контроль и координирование уже начатых мероприятий и процессов;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-обмен информацией;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-взаимное официальное общение работников из одной сферы деятельности;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-поддержание деловых контактов;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-поиск, выдвижение и оперативная разработка рабочих идей и планов;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-стимулирование движения творческой мысли в новых направлениях.</a:t>
            </a:r>
            <a:br>
              <a:rPr lang="ru-RU" dirty="0">
                <a:solidFill>
                  <a:srgbClr val="333399"/>
                </a:solidFill>
              </a:rPr>
            </a:br>
            <a:br>
              <a:rPr lang="ru-RU" dirty="0">
                <a:cs typeface="Times New Roman" pitchFamily="18" charset="0"/>
              </a:rPr>
            </a:br>
            <a:endParaRPr lang="ru-RU" dirty="0">
              <a:cs typeface="Times New Roman" pitchFamily="18" charset="0"/>
            </a:endParaRPr>
          </a:p>
        </p:txBody>
      </p:sp>
      <p:sp>
        <p:nvSpPr>
          <p:cNvPr id="19460" name="Прямоугольник 1">
            <a:extLst>
              <a:ext uri="{FF2B5EF4-FFF2-40B4-BE49-F238E27FC236}">
                <a16:creationId xmlns:a16="http://schemas.microsoft.com/office/drawing/2014/main" id="{317E8ABA-5888-4D52-BBB7-5015B87D3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9" y="379414"/>
            <a:ext cx="6505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002060"/>
                </a:solidFill>
              </a:rPr>
              <a:t>Функции деловой беседы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>
            <a:extLst>
              <a:ext uri="{FF2B5EF4-FFF2-40B4-BE49-F238E27FC236}">
                <a16:creationId xmlns:a16="http://schemas.microsoft.com/office/drawing/2014/main" id="{C0111CC0-693B-48D1-853A-A344CB11659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773363" y="1"/>
            <a:ext cx="7372350" cy="6826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   </a:t>
            </a:r>
          </a:p>
        </p:txBody>
      </p:sp>
      <p:sp>
        <p:nvSpPr>
          <p:cNvPr id="20484" name="Line 149">
            <a:extLst>
              <a:ext uri="{FF2B5EF4-FFF2-40B4-BE49-F238E27FC236}">
                <a16:creationId xmlns:a16="http://schemas.microsoft.com/office/drawing/2014/main" id="{89C0E226-61F3-4DC4-A019-801AE9333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7575" y="6237289"/>
            <a:ext cx="647700" cy="288925"/>
          </a:xfrm>
          <a:prstGeom prst="line">
            <a:avLst/>
          </a:prstGeom>
          <a:noFill/>
          <a:ln w="31750">
            <a:solidFill>
              <a:schemeClr val="tx2"/>
            </a:solidFill>
            <a:prstDash val="dash"/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4A9BD8E3-22D8-4064-89B0-E650FDC41997}"/>
              </a:ext>
            </a:extLst>
          </p:cNvPr>
          <p:cNvSpPr txBox="1">
            <a:spLocks/>
          </p:cNvSpPr>
          <p:nvPr/>
        </p:nvSpPr>
        <p:spPr bwMode="auto">
          <a:xfrm>
            <a:off x="2311400" y="0"/>
            <a:ext cx="80772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ru-RU" sz="3600" kern="0" dirty="0">
                <a:solidFill>
                  <a:srgbClr val="002060"/>
                </a:solidFill>
              </a:rPr>
              <a:t>Этапы деловой беседы</a:t>
            </a:r>
          </a:p>
        </p:txBody>
      </p:sp>
      <p:pic>
        <p:nvPicPr>
          <p:cNvPr id="20486" name="Рисунок 1">
            <a:extLst>
              <a:ext uri="{FF2B5EF4-FFF2-40B4-BE49-F238E27FC236}">
                <a16:creationId xmlns:a16="http://schemas.microsoft.com/office/drawing/2014/main" id="{26493E87-4786-43D2-B4E5-874657D6A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1209675"/>
            <a:ext cx="585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2">
            <a:extLst>
              <a:ext uri="{FF2B5EF4-FFF2-40B4-BE49-F238E27FC236}">
                <a16:creationId xmlns:a16="http://schemas.microsoft.com/office/drawing/2014/main" id="{279B7E28-9F46-48A0-972A-FBD87E8F7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9" y="1592264"/>
            <a:ext cx="5857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3">
            <a:extLst>
              <a:ext uri="{FF2B5EF4-FFF2-40B4-BE49-F238E27FC236}">
                <a16:creationId xmlns:a16="http://schemas.microsoft.com/office/drawing/2014/main" id="{827779CB-2228-4148-BC8C-AAD446D01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63" y="1019176"/>
            <a:ext cx="584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Рисунок 4">
            <a:extLst>
              <a:ext uri="{FF2B5EF4-FFF2-40B4-BE49-F238E27FC236}">
                <a16:creationId xmlns:a16="http://schemas.microsoft.com/office/drawing/2014/main" id="{A0D01941-33AA-4C2D-A2C3-99C1836EE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1787525"/>
            <a:ext cx="22860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Рисунок 5">
            <a:extLst>
              <a:ext uri="{FF2B5EF4-FFF2-40B4-BE49-F238E27FC236}">
                <a16:creationId xmlns:a16="http://schemas.microsoft.com/office/drawing/2014/main" id="{4D7BDBC6-7CDC-4EB7-9F55-4C3CB622B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6" y="2068513"/>
            <a:ext cx="230981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Рисунок 6">
            <a:extLst>
              <a:ext uri="{FF2B5EF4-FFF2-40B4-BE49-F238E27FC236}">
                <a16:creationId xmlns:a16="http://schemas.microsoft.com/office/drawing/2014/main" id="{7103806F-CD33-496D-8D4F-71CCD203D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1" y="1787525"/>
            <a:ext cx="21828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Содержимое 3">
            <a:extLst>
              <a:ext uri="{FF2B5EF4-FFF2-40B4-BE49-F238E27FC236}">
                <a16:creationId xmlns:a16="http://schemas.microsoft.com/office/drawing/2014/main" id="{527E3C0F-4E36-431A-891A-F7707DD90415}"/>
              </a:ext>
            </a:extLst>
          </p:cNvPr>
          <p:cNvSpPr txBox="1">
            <a:spLocks/>
          </p:cNvSpPr>
          <p:nvPr/>
        </p:nvSpPr>
        <p:spPr bwMode="auto">
          <a:xfrm>
            <a:off x="5273675" y="3106738"/>
            <a:ext cx="274320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800" kern="0" dirty="0">
                <a:solidFill>
                  <a:srgbClr val="333399"/>
                </a:solidFill>
                <a:latin typeface="Trebuchet MS"/>
              </a:rPr>
              <a:t>начало беседы; </a:t>
            </a:r>
          </a:p>
          <a:p>
            <a:pPr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800" kern="0" dirty="0">
                <a:solidFill>
                  <a:srgbClr val="333399"/>
                </a:solidFill>
                <a:latin typeface="Trebuchet MS"/>
              </a:rPr>
              <a:t>информирование партнеров; </a:t>
            </a:r>
          </a:p>
          <a:p>
            <a:pPr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800" kern="0" dirty="0">
                <a:solidFill>
                  <a:srgbClr val="333399"/>
                </a:solidFill>
                <a:latin typeface="Trebuchet MS"/>
              </a:rPr>
              <a:t>аргументирование выдвигаемых положений, </a:t>
            </a:r>
          </a:p>
          <a:p>
            <a:pPr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800" kern="0" dirty="0">
                <a:solidFill>
                  <a:srgbClr val="333399"/>
                </a:solidFill>
                <a:latin typeface="Trebuchet MS"/>
              </a:rPr>
              <a:t>принятие решения;</a:t>
            </a:r>
          </a:p>
          <a:p>
            <a:pPr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800" kern="0" dirty="0">
                <a:solidFill>
                  <a:srgbClr val="333399"/>
                </a:solidFill>
                <a:latin typeface="Trebuchet MS"/>
              </a:rPr>
              <a:t>завершение беседы.</a:t>
            </a:r>
          </a:p>
          <a:p>
            <a:pPr>
              <a:buClr>
                <a:srgbClr val="808080"/>
              </a:buClr>
              <a:buFontTx/>
              <a:buNone/>
              <a:defRPr/>
            </a:pPr>
            <a:endParaRPr lang="ru-RU" kern="0" dirty="0">
              <a:latin typeface="Trebuchet MS"/>
            </a:endParaRPr>
          </a:p>
        </p:txBody>
      </p:sp>
      <p:sp>
        <p:nvSpPr>
          <p:cNvPr id="20493" name="Прямоугольник 9">
            <a:extLst>
              <a:ext uri="{FF2B5EF4-FFF2-40B4-BE49-F238E27FC236}">
                <a16:creationId xmlns:a16="http://schemas.microsoft.com/office/drawing/2014/main" id="{526B6B30-4F20-45E8-8D83-2924E2B87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2971800"/>
            <a:ext cx="2052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333399"/>
                </a:solidFill>
                <a:latin typeface="Trebuchet MS" panose="020B0603020202020204" pitchFamily="34" charset="0"/>
              </a:rPr>
              <a:t>критический разбор на основе сделанных записей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385F522-EA3D-48B5-8C32-1CF79ECC6864}"/>
              </a:ext>
            </a:extLst>
          </p:cNvPr>
          <p:cNvSpPr/>
          <p:nvPr/>
        </p:nvSpPr>
        <p:spPr>
          <a:xfrm>
            <a:off x="1524001" y="3106739"/>
            <a:ext cx="338931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808080"/>
              </a:buClr>
              <a:defRPr/>
            </a:pPr>
            <a:r>
              <a:rPr lang="ru-RU" kern="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kern="0" dirty="0">
                <a:solidFill>
                  <a:srgbClr val="333399"/>
                </a:solidFill>
                <a:latin typeface="Trebuchet MS"/>
              </a:rPr>
              <a:t>В период подготовки необходимо продумать вопросы ее целесообразности, условия и время ее проведения, подготовить необходимые материалы и документы.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D65CE821-51E5-41A0-B4F4-5D15867CD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2864" y="722314"/>
            <a:ext cx="7578725" cy="460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беседы:</a:t>
            </a: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9698D207-CB60-4A78-A283-3BAB2404DB5F}"/>
              </a:ext>
            </a:extLst>
          </p:cNvPr>
          <p:cNvSpPr txBox="1">
            <a:spLocks/>
          </p:cNvSpPr>
          <p:nvPr/>
        </p:nvSpPr>
        <p:spPr bwMode="auto">
          <a:xfrm>
            <a:off x="509472" y="1921973"/>
            <a:ext cx="7578726" cy="456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ClrTx/>
              <a:buFont typeface="Wingdings" pitchFamily="2" charset="2"/>
              <a:buChar char="q"/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контакт с собеседником;</a:t>
            </a:r>
          </a:p>
          <a:p>
            <a:pPr>
              <a:buClrTx/>
              <a:buFont typeface="Wingdings" pitchFamily="2" charset="2"/>
              <a:buChar char="q"/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благоприятную атмосферу для беседы;</a:t>
            </a:r>
          </a:p>
          <a:p>
            <a:pPr>
              <a:buClrTx/>
              <a:buFont typeface="Wingdings" pitchFamily="2" charset="2"/>
              <a:buChar char="q"/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внимание к теме разговора;</a:t>
            </a:r>
          </a:p>
          <a:p>
            <a:pPr>
              <a:buClrTx/>
              <a:buFont typeface="Wingdings" pitchFamily="2" charset="2"/>
              <a:buChar char="q"/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пробудить интерес собеседника.</a:t>
            </a:r>
          </a:p>
          <a:p>
            <a:pPr>
              <a:buClr>
                <a:srgbClr val="808080"/>
              </a:buClr>
              <a:buFontTx/>
              <a:buNone/>
              <a:defRPr/>
            </a:pPr>
            <a:endParaRPr lang="ru-RU" kern="0" dirty="0">
              <a:latin typeface="Trebuchet MS"/>
            </a:endParaRPr>
          </a:p>
        </p:txBody>
      </p:sp>
      <p:pic>
        <p:nvPicPr>
          <p:cNvPr id="22533" name="Рисунок 2">
            <a:extLst>
              <a:ext uri="{FF2B5EF4-FFF2-40B4-BE49-F238E27FC236}">
                <a16:creationId xmlns:a16="http://schemas.microsoft.com/office/drawing/2014/main" id="{733AB30D-026A-4D48-8685-9D4667B42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92" y="1098548"/>
            <a:ext cx="3387725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6">
            <a:extLst>
              <a:ext uri="{FF2B5EF4-FFF2-40B4-BE49-F238E27FC236}">
                <a16:creationId xmlns:a16="http://schemas.microsoft.com/office/drawing/2014/main" id="{2DA35E63-7B6E-49C3-8BB1-19AD670D67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5D6B6B-D59C-4F9B-A7D9-7AD4BCBEAB93}" type="slidenum">
              <a:rPr lang="ru-RU" altLang="ru-RU" sz="16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600">
              <a:latin typeface="Arial" panose="020B0604020202020204" pitchFamily="34" charset="0"/>
            </a:endParaRPr>
          </a:p>
        </p:txBody>
      </p:sp>
      <p:sp>
        <p:nvSpPr>
          <p:cNvPr id="370690" name="Rectangle 2">
            <a:extLst>
              <a:ext uri="{FF2B5EF4-FFF2-40B4-BE49-F238E27FC236}">
                <a16:creationId xmlns:a16="http://schemas.microsoft.com/office/drawing/2014/main" id="{250326DF-121A-4F8E-AACB-865609E20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2888" y="273050"/>
            <a:ext cx="742315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беседы</a:t>
            </a:r>
          </a:p>
        </p:txBody>
      </p:sp>
      <p:grpSp>
        <p:nvGrpSpPr>
          <p:cNvPr id="24580" name="Group 3">
            <a:extLst>
              <a:ext uri="{FF2B5EF4-FFF2-40B4-BE49-F238E27FC236}">
                <a16:creationId xmlns:a16="http://schemas.microsoft.com/office/drawing/2014/main" id="{FC54933B-2BC6-4DFA-8716-73A559134EB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628775"/>
            <a:ext cx="1258888" cy="3887788"/>
            <a:chOff x="0" y="1026"/>
            <a:chExt cx="793" cy="2268"/>
          </a:xfrm>
        </p:grpSpPr>
        <p:pic>
          <p:nvPicPr>
            <p:cNvPr id="24590" name="Picture 4" descr="CS002453">
              <a:extLst>
                <a:ext uri="{FF2B5EF4-FFF2-40B4-BE49-F238E27FC236}">
                  <a16:creationId xmlns:a16="http://schemas.microsoft.com/office/drawing/2014/main" id="{75371DB6-C9A8-4A13-BBD1-476EECDF7F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33" r="74094"/>
            <a:stretch>
              <a:fillRect/>
            </a:stretch>
          </p:blipFill>
          <p:spPr bwMode="auto">
            <a:xfrm>
              <a:off x="0" y="2478"/>
              <a:ext cx="79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1" name="Picture 5" descr="CS002453">
              <a:extLst>
                <a:ext uri="{FF2B5EF4-FFF2-40B4-BE49-F238E27FC236}">
                  <a16:creationId xmlns:a16="http://schemas.microsoft.com/office/drawing/2014/main" id="{9FE29E52-76A2-475C-9F76-9BC18F9C3C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094" b="27864"/>
            <a:stretch>
              <a:fillRect/>
            </a:stretch>
          </p:blipFill>
          <p:spPr bwMode="auto">
            <a:xfrm>
              <a:off x="0" y="1026"/>
              <a:ext cx="748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6">
            <a:extLst>
              <a:ext uri="{FF2B5EF4-FFF2-40B4-BE49-F238E27FC236}">
                <a16:creationId xmlns:a16="http://schemas.microsoft.com/office/drawing/2014/main" id="{9A9A065D-BF57-4923-9ABC-FA251C1144F4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3359150" y="1989139"/>
            <a:ext cx="5975350" cy="44973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Нацелена на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оценку информации по обсуждаемой проблеме;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мотивов и целей собеседника;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передачу запланированной информации.</a:t>
            </a:r>
          </a:p>
        </p:txBody>
      </p:sp>
      <p:sp>
        <p:nvSpPr>
          <p:cNvPr id="24582" name="Text Box 7">
            <a:extLst>
              <a:ext uri="{FF2B5EF4-FFF2-40B4-BE49-F238E27FC236}">
                <a16:creationId xmlns:a16="http://schemas.microsoft.com/office/drawing/2014/main" id="{E526C9CB-C18E-4EF7-A31D-67DE8BA62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57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24583" name="Text Box 8">
            <a:extLst>
              <a:ext uri="{FF2B5EF4-FFF2-40B4-BE49-F238E27FC236}">
                <a16:creationId xmlns:a16="http://schemas.microsoft.com/office/drawing/2014/main" id="{2E3A8D74-7D54-4EC2-97CD-FF53A0322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4" y="2057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</p:txBody>
      </p:sp>
      <p:grpSp>
        <p:nvGrpSpPr>
          <p:cNvPr id="24584" name="Group 9">
            <a:extLst>
              <a:ext uri="{FF2B5EF4-FFF2-40B4-BE49-F238E27FC236}">
                <a16:creationId xmlns:a16="http://schemas.microsoft.com/office/drawing/2014/main" id="{FB7696B1-02FB-4751-8256-A87B835D6DB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656137" y="1628776"/>
            <a:ext cx="4261619" cy="360364"/>
            <a:chOff x="3379" y="1570"/>
            <a:chExt cx="408" cy="46"/>
          </a:xfrm>
        </p:grpSpPr>
        <p:sp>
          <p:nvSpPr>
            <p:cNvPr id="24588" name="Line 10">
              <a:extLst>
                <a:ext uri="{FF2B5EF4-FFF2-40B4-BE49-F238E27FC236}">
                  <a16:creationId xmlns:a16="http://schemas.microsoft.com/office/drawing/2014/main" id="{216BF2C1-FFEA-4A75-9B66-877DBDA99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1570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4589" name="Line 11">
              <a:extLst>
                <a:ext uri="{FF2B5EF4-FFF2-40B4-BE49-F238E27FC236}">
                  <a16:creationId xmlns:a16="http://schemas.microsoft.com/office/drawing/2014/main" id="{4E8B89B8-3402-47D1-9E6B-6C98C83C4D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9" y="1616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 dirty="0"/>
            </a:p>
          </p:txBody>
        </p:sp>
      </p:grpSp>
      <p:grpSp>
        <p:nvGrpSpPr>
          <p:cNvPr id="24585" name="Group 12">
            <a:extLst>
              <a:ext uri="{FF2B5EF4-FFF2-40B4-BE49-F238E27FC236}">
                <a16:creationId xmlns:a16="http://schemas.microsoft.com/office/drawing/2014/main" id="{97743B2D-5BE7-4DD6-A667-B74ECD5F4AF6}"/>
              </a:ext>
            </a:extLst>
          </p:cNvPr>
          <p:cNvGrpSpPr>
            <a:grpSpLocks/>
          </p:cNvGrpSpPr>
          <p:nvPr/>
        </p:nvGrpSpPr>
        <p:grpSpPr bwMode="auto">
          <a:xfrm>
            <a:off x="9625014" y="1700213"/>
            <a:ext cx="1042987" cy="3816350"/>
            <a:chOff x="5103" y="754"/>
            <a:chExt cx="657" cy="2540"/>
          </a:xfrm>
        </p:grpSpPr>
        <p:pic>
          <p:nvPicPr>
            <p:cNvPr id="24586" name="Picture 13" descr="CS002453">
              <a:extLst>
                <a:ext uri="{FF2B5EF4-FFF2-40B4-BE49-F238E27FC236}">
                  <a16:creationId xmlns:a16="http://schemas.microsoft.com/office/drawing/2014/main" id="{0ABB70F6-9D14-4513-9885-DDB6C4FCD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33" t="66655"/>
            <a:stretch>
              <a:fillRect/>
            </a:stretch>
          </p:blipFill>
          <p:spPr bwMode="auto">
            <a:xfrm>
              <a:off x="5103" y="2341"/>
              <a:ext cx="657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14" descr="CS002453">
              <a:extLst>
                <a:ext uri="{FF2B5EF4-FFF2-40B4-BE49-F238E27FC236}">
                  <a16:creationId xmlns:a16="http://schemas.microsoft.com/office/drawing/2014/main" id="{32278D8F-9B62-49D8-949A-1079130AB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33" b="30161"/>
            <a:stretch>
              <a:fillRect/>
            </a:stretch>
          </p:blipFill>
          <p:spPr bwMode="auto">
            <a:xfrm>
              <a:off x="5103" y="754"/>
              <a:ext cx="657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EB3BC-9B20-4683-887C-85B95F220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888" y="117475"/>
            <a:ext cx="7561262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dirty="0"/>
            </a:br>
            <a:r>
              <a:rPr lang="ru-RU" sz="36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деловой беседе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DFDC4246-8127-4198-A0D3-7C69DF9E23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Краткость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>
            <a:extLst>
              <a:ext uri="{FF2B5EF4-FFF2-40B4-BE49-F238E27FC236}">
                <a16:creationId xmlns:a16="http://schemas.microsoft.com/office/drawing/2014/main" id="{D48E5869-136D-489B-83FB-8A5EB6B59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775" y="765175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386E6166-B374-4A04-8641-89D5C61C8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260350"/>
            <a:ext cx="73088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10000"/>
              </a:spcBef>
              <a:buClrTx/>
              <a:buSzTx/>
              <a:buFontTx/>
              <a:buNone/>
            </a:pP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беседы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8EE68C15-3DFF-42F8-BCAF-2FB33BECC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308726"/>
            <a:ext cx="224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6B4124-03DA-4623-8536-5EADA9E06C65}" type="slidenum">
              <a:rPr lang="ru-RU" altLang="ru-RU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ru-RU" sz="160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3D9FF6-B7F2-42FE-ADD4-3CD7C7CE0E43}"/>
              </a:ext>
            </a:extLst>
          </p:cNvPr>
          <p:cNvSpPr/>
          <p:nvPr/>
        </p:nvSpPr>
        <p:spPr>
          <a:xfrm>
            <a:off x="254525" y="1197228"/>
            <a:ext cx="9267302" cy="415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808080"/>
              </a:buClr>
              <a:defRPr/>
            </a:pP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основной или запасной цели;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благоприятной атмосферы в конце беседы; 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собеседника к выполнению намеченной деятельности; 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в случае необходимости в дальнейшем контакта с собеседником.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</a:t>
            </a:r>
            <a:br>
              <a:rPr lang="kk-KZ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063" y="1934972"/>
            <a:ext cx="10092792" cy="3531374"/>
          </a:xfrm>
        </p:spPr>
        <p:txBody>
          <a:bodyPr>
            <a:normAutofit/>
          </a:bodyPr>
          <a:lstStyle/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Психологическая сущность взаимодействия.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Распоряжение руководителя как форма управленческого воздействия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Деловая беседа как форма управленческого труда.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Психологические приемы достижения расположения собеседника.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Проблемные или дисциплинарные беседы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Особенности телефонной деловой беседы.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500484-DA34-4E71-8689-EE18887AF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52" y="3227371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9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>
            <a:extLst>
              <a:ext uri="{FF2B5EF4-FFF2-40B4-BE49-F238E27FC236}">
                <a16:creationId xmlns:a16="http://schemas.microsoft.com/office/drawing/2014/main" id="{7F8CACC2-406A-4D6D-AF5A-FDB51F5B7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887413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35CE07BD-CE07-452E-A816-81484DC64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765" y="319285"/>
            <a:ext cx="999010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4.Психологические приемы достижения расположения собеседника</a:t>
            </a:r>
            <a:r>
              <a:rPr lang="ru-RU" altLang="ru-RU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A55BEA0D-A8F8-45DB-BFFB-057FADB13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308726"/>
            <a:ext cx="224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1DC4FE-6372-4A3A-AC8F-DEEDB6C0ED1C}" type="slidenum">
              <a:rPr lang="ru-RU" altLang="ru-RU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ru-RU" sz="1600"/>
          </a:p>
        </p:txBody>
      </p:sp>
      <p:sp>
        <p:nvSpPr>
          <p:cNvPr id="28677" name="Прямоугольник 1">
            <a:extLst>
              <a:ext uri="{FF2B5EF4-FFF2-40B4-BE49-F238E27FC236}">
                <a16:creationId xmlns:a16="http://schemas.microsoft.com/office/drawing/2014/main" id="{60603154-B4F9-4E1B-9886-F042C0893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52" y="1373581"/>
            <a:ext cx="1116133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обращение к собеседнику по имени (имени-отчеству) ,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общении с деловым партнером присутствует естественное и доброжелательное (естественное, а не по случаю) выражение лица, мягкая и искренняя улыбка.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общении с партнером мы разумно используем комплименты и любезности в соответствии с правилами делового этикета.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>
            <a:extLst>
              <a:ext uri="{FF2B5EF4-FFF2-40B4-BE49-F238E27FC236}">
                <a16:creationId xmlns:a16="http://schemas.microsoft.com/office/drawing/2014/main" id="{792F7A14-2112-4A8A-AD16-E2E4C2B7D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1016000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29ABB6A9-C078-4AFC-9683-4A7B99262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204788"/>
            <a:ext cx="74882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применения комплиментов. 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 Box 5">
            <a:extLst>
              <a:ext uri="{FF2B5EF4-FFF2-40B4-BE49-F238E27FC236}">
                <a16:creationId xmlns:a16="http://schemas.microsoft.com/office/drawing/2014/main" id="{ECCEDE76-E01B-4768-9658-421C7749B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193" y="1364831"/>
            <a:ext cx="11557262" cy="528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74638" indent="-27463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Комплимент должен отражать только реальные и только положительные качества партнера, а также включать один смысл.</a:t>
            </a:r>
          </a:p>
          <a:p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Отражаемое положительное качество должно иметь небольшое преувеличение, без гиперболизации.</a:t>
            </a:r>
          </a:p>
          <a:p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Комплимент должен фиксировать более высокий уровень развития того или иного качества у партнера, нежели собственное мнение человека об этом качестве. Например,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антикомплиментом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 фраза: «Я поражаюсь, как вы с одного упоминания запомнили телефонный номер 60—60—60! У вас феноменальная память!»</a:t>
            </a:r>
          </a:p>
          <a:p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Тактика использования комплиментов требует учитывать мнение человека и его отношение к отмеченному качеству. Например, человек проявил элементарную вежливость по отношению к женщине, а его обозвали, желая ему польстить, обольстителем и профессиональным шалуном.</a:t>
            </a:r>
          </a:p>
          <a:p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Комплимент должен констатировать наличие какого-либо качества, а не содержать рекомендации по его улучшению. Не будет комплиментом фраза: «Ты был активен, но недостаточно!»</a:t>
            </a:r>
          </a:p>
          <a:p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Комплимент не должен содержать добавок, зачастую преуменьшающих положительное влияние комплимента. Например, во фразе «Руки у тебя золотые, а вот язык твой — враг твой!» лучше использовать лишь первую часть.</a:t>
            </a:r>
          </a:p>
          <a:p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Наиболее эффективен комплимент, сделанный на фоне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антикомплимента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</a:t>
            </a:r>
            <a:r>
              <a:rPr lang="ru-RU" altLang="ru-RU" sz="1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>
            <a:extLst>
              <a:ext uri="{FF2B5EF4-FFF2-40B4-BE49-F238E27FC236}">
                <a16:creationId xmlns:a16="http://schemas.microsoft.com/office/drawing/2014/main" id="{E2E2E32B-5454-4603-9A87-E32C203AD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775" y="584200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30825B24-6C74-47C5-B700-B7D7E4A31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78" y="103695"/>
            <a:ext cx="11390722" cy="95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10000"/>
              </a:spcBef>
              <a:buClrTx/>
              <a:buSzTx/>
              <a:buNone/>
            </a:pPr>
            <a:r>
              <a:rPr lang="ru-RU" altLang="ru-RU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шаги, необходимые для установления хороших личных отношений.</a:t>
            </a:r>
          </a:p>
          <a:p>
            <a:pPr>
              <a:spcBef>
                <a:spcPct val="1000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F42F15C0-0C29-42CB-8346-45BD2E8B8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308726"/>
            <a:ext cx="224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9B19B5-455A-431A-8ED6-204056732247}" type="slidenum">
              <a:rPr lang="ru-RU" altLang="ru-RU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ru-RU" altLang="ru-RU" sz="1600"/>
          </a:p>
        </p:txBody>
      </p:sp>
      <p:sp>
        <p:nvSpPr>
          <p:cNvPr id="30726" name="Прямоугольник 2">
            <a:extLst>
              <a:ext uri="{FF2B5EF4-FFF2-40B4-BE49-F238E27FC236}">
                <a16:creationId xmlns:a16="http://schemas.microsoft.com/office/drawing/2014/main" id="{0304EFD0-E55F-4D24-AABB-34EB3422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29" y="1395167"/>
            <a:ext cx="942680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индивидуальности.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взаимодействие.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своих взглядов.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оказать поддержку.</a:t>
            </a:r>
          </a:p>
        </p:txBody>
      </p:sp>
      <p:pic>
        <p:nvPicPr>
          <p:cNvPr id="30727" name="Рисунок 3">
            <a:extLst>
              <a:ext uri="{FF2B5EF4-FFF2-40B4-BE49-F238E27FC236}">
                <a16:creationId xmlns:a16="http://schemas.microsoft.com/office/drawing/2014/main" id="{CB1549AD-EF69-413C-A5A0-2517ADCC8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86" y="1430337"/>
            <a:ext cx="4020186" cy="348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>
            <a:extLst>
              <a:ext uri="{FF2B5EF4-FFF2-40B4-BE49-F238E27FC236}">
                <a16:creationId xmlns:a16="http://schemas.microsoft.com/office/drawing/2014/main" id="{FD47C203-B6DE-4983-9E08-88DDD5629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775" y="836613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6387EC89-0FC9-49A3-8EAD-3201D86FC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270" y="152293"/>
            <a:ext cx="786490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1000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качества лидера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A047167C-F7E6-4521-8BF9-9796D67C0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308726"/>
            <a:ext cx="224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01237A-EC05-4C0B-ABDB-B9F0C1DE7D27}" type="slidenum">
              <a:rPr lang="ru-RU" altLang="ru-RU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ru-RU" altLang="ru-RU" sz="1600"/>
          </a:p>
        </p:txBody>
      </p:sp>
      <p:pic>
        <p:nvPicPr>
          <p:cNvPr id="31749" name="Рисунок 1">
            <a:extLst>
              <a:ext uri="{FF2B5EF4-FFF2-40B4-BE49-F238E27FC236}">
                <a16:creationId xmlns:a16="http://schemas.microsoft.com/office/drawing/2014/main" id="{6333335D-9915-45D2-8BB2-98E644653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2" y="0"/>
            <a:ext cx="389572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AFAA99-FEB3-4876-91BA-A15B92341283}"/>
              </a:ext>
            </a:extLst>
          </p:cNvPr>
          <p:cNvSpPr/>
          <p:nvPr/>
        </p:nvSpPr>
        <p:spPr>
          <a:xfrm>
            <a:off x="282804" y="870059"/>
            <a:ext cx="923826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интеллигентность в вербальном и символическом плане;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инициативность, т. е. способность направлять активность, желания в новом направлении;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себе — благоприятная самооценка;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привязанность к сотрудникам;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решительность: мужественность (у мужчин) и женственность (у женщин);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зрелость;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мотивационные способности, т.е. мотивировать, вызывать потребности у людей за счет: гарантии работы, финансового вознаграждения, власти над другими, самореализации, достижения в работе.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>
            <a:extLst>
              <a:ext uri="{FF2B5EF4-FFF2-40B4-BE49-F238E27FC236}">
                <a16:creationId xmlns:a16="http://schemas.microsoft.com/office/drawing/2014/main" id="{C0900BAA-E1C3-4DE9-B7C6-AD352DB817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775" y="836613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B8B7F892-2C08-4CA2-8FC4-6C26F89AD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789" y="-405107"/>
            <a:ext cx="11180190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ru-RU" dirty="0"/>
              <a:t> </a:t>
            </a:r>
          </a:p>
          <a:p>
            <a:pPr lvl="2"/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или дисциплинарные беседы.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6A3D3E51-B5BA-406B-8EFE-F09EAAC71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308726"/>
            <a:ext cx="224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61881A-92CA-4A4D-99B0-AA98DA4BFC46}" type="slidenum">
              <a:rPr lang="ru-RU" altLang="ru-RU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ru-RU" altLang="ru-RU" sz="1600"/>
          </a:p>
        </p:txBody>
      </p:sp>
      <p:pic>
        <p:nvPicPr>
          <p:cNvPr id="32773" name="Picture 23" descr="Презентация &quot;Деловая беседа&quot; - скачать презентации по Экономике">
            <a:extLst>
              <a:ext uri="{FF2B5EF4-FFF2-40B4-BE49-F238E27FC236}">
                <a16:creationId xmlns:a16="http://schemas.microsoft.com/office/drawing/2014/main" id="{0E466860-D806-4B09-A72C-841B80895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43" y="933304"/>
            <a:ext cx="7665564" cy="499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Рисунок 1">
            <a:extLst>
              <a:ext uri="{FF2B5EF4-FFF2-40B4-BE49-F238E27FC236}">
                <a16:creationId xmlns:a16="http://schemas.microsoft.com/office/drawing/2014/main" id="{0A59F204-B06F-467F-9230-33CE409A3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76" y="933312"/>
            <a:ext cx="4191543" cy="499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>
            <a:extLst>
              <a:ext uri="{FF2B5EF4-FFF2-40B4-BE49-F238E27FC236}">
                <a16:creationId xmlns:a16="http://schemas.microsoft.com/office/drawing/2014/main" id="{89DBE9D1-CB49-4EC9-8EBE-458309D52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775" y="692150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CFAC2398-7EEC-410C-94F3-8B1D4FFF1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0"/>
            <a:ext cx="849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10000"/>
              </a:spcBef>
              <a:buClrTx/>
              <a:buSzTx/>
              <a:buFontTx/>
              <a:buNone/>
            </a:pPr>
            <a:endParaRPr lang="ru-RU" altLang="ru-RU" sz="2400" b="1">
              <a:solidFill>
                <a:srgbClr val="0F2BEC"/>
              </a:solidFill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D20D6596-5231-4B6C-91D3-5C47B9DFE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308726"/>
            <a:ext cx="224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6DA0AD-471F-40BC-A129-47787A4F8F3A}" type="slidenum">
              <a:rPr lang="ru-RU" altLang="ru-RU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ru-RU" altLang="ru-RU" sz="1600"/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FD01DC0F-D856-4D93-AED2-EC30B65C9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39" y="188536"/>
            <a:ext cx="10873884" cy="594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74638" indent="-27463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10000"/>
              </a:spcBef>
              <a:buClrTx/>
              <a:buSzTx/>
              <a:buFontTx/>
              <a:buNone/>
            </a:pPr>
            <a:r>
              <a:rPr lang="ru-RU" altLang="ru-RU" sz="3200" dirty="0">
                <a:solidFill>
                  <a:srgbClr val="333399"/>
                </a:solidFill>
              </a:rPr>
              <a:t>	</a:t>
            </a: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данной беседы </a:t>
            </a:r>
          </a:p>
          <a:p>
            <a:pPr>
              <a:spcBef>
                <a:spcPct val="10000"/>
              </a:spcBef>
              <a:buClrTx/>
              <a:buSzTx/>
              <a:buFontTx/>
              <a:buNone/>
            </a:pPr>
            <a:endParaRPr lang="ru-RU" altLang="ru-RU" sz="3200" dirty="0">
              <a:solidFill>
                <a:srgbClr val="333399"/>
              </a:solidFill>
            </a:endParaRPr>
          </a:p>
          <a:p>
            <a:pPr>
              <a:spcBef>
                <a:spcPct val="10000"/>
              </a:spcBef>
              <a:buClrTx/>
              <a:buSzTx/>
              <a:buFontTx/>
              <a:buNone/>
            </a:pPr>
            <a:r>
              <a:rPr lang="ru-RU" altLang="ru-RU" sz="3200" dirty="0">
                <a:solidFill>
                  <a:srgbClr val="333399"/>
                </a:solidFill>
              </a:rPr>
              <a:t>	</a:t>
            </a: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наказать виновного, а ликвидировать «брешь», то есть несоответствие между требованиями и фактическим поведением участников делового процесса.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FD0A8A-C89F-4303-AFAD-2B0CAFCCA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077" y="3101102"/>
            <a:ext cx="4351845" cy="34538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9DA02-3F00-4FE1-995F-32B83933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342420"/>
            <a:ext cx="9603275" cy="1049235"/>
          </a:xfrm>
        </p:spPr>
        <p:txBody>
          <a:bodyPr/>
          <a:lstStyle/>
          <a:p>
            <a:pPr algn="ctr">
              <a:defRPr/>
            </a:pPr>
            <a:r>
              <a:rPr lang="ru-RU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Особенности телефонной деловой беседы.</a:t>
            </a:r>
            <a:endParaRPr lang="ru-RU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Объект 2">
            <a:extLst>
              <a:ext uri="{FF2B5EF4-FFF2-40B4-BE49-F238E27FC236}">
                <a16:creationId xmlns:a16="http://schemas.microsoft.com/office/drawing/2014/main" id="{4AE482FA-1D05-41BE-A218-C358E5B6BC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767" y="942680"/>
            <a:ext cx="10574087" cy="4523665"/>
          </a:xfrm>
        </p:spPr>
        <p:txBody>
          <a:bodyPr/>
          <a:lstStyle/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— важное средство повышения эффективности управленческого труда, оперативности делового общения</a:t>
            </a:r>
          </a:p>
          <a:p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4400" dirty="0">
                <a:solidFill>
                  <a:srgbClr val="333399"/>
                </a:solidFill>
              </a:rPr>
              <a:t>4-25% рабочего времени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54279F-BED4-409A-BC59-2FD955ED9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821" y="3429000"/>
            <a:ext cx="5180622" cy="267333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6CC27217-6A73-4F9F-B688-07C7CE5E1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8576" y="574676"/>
            <a:ext cx="7910513" cy="92075"/>
          </a:xfrm>
        </p:spPr>
        <p:txBody>
          <a:bodyPr>
            <a:normAutofit fontScale="90000"/>
          </a:bodyPr>
          <a:lstStyle/>
          <a:p>
            <a:r>
              <a:rPr lang="ru-RU" altLang="ru-RU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общения по телефону</a:t>
            </a:r>
          </a:p>
        </p:txBody>
      </p:sp>
      <p:sp>
        <p:nvSpPr>
          <p:cNvPr id="35843" name="Объект 2">
            <a:extLst>
              <a:ext uri="{FF2B5EF4-FFF2-40B4-BE49-F238E27FC236}">
                <a16:creationId xmlns:a16="http://schemas.microsoft.com/office/drawing/2014/main" id="{D2D46DF9-0D7B-4D07-9E10-F3332EE6D1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2999" y="1385740"/>
            <a:ext cx="10281856" cy="4080605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32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слово приветствия;</a:t>
            </a:r>
          </a:p>
          <a:p>
            <a:r>
              <a:rPr lang="ru-RU" altLang="ru-RU" sz="32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само представление, то есть фамилия, имя, отчество и прочее</a:t>
            </a:r>
          </a:p>
          <a:p>
            <a:r>
              <a:rPr lang="ru-RU" altLang="ru-RU" sz="32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осведомление о наличии времени у собеседника;</a:t>
            </a:r>
          </a:p>
          <a:p>
            <a:r>
              <a:rPr lang="ru-RU" altLang="ru-RU" sz="32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краткое изложение сути проблемы, вопросов, которые надо выяснить;</a:t>
            </a:r>
          </a:p>
          <a:p>
            <a:r>
              <a:rPr lang="ru-RU" altLang="ru-RU" sz="32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завершение разговора.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CC89C-CFE9-4DD3-B484-CA82F623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8" y="303213"/>
            <a:ext cx="10650420" cy="5508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ведению деловых телефонных разговоров</a:t>
            </a:r>
            <a:endParaRPr lang="ru-RU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Объект 2">
            <a:extLst>
              <a:ext uri="{FF2B5EF4-FFF2-40B4-BE49-F238E27FC236}">
                <a16:creationId xmlns:a16="http://schemas.microsoft.com/office/drawing/2014/main" id="{50136DF4-EA52-4E0C-8F1A-FAAF35B96A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3377" y="854076"/>
            <a:ext cx="11566689" cy="5216786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прежде чем позвонить, уясните себе, с какой целью вы будете звонить, и примерное содержание разговора;</a:t>
            </a:r>
          </a:p>
          <a:p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трубку снимайте лучше после первого звонка (и желательно до четвертого);</a:t>
            </a:r>
          </a:p>
          <a:p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откажитесь от нейтральных ответов «Да», «Алло», «Слушаю» и перейдите на информационные;</a:t>
            </a:r>
          </a:p>
          <a:p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задавайте хорошее настроение собеседнику;</a:t>
            </a:r>
          </a:p>
          <a:p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во время разговора будьте кратки, сконцентрируйте основную информацию в одном или двух предложениях и не вдавайтесь без необходимости в излишние подробности; вместе с тем не забывайте о вежливости и тактичности;</a:t>
            </a:r>
          </a:p>
          <a:p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подробно о проблеме предстоящего делового разговора говорите только с тем, кто компетентен решать эту проблему;</a:t>
            </a:r>
          </a:p>
          <a:p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разговор желательно закончить вопросом «Все ли мы обсудили?»; после разговора запишите его итог;</a:t>
            </a:r>
          </a:p>
          <a:p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нежелательно после обсуждения проблемы обсуждать бытовые и политические вопросы;</a:t>
            </a:r>
          </a:p>
          <a:p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при предъявлении каких-либо деловых претензий, попросите представиться, дайте высказаться и не перебивайте, затем сообщите, что будете выяснять, как обстоит дело, и затем перезвоните.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Психологическая сущность взаимодействия.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Структура управленческого распоряжения. 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Деловая беседа –основные этапы.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Психологические приемы достижения расположения собеседника.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Цель дисциплинарной беседы.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Схема общения по телефону.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2242CF-9577-4A0A-A88C-362133911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511" y="2015732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5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5B426-6B46-4A82-B83C-C0D938B9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48" y="282804"/>
            <a:ext cx="10017907" cy="4147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Психологическая сущность взаимодействия.</a:t>
            </a:r>
            <a:br>
              <a:rPr lang="ru-RU" altLang="ru-RU" sz="2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id="{73D0365B-6ADA-43C1-95C0-DDFFF0B1A9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5035" y="1951348"/>
            <a:ext cx="10803118" cy="3514997"/>
          </a:xfrm>
        </p:spPr>
        <p:txBody>
          <a:bodyPr/>
          <a:lstStyle/>
          <a:p>
            <a:pPr algn="just"/>
            <a:r>
              <a:rPr lang="ru-RU" altLang="ru-RU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Взаимодействие в общении — это система взаимно обусловленных действий партнеров по общению, направленных на взаимные изменения их поведения, деятельности, отношений, установок и др. с целью обеспечения результативности общения и выработки единой стратегии.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88073B-A825-4401-8754-6FC6EB3CB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610" y="3476183"/>
            <a:ext cx="4267227" cy="309901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Источники и ссылки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75" y="1480008"/>
            <a:ext cx="11566689" cy="3986337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О.А. Короткевич ЭУМК «Психология управления». Гомель, 2017, 173 с. 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Урбанович А.А. Психология управления: Учебное пособие.— Мн.: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Харвест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2007. — 640 с. 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Коноваленко, В. А. Психология управления персоналом: учебник для академического бакалавриата / В. А. Коноваленко, М. Ю. Коноваленко, А. А. Соломатин. — М. : Издательство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2015. — 477 с. — (Серия : Бакалавр. Академический курс).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Майерс Д.   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психология [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[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/ Д. Г. Майерс, Ж. М.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Туенж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ауд. Г. Қ.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Айқынбаева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.]. - 12-бас. - Астана : "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аударма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бюросы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ҚҚ, 2018. - 559, [1] б.: сур. - (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жаңғыру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Корягина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 А. 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Психология общения : учебник и практикум для академического бакалавриата / Н. А. 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Корягина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 В. Антонова, С. В. Овсянникова. — Москва : Издательство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 — 440 с. </a:t>
            </a:r>
          </a:p>
          <a:p>
            <a:r>
              <a:rPr lang="ru-RU" sz="6000" dirty="0"/>
              <a:t>Андреева Г.М., Социальная психология: Учебник для высших учебных заведений / Андреева Г.М. - М. : Аспект Пресс, 2017. - 363 с. </a:t>
            </a:r>
          </a:p>
          <a:p>
            <a:r>
              <a:rPr lang="ru-RU" sz="6000" dirty="0"/>
              <a:t>Ильин Е.П. Психология общения и межличностных отношений. – СПб: Питер, 2009.</a:t>
            </a:r>
          </a:p>
          <a:p>
            <a:r>
              <a:rPr lang="ru-RU" sz="6000" dirty="0" err="1"/>
              <a:t>Почебут</a:t>
            </a:r>
            <a:r>
              <a:rPr lang="ru-RU" sz="6000" dirty="0"/>
              <a:t> Л.Г. Социальная психология. Учебник для вузов. – Питер, 2017. – 400с.</a:t>
            </a:r>
          </a:p>
          <a:p>
            <a:r>
              <a:rPr lang="en-US" sz="6000" dirty="0">
                <a:hlinkClick r:id="rId2"/>
              </a:rPr>
              <a:t>https://psyera.ru/4822/teorii-liderstva-i-stili-upravleniya</a:t>
            </a:r>
            <a:endParaRPr lang="ru-RU" sz="6000" dirty="0"/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из интернета</a:t>
            </a:r>
          </a:p>
          <a:p>
            <a:pPr lvl="0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499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2178F8-5113-4D42-A1F0-2EDC8E6F7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6277" y="3429000"/>
            <a:ext cx="2078916" cy="20789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9996C6-40CC-4721-8B89-D440943ED45C}"/>
              </a:ext>
            </a:extLst>
          </p:cNvPr>
          <p:cNvSpPr/>
          <p:nvPr/>
        </p:nvSpPr>
        <p:spPr>
          <a:xfrm>
            <a:off x="1376165" y="2554665"/>
            <a:ext cx="9246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Мамбеталина Алия Сактагановна </a:t>
            </a:r>
            <a:r>
              <a:rPr lang="ru-RU" sz="2400" dirty="0" err="1">
                <a:solidFill>
                  <a:srgbClr val="FF0000"/>
                </a:solidFill>
              </a:rPr>
              <a:t>к.пс.н</a:t>
            </a:r>
            <a:r>
              <a:rPr lang="ru-RU" sz="2400" dirty="0">
                <a:solidFill>
                  <a:srgbClr val="FF0000"/>
                </a:solidFill>
              </a:rPr>
              <a:t>.,  доцент ЕНУ им. Л. Гумилева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dirty="0" err="1">
                <a:solidFill>
                  <a:srgbClr val="FF0000"/>
                </a:solidFill>
              </a:rPr>
              <a:t>mail</a:t>
            </a:r>
            <a:r>
              <a:rPr lang="ru-RU" sz="2400" dirty="0">
                <a:solidFill>
                  <a:srgbClr val="FF0000"/>
                </a:solidFill>
              </a:rPr>
              <a:t>:     mambetalina@mail.ru</a:t>
            </a:r>
          </a:p>
          <a:p>
            <a:r>
              <a:rPr lang="ru-RU" sz="2400" dirty="0">
                <a:solidFill>
                  <a:srgbClr val="FF0000"/>
                </a:solidFill>
              </a:rPr>
              <a:t>m. </a:t>
            </a:r>
            <a:r>
              <a:rPr lang="ru-RU" sz="2400" dirty="0" err="1">
                <a:solidFill>
                  <a:srgbClr val="FF0000"/>
                </a:solidFill>
              </a:rPr>
              <a:t>phone</a:t>
            </a:r>
            <a:r>
              <a:rPr lang="ru-RU" sz="2400" dirty="0">
                <a:solidFill>
                  <a:srgbClr val="FF0000"/>
                </a:solidFill>
              </a:rPr>
              <a:t>: +77755502418</a:t>
            </a:r>
          </a:p>
        </p:txBody>
      </p:sp>
    </p:spTree>
    <p:extLst>
      <p:ext uri="{BB962C8B-B14F-4D97-AF65-F5344CB8AC3E}">
        <p14:creationId xmlns:p14="http://schemas.microsoft.com/office/powerpoint/2010/main" val="208611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4C305-4EB5-4C80-8D32-296B8E93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826" y="574676"/>
            <a:ext cx="7561263" cy="5508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поведения: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Объект 2">
            <a:extLst>
              <a:ext uri="{FF2B5EF4-FFF2-40B4-BE49-F238E27FC236}">
                <a16:creationId xmlns:a16="http://schemas.microsoft.com/office/drawing/2014/main" id="{390837C6-3D18-4714-BDA7-480DABF2C5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1279" y="2015732"/>
            <a:ext cx="10253576" cy="4139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предполагающее максимальное достижение участниками взаимодействия своих целей</a:t>
            </a:r>
          </a:p>
          <a:p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90F0E8-F8A8-4800-A287-719A680E1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61" y="3429000"/>
            <a:ext cx="5022639" cy="2511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C8A6E-FE24-4C0E-ACDC-063898CA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07" y="528142"/>
            <a:ext cx="10774985" cy="176281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</a:t>
            </a:r>
            <a:br>
              <a:rPr lang="ru-RU" altLang="ru-RU" sz="28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cap="none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EA6EBF-E01A-4540-AF12-504988DA6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522" y="1951349"/>
            <a:ext cx="9999053" cy="3497104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предполагающее ориентацию лишь на свои цели без учета целей партнера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74DE01-A607-4B4D-86B8-6546EDEE7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849" y="3563534"/>
            <a:ext cx="4357689" cy="28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0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7C8EE-B9FD-49B3-8492-3CC6D0A7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Компромисс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F9CFCB-8A8E-423E-8E6B-7D6091653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87" y="1853754"/>
            <a:ext cx="10215868" cy="3612591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предполагающий частное, промежуточное (зачастую, временное) достижение целей партнеров ради сохранения условного равенства и сохранения отношений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3A782-6B1E-42D1-BE57-8E3A519D9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711" y="2902989"/>
            <a:ext cx="5950736" cy="30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39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32FDB-48F4-4558-B292-B0334A0E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619" y="358219"/>
            <a:ext cx="9782235" cy="1033437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уступчивость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0D5ED6-5239-44DB-96E7-BD6106012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1875934"/>
            <a:ext cx="11085921" cy="359041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предполагающая принесение в жертву собственных потребностей для достижения целей партнера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B3161B-94C9-4502-AD9B-6F158BAF5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844" y="2561636"/>
            <a:ext cx="4997925" cy="37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9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5F6AD-9A89-4D30-A284-FC38366E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избегание (уклонение)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96B9E8-0881-4EAC-AA12-EFD0C26B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55" y="2007910"/>
            <a:ext cx="11510127" cy="3458436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предполагающее уход от контакта, отказ от стремления к достижению своих целей для исключения выигрыша другого.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A906B5-3E36-43C3-BB4A-BD8B7D81C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829" y="3171972"/>
            <a:ext cx="4623438" cy="288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9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5E568-ACF4-407C-B5FD-79DC3047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203" y="226243"/>
            <a:ext cx="10350631" cy="10596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Распоряжение руководителя как форма управленческого воздействия</a:t>
            </a:r>
            <a:br>
              <a:rPr lang="ru-RU" dirty="0"/>
            </a:br>
            <a:endParaRPr lang="ru-RU" dirty="0"/>
          </a:p>
        </p:txBody>
      </p:sp>
      <p:sp>
        <p:nvSpPr>
          <p:cNvPr id="9219" name="Объект 2">
            <a:extLst>
              <a:ext uri="{FF2B5EF4-FFF2-40B4-BE49-F238E27FC236}">
                <a16:creationId xmlns:a16="http://schemas.microsoft.com/office/drawing/2014/main" id="{E1ED52DA-DE23-4251-BA2F-5E160BF929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7838" y="1932494"/>
            <a:ext cx="10840826" cy="4622293"/>
          </a:xfrm>
        </p:spPr>
        <p:txBody>
          <a:bodyPr>
            <a:normAutofit lnSpcReduction="10000"/>
          </a:bodyPr>
          <a:lstStyle/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Управленческое воздействие побуждается определенными мотивами, преследует определенные цели и приводит к определенным результатам. К основным формам управленческого воздействия относят: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приказ;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распоряжение;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указание;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инструктаж;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рекомендацию;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призыв;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беседу.</a:t>
            </a:r>
          </a:p>
          <a:p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15E005-0B7E-41B0-9014-680BCB279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355" y="3429000"/>
            <a:ext cx="4071397" cy="22799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1280</TotalTime>
  <Words>1420</Words>
  <Application>Microsoft Office PowerPoint</Application>
  <PresentationFormat>Широкоэкранный</PresentationFormat>
  <Paragraphs>175</Paragraphs>
  <Slides>31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Gill Sans MT</vt:lpstr>
      <vt:lpstr>Tahoma</vt:lpstr>
      <vt:lpstr>Times New Roman</vt:lpstr>
      <vt:lpstr>Trebuchet MS</vt:lpstr>
      <vt:lpstr>Wingdings</vt:lpstr>
      <vt:lpstr>Галерея</vt:lpstr>
      <vt:lpstr>Особенности общения руководителя в современной организации. </vt:lpstr>
      <vt:lpstr>План лекции </vt:lpstr>
      <vt:lpstr>1. Психологическая сущность взаимодействия. </vt:lpstr>
      <vt:lpstr>Стратегии поведения: </vt:lpstr>
      <vt:lpstr>Противодействие  </vt:lpstr>
      <vt:lpstr>Компромисс</vt:lpstr>
      <vt:lpstr> уступчивость</vt:lpstr>
      <vt:lpstr>избегание (уклонение) </vt:lpstr>
      <vt:lpstr>2. Распоряжение руководителя как форма управленческого воздействия </vt:lpstr>
      <vt:lpstr>Управленческое распоряжение</vt:lpstr>
      <vt:lpstr>3. Деловая беседа: правила подготовки и ведения </vt:lpstr>
      <vt:lpstr>    </vt:lpstr>
      <vt:lpstr> Основная цель деловой беседы </vt:lpstr>
      <vt:lpstr>-начало перспективных мероприятий и процессов; -контроль и координирование уже начатых мероприятий и процессов; -обмен информацией; -взаимное официальное общение работников из одной сферы деятельности; -поддержание деловых контактов; -поиск, выдвижение и оперативная разработка рабочих идей и планов; -стимулирование движения творческой мысли в новых направлениях.  </vt:lpstr>
      <vt:lpstr>   </vt:lpstr>
      <vt:lpstr>Начало беседы:</vt:lpstr>
      <vt:lpstr>Основная часть беседы</vt:lpstr>
      <vt:lpstr> Требования к деловой беседе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Особенности телефонной деловой беседы.</vt:lpstr>
      <vt:lpstr>Схема общения по телефону</vt:lpstr>
      <vt:lpstr>Рекомендации по ведению деловых телефонных разговоров</vt:lpstr>
      <vt:lpstr>Контрольные вопросы лекции</vt:lpstr>
      <vt:lpstr>Источники и ссылки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психологию</dc:title>
  <dc:creator>User</dc:creator>
  <cp:lastModifiedBy>Мамбеталина Алия Сактагановна</cp:lastModifiedBy>
  <cp:revision>190</cp:revision>
  <dcterms:created xsi:type="dcterms:W3CDTF">2020-08-21T14:43:09Z</dcterms:created>
  <dcterms:modified xsi:type="dcterms:W3CDTF">2020-10-14T15:25:54Z</dcterms:modified>
</cp:coreProperties>
</file>