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Open Sans Italics" panose="020B0604020202020204" charset="0"/>
      <p:regular r:id="rId25"/>
    </p:embeddedFont>
    <p:embeddedFont>
      <p:font typeface="Open Sans Bold" panose="020B0604020202020204" charset="0"/>
      <p:regular r:id="rId26"/>
    </p:embeddedFont>
    <p:embeddedFont>
      <p:font typeface="Calibri" panose="020F0502020204030204" pitchFamily="34" charset="0"/>
      <p:regular r:id="rId27"/>
      <p:bold r:id="rId28"/>
      <p:italic r:id="rId29"/>
      <p:boldItalic r:id="rId30"/>
    </p:embeddedFont>
    <p:embeddedFont>
      <p:font typeface="Open San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5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665018" y="3919855"/>
            <a:ext cx="16957964" cy="23806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№15 дәріс</a:t>
            </a:r>
          </a:p>
          <a:p>
            <a:pPr algn="ctr">
              <a:lnSpc>
                <a:spcPts val="4759"/>
              </a:lnSpc>
              <a:spcBef>
                <a:spcPct val="0"/>
              </a:spcBef>
            </a:pPr>
            <a:r>
              <a:rPr lang="en-US" sz="3399" b="1">
                <a:solidFill>
                  <a:srgbClr val="FFFFFF"/>
                </a:solidFill>
                <a:latin typeface="Open Sans Bold"/>
                <a:ea typeface="Open Sans Bold"/>
                <a:cs typeface="Open Sans Bold"/>
                <a:sym typeface="Open Sans Bold"/>
              </a:rPr>
              <a:t>Тақырыбы. Алкил және алкенилбензолдар. Полициклды ароматты көмірсутектер. Номенклатурасы. Алу жолдары. Физикалық және химиялық қасиеттері.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2884311"/>
            <a:ext cx="17259300" cy="4451703"/>
          </a:xfrm>
          <a:prstGeom prst="rect">
            <a:avLst/>
          </a:prstGeom>
        </p:spPr>
        <p:txBody>
          <a:bodyPr lIns="0" tIns="0" rIns="0" bIns="0" rtlCol="0" anchor="t">
            <a:spAutoFit/>
          </a:bodyPr>
          <a:lstStyle/>
          <a:p>
            <a:pPr algn="ctr">
              <a:lnSpc>
                <a:spcPts val="5073"/>
              </a:lnSpc>
              <a:spcBef>
                <a:spcPct val="0"/>
              </a:spcBef>
            </a:pPr>
            <a:r>
              <a:rPr lang="en-US" sz="3623" b="1">
                <a:solidFill>
                  <a:srgbClr val="26539F"/>
                </a:solidFill>
                <a:latin typeface="Open Sans Bold"/>
                <a:ea typeface="Open Sans Bold"/>
                <a:cs typeface="Open Sans Bold"/>
                <a:sym typeface="Open Sans Bold"/>
              </a:rPr>
              <a:t>2. Алкилбензолдар мен алкенилбензолдардың химиялық қасиеттері</a:t>
            </a:r>
            <a:r>
              <a:rPr lang="en-US" sz="3623">
                <a:solidFill>
                  <a:srgbClr val="26539F"/>
                </a:solidFill>
                <a:latin typeface="Open Sans"/>
                <a:ea typeface="Open Sans"/>
                <a:cs typeface="Open Sans"/>
                <a:sym typeface="Open Sans"/>
              </a:rPr>
              <a:t> (электрофильді орынбасу реакциялары, тотығу, қосылу).</a:t>
            </a:r>
          </a:p>
          <a:p>
            <a:pPr algn="ctr">
              <a:lnSpc>
                <a:spcPts val="5073"/>
              </a:lnSpc>
              <a:spcBef>
                <a:spcPct val="0"/>
              </a:spcBef>
            </a:pPr>
            <a:endParaRPr lang="en-US" sz="3623">
              <a:solidFill>
                <a:srgbClr val="26539F"/>
              </a:solidFill>
              <a:latin typeface="Open Sans"/>
              <a:ea typeface="Open Sans"/>
              <a:cs typeface="Open Sans"/>
              <a:sym typeface="Open Sans"/>
            </a:endParaRPr>
          </a:p>
          <a:p>
            <a:pPr algn="ctr">
              <a:lnSpc>
                <a:spcPts val="5073"/>
              </a:lnSpc>
              <a:spcBef>
                <a:spcPct val="0"/>
              </a:spcBef>
            </a:pPr>
            <a:r>
              <a:rPr lang="en-US" sz="3623">
                <a:solidFill>
                  <a:srgbClr val="26539F"/>
                </a:solidFill>
                <a:latin typeface="Open Sans"/>
                <a:ea typeface="Open Sans"/>
                <a:cs typeface="Open Sans"/>
                <a:sym typeface="Open Sans"/>
              </a:rPr>
              <a:t>Бұл қосылыстардың химиялық қасиеттері екі негізгі құрылымдық бөлікке байланысты: ароматты сақина (бензол): электрофильді орынбасу реакцияларына бейім, бүйір тізбек (алкил немесе алкен тобы): тотығу, қосылу, полимерлену реакцияларына қатыса алады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6401" y="1711204"/>
            <a:ext cx="16975198" cy="6920170"/>
          </a:xfrm>
          <a:prstGeom prst="rect">
            <a:avLst/>
          </a:prstGeom>
        </p:spPr>
        <p:txBody>
          <a:bodyPr lIns="0" tIns="0" rIns="0" bIns="0" rtlCol="0" anchor="t">
            <a:spAutoFit/>
          </a:bodyPr>
          <a:lstStyle/>
          <a:p>
            <a:pPr algn="ctr">
              <a:lnSpc>
                <a:spcPts val="3923"/>
              </a:lnSpc>
              <a:spcBef>
                <a:spcPct val="0"/>
              </a:spcBef>
            </a:pPr>
            <a:r>
              <a:rPr lang="en-US" sz="2802" b="1">
                <a:solidFill>
                  <a:srgbClr val="26539F"/>
                </a:solidFill>
                <a:latin typeface="Open Sans Bold"/>
                <a:ea typeface="Open Sans Bold"/>
                <a:cs typeface="Open Sans Bold"/>
                <a:sym typeface="Open Sans Bold"/>
              </a:rPr>
              <a:t>1. Электрофильді орынбасу реакциялары (EAS)</a:t>
            </a:r>
          </a:p>
          <a:p>
            <a:pPr algn="ctr">
              <a:lnSpc>
                <a:spcPts val="3923"/>
              </a:lnSpc>
              <a:spcBef>
                <a:spcPct val="0"/>
              </a:spcBef>
            </a:pPr>
            <a:r>
              <a:rPr lang="en-US" sz="2802">
                <a:solidFill>
                  <a:srgbClr val="26539F"/>
                </a:solidFill>
                <a:latin typeface="Open Sans"/>
                <a:ea typeface="Open Sans"/>
                <a:cs typeface="Open Sans"/>
                <a:sym typeface="Open Sans"/>
              </a:rPr>
              <a:t>Ароматты сақинада π-электрондардың көптігі электрофильдермен (электрон тапшылармен) әрекеттесуге қолайлы жағдай жасайды.</a:t>
            </a:r>
          </a:p>
          <a:p>
            <a:pPr algn="ctr">
              <a:lnSpc>
                <a:spcPts val="3923"/>
              </a:lnSpc>
              <a:spcBef>
                <a:spcPct val="0"/>
              </a:spcBef>
            </a:pPr>
            <a:r>
              <a:rPr lang="en-US" sz="2802" i="1">
                <a:solidFill>
                  <a:srgbClr val="26539F"/>
                </a:solidFill>
                <a:latin typeface="Open Sans Italics"/>
                <a:ea typeface="Open Sans Italics"/>
                <a:cs typeface="Open Sans Italics"/>
                <a:sym typeface="Open Sans Italics"/>
              </a:rPr>
              <a:t>Алкилбензолдарға тән:</a:t>
            </a:r>
          </a:p>
          <a:p>
            <a:pPr algn="ctr">
              <a:lnSpc>
                <a:spcPts val="3923"/>
              </a:lnSpc>
              <a:spcBef>
                <a:spcPct val="0"/>
              </a:spcBef>
            </a:pPr>
            <a:r>
              <a:rPr lang="en-US" sz="2802">
                <a:solidFill>
                  <a:srgbClr val="26539F"/>
                </a:solidFill>
                <a:latin typeface="Open Sans"/>
                <a:ea typeface="Open Sans"/>
                <a:cs typeface="Open Sans"/>
                <a:sym typeface="Open Sans"/>
              </a:rPr>
              <a:t>- Алкил топтары электрон доноры болғандықтан, сақинадағы реакцияны жеделдетеді</a:t>
            </a:r>
          </a:p>
          <a:p>
            <a:pPr algn="ctr">
              <a:lnSpc>
                <a:spcPts val="3923"/>
              </a:lnSpc>
              <a:spcBef>
                <a:spcPct val="0"/>
              </a:spcBef>
            </a:pPr>
            <a:r>
              <a:rPr lang="en-US" sz="2802">
                <a:solidFill>
                  <a:srgbClr val="26539F"/>
                </a:solidFill>
                <a:latin typeface="Open Sans"/>
                <a:ea typeface="Open Sans"/>
                <a:cs typeface="Open Sans"/>
                <a:sym typeface="Open Sans"/>
              </a:rPr>
              <a:t>- Реакция орто- және пара- орындарға бағытталады</a:t>
            </a:r>
          </a:p>
          <a:p>
            <a:pPr algn="ctr">
              <a:lnSpc>
                <a:spcPts val="3923"/>
              </a:lnSpc>
              <a:spcBef>
                <a:spcPct val="0"/>
              </a:spcBef>
            </a:pPr>
            <a:r>
              <a:rPr lang="en-US" sz="2802" i="1">
                <a:solidFill>
                  <a:srgbClr val="26539F"/>
                </a:solidFill>
                <a:latin typeface="Open Sans Italics"/>
                <a:ea typeface="Open Sans Italics"/>
                <a:cs typeface="Open Sans Italics"/>
                <a:sym typeface="Open Sans Italics"/>
              </a:rPr>
              <a:t>Мысалдар:</a:t>
            </a:r>
          </a:p>
          <a:p>
            <a:pPr algn="ctr">
              <a:lnSpc>
                <a:spcPts val="3923"/>
              </a:lnSpc>
              <a:spcBef>
                <a:spcPct val="0"/>
              </a:spcBef>
            </a:pPr>
            <a:r>
              <a:rPr lang="en-US" sz="2802">
                <a:solidFill>
                  <a:srgbClr val="26539F"/>
                </a:solidFill>
                <a:latin typeface="Open Sans"/>
                <a:ea typeface="Open Sans"/>
                <a:cs typeface="Open Sans"/>
                <a:sym typeface="Open Sans"/>
              </a:rPr>
              <a:t>- Нитрлеу (H₂SO₄ қатысында):</a:t>
            </a:r>
          </a:p>
          <a:p>
            <a:pPr algn="ctr">
              <a:lnSpc>
                <a:spcPts val="3923"/>
              </a:lnSpc>
              <a:spcBef>
                <a:spcPct val="0"/>
              </a:spcBef>
            </a:pPr>
            <a:r>
              <a:rPr lang="en-US" sz="2802">
                <a:solidFill>
                  <a:srgbClr val="26539F"/>
                </a:solidFill>
                <a:latin typeface="Open Sans"/>
                <a:ea typeface="Open Sans"/>
                <a:cs typeface="Open Sans"/>
                <a:sym typeface="Open Sans"/>
              </a:rPr>
              <a:t>C₆H₅CH₃ + HNO₃ → орто- және пара-нитротолуол</a:t>
            </a:r>
          </a:p>
          <a:p>
            <a:pPr algn="ctr">
              <a:lnSpc>
                <a:spcPts val="3923"/>
              </a:lnSpc>
              <a:spcBef>
                <a:spcPct val="0"/>
              </a:spcBef>
            </a:pPr>
            <a:r>
              <a:rPr lang="en-US" sz="2802">
                <a:solidFill>
                  <a:srgbClr val="26539F"/>
                </a:solidFill>
                <a:latin typeface="Open Sans"/>
                <a:ea typeface="Open Sans"/>
                <a:cs typeface="Open Sans"/>
                <a:sym typeface="Open Sans"/>
              </a:rPr>
              <a:t>- Галогендеу (Br₂, FeBr₃ қатысында)</a:t>
            </a:r>
          </a:p>
          <a:p>
            <a:pPr algn="ctr">
              <a:lnSpc>
                <a:spcPts val="3923"/>
              </a:lnSpc>
              <a:spcBef>
                <a:spcPct val="0"/>
              </a:spcBef>
            </a:pPr>
            <a:r>
              <a:rPr lang="en-US" sz="2802">
                <a:solidFill>
                  <a:srgbClr val="26539F"/>
                </a:solidFill>
                <a:latin typeface="Open Sans"/>
                <a:ea typeface="Open Sans"/>
                <a:cs typeface="Open Sans"/>
                <a:sym typeface="Open Sans"/>
              </a:rPr>
              <a:t>- Сульфирлеу (H₂SO₄, SO₃)</a:t>
            </a:r>
          </a:p>
          <a:p>
            <a:pPr algn="ctr">
              <a:lnSpc>
                <a:spcPts val="3923"/>
              </a:lnSpc>
              <a:spcBef>
                <a:spcPct val="0"/>
              </a:spcBef>
            </a:pPr>
            <a:endParaRPr lang="en-US" sz="2802">
              <a:solidFill>
                <a:srgbClr val="26539F"/>
              </a:solidFill>
              <a:latin typeface="Open Sans"/>
              <a:ea typeface="Open Sans"/>
              <a:cs typeface="Open Sans"/>
              <a:sym typeface="Open Sans"/>
            </a:endParaRPr>
          </a:p>
          <a:p>
            <a:pPr algn="ctr">
              <a:lnSpc>
                <a:spcPts val="3923"/>
              </a:lnSpc>
              <a:spcBef>
                <a:spcPct val="0"/>
              </a:spcBef>
            </a:pPr>
            <a:r>
              <a:rPr lang="en-US" sz="2802">
                <a:solidFill>
                  <a:srgbClr val="26539F"/>
                </a:solidFill>
                <a:latin typeface="Open Sans"/>
                <a:ea typeface="Open Sans"/>
                <a:cs typeface="Open Sans"/>
                <a:sym typeface="Open Sans"/>
              </a:rPr>
              <a:t>Алкенилбензолдарда: сақинадағы орынбасу реакциясы баяулау жүреді, бірақ орто/пара бағытта жүреді. Қос байланыс электрон тығыздығын аздап өзіне тартады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1753091"/>
            <a:ext cx="17259300" cy="7181215"/>
          </a:xfrm>
          <a:prstGeom prst="rect">
            <a:avLst/>
          </a:prstGeom>
        </p:spPr>
        <p:txBody>
          <a:bodyPr lIns="0" tIns="0" rIns="0" bIns="0" rtlCol="0" anchor="t">
            <a:spAutoFit/>
          </a:bodyPr>
          <a:lstStyle/>
          <a:p>
            <a:pPr algn="ctr">
              <a:lnSpc>
                <a:spcPts val="4759"/>
              </a:lnSpc>
              <a:spcBef>
                <a:spcPct val="0"/>
              </a:spcBef>
            </a:pPr>
            <a:r>
              <a:rPr lang="en-US" sz="3399" b="1">
                <a:solidFill>
                  <a:srgbClr val="26539F"/>
                </a:solidFill>
                <a:latin typeface="Open Sans Bold"/>
                <a:ea typeface="Open Sans Bold"/>
                <a:cs typeface="Open Sans Bold"/>
                <a:sym typeface="Open Sans Bold"/>
              </a:rPr>
              <a:t>2. Тотығу реакциялары</a:t>
            </a:r>
          </a:p>
          <a:p>
            <a:pPr algn="ctr">
              <a:lnSpc>
                <a:spcPts val="4759"/>
              </a:lnSpc>
              <a:spcBef>
                <a:spcPct val="0"/>
              </a:spcBef>
            </a:pPr>
            <a:endParaRPr lang="en-US" sz="3399" b="1">
              <a:solidFill>
                <a:srgbClr val="26539F"/>
              </a:solidFill>
              <a:latin typeface="Open Sans Bold"/>
              <a:ea typeface="Open Sans Bold"/>
              <a:cs typeface="Open Sans Bold"/>
              <a:sym typeface="Open Sans Bold"/>
            </a:endParaRPr>
          </a:p>
          <a:p>
            <a:pPr algn="ctr">
              <a:lnSpc>
                <a:spcPts val="4759"/>
              </a:lnSpc>
              <a:spcBef>
                <a:spcPct val="0"/>
              </a:spcBef>
            </a:pPr>
            <a:r>
              <a:rPr lang="en-US" sz="3399">
                <a:solidFill>
                  <a:srgbClr val="26539F"/>
                </a:solidFill>
                <a:latin typeface="Open Sans"/>
                <a:ea typeface="Open Sans"/>
                <a:cs typeface="Open Sans"/>
                <a:sym typeface="Open Sans"/>
              </a:rPr>
              <a:t>Алкилбензолдар: Бүйір тізбек (қаныққан) жеңіл тотығады, тіпті ұзын тізбек те –COOH тобына дейін тотығады. </a:t>
            </a:r>
          </a:p>
          <a:p>
            <a:pPr algn="ctr">
              <a:lnSpc>
                <a:spcPts val="4759"/>
              </a:lnSpc>
              <a:spcBef>
                <a:spcPct val="0"/>
              </a:spcBef>
            </a:pPr>
            <a:r>
              <a:rPr lang="en-US" sz="3399" i="1">
                <a:solidFill>
                  <a:srgbClr val="26539F"/>
                </a:solidFill>
                <a:latin typeface="Open Sans Italics"/>
                <a:ea typeface="Open Sans Italics"/>
                <a:cs typeface="Open Sans Italics"/>
                <a:sym typeface="Open Sans Italics"/>
              </a:rPr>
              <a:t>Мысал:</a:t>
            </a:r>
          </a:p>
          <a:p>
            <a:pPr algn="ctr">
              <a:lnSpc>
                <a:spcPts val="4759"/>
              </a:lnSpc>
              <a:spcBef>
                <a:spcPct val="0"/>
              </a:spcBef>
            </a:pPr>
            <a:r>
              <a:rPr lang="en-US" sz="3399">
                <a:solidFill>
                  <a:srgbClr val="26539F"/>
                </a:solidFill>
                <a:latin typeface="Open Sans"/>
                <a:ea typeface="Open Sans"/>
                <a:cs typeface="Open Sans"/>
                <a:sym typeface="Open Sans"/>
              </a:rPr>
              <a:t>C6H5CH3→ C6H5COOH</a:t>
            </a:r>
          </a:p>
          <a:p>
            <a:pPr algn="ctr">
              <a:lnSpc>
                <a:spcPts val="4759"/>
              </a:lnSpc>
              <a:spcBef>
                <a:spcPct val="0"/>
              </a:spcBef>
            </a:pPr>
            <a:r>
              <a:rPr lang="en-US" sz="3399">
                <a:solidFill>
                  <a:srgbClr val="26539F"/>
                </a:solidFill>
                <a:latin typeface="Open Sans"/>
                <a:ea typeface="Open Sans"/>
                <a:cs typeface="Open Sans"/>
                <a:sym typeface="Open Sans"/>
              </a:rPr>
              <a:t>Тотығу үшін KMnO₄, K₂Cr₂O₇ сияқты күшті тотықтырғыштар қажет. Бұл реакция тек бүйір тізбекте бензолға тікелей жалғанған көміртек болғанда жүреді.</a:t>
            </a:r>
          </a:p>
          <a:p>
            <a:pPr algn="ctr">
              <a:lnSpc>
                <a:spcPts val="4759"/>
              </a:lnSpc>
              <a:spcBef>
                <a:spcPct val="0"/>
              </a:spcBef>
            </a:pPr>
            <a:r>
              <a:rPr lang="en-US" sz="3399">
                <a:solidFill>
                  <a:srgbClr val="26539F"/>
                </a:solidFill>
                <a:latin typeface="Open Sans"/>
                <a:ea typeface="Open Sans"/>
                <a:cs typeface="Open Sans"/>
                <a:sym typeface="Open Sans"/>
              </a:rPr>
              <a:t>Алкенилбензолдар: қос байланыс тотығады - гликоль немесе көміртек байланысының үзілуі мүмкін. </a:t>
            </a:r>
          </a:p>
          <a:p>
            <a:pPr algn="ctr">
              <a:lnSpc>
                <a:spcPts val="4759"/>
              </a:lnSpc>
              <a:spcBef>
                <a:spcPct val="0"/>
              </a:spcBef>
            </a:pPr>
            <a:r>
              <a:rPr lang="en-US" sz="3399" i="1">
                <a:solidFill>
                  <a:srgbClr val="26539F"/>
                </a:solidFill>
                <a:latin typeface="Open Sans Italics"/>
                <a:ea typeface="Open Sans Italics"/>
                <a:cs typeface="Open Sans Italics"/>
                <a:sym typeface="Open Sans Italics"/>
              </a:rPr>
              <a:t>Мысалы, стирол KMnO₄ әсерінен тотығып, бензой қышқылын береді:</a:t>
            </a:r>
          </a:p>
          <a:p>
            <a:pPr algn="ctr">
              <a:lnSpc>
                <a:spcPts val="4759"/>
              </a:lnSpc>
              <a:spcBef>
                <a:spcPct val="0"/>
              </a:spcBef>
            </a:pPr>
            <a:r>
              <a:rPr lang="en-US" sz="3399">
                <a:solidFill>
                  <a:srgbClr val="26539F"/>
                </a:solidFill>
                <a:latin typeface="Open Sans"/>
                <a:ea typeface="Open Sans"/>
                <a:cs typeface="Open Sans"/>
                <a:sym typeface="Open Sans"/>
              </a:rPr>
              <a:t>C₆H₅CH=CH₂ → C₆H₅COOH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37595" y="636302"/>
            <a:ext cx="15278579" cy="8381267"/>
          </a:xfrm>
          <a:prstGeom prst="rect">
            <a:avLst/>
          </a:prstGeom>
        </p:spPr>
        <p:txBody>
          <a:bodyPr lIns="0" tIns="0" rIns="0" bIns="0" rtlCol="0" anchor="t">
            <a:spAutoFit/>
          </a:bodyPr>
          <a:lstStyle/>
          <a:p>
            <a:pPr algn="ctr">
              <a:lnSpc>
                <a:spcPts val="4765"/>
              </a:lnSpc>
              <a:spcBef>
                <a:spcPct val="0"/>
              </a:spcBef>
            </a:pPr>
            <a:r>
              <a:rPr lang="en-US" sz="3403" b="1">
                <a:solidFill>
                  <a:srgbClr val="26539F"/>
                </a:solidFill>
                <a:latin typeface="Open Sans Bold"/>
                <a:ea typeface="Open Sans Bold"/>
                <a:cs typeface="Open Sans Bold"/>
                <a:sym typeface="Open Sans Bold"/>
              </a:rPr>
              <a:t>3. Қосылу реакциялары</a:t>
            </a:r>
          </a:p>
          <a:p>
            <a:pPr algn="ctr">
              <a:lnSpc>
                <a:spcPts val="4765"/>
              </a:lnSpc>
              <a:spcBef>
                <a:spcPct val="0"/>
              </a:spcBef>
            </a:pPr>
            <a:r>
              <a:rPr lang="en-US" sz="3403" i="1">
                <a:solidFill>
                  <a:srgbClr val="26539F"/>
                </a:solidFill>
                <a:latin typeface="Open Sans Italics"/>
                <a:ea typeface="Open Sans Italics"/>
                <a:cs typeface="Open Sans Italics"/>
                <a:sym typeface="Open Sans Italics"/>
              </a:rPr>
              <a:t>Алкилбензолдар:</a:t>
            </a:r>
            <a:r>
              <a:rPr lang="en-US" sz="3403">
                <a:solidFill>
                  <a:srgbClr val="26539F"/>
                </a:solidFill>
                <a:latin typeface="Open Sans"/>
                <a:ea typeface="Open Sans"/>
                <a:cs typeface="Open Sans"/>
                <a:sym typeface="Open Sans"/>
              </a:rPr>
              <a:t> бүйір тізбегі қаныққан болғандықтан қосылу реакцияларына бейім емес.</a:t>
            </a:r>
          </a:p>
          <a:p>
            <a:pPr algn="ctr">
              <a:lnSpc>
                <a:spcPts val="4765"/>
              </a:lnSpc>
              <a:spcBef>
                <a:spcPct val="0"/>
              </a:spcBef>
            </a:pPr>
            <a:r>
              <a:rPr lang="en-US" sz="3403" i="1">
                <a:solidFill>
                  <a:srgbClr val="26539F"/>
                </a:solidFill>
                <a:latin typeface="Open Sans Italics"/>
                <a:ea typeface="Open Sans Italics"/>
                <a:cs typeface="Open Sans Italics"/>
                <a:sym typeface="Open Sans Italics"/>
              </a:rPr>
              <a:t>Алкенилбензолдар: </a:t>
            </a:r>
            <a:r>
              <a:rPr lang="en-US" sz="3403">
                <a:solidFill>
                  <a:srgbClr val="26539F"/>
                </a:solidFill>
                <a:latin typeface="Open Sans"/>
                <a:ea typeface="Open Sans"/>
                <a:cs typeface="Open Sans"/>
                <a:sym typeface="Open Sans"/>
              </a:rPr>
              <a:t>қос байланыс болғандықтан типтік алкендерге тән реакцияларға қатысады:</a:t>
            </a:r>
          </a:p>
          <a:p>
            <a:pPr algn="ctr">
              <a:lnSpc>
                <a:spcPts val="4765"/>
              </a:lnSpc>
              <a:spcBef>
                <a:spcPct val="0"/>
              </a:spcBef>
            </a:pPr>
            <a:r>
              <a:rPr lang="en-US" sz="3403" i="1">
                <a:solidFill>
                  <a:srgbClr val="26539F"/>
                </a:solidFill>
                <a:latin typeface="Open Sans Italics"/>
                <a:ea typeface="Open Sans Italics"/>
                <a:cs typeface="Open Sans Italics"/>
                <a:sym typeface="Open Sans Italics"/>
              </a:rPr>
              <a:t>Гидрлеу (Pt):</a:t>
            </a:r>
          </a:p>
          <a:p>
            <a:pPr algn="ctr">
              <a:lnSpc>
                <a:spcPts val="4765"/>
              </a:lnSpc>
              <a:spcBef>
                <a:spcPct val="0"/>
              </a:spcBef>
            </a:pPr>
            <a:r>
              <a:rPr lang="en-US" sz="3403">
                <a:solidFill>
                  <a:srgbClr val="26539F"/>
                </a:solidFill>
                <a:latin typeface="Open Sans"/>
                <a:ea typeface="Open Sans"/>
                <a:cs typeface="Open Sans"/>
                <a:sym typeface="Open Sans"/>
              </a:rPr>
              <a:t>C₆H₅CH=CH₂ + H₂ → C₆H₅CH₂CH₃ (Этилбензол)</a:t>
            </a:r>
          </a:p>
          <a:p>
            <a:pPr algn="ctr">
              <a:lnSpc>
                <a:spcPts val="4765"/>
              </a:lnSpc>
              <a:spcBef>
                <a:spcPct val="0"/>
              </a:spcBef>
            </a:pPr>
            <a:r>
              <a:rPr lang="en-US" sz="3403" i="1">
                <a:solidFill>
                  <a:srgbClr val="26539F"/>
                </a:solidFill>
                <a:latin typeface="Open Sans Italics"/>
                <a:ea typeface="Open Sans Italics"/>
                <a:cs typeface="Open Sans Italics"/>
                <a:sym typeface="Open Sans Italics"/>
              </a:rPr>
              <a:t>Галогендермен қосылу:</a:t>
            </a:r>
          </a:p>
          <a:p>
            <a:pPr algn="ctr">
              <a:lnSpc>
                <a:spcPts val="4765"/>
              </a:lnSpc>
              <a:spcBef>
                <a:spcPct val="0"/>
              </a:spcBef>
            </a:pPr>
            <a:r>
              <a:rPr lang="en-US" sz="3403">
                <a:solidFill>
                  <a:srgbClr val="26539F"/>
                </a:solidFill>
                <a:latin typeface="Open Sans"/>
                <a:ea typeface="Open Sans"/>
                <a:cs typeface="Open Sans"/>
                <a:sym typeface="Open Sans"/>
              </a:rPr>
              <a:t>C₆H₅CH=CH₂ + Br₂ → C₆H₅CHBrCH₂Br</a:t>
            </a:r>
          </a:p>
          <a:p>
            <a:pPr algn="ctr">
              <a:lnSpc>
                <a:spcPts val="4765"/>
              </a:lnSpc>
              <a:spcBef>
                <a:spcPct val="0"/>
              </a:spcBef>
            </a:pPr>
            <a:r>
              <a:rPr lang="en-US" sz="3403" i="1">
                <a:solidFill>
                  <a:srgbClr val="26539F"/>
                </a:solidFill>
                <a:latin typeface="Open Sans Italics"/>
                <a:ea typeface="Open Sans Italics"/>
                <a:cs typeface="Open Sans Italics"/>
                <a:sym typeface="Open Sans Italics"/>
              </a:rPr>
              <a:t>Қышқыл қосылу (HCl, HBr):</a:t>
            </a:r>
          </a:p>
          <a:p>
            <a:pPr algn="ctr">
              <a:lnSpc>
                <a:spcPts val="4765"/>
              </a:lnSpc>
              <a:spcBef>
                <a:spcPct val="0"/>
              </a:spcBef>
            </a:pPr>
            <a:r>
              <a:rPr lang="en-US" sz="3403">
                <a:solidFill>
                  <a:srgbClr val="26539F"/>
                </a:solidFill>
                <a:latin typeface="Open Sans"/>
                <a:ea typeface="Open Sans"/>
                <a:cs typeface="Open Sans"/>
                <a:sym typeface="Open Sans"/>
              </a:rPr>
              <a:t>C₆H₅CH=CH₂ + HBr → C₆H₅CHBrCH₃</a:t>
            </a:r>
          </a:p>
          <a:p>
            <a:pPr algn="ctr">
              <a:lnSpc>
                <a:spcPts val="4765"/>
              </a:lnSpc>
              <a:spcBef>
                <a:spcPct val="0"/>
              </a:spcBef>
            </a:pPr>
            <a:r>
              <a:rPr lang="en-US" sz="3403">
                <a:solidFill>
                  <a:srgbClr val="26539F"/>
                </a:solidFill>
                <a:latin typeface="Open Sans"/>
                <a:ea typeface="Open Sans"/>
                <a:cs typeface="Open Sans"/>
                <a:sym typeface="Open Sans"/>
              </a:rPr>
              <a:t>Қосылу Марковников ережесі бойынша жүреді.</a:t>
            </a:r>
          </a:p>
          <a:p>
            <a:pPr algn="ctr">
              <a:lnSpc>
                <a:spcPts val="4765"/>
              </a:lnSpc>
              <a:spcBef>
                <a:spcPct val="0"/>
              </a:spcBef>
            </a:pPr>
            <a:r>
              <a:rPr lang="en-US" sz="3403">
                <a:solidFill>
                  <a:srgbClr val="26539F"/>
                </a:solidFill>
                <a:latin typeface="Open Sans"/>
                <a:ea typeface="Open Sans"/>
                <a:cs typeface="Open Sans"/>
                <a:sym typeface="Open Sans"/>
              </a:rPr>
              <a:t>Полимерлену: стирол - маңызды мономер:</a:t>
            </a:r>
          </a:p>
          <a:p>
            <a:pPr algn="ctr">
              <a:lnSpc>
                <a:spcPts val="4765"/>
              </a:lnSpc>
              <a:spcBef>
                <a:spcPct val="0"/>
              </a:spcBef>
            </a:pPr>
            <a:r>
              <a:rPr lang="en-US" sz="3403">
                <a:solidFill>
                  <a:srgbClr val="26539F"/>
                </a:solidFill>
                <a:latin typeface="Open Sans"/>
                <a:ea typeface="Open Sans"/>
                <a:cs typeface="Open Sans"/>
                <a:sym typeface="Open Sans"/>
              </a:rPr>
              <a:t>C₆H₅CH=CH₂ → (C₆H₅CHCH₂)n (Полистирол)</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1028700" y="1210143"/>
            <a:ext cx="16030915" cy="8546432"/>
          </a:xfrm>
          <a:prstGeom prst="rect">
            <a:avLst/>
          </a:prstGeom>
        </p:spPr>
        <p:txBody>
          <a:bodyPr lIns="0" tIns="0" rIns="0" bIns="0" rtlCol="0" anchor="t">
            <a:spAutoFit/>
          </a:bodyPr>
          <a:lstStyle/>
          <a:p>
            <a:pPr algn="ctr">
              <a:lnSpc>
                <a:spcPts val="5636"/>
              </a:lnSpc>
              <a:spcBef>
                <a:spcPct val="0"/>
              </a:spcBef>
            </a:pPr>
            <a:r>
              <a:rPr lang="en-US" sz="4026" b="1">
                <a:solidFill>
                  <a:srgbClr val="FFFFFF"/>
                </a:solidFill>
                <a:latin typeface="Open Sans Bold"/>
                <a:ea typeface="Open Sans Bold"/>
                <a:cs typeface="Open Sans Bold"/>
                <a:sym typeface="Open Sans Bold"/>
              </a:rPr>
              <a:t>3. Полициклды ароматты көмірсутектер (пирен, флуорантен, бенз(а)пирен, т.б.) туралы түсінік. Номенклатурасы, алу жолдары, қасиеттері.</a:t>
            </a:r>
          </a:p>
          <a:p>
            <a:pPr algn="ctr">
              <a:lnSpc>
                <a:spcPts val="5636"/>
              </a:lnSpc>
              <a:spcBef>
                <a:spcPct val="0"/>
              </a:spcBef>
            </a:pPr>
            <a:endParaRPr lang="en-US" sz="4026" b="1">
              <a:solidFill>
                <a:srgbClr val="FFFFFF"/>
              </a:solidFill>
              <a:latin typeface="Open Sans Bold"/>
              <a:ea typeface="Open Sans Bold"/>
              <a:cs typeface="Open Sans Bold"/>
              <a:sym typeface="Open Sans Bold"/>
            </a:endParaRPr>
          </a:p>
          <a:p>
            <a:pPr algn="ctr">
              <a:lnSpc>
                <a:spcPts val="5636"/>
              </a:lnSpc>
              <a:spcBef>
                <a:spcPct val="0"/>
              </a:spcBef>
            </a:pPr>
            <a:r>
              <a:rPr lang="en-US" sz="4026" i="1">
                <a:solidFill>
                  <a:srgbClr val="FFFFFF"/>
                </a:solidFill>
                <a:latin typeface="Open Sans Italics"/>
                <a:ea typeface="Open Sans Italics"/>
                <a:cs typeface="Open Sans Italics"/>
                <a:sym typeface="Open Sans Italics"/>
              </a:rPr>
              <a:t>Полициклды ароматты көмірсутектер (ПАК) </a:t>
            </a:r>
            <a:r>
              <a:rPr lang="en-US" sz="4026">
                <a:solidFill>
                  <a:srgbClr val="FFFFFF"/>
                </a:solidFill>
                <a:latin typeface="Open Sans"/>
                <a:ea typeface="Open Sans"/>
                <a:cs typeface="Open Sans"/>
                <a:sym typeface="Open Sans"/>
              </a:rPr>
              <a:t>— құрамында екі немесе одан да көп конденсацияланған (бір-бірімен бірігіп кеткен) бензол сақиналары бар көмірсутектер. Олар көбінесе табиғи немесе антропогендік жану процестерінің нәтижесінде түзіледі және қоршаған ортада кең таралған. Бұл қосылыстардың кейбіреулері мутагендік және канцерогендік қасиеттерге ие, сондықтан олар экологияда және медицинада үлкен қызығушылық тудырады.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1028700" y="1719717"/>
            <a:ext cx="15981410" cy="6403120"/>
          </a:xfrm>
          <a:prstGeom prst="rect">
            <a:avLst/>
          </a:prstGeom>
        </p:spPr>
        <p:txBody>
          <a:bodyPr lIns="0" tIns="0" rIns="0" bIns="0" rtlCol="0" anchor="t">
            <a:spAutoFit/>
          </a:bodyPr>
          <a:lstStyle/>
          <a:p>
            <a:pPr algn="ctr">
              <a:lnSpc>
                <a:spcPts val="5647"/>
              </a:lnSpc>
              <a:spcBef>
                <a:spcPct val="0"/>
              </a:spcBef>
            </a:pPr>
            <a:r>
              <a:rPr lang="en-US" sz="4033" b="1">
                <a:solidFill>
                  <a:srgbClr val="FFFFFF"/>
                </a:solidFill>
                <a:latin typeface="Open Sans Bold"/>
                <a:ea typeface="Open Sans Bold"/>
                <a:cs typeface="Open Sans Bold"/>
                <a:sym typeface="Open Sans Bold"/>
              </a:rPr>
              <a:t>Полициклды ароматты көмірсутектер (ПАК)</a:t>
            </a:r>
            <a:r>
              <a:rPr lang="en-US" sz="4033">
                <a:solidFill>
                  <a:srgbClr val="FFFFFF"/>
                </a:solidFill>
                <a:latin typeface="Open Sans"/>
                <a:ea typeface="Open Sans"/>
                <a:cs typeface="Open Sans"/>
                <a:sym typeface="Open Sans"/>
              </a:rPr>
              <a:t> — молекуласында екі немесе одан да көп бензол сақинасы бар ароматты қосылыстар. </a:t>
            </a:r>
            <a:r>
              <a:rPr lang="en-US" sz="4033" i="1">
                <a:solidFill>
                  <a:srgbClr val="FFFFFF"/>
                </a:solidFill>
                <a:latin typeface="Open Sans Italics"/>
                <a:ea typeface="Open Sans Italics"/>
                <a:cs typeface="Open Sans Italics"/>
                <a:sym typeface="Open Sans Italics"/>
              </a:rPr>
              <a:t>Олар келесі жолдармен түзіледі:</a:t>
            </a:r>
          </a:p>
          <a:p>
            <a:pPr algn="ctr">
              <a:lnSpc>
                <a:spcPts val="5647"/>
              </a:lnSpc>
              <a:spcBef>
                <a:spcPct val="0"/>
              </a:spcBef>
            </a:pPr>
            <a:r>
              <a:rPr lang="en-US" sz="4033">
                <a:solidFill>
                  <a:srgbClr val="FFFFFF"/>
                </a:solidFill>
                <a:latin typeface="Open Sans"/>
                <a:ea typeface="Open Sans"/>
                <a:cs typeface="Open Sans"/>
                <a:sym typeface="Open Sans"/>
              </a:rPr>
              <a:t>- Органикалық заттардың (көмір, мұнай, газ, ағаш, т.б.) толық жанбай қалуы.</a:t>
            </a:r>
          </a:p>
          <a:p>
            <a:pPr algn="ctr">
              <a:lnSpc>
                <a:spcPts val="5647"/>
              </a:lnSpc>
              <a:spcBef>
                <a:spcPct val="0"/>
              </a:spcBef>
            </a:pPr>
            <a:r>
              <a:rPr lang="en-US" sz="4033">
                <a:solidFill>
                  <a:srgbClr val="FFFFFF"/>
                </a:solidFill>
                <a:latin typeface="Open Sans"/>
                <a:ea typeface="Open Sans"/>
                <a:cs typeface="Open Sans"/>
                <a:sym typeface="Open Sans"/>
              </a:rPr>
              <a:t>- Мұнайды өңдеу, көмірді коксітеу, темекі түтіні және автокөліктердің шығарындылары.</a:t>
            </a:r>
          </a:p>
          <a:p>
            <a:pPr algn="ctr">
              <a:lnSpc>
                <a:spcPts val="5647"/>
              </a:lnSpc>
              <a:spcBef>
                <a:spcPct val="0"/>
              </a:spcBef>
            </a:pPr>
            <a:r>
              <a:rPr lang="en-US" sz="4033">
                <a:solidFill>
                  <a:srgbClr val="FFFFFF"/>
                </a:solidFill>
                <a:latin typeface="Open Sans"/>
                <a:ea typeface="Open Sans"/>
                <a:cs typeface="Open Sans"/>
                <a:sym typeface="Open Sans"/>
              </a:rPr>
              <a:t>- Кейбір тағамдарды (әсіресе грильдеу, қуыру кезінде) дайындағанда да пайда болады.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3" name="TextBox 3"/>
          <p:cNvSpPr txBox="1"/>
          <p:nvPr/>
        </p:nvSpPr>
        <p:spPr>
          <a:xfrm>
            <a:off x="6528495" y="705167"/>
            <a:ext cx="5231011" cy="5803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Таралған ПАК өкілдері:</a:t>
            </a:r>
          </a:p>
        </p:txBody>
      </p:sp>
      <p:graphicFrame>
        <p:nvGraphicFramePr>
          <p:cNvPr id="4" name="Таблица 3"/>
          <p:cNvGraphicFramePr>
            <a:graphicFrameLocks noGrp="1"/>
          </p:cNvGraphicFramePr>
          <p:nvPr>
            <p:extLst>
              <p:ext uri="{D42A27DB-BD31-4B8C-83A1-F6EECF244321}">
                <p14:modId xmlns:p14="http://schemas.microsoft.com/office/powerpoint/2010/main" val="2231221470"/>
              </p:ext>
            </p:extLst>
          </p:nvPr>
        </p:nvGraphicFramePr>
        <p:xfrm>
          <a:off x="1219200" y="2019300"/>
          <a:ext cx="15621000" cy="6934200"/>
        </p:xfrm>
        <a:graphic>
          <a:graphicData uri="http://schemas.openxmlformats.org/drawingml/2006/table">
            <a:tbl>
              <a:tblPr firstRow="1" firstCol="1" bandRow="1">
                <a:tableStyleId>{5940675A-B579-460E-94D1-54222C63F5DA}</a:tableStyleId>
              </a:tblPr>
              <a:tblGrid>
                <a:gridCol w="5207000">
                  <a:extLst>
                    <a:ext uri="{9D8B030D-6E8A-4147-A177-3AD203B41FA5}">
                      <a16:colId xmlns:a16="http://schemas.microsoft.com/office/drawing/2014/main" val="3562847036"/>
                    </a:ext>
                  </a:extLst>
                </a:gridCol>
                <a:gridCol w="5207000">
                  <a:extLst>
                    <a:ext uri="{9D8B030D-6E8A-4147-A177-3AD203B41FA5}">
                      <a16:colId xmlns:a16="http://schemas.microsoft.com/office/drawing/2014/main" val="875977646"/>
                    </a:ext>
                  </a:extLst>
                </a:gridCol>
                <a:gridCol w="5207000">
                  <a:extLst>
                    <a:ext uri="{9D8B030D-6E8A-4147-A177-3AD203B41FA5}">
                      <a16:colId xmlns:a16="http://schemas.microsoft.com/office/drawing/2014/main" val="3202287675"/>
                    </a:ext>
                  </a:extLst>
                </a:gridCol>
              </a:tblGrid>
              <a:tr h="1155700">
                <a:tc>
                  <a:txBody>
                    <a:bodyPr/>
                    <a:lstStyle/>
                    <a:p>
                      <a:pPr algn="ctr">
                        <a:lnSpc>
                          <a:spcPct val="107000"/>
                        </a:lnSpc>
                        <a:spcAft>
                          <a:spcPts val="0"/>
                        </a:spcAft>
                      </a:pPr>
                      <a:r>
                        <a:rPr lang="ru-RU" sz="3200" dirty="0" err="1">
                          <a:solidFill>
                            <a:schemeClr val="bg1"/>
                          </a:solidFill>
                          <a:effectLst/>
                        </a:rPr>
                        <a:t>Қосылыс</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Формула</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Сақина саны</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2331348"/>
                  </a:ext>
                </a:extLst>
              </a:tr>
              <a:tr h="1155700">
                <a:tc>
                  <a:txBody>
                    <a:bodyPr/>
                    <a:lstStyle/>
                    <a:p>
                      <a:pPr algn="ctr">
                        <a:lnSpc>
                          <a:spcPct val="107000"/>
                        </a:lnSpc>
                        <a:spcAft>
                          <a:spcPts val="0"/>
                        </a:spcAft>
                      </a:pPr>
                      <a:r>
                        <a:rPr lang="ru-RU" sz="3200" dirty="0">
                          <a:solidFill>
                            <a:schemeClr val="bg1"/>
                          </a:solidFill>
                          <a:effectLst/>
                        </a:rPr>
                        <a:t>Нафталин</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a:solidFill>
                            <a:schemeClr val="bg1"/>
                          </a:solidFill>
                          <a:effectLst/>
                        </a:rPr>
                        <a:t>C₁₀H₈</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2</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042818"/>
                  </a:ext>
                </a:extLst>
              </a:tr>
              <a:tr h="1155700">
                <a:tc>
                  <a:txBody>
                    <a:bodyPr/>
                    <a:lstStyle/>
                    <a:p>
                      <a:pPr algn="ctr">
                        <a:lnSpc>
                          <a:spcPct val="107000"/>
                        </a:lnSpc>
                        <a:spcAft>
                          <a:spcPts val="0"/>
                        </a:spcAft>
                      </a:pPr>
                      <a:r>
                        <a:rPr lang="ru-RU" sz="3200">
                          <a:solidFill>
                            <a:schemeClr val="bg1"/>
                          </a:solidFill>
                          <a:effectLst/>
                        </a:rPr>
                        <a:t>Аценаптен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a:solidFill>
                            <a:schemeClr val="bg1"/>
                          </a:solidFill>
                          <a:effectLst/>
                        </a:rPr>
                        <a:t>C₁₂H₁₀</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3</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5236783"/>
                  </a:ext>
                </a:extLst>
              </a:tr>
              <a:tr h="1155700">
                <a:tc>
                  <a:txBody>
                    <a:bodyPr/>
                    <a:lstStyle/>
                    <a:p>
                      <a:pPr algn="ctr">
                        <a:lnSpc>
                          <a:spcPct val="107000"/>
                        </a:lnSpc>
                        <a:spcAft>
                          <a:spcPts val="0"/>
                        </a:spcAft>
                      </a:pPr>
                      <a:r>
                        <a:rPr lang="ru-RU" sz="3200">
                          <a:solidFill>
                            <a:schemeClr val="bg1"/>
                          </a:solidFill>
                          <a:effectLst/>
                        </a:rPr>
                        <a:t>Флуорантен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a:solidFill>
                            <a:schemeClr val="bg1"/>
                          </a:solidFill>
                          <a:effectLst/>
                        </a:rPr>
                        <a:t>C₁₆H₁₀</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a:solidFill>
                            <a:schemeClr val="bg1"/>
                          </a:solidFill>
                          <a:effectLst/>
                        </a:rPr>
                        <a:t>4</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9574624"/>
                  </a:ext>
                </a:extLst>
              </a:tr>
              <a:tr h="1155700">
                <a:tc>
                  <a:txBody>
                    <a:bodyPr/>
                    <a:lstStyle/>
                    <a:p>
                      <a:pPr algn="ctr">
                        <a:lnSpc>
                          <a:spcPct val="107000"/>
                        </a:lnSpc>
                        <a:spcAft>
                          <a:spcPts val="0"/>
                        </a:spcAft>
                      </a:pPr>
                      <a:r>
                        <a:rPr lang="ru-RU" sz="3200">
                          <a:solidFill>
                            <a:schemeClr val="bg1"/>
                          </a:solidFill>
                          <a:effectLst/>
                        </a:rPr>
                        <a:t>Пирен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C₁₆H₁₀</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a:solidFill>
                            <a:schemeClr val="bg1"/>
                          </a:solidFill>
                          <a:effectLst/>
                        </a:rPr>
                        <a:t>4</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0811186"/>
                  </a:ext>
                </a:extLst>
              </a:tr>
              <a:tr h="1155700">
                <a:tc>
                  <a:txBody>
                    <a:bodyPr/>
                    <a:lstStyle/>
                    <a:p>
                      <a:pPr algn="ctr">
                        <a:lnSpc>
                          <a:spcPct val="107000"/>
                        </a:lnSpc>
                        <a:spcAft>
                          <a:spcPts val="0"/>
                        </a:spcAft>
                      </a:pPr>
                      <a:r>
                        <a:rPr lang="ru-RU" sz="3200">
                          <a:solidFill>
                            <a:schemeClr val="bg1"/>
                          </a:solidFill>
                          <a:effectLst/>
                        </a:rPr>
                        <a:t>Бенз(а)пирен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C₂₀H₁₂</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a:solidFill>
                            <a:schemeClr val="bg1"/>
                          </a:solidFill>
                          <a:effectLst/>
                        </a:rPr>
                        <a:t>5</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956992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665018" y="2119630"/>
            <a:ext cx="16957964" cy="658114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Номенклатурасы. </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a:solidFill>
                  <a:srgbClr val="FFFFFF"/>
                </a:solidFill>
                <a:latin typeface="Open Sans"/>
                <a:ea typeface="Open Sans"/>
                <a:cs typeface="Open Sans"/>
                <a:sym typeface="Open Sans"/>
              </a:rPr>
              <a:t>ПАК-тың номенклатурасы жүйелі және тривиалды түрде жүзеге асады:</a:t>
            </a:r>
          </a:p>
          <a:p>
            <a:pPr algn="ctr">
              <a:lnSpc>
                <a:spcPts val="4759"/>
              </a:lnSpc>
              <a:spcBef>
                <a:spcPct val="0"/>
              </a:spcBef>
            </a:pPr>
            <a:r>
              <a:rPr lang="en-US" sz="3399">
                <a:solidFill>
                  <a:srgbClr val="FFFFFF"/>
                </a:solidFill>
                <a:latin typeface="Open Sans"/>
                <a:ea typeface="Open Sans"/>
                <a:cs typeface="Open Sans"/>
                <a:sym typeface="Open Sans"/>
              </a:rPr>
              <a:t>- </a:t>
            </a:r>
            <a:r>
              <a:rPr lang="en-US" sz="3399" i="1">
                <a:solidFill>
                  <a:srgbClr val="FFFFFF"/>
                </a:solidFill>
                <a:latin typeface="Open Sans Italics"/>
                <a:ea typeface="Open Sans Italics"/>
                <a:cs typeface="Open Sans Italics"/>
                <a:sym typeface="Open Sans Italics"/>
              </a:rPr>
              <a:t>Жүйелі номенклатура</a:t>
            </a:r>
            <a:r>
              <a:rPr lang="en-US" sz="3399">
                <a:solidFill>
                  <a:srgbClr val="FFFFFF"/>
                </a:solidFill>
                <a:latin typeface="Open Sans"/>
                <a:ea typeface="Open Sans"/>
                <a:cs typeface="Open Sans"/>
                <a:sym typeface="Open Sans"/>
              </a:rPr>
              <a:t>: IUPAC ережесіне сай орындалады, бірақ көбінесе қиын болғандықтан сирек қолданылады.</a:t>
            </a:r>
          </a:p>
          <a:p>
            <a:pPr algn="ctr">
              <a:lnSpc>
                <a:spcPts val="4759"/>
              </a:lnSpc>
              <a:spcBef>
                <a:spcPct val="0"/>
              </a:spcBef>
            </a:pPr>
            <a:r>
              <a:rPr lang="en-US" sz="3399">
                <a:solidFill>
                  <a:srgbClr val="FFFFFF"/>
                </a:solidFill>
                <a:latin typeface="Open Sans"/>
                <a:ea typeface="Open Sans"/>
                <a:cs typeface="Open Sans"/>
                <a:sym typeface="Open Sans"/>
              </a:rPr>
              <a:t>-</a:t>
            </a:r>
            <a:r>
              <a:rPr lang="en-US" sz="3399" i="1">
                <a:solidFill>
                  <a:srgbClr val="FFFFFF"/>
                </a:solidFill>
                <a:latin typeface="Open Sans Italics"/>
                <a:ea typeface="Open Sans Italics"/>
                <a:cs typeface="Open Sans Italics"/>
                <a:sym typeface="Open Sans Italics"/>
              </a:rPr>
              <a:t> Тривиалды атаулар:</a:t>
            </a:r>
            <a:r>
              <a:rPr lang="en-US" sz="3399">
                <a:solidFill>
                  <a:srgbClr val="FFFFFF"/>
                </a:solidFill>
                <a:latin typeface="Open Sans"/>
                <a:ea typeface="Open Sans"/>
                <a:cs typeface="Open Sans"/>
                <a:sym typeface="Open Sans"/>
              </a:rPr>
              <a:t> Нафталин, антрацен, фенантрен, пирен, флуорантен, бенз(а)пирен — кеңінен таралған атаулар. Олар тарихи тұрғыда қалыптасқан және көбінесе халықаралық әдебиетте де қолданылады.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Мысал: Бенз(а)пирен - 5 сақиналы, өте уытты және канцерогенді зат. Оның атауы сақиналардың қосылу ретін көрсетеді.</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691455" y="962025"/>
            <a:ext cx="16905089" cy="77812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Алу жолдары.</a:t>
            </a:r>
          </a:p>
          <a:p>
            <a:pPr algn="ctr">
              <a:lnSpc>
                <a:spcPts val="4759"/>
              </a:lnSpc>
              <a:spcBef>
                <a:spcPct val="0"/>
              </a:spcBef>
            </a:pPr>
            <a:r>
              <a:rPr lang="en-US" sz="3399" b="1">
                <a:solidFill>
                  <a:srgbClr val="FFFFFF"/>
                </a:solidFill>
                <a:latin typeface="Open Sans Bold"/>
                <a:ea typeface="Open Sans Bold"/>
                <a:cs typeface="Open Sans Bold"/>
                <a:sym typeface="Open Sans Bold"/>
              </a:rPr>
              <a:t> </a:t>
            </a:r>
            <a:r>
              <a:rPr lang="en-US" sz="3399">
                <a:solidFill>
                  <a:srgbClr val="FFFFFF"/>
                </a:solidFill>
                <a:latin typeface="Open Sans"/>
                <a:ea typeface="Open Sans"/>
                <a:cs typeface="Open Sans"/>
                <a:sym typeface="Open Sans"/>
              </a:rPr>
              <a:t>ПАК табиғи және жасанды жолдармен түзіледі:</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a) Табиғи жолдар:</a:t>
            </a:r>
          </a:p>
          <a:p>
            <a:pPr algn="ctr">
              <a:lnSpc>
                <a:spcPts val="4759"/>
              </a:lnSpc>
              <a:spcBef>
                <a:spcPct val="0"/>
              </a:spcBef>
            </a:pPr>
            <a:r>
              <a:rPr lang="en-US" sz="3399">
                <a:solidFill>
                  <a:srgbClr val="FFFFFF"/>
                </a:solidFill>
                <a:latin typeface="Open Sans"/>
                <a:ea typeface="Open Sans"/>
                <a:cs typeface="Open Sans"/>
                <a:sym typeface="Open Sans"/>
              </a:rPr>
              <a:t>- Жанармай мен органикалық заттардың толық жанбауы.</a:t>
            </a:r>
          </a:p>
          <a:p>
            <a:pPr algn="ctr">
              <a:lnSpc>
                <a:spcPts val="4759"/>
              </a:lnSpc>
              <a:spcBef>
                <a:spcPct val="0"/>
              </a:spcBef>
            </a:pPr>
            <a:r>
              <a:rPr lang="en-US" sz="3399">
                <a:solidFill>
                  <a:srgbClr val="FFFFFF"/>
                </a:solidFill>
                <a:latin typeface="Open Sans"/>
                <a:ea typeface="Open Sans"/>
                <a:cs typeface="Open Sans"/>
                <a:sym typeface="Open Sans"/>
              </a:rPr>
              <a:t>- Ормандағы өрттер, вулкан атқылауы.</a:t>
            </a:r>
          </a:p>
          <a:p>
            <a:pPr algn="ctr">
              <a:lnSpc>
                <a:spcPts val="4759"/>
              </a:lnSpc>
              <a:spcBef>
                <a:spcPct val="0"/>
              </a:spcBef>
            </a:pPr>
            <a:r>
              <a:rPr lang="en-US" sz="3399">
                <a:solidFill>
                  <a:srgbClr val="FFFFFF"/>
                </a:solidFill>
                <a:latin typeface="Open Sans"/>
                <a:ea typeface="Open Sans"/>
                <a:cs typeface="Open Sans"/>
                <a:sym typeface="Open Sans"/>
              </a:rPr>
              <a:t>- Биологиялық процестер арқылы (мысалы, кейбір микроорганизмдер арқылы).</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б) Өндірістік жолдар:</a:t>
            </a:r>
          </a:p>
          <a:p>
            <a:pPr algn="ctr">
              <a:lnSpc>
                <a:spcPts val="4759"/>
              </a:lnSpc>
              <a:spcBef>
                <a:spcPct val="0"/>
              </a:spcBef>
            </a:pPr>
            <a:r>
              <a:rPr lang="en-US" sz="3399">
                <a:solidFill>
                  <a:srgbClr val="FFFFFF"/>
                </a:solidFill>
                <a:latin typeface="Open Sans"/>
                <a:ea typeface="Open Sans"/>
                <a:cs typeface="Open Sans"/>
                <a:sym typeface="Open Sans"/>
              </a:rPr>
              <a:t>- Көмірді коксілеу кезінде.</a:t>
            </a:r>
          </a:p>
          <a:p>
            <a:pPr algn="ctr">
              <a:lnSpc>
                <a:spcPts val="4759"/>
              </a:lnSpc>
              <a:spcBef>
                <a:spcPct val="0"/>
              </a:spcBef>
            </a:pPr>
            <a:r>
              <a:rPr lang="en-US" sz="3399">
                <a:solidFill>
                  <a:srgbClr val="FFFFFF"/>
                </a:solidFill>
                <a:latin typeface="Open Sans"/>
                <a:ea typeface="Open Sans"/>
                <a:cs typeface="Open Sans"/>
                <a:sym typeface="Open Sans"/>
              </a:rPr>
              <a:t>- Мұнайды өңдеу және пиролиз процестерінде.</a:t>
            </a:r>
          </a:p>
          <a:p>
            <a:pPr algn="ctr">
              <a:lnSpc>
                <a:spcPts val="4759"/>
              </a:lnSpc>
              <a:spcBef>
                <a:spcPct val="0"/>
              </a:spcBef>
            </a:pPr>
            <a:r>
              <a:rPr lang="en-US" sz="3399">
                <a:solidFill>
                  <a:srgbClr val="FFFFFF"/>
                </a:solidFill>
                <a:latin typeface="Open Sans"/>
                <a:ea typeface="Open Sans"/>
                <a:cs typeface="Open Sans"/>
                <a:sym typeface="Open Sans"/>
              </a:rPr>
              <a:t>- Ароматты көмірсутектерді жоғары температурада дегидрогендеу арқылы.</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c) Лабораториялық жолдар:</a:t>
            </a:r>
          </a:p>
          <a:p>
            <a:pPr algn="ctr">
              <a:lnSpc>
                <a:spcPts val="4759"/>
              </a:lnSpc>
              <a:spcBef>
                <a:spcPct val="0"/>
              </a:spcBef>
            </a:pPr>
            <a:r>
              <a:rPr lang="en-US" sz="3399">
                <a:solidFill>
                  <a:srgbClr val="FFFFFF"/>
                </a:solidFill>
                <a:latin typeface="Open Sans"/>
                <a:ea typeface="Open Sans"/>
                <a:cs typeface="Open Sans"/>
                <a:sym typeface="Open Sans"/>
              </a:rPr>
              <a:t>- Циклоароматизация реакциялары.</a:t>
            </a:r>
          </a:p>
          <a:p>
            <a:pPr algn="ctr">
              <a:lnSpc>
                <a:spcPts val="4759"/>
              </a:lnSpc>
              <a:spcBef>
                <a:spcPct val="0"/>
              </a:spcBef>
            </a:pPr>
            <a:r>
              <a:rPr lang="en-US" sz="3399">
                <a:solidFill>
                  <a:srgbClr val="FFFFFF"/>
                </a:solidFill>
                <a:latin typeface="Open Sans"/>
                <a:ea typeface="Open Sans"/>
                <a:cs typeface="Open Sans"/>
                <a:sym typeface="Open Sans"/>
              </a:rPr>
              <a:t>- Фридель-Крафтс реакциялары арқылы сақина жүйелерін кеңейту.</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0" y="1819592"/>
            <a:ext cx="18288000" cy="53809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Физикалық қасиеттері. </a:t>
            </a:r>
          </a:p>
          <a:p>
            <a:pPr algn="ctr">
              <a:lnSpc>
                <a:spcPts val="4759"/>
              </a:lnSpc>
              <a:spcBef>
                <a:spcPct val="0"/>
              </a:spcBef>
            </a:pPr>
            <a:r>
              <a:rPr lang="en-US" sz="3399">
                <a:solidFill>
                  <a:srgbClr val="FFFFFF"/>
                </a:solidFill>
                <a:latin typeface="Open Sans"/>
                <a:ea typeface="Open Sans"/>
                <a:cs typeface="Open Sans"/>
                <a:sym typeface="Open Sans"/>
              </a:rPr>
              <a:t>Полициклды ароматты көмірсутектер көбінесе түссізден ашық сары немесе ашық қоңыр түсті кристалдар түрінде кездеседі және өзіне тән айқын ароматты иіске ие. Олардың еру температурасы әртүрлі, бірақ көбіне жоғары болады (мысалы, пирен шамамен 150°C-та ериді), ал қайнау температурасы молекулалық массасының үлкен болуына байланысты жоғары болып келеді. Бұл қосылыстар суда ерімейді, бірақ бензол, хлороформ сияқты органикалық еріткіштерде жақсы ериді. Тығыздығы әдетте 1.1–1.4 г/см³ аралығында болады. Химиялық тұрғыдан ароматтық қасиеттері басым, сондықтан олар көбіне электрофильді орынбасу реакцияларына түседі.</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870951" y="1718771"/>
            <a:ext cx="16546097" cy="6792308"/>
          </a:xfrm>
          <a:prstGeom prst="rect">
            <a:avLst/>
          </a:prstGeom>
        </p:spPr>
        <p:txBody>
          <a:bodyPr lIns="0" tIns="0" rIns="0" bIns="0" rtlCol="0" anchor="t">
            <a:spAutoFit/>
          </a:bodyPr>
          <a:lstStyle/>
          <a:p>
            <a:pPr algn="l">
              <a:lnSpc>
                <a:spcPts val="4145"/>
              </a:lnSpc>
              <a:spcBef>
                <a:spcPct val="0"/>
              </a:spcBef>
            </a:pPr>
            <a:r>
              <a:rPr lang="en-US" sz="2961" b="1">
                <a:solidFill>
                  <a:srgbClr val="FFFFFF"/>
                </a:solidFill>
                <a:latin typeface="Open Sans Bold"/>
                <a:ea typeface="Open Sans Bold"/>
                <a:cs typeface="Open Sans Bold"/>
                <a:sym typeface="Open Sans Bold"/>
              </a:rPr>
              <a:t>Дәріс мақсаты:</a:t>
            </a:r>
            <a:r>
              <a:rPr lang="en-US" sz="2961">
                <a:solidFill>
                  <a:srgbClr val="FFFFFF"/>
                </a:solidFill>
                <a:latin typeface="Open Sans"/>
                <a:ea typeface="Open Sans"/>
                <a:cs typeface="Open Sans"/>
                <a:sym typeface="Open Sans"/>
              </a:rPr>
              <a:t> білім алушыларға алкил- және алкенилбензолдардың, сондай-ақ полициклды ароматты көмірсутектердің құрылымы, номенклатурасы, алыну жолдары, физикалық және химиялық қасиеттері туралы терең теориялық түсінік беру. Бұл қосылыстардың ерекшеліктерін, реакциялық қабілеттерін және олардың практикалық маңызын талдай білуге үйрету.</a:t>
            </a:r>
          </a:p>
          <a:p>
            <a:pPr algn="l">
              <a:lnSpc>
                <a:spcPts val="4145"/>
              </a:lnSpc>
              <a:spcBef>
                <a:spcPct val="0"/>
              </a:spcBef>
            </a:pPr>
            <a:endParaRPr lang="en-US" sz="2961">
              <a:solidFill>
                <a:srgbClr val="FFFFFF"/>
              </a:solidFill>
              <a:latin typeface="Open Sans"/>
              <a:ea typeface="Open Sans"/>
              <a:cs typeface="Open Sans"/>
              <a:sym typeface="Open Sans"/>
            </a:endParaRPr>
          </a:p>
          <a:p>
            <a:pPr algn="l">
              <a:lnSpc>
                <a:spcPts val="4145"/>
              </a:lnSpc>
              <a:spcBef>
                <a:spcPct val="0"/>
              </a:spcBef>
            </a:pPr>
            <a:r>
              <a:rPr lang="en-US" sz="2961" b="1">
                <a:solidFill>
                  <a:srgbClr val="FFFFFF"/>
                </a:solidFill>
                <a:latin typeface="Open Sans Bold"/>
                <a:ea typeface="Open Sans Bold"/>
                <a:cs typeface="Open Sans Bold"/>
                <a:sym typeface="Open Sans Bold"/>
              </a:rPr>
              <a:t>Дәріс жоспары:</a:t>
            </a:r>
          </a:p>
          <a:p>
            <a:pPr algn="l">
              <a:lnSpc>
                <a:spcPts val="4145"/>
              </a:lnSpc>
              <a:spcBef>
                <a:spcPct val="0"/>
              </a:spcBef>
            </a:pPr>
            <a:r>
              <a:rPr lang="en-US" sz="2961">
                <a:solidFill>
                  <a:srgbClr val="FFFFFF"/>
                </a:solidFill>
                <a:latin typeface="Open Sans"/>
                <a:ea typeface="Open Sans"/>
                <a:cs typeface="Open Sans"/>
                <a:sym typeface="Open Sans"/>
              </a:rPr>
              <a:t>1. Алкилбензолдар мен алкенилбензолдарға жалпы сипаттама, ИЮПАК номенклатурасы бойынша атау ережелері, алу жолдары (синтез әдістері), физикалық қасиеттері.</a:t>
            </a:r>
          </a:p>
          <a:p>
            <a:pPr algn="l">
              <a:lnSpc>
                <a:spcPts val="4145"/>
              </a:lnSpc>
              <a:spcBef>
                <a:spcPct val="0"/>
              </a:spcBef>
            </a:pPr>
            <a:r>
              <a:rPr lang="en-US" sz="2961">
                <a:solidFill>
                  <a:srgbClr val="FFFFFF"/>
                </a:solidFill>
                <a:latin typeface="Open Sans"/>
                <a:ea typeface="Open Sans"/>
                <a:cs typeface="Open Sans"/>
                <a:sym typeface="Open Sans"/>
              </a:rPr>
              <a:t>2. Алкилбензолдар мен алкенилбензолдардың химиялық қасиеттері (электрофильді орынбасу реакциялары, тотығу, қосылу).</a:t>
            </a:r>
          </a:p>
          <a:p>
            <a:pPr algn="l">
              <a:lnSpc>
                <a:spcPts val="4145"/>
              </a:lnSpc>
              <a:spcBef>
                <a:spcPct val="0"/>
              </a:spcBef>
            </a:pPr>
            <a:r>
              <a:rPr lang="en-US" sz="2961">
                <a:solidFill>
                  <a:srgbClr val="FFFFFF"/>
                </a:solidFill>
                <a:latin typeface="Open Sans"/>
                <a:ea typeface="Open Sans"/>
                <a:cs typeface="Open Sans"/>
                <a:sym typeface="Open Sans"/>
              </a:rPr>
              <a:t>3. Полициклды ароматты көмірсутектер (пирен, флуорантен, бенз(а)пирен, т.б.) туралы түсінік. Номенклатурасы, алу жолдары, қасиеттері.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0" y="3319780"/>
            <a:ext cx="18288000" cy="29806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Экологиялық және биологиялық маңызы. </a:t>
            </a:r>
          </a:p>
          <a:p>
            <a:pPr algn="ctr">
              <a:lnSpc>
                <a:spcPts val="4759"/>
              </a:lnSpc>
              <a:spcBef>
                <a:spcPct val="0"/>
              </a:spcBef>
            </a:pPr>
            <a:r>
              <a:rPr lang="en-US" sz="3399">
                <a:solidFill>
                  <a:srgbClr val="FFFFFF"/>
                </a:solidFill>
                <a:latin typeface="Open Sans"/>
                <a:ea typeface="Open Sans"/>
                <a:cs typeface="Open Sans"/>
                <a:sym typeface="Open Sans"/>
              </a:rPr>
              <a:t>Кейбір ПАК (әсіресе бенз(а)пирен) мутагендік және канцерогендік әсерге ие. Адам ағзасына тағам, ауа немесе су арқылы еніп, ДНҚ құрылымына әсер етеді. Қоршаған ортаны ластайтын негізгі көздер: автокөліктердің шығарындылары, өндірістік қалдықтар, темекі түтіні, тағамды дұрыс термиялық өңдемеу.</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0" y="2419667"/>
            <a:ext cx="18288000" cy="53809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Қолданылуы.</a:t>
            </a:r>
            <a:r>
              <a:rPr lang="en-US" sz="3399">
                <a:solidFill>
                  <a:srgbClr val="FFFFFF"/>
                </a:solidFill>
                <a:latin typeface="Open Sans"/>
                <a:ea typeface="Open Sans"/>
                <a:cs typeface="Open Sans"/>
                <a:sym typeface="Open Sans"/>
              </a:rPr>
              <a:t> Ғылыми зерттеулерде - канцерогенді заттардың әсерін зерттеу үшін. Материалдар химиясында - кейбір ПАК флуоресцентті қасиетке ие, сол себепті оптикалық құрылғыларда қолданылады. Мұнай-химия өнеркәсібінде - аралық өнімдер ретінде.</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Сонымен, полициклды ароматты көмірсутектер – кең таралған, құрылымы күрделі органикалық қосылыстар. Олар өнеркәсіпте де, табиғатта да кездеседі және адам денсаулығына айтарлықтай қауіп төндіруі мүмкін. Сондықтан олардың түзілуін бақылау, қоршаған ортадағы мөлшерін азайту - маңызды міндеттердің бірі.</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514350" y="2217045"/>
            <a:ext cx="17259300" cy="6581140"/>
          </a:xfrm>
          <a:prstGeom prst="rect">
            <a:avLst/>
          </a:prstGeom>
        </p:spPr>
        <p:txBody>
          <a:bodyPr lIns="0" tIns="0" rIns="0" bIns="0" rtlCol="0" anchor="t">
            <a:spAutoFit/>
          </a:bodyPr>
          <a:lstStyle/>
          <a:p>
            <a:pPr algn="l">
              <a:lnSpc>
                <a:spcPts val="4759"/>
              </a:lnSpc>
              <a:spcBef>
                <a:spcPct val="0"/>
              </a:spcBef>
            </a:pPr>
            <a:r>
              <a:rPr lang="en-US" sz="3399" b="1">
                <a:solidFill>
                  <a:srgbClr val="FFFFFF"/>
                </a:solidFill>
                <a:latin typeface="Open Sans Bold"/>
                <a:ea typeface="Open Sans Bold"/>
                <a:cs typeface="Open Sans Bold"/>
                <a:sym typeface="Open Sans Bold"/>
              </a:rPr>
              <a:t>Бақылау сұрақтары:</a:t>
            </a:r>
          </a:p>
          <a:p>
            <a:pPr algn="l">
              <a:lnSpc>
                <a:spcPts val="4759"/>
              </a:lnSpc>
              <a:spcBef>
                <a:spcPct val="0"/>
              </a:spcBef>
            </a:pPr>
            <a:r>
              <a:rPr lang="en-US" sz="3399" b="1">
                <a:solidFill>
                  <a:srgbClr val="FFFFFF"/>
                </a:solidFill>
                <a:latin typeface="Open Sans Bold"/>
                <a:ea typeface="Open Sans Bold"/>
                <a:cs typeface="Open Sans Bold"/>
                <a:sym typeface="Open Sans Bold"/>
              </a:rPr>
              <a:t>1. Алкилбензол дегеніміз не? Оған қандай қосылыстар жатады?</a:t>
            </a:r>
          </a:p>
          <a:p>
            <a:pPr algn="l">
              <a:lnSpc>
                <a:spcPts val="4759"/>
              </a:lnSpc>
              <a:spcBef>
                <a:spcPct val="0"/>
              </a:spcBef>
            </a:pPr>
            <a:r>
              <a:rPr lang="en-US" sz="3399" b="1">
                <a:solidFill>
                  <a:srgbClr val="FFFFFF"/>
                </a:solidFill>
                <a:latin typeface="Open Sans Bold"/>
                <a:ea typeface="Open Sans Bold"/>
                <a:cs typeface="Open Sans Bold"/>
                <a:sym typeface="Open Sans Bold"/>
              </a:rPr>
              <a:t>2. Алкенилбензолдардың құрылымдық ерекшеліктері қандай?</a:t>
            </a:r>
          </a:p>
          <a:p>
            <a:pPr algn="l">
              <a:lnSpc>
                <a:spcPts val="4759"/>
              </a:lnSpc>
              <a:spcBef>
                <a:spcPct val="0"/>
              </a:spcBef>
            </a:pPr>
            <a:r>
              <a:rPr lang="en-US" sz="3399" b="1">
                <a:solidFill>
                  <a:srgbClr val="FFFFFF"/>
                </a:solidFill>
                <a:latin typeface="Open Sans Bold"/>
                <a:ea typeface="Open Sans Bold"/>
                <a:cs typeface="Open Sans Bold"/>
                <a:sym typeface="Open Sans Bold"/>
              </a:rPr>
              <a:t>3. Алкил- және алкенилбензолдарды қандай әдістермен алуға болады?</a:t>
            </a:r>
          </a:p>
          <a:p>
            <a:pPr algn="l">
              <a:lnSpc>
                <a:spcPts val="4759"/>
              </a:lnSpc>
              <a:spcBef>
                <a:spcPct val="0"/>
              </a:spcBef>
            </a:pPr>
            <a:r>
              <a:rPr lang="en-US" sz="3399" b="1">
                <a:solidFill>
                  <a:srgbClr val="FFFFFF"/>
                </a:solidFill>
                <a:latin typeface="Open Sans Bold"/>
                <a:ea typeface="Open Sans Bold"/>
                <a:cs typeface="Open Sans Bold"/>
                <a:sym typeface="Open Sans Bold"/>
              </a:rPr>
              <a:t>4. Стирол мен толуолдың химиялық қасиеттерінде қандай айырмашылық бар?</a:t>
            </a:r>
          </a:p>
          <a:p>
            <a:pPr algn="l">
              <a:lnSpc>
                <a:spcPts val="4759"/>
              </a:lnSpc>
              <a:spcBef>
                <a:spcPct val="0"/>
              </a:spcBef>
            </a:pPr>
            <a:r>
              <a:rPr lang="en-US" sz="3399" b="1">
                <a:solidFill>
                  <a:srgbClr val="FFFFFF"/>
                </a:solidFill>
                <a:latin typeface="Open Sans Bold"/>
                <a:ea typeface="Open Sans Bold"/>
                <a:cs typeface="Open Sans Bold"/>
                <a:sym typeface="Open Sans Bold"/>
              </a:rPr>
              <a:t>5. Полициклды ароматты көмірсутектер дегеніміз не? Мысал келтіріңіз.</a:t>
            </a:r>
          </a:p>
          <a:p>
            <a:pPr algn="l">
              <a:lnSpc>
                <a:spcPts val="4759"/>
              </a:lnSpc>
              <a:spcBef>
                <a:spcPct val="0"/>
              </a:spcBef>
            </a:pPr>
            <a:r>
              <a:rPr lang="en-US" sz="3399" b="1">
                <a:solidFill>
                  <a:srgbClr val="FFFFFF"/>
                </a:solidFill>
                <a:latin typeface="Open Sans Bold"/>
                <a:ea typeface="Open Sans Bold"/>
                <a:cs typeface="Open Sans Bold"/>
                <a:sym typeface="Open Sans Bold"/>
              </a:rPr>
              <a:t>6. Полициклды ароматты көмірсутектердің физикалық қасиеттерін сипаттаңыз.</a:t>
            </a:r>
          </a:p>
          <a:p>
            <a:pPr algn="l">
              <a:lnSpc>
                <a:spcPts val="4759"/>
              </a:lnSpc>
              <a:spcBef>
                <a:spcPct val="0"/>
              </a:spcBef>
            </a:pPr>
            <a:r>
              <a:rPr lang="en-US" sz="3399" b="1">
                <a:solidFill>
                  <a:srgbClr val="FFFFFF"/>
                </a:solidFill>
                <a:latin typeface="Open Sans Bold"/>
                <a:ea typeface="Open Sans Bold"/>
                <a:cs typeface="Open Sans Bold"/>
                <a:sym typeface="Open Sans Bold"/>
              </a:rPr>
              <a:t>7. Бұл қосылыстардың өнеркәсіптегі және экологиядағы рөлі қандай?</a:t>
            </a:r>
          </a:p>
          <a:p>
            <a:pPr algn="l">
              <a:lnSpc>
                <a:spcPts val="4759"/>
              </a:lnSpc>
              <a:spcBef>
                <a:spcPct val="0"/>
              </a:spcBef>
            </a:pPr>
            <a:r>
              <a:rPr lang="en-US" sz="3399" b="1">
                <a:solidFill>
                  <a:srgbClr val="FFFFFF"/>
                </a:solidFill>
                <a:latin typeface="Open Sans Bold"/>
                <a:ea typeface="Open Sans Bold"/>
                <a:cs typeface="Open Sans Bold"/>
                <a:sym typeface="Open Sans Bold"/>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3" name="TextBox 2"/>
          <p:cNvSpPr txBox="1"/>
          <p:nvPr/>
        </p:nvSpPr>
        <p:spPr>
          <a:xfrm>
            <a:off x="3886200" y="3695700"/>
            <a:ext cx="9454768" cy="1015663"/>
          </a:xfrm>
          <a:prstGeom prst="rect">
            <a:avLst/>
          </a:prstGeom>
          <a:noFill/>
        </p:spPr>
        <p:txBody>
          <a:bodyPr wrap="none" rtlCol="0">
            <a:spAutoFit/>
          </a:bodyPr>
          <a:lstStyle/>
          <a:p>
            <a:r>
              <a:rPr lang="kk-KZ" sz="6000" dirty="0" smtClean="0">
                <a:solidFill>
                  <a:schemeClr val="bg1"/>
                </a:solidFill>
              </a:rPr>
              <a:t>НАЗАРЛАРЫҢЫЗҒА РАҚМЕТ!</a:t>
            </a:r>
            <a:endParaRPr lang="ru-RU" sz="6000" dirty="0">
              <a:solidFill>
                <a:schemeClr val="bg1"/>
              </a:solidFill>
            </a:endParaRPr>
          </a:p>
        </p:txBody>
      </p:sp>
    </p:spTree>
    <p:extLst>
      <p:ext uri="{BB962C8B-B14F-4D97-AF65-F5344CB8AC3E}">
        <p14:creationId xmlns:p14="http://schemas.microsoft.com/office/powerpoint/2010/main" val="52831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466540" y="1279043"/>
            <a:ext cx="17228980" cy="7708505"/>
          </a:xfrm>
          <a:prstGeom prst="rect">
            <a:avLst/>
          </a:prstGeom>
        </p:spPr>
        <p:txBody>
          <a:bodyPr lIns="0" tIns="0" rIns="0" bIns="0" rtlCol="0" anchor="t">
            <a:spAutoFit/>
          </a:bodyPr>
          <a:lstStyle/>
          <a:p>
            <a:pPr algn="ctr">
              <a:lnSpc>
                <a:spcPts val="5106"/>
              </a:lnSpc>
              <a:spcBef>
                <a:spcPct val="0"/>
              </a:spcBef>
            </a:pPr>
            <a:r>
              <a:rPr lang="en-US" sz="3647" b="1">
                <a:solidFill>
                  <a:srgbClr val="FFFFFF"/>
                </a:solidFill>
                <a:latin typeface="Open Sans Bold"/>
                <a:ea typeface="Open Sans Bold"/>
                <a:cs typeface="Open Sans Bold"/>
                <a:sym typeface="Open Sans Bold"/>
              </a:rPr>
              <a:t>1. Алкилбензолдар мен алкенилбензолдарға жалпы сипаттама, ИЮПАК номенклатурасы бойынша атау ережелері, алу жолдары (синтез әдістері), физикалық қасиеттері.</a:t>
            </a:r>
          </a:p>
          <a:p>
            <a:pPr algn="ctr">
              <a:lnSpc>
                <a:spcPts val="5106"/>
              </a:lnSpc>
              <a:spcBef>
                <a:spcPct val="0"/>
              </a:spcBef>
            </a:pPr>
            <a:endParaRPr lang="en-US" sz="3647" b="1">
              <a:solidFill>
                <a:srgbClr val="FFFFFF"/>
              </a:solidFill>
              <a:latin typeface="Open Sans Bold"/>
              <a:ea typeface="Open Sans Bold"/>
              <a:cs typeface="Open Sans Bold"/>
              <a:sym typeface="Open Sans Bold"/>
            </a:endParaRPr>
          </a:p>
          <a:p>
            <a:pPr algn="ctr">
              <a:lnSpc>
                <a:spcPts val="5106"/>
              </a:lnSpc>
              <a:spcBef>
                <a:spcPct val="0"/>
              </a:spcBef>
            </a:pPr>
            <a:r>
              <a:rPr lang="en-US" sz="3647" i="1">
                <a:solidFill>
                  <a:srgbClr val="FFFFFF"/>
                </a:solidFill>
                <a:latin typeface="Open Sans Italics"/>
                <a:ea typeface="Open Sans Italics"/>
                <a:cs typeface="Open Sans Italics"/>
                <a:sym typeface="Open Sans Italics"/>
              </a:rPr>
              <a:t>Алкилбензолдар </a:t>
            </a:r>
            <a:r>
              <a:rPr lang="en-US" sz="3647">
                <a:solidFill>
                  <a:srgbClr val="FFFFFF"/>
                </a:solidFill>
                <a:latin typeface="Open Sans"/>
                <a:ea typeface="Open Sans"/>
                <a:cs typeface="Open Sans"/>
                <a:sym typeface="Open Sans"/>
              </a:rPr>
              <a:t>- молекуласында бензол сақинасына бір немесе бірнеше алкил тобы (метил, этил, пропил, т.б.) байланысқан ароматты көмірсутектер.</a:t>
            </a:r>
          </a:p>
          <a:p>
            <a:pPr algn="ctr">
              <a:lnSpc>
                <a:spcPts val="5106"/>
              </a:lnSpc>
              <a:spcBef>
                <a:spcPct val="0"/>
              </a:spcBef>
            </a:pPr>
            <a:r>
              <a:rPr lang="en-US" sz="3647" i="1">
                <a:solidFill>
                  <a:srgbClr val="FFFFFF"/>
                </a:solidFill>
                <a:latin typeface="Open Sans Italics"/>
                <a:ea typeface="Open Sans Italics"/>
                <a:cs typeface="Open Sans Italics"/>
                <a:sym typeface="Open Sans Italics"/>
              </a:rPr>
              <a:t> Жалпы формуласы:</a:t>
            </a:r>
            <a:r>
              <a:rPr lang="en-US" sz="3647">
                <a:solidFill>
                  <a:srgbClr val="FFFFFF"/>
                </a:solidFill>
                <a:latin typeface="Open Sans"/>
                <a:ea typeface="Open Sans"/>
                <a:cs typeface="Open Sans"/>
                <a:sym typeface="Open Sans"/>
              </a:rPr>
              <a:t> C₆H₅–R, мұндағы R — алкил тобы. </a:t>
            </a:r>
          </a:p>
          <a:p>
            <a:pPr algn="ctr">
              <a:lnSpc>
                <a:spcPts val="5106"/>
              </a:lnSpc>
              <a:spcBef>
                <a:spcPct val="0"/>
              </a:spcBef>
            </a:pPr>
            <a:r>
              <a:rPr lang="en-US" sz="3647" i="1">
                <a:solidFill>
                  <a:srgbClr val="FFFFFF"/>
                </a:solidFill>
                <a:latin typeface="Open Sans Italics"/>
                <a:ea typeface="Open Sans Italics"/>
                <a:cs typeface="Open Sans Italics"/>
                <a:sym typeface="Open Sans Italics"/>
              </a:rPr>
              <a:t>Мысалдар:</a:t>
            </a:r>
          </a:p>
          <a:p>
            <a:pPr algn="ctr">
              <a:lnSpc>
                <a:spcPts val="5106"/>
              </a:lnSpc>
              <a:spcBef>
                <a:spcPct val="0"/>
              </a:spcBef>
            </a:pPr>
            <a:r>
              <a:rPr lang="en-US" sz="3647">
                <a:solidFill>
                  <a:srgbClr val="FFFFFF"/>
                </a:solidFill>
                <a:latin typeface="Open Sans"/>
                <a:ea typeface="Open Sans"/>
                <a:cs typeface="Open Sans"/>
                <a:sym typeface="Open Sans"/>
              </a:rPr>
              <a:t>- Толуол (метилбензол) - C₆H₅CH₃</a:t>
            </a:r>
          </a:p>
          <a:p>
            <a:pPr algn="ctr">
              <a:lnSpc>
                <a:spcPts val="5106"/>
              </a:lnSpc>
              <a:spcBef>
                <a:spcPct val="0"/>
              </a:spcBef>
            </a:pPr>
            <a:r>
              <a:rPr lang="en-US" sz="3647">
                <a:solidFill>
                  <a:srgbClr val="FFFFFF"/>
                </a:solidFill>
                <a:latin typeface="Open Sans"/>
                <a:ea typeface="Open Sans"/>
                <a:cs typeface="Open Sans"/>
                <a:sym typeface="Open Sans"/>
              </a:rPr>
              <a:t>- Этилбензол - C₆H₅C₂H₅</a:t>
            </a:r>
          </a:p>
          <a:p>
            <a:pPr algn="ctr">
              <a:lnSpc>
                <a:spcPts val="5106"/>
              </a:lnSpc>
              <a:spcBef>
                <a:spcPct val="0"/>
              </a:spcBef>
            </a:pPr>
            <a:r>
              <a:rPr lang="en-US" sz="3647">
                <a:solidFill>
                  <a:srgbClr val="FFFFFF"/>
                </a:solidFill>
                <a:latin typeface="Open Sans"/>
                <a:ea typeface="Open Sans"/>
                <a:cs typeface="Open Sans"/>
                <a:sym typeface="Open Sans"/>
              </a:rPr>
              <a:t>- Кумол (изопропилбензол) - C₆H₅CH(CH₃)₂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816542" y="3188243"/>
            <a:ext cx="16654917" cy="3843840"/>
          </a:xfrm>
          <a:prstGeom prst="rect">
            <a:avLst/>
          </a:prstGeom>
        </p:spPr>
        <p:txBody>
          <a:bodyPr lIns="0" tIns="0" rIns="0" bIns="0" rtlCol="0" anchor="t">
            <a:spAutoFit/>
          </a:bodyPr>
          <a:lstStyle/>
          <a:p>
            <a:pPr algn="ctr">
              <a:lnSpc>
                <a:spcPts val="5116"/>
              </a:lnSpc>
              <a:spcBef>
                <a:spcPct val="0"/>
              </a:spcBef>
            </a:pPr>
            <a:r>
              <a:rPr lang="en-US" sz="3654" b="1">
                <a:solidFill>
                  <a:srgbClr val="FFFFFF"/>
                </a:solidFill>
                <a:latin typeface="Open Sans Bold"/>
                <a:ea typeface="Open Sans Bold"/>
                <a:cs typeface="Open Sans Bold"/>
                <a:sym typeface="Open Sans Bold"/>
              </a:rPr>
              <a:t>Алу жолдары:</a:t>
            </a:r>
          </a:p>
          <a:p>
            <a:pPr algn="ctr">
              <a:lnSpc>
                <a:spcPts val="5116"/>
              </a:lnSpc>
              <a:spcBef>
                <a:spcPct val="0"/>
              </a:spcBef>
            </a:pPr>
            <a:endParaRPr lang="en-US" sz="3654" b="1">
              <a:solidFill>
                <a:srgbClr val="FFFFFF"/>
              </a:solidFill>
              <a:latin typeface="Open Sans Bold"/>
              <a:ea typeface="Open Sans Bold"/>
              <a:cs typeface="Open Sans Bold"/>
              <a:sym typeface="Open Sans Bold"/>
            </a:endParaRPr>
          </a:p>
          <a:p>
            <a:pPr algn="ctr">
              <a:lnSpc>
                <a:spcPts val="5116"/>
              </a:lnSpc>
              <a:spcBef>
                <a:spcPct val="0"/>
              </a:spcBef>
            </a:pPr>
            <a:r>
              <a:rPr lang="en-US" sz="3654">
                <a:solidFill>
                  <a:srgbClr val="FFFFFF"/>
                </a:solidFill>
                <a:latin typeface="Open Sans"/>
                <a:ea typeface="Open Sans"/>
                <a:cs typeface="Open Sans"/>
                <a:sym typeface="Open Sans"/>
              </a:rPr>
              <a:t>Фридель-Крафтс алкилдеу реакциясы: Бензолға алкилгалогенидтерді (мысалы, CH₃Cl) AlCl₃ катализаторы қатысында қосу.</a:t>
            </a:r>
          </a:p>
          <a:p>
            <a:pPr algn="ctr">
              <a:lnSpc>
                <a:spcPts val="5116"/>
              </a:lnSpc>
              <a:spcBef>
                <a:spcPct val="0"/>
              </a:spcBef>
            </a:pPr>
            <a:r>
              <a:rPr lang="en-US" sz="3654">
                <a:solidFill>
                  <a:srgbClr val="FFFFFF"/>
                </a:solidFill>
                <a:latin typeface="Open Sans"/>
                <a:ea typeface="Open Sans"/>
                <a:cs typeface="Open Sans"/>
                <a:sym typeface="Open Sans"/>
              </a:rPr>
              <a:t>C₆H₆ + CH₃Cl → C₆H₅CH₃ + HCl</a:t>
            </a:r>
          </a:p>
          <a:p>
            <a:pPr algn="ctr">
              <a:lnSpc>
                <a:spcPts val="5116"/>
              </a:lnSpc>
              <a:spcBef>
                <a:spcPct val="0"/>
              </a:spcBef>
            </a:pPr>
            <a:r>
              <a:rPr lang="en-US" sz="3654">
                <a:solidFill>
                  <a:srgbClr val="FFFFFF"/>
                </a:solidFill>
                <a:latin typeface="Open Sans"/>
                <a:ea typeface="Open Sans"/>
                <a:cs typeface="Open Sans"/>
                <a:sym typeface="Open Sans"/>
              </a:rPr>
              <a:t>Алкилбензолдар мұнай өңдеу өнімдерінде табиғи түрде кездеседі.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539F"/>
        </a:solidFill>
        <a:effectLst/>
      </p:bgPr>
    </p:bg>
    <p:spTree>
      <p:nvGrpSpPr>
        <p:cNvPr id="1" name=""/>
        <p:cNvGrpSpPr/>
        <p:nvPr/>
      </p:nvGrpSpPr>
      <p:grpSpPr>
        <a:xfrm>
          <a:off x="0" y="0"/>
          <a:ext cx="0" cy="0"/>
          <a:chOff x="0" y="0"/>
          <a:chExt cx="0" cy="0"/>
        </a:xfrm>
      </p:grpSpPr>
      <p:sp>
        <p:nvSpPr>
          <p:cNvPr id="2" name="TextBox 2"/>
          <p:cNvSpPr txBox="1"/>
          <p:nvPr/>
        </p:nvSpPr>
        <p:spPr>
          <a:xfrm>
            <a:off x="1862510" y="3083739"/>
            <a:ext cx="14562981" cy="3601548"/>
          </a:xfrm>
          <a:prstGeom prst="rect">
            <a:avLst/>
          </a:prstGeom>
        </p:spPr>
        <p:txBody>
          <a:bodyPr lIns="0" tIns="0" rIns="0" bIns="0" rtlCol="0" anchor="t">
            <a:spAutoFit/>
          </a:bodyPr>
          <a:lstStyle/>
          <a:p>
            <a:pPr algn="ctr">
              <a:lnSpc>
                <a:spcPts val="5714"/>
              </a:lnSpc>
              <a:spcBef>
                <a:spcPct val="0"/>
              </a:spcBef>
            </a:pPr>
            <a:r>
              <a:rPr lang="en-US" sz="4081" b="1">
                <a:solidFill>
                  <a:srgbClr val="FFFFFF"/>
                </a:solidFill>
                <a:latin typeface="Open Sans Bold"/>
                <a:ea typeface="Open Sans Bold"/>
                <a:cs typeface="Open Sans Bold"/>
                <a:sym typeface="Open Sans Bold"/>
              </a:rPr>
              <a:t>Физикалық қасиеттері:</a:t>
            </a:r>
          </a:p>
          <a:p>
            <a:pPr algn="ctr">
              <a:lnSpc>
                <a:spcPts val="5714"/>
              </a:lnSpc>
              <a:spcBef>
                <a:spcPct val="0"/>
              </a:spcBef>
            </a:pPr>
            <a:r>
              <a:rPr lang="en-US" sz="4081">
                <a:solidFill>
                  <a:srgbClr val="FFFFFF"/>
                </a:solidFill>
                <a:latin typeface="Open Sans"/>
                <a:ea typeface="Open Sans"/>
                <a:cs typeface="Open Sans"/>
                <a:sym typeface="Open Sans"/>
              </a:rPr>
              <a:t>- Түссіз, жағымды иісті сұйықтар</a:t>
            </a:r>
          </a:p>
          <a:p>
            <a:pPr algn="ctr">
              <a:lnSpc>
                <a:spcPts val="5714"/>
              </a:lnSpc>
              <a:spcBef>
                <a:spcPct val="0"/>
              </a:spcBef>
            </a:pPr>
            <a:r>
              <a:rPr lang="en-US" sz="4081">
                <a:solidFill>
                  <a:srgbClr val="FFFFFF"/>
                </a:solidFill>
                <a:latin typeface="Open Sans"/>
                <a:ea typeface="Open Sans"/>
                <a:cs typeface="Open Sans"/>
                <a:sym typeface="Open Sans"/>
              </a:rPr>
              <a:t>- Суда ерімейді, бірақ органикалық еріткіштерде жақсы ериді</a:t>
            </a:r>
          </a:p>
          <a:p>
            <a:pPr algn="ctr">
              <a:lnSpc>
                <a:spcPts val="5714"/>
              </a:lnSpc>
              <a:spcBef>
                <a:spcPct val="0"/>
              </a:spcBef>
            </a:pPr>
            <a:r>
              <a:rPr lang="en-US" sz="4081">
                <a:solidFill>
                  <a:srgbClr val="FFFFFF"/>
                </a:solidFill>
                <a:latin typeface="Open Sans"/>
                <a:ea typeface="Open Sans"/>
                <a:cs typeface="Open Sans"/>
                <a:sym typeface="Open Sans"/>
              </a:rPr>
              <a:t>- Қайнау температурасы бензолдан жоғары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0958" y="878420"/>
            <a:ext cx="16166083" cy="8722063"/>
          </a:xfrm>
          <a:prstGeom prst="rect">
            <a:avLst/>
          </a:prstGeom>
        </p:spPr>
        <p:txBody>
          <a:bodyPr lIns="0" tIns="0" rIns="0" bIns="0" rtlCol="0" anchor="t">
            <a:spAutoFit/>
          </a:bodyPr>
          <a:lstStyle/>
          <a:p>
            <a:pPr algn="ctr">
              <a:lnSpc>
                <a:spcPts val="3831"/>
              </a:lnSpc>
              <a:spcBef>
                <a:spcPct val="0"/>
              </a:spcBef>
            </a:pPr>
            <a:r>
              <a:rPr lang="en-US" sz="2736" b="1">
                <a:solidFill>
                  <a:srgbClr val="26539F"/>
                </a:solidFill>
                <a:latin typeface="Open Sans Bold"/>
                <a:ea typeface="Open Sans Bold"/>
                <a:cs typeface="Open Sans Bold"/>
                <a:sym typeface="Open Sans Bold"/>
              </a:rPr>
              <a:t>1. Алкилбензолдарды атау ережелері (ИЮПАК)</a:t>
            </a:r>
          </a:p>
          <a:p>
            <a:pPr algn="ctr">
              <a:lnSpc>
                <a:spcPts val="3831"/>
              </a:lnSpc>
              <a:spcBef>
                <a:spcPct val="0"/>
              </a:spcBef>
            </a:pPr>
            <a:r>
              <a:rPr lang="en-US" sz="2736" i="1">
                <a:solidFill>
                  <a:srgbClr val="26539F"/>
                </a:solidFill>
                <a:latin typeface="Open Sans Italics"/>
                <a:ea typeface="Open Sans Italics"/>
                <a:cs typeface="Open Sans Italics"/>
                <a:sym typeface="Open Sans Italics"/>
              </a:rPr>
              <a:t>Жалпы қағида:</a:t>
            </a:r>
          </a:p>
          <a:p>
            <a:pPr algn="ctr">
              <a:lnSpc>
                <a:spcPts val="3831"/>
              </a:lnSpc>
              <a:spcBef>
                <a:spcPct val="0"/>
              </a:spcBef>
            </a:pPr>
            <a:r>
              <a:rPr lang="en-US" sz="2736">
                <a:solidFill>
                  <a:srgbClr val="26539F"/>
                </a:solidFill>
                <a:latin typeface="Open Sans"/>
                <a:ea typeface="Open Sans"/>
                <a:cs typeface="Open Sans"/>
                <a:sym typeface="Open Sans"/>
              </a:rPr>
              <a:t>Бензол сақинасына қосылған алкил тобы негізгі орынбасар ретінде қарастырылады және қосылыс "алкил + бензол" түрінде аталады.</a:t>
            </a:r>
          </a:p>
          <a:p>
            <a:pPr algn="ctr">
              <a:lnSpc>
                <a:spcPts val="3831"/>
              </a:lnSpc>
              <a:spcBef>
                <a:spcPct val="0"/>
              </a:spcBef>
            </a:pPr>
            <a:r>
              <a:rPr lang="en-US" sz="2736" i="1">
                <a:solidFill>
                  <a:srgbClr val="26539F"/>
                </a:solidFill>
                <a:latin typeface="Open Sans Italics"/>
                <a:ea typeface="Open Sans Italics"/>
                <a:cs typeface="Open Sans Italics"/>
                <a:sym typeface="Open Sans Italics"/>
              </a:rPr>
              <a:t>Ережелері:</a:t>
            </a:r>
          </a:p>
          <a:p>
            <a:pPr algn="ctr">
              <a:lnSpc>
                <a:spcPts val="3831"/>
              </a:lnSpc>
              <a:spcBef>
                <a:spcPct val="0"/>
              </a:spcBef>
            </a:pPr>
            <a:r>
              <a:rPr lang="en-US" sz="2736">
                <a:solidFill>
                  <a:srgbClr val="26539F"/>
                </a:solidFill>
                <a:latin typeface="Open Sans"/>
                <a:ea typeface="Open Sans"/>
                <a:cs typeface="Open Sans"/>
                <a:sym typeface="Open Sans"/>
              </a:rPr>
              <a:t>1. Егер бір алкил тобы болса, оның атауы бензол сөзінің алдына жазылады:</a:t>
            </a:r>
          </a:p>
          <a:p>
            <a:pPr algn="ctr">
              <a:lnSpc>
                <a:spcPts val="3831"/>
              </a:lnSpc>
              <a:spcBef>
                <a:spcPct val="0"/>
              </a:spcBef>
            </a:pPr>
            <a:r>
              <a:rPr lang="en-US" sz="2736">
                <a:solidFill>
                  <a:srgbClr val="26539F"/>
                </a:solidFill>
                <a:latin typeface="Open Sans"/>
                <a:ea typeface="Open Sans"/>
                <a:cs typeface="Open Sans"/>
                <a:sym typeface="Open Sans"/>
              </a:rPr>
              <a:t>CH₃–C₆H₅ - Метилбензол (толуол – тривиалдық атау)</a:t>
            </a:r>
          </a:p>
          <a:p>
            <a:pPr algn="ctr">
              <a:lnSpc>
                <a:spcPts val="3831"/>
              </a:lnSpc>
              <a:spcBef>
                <a:spcPct val="0"/>
              </a:spcBef>
            </a:pPr>
            <a:r>
              <a:rPr lang="en-US" sz="2736">
                <a:solidFill>
                  <a:srgbClr val="26539F"/>
                </a:solidFill>
                <a:latin typeface="Open Sans"/>
                <a:ea typeface="Open Sans"/>
                <a:cs typeface="Open Sans"/>
                <a:sym typeface="Open Sans"/>
              </a:rPr>
              <a:t>C₂H₅–C₆H₅ - Этилбензол</a:t>
            </a:r>
          </a:p>
          <a:p>
            <a:pPr algn="ctr">
              <a:lnSpc>
                <a:spcPts val="3831"/>
              </a:lnSpc>
              <a:spcBef>
                <a:spcPct val="0"/>
              </a:spcBef>
            </a:pPr>
            <a:r>
              <a:rPr lang="en-US" sz="2736">
                <a:solidFill>
                  <a:srgbClr val="26539F"/>
                </a:solidFill>
                <a:latin typeface="Open Sans"/>
                <a:ea typeface="Open Sans"/>
                <a:cs typeface="Open Sans"/>
                <a:sym typeface="Open Sans"/>
              </a:rPr>
              <a:t>2. Егер бірнеше алкил тобы болса, олардың орны нөмірленіп, атау алкилдердің санына және орналасуына байланысты беріледі:</a:t>
            </a:r>
          </a:p>
          <a:p>
            <a:pPr algn="ctr">
              <a:lnSpc>
                <a:spcPts val="3831"/>
              </a:lnSpc>
              <a:spcBef>
                <a:spcPct val="0"/>
              </a:spcBef>
            </a:pPr>
            <a:r>
              <a:rPr lang="en-US" sz="2736">
                <a:solidFill>
                  <a:srgbClr val="26539F"/>
                </a:solidFill>
                <a:latin typeface="Open Sans"/>
                <a:ea typeface="Open Sans"/>
                <a:cs typeface="Open Sans"/>
                <a:sym typeface="Open Sans"/>
              </a:rPr>
              <a:t>1,2-диметилбензол: орто-ксилол (o-ксилол)</a:t>
            </a:r>
          </a:p>
          <a:p>
            <a:pPr algn="ctr">
              <a:lnSpc>
                <a:spcPts val="3831"/>
              </a:lnSpc>
              <a:spcBef>
                <a:spcPct val="0"/>
              </a:spcBef>
            </a:pPr>
            <a:r>
              <a:rPr lang="en-US" sz="2736">
                <a:solidFill>
                  <a:srgbClr val="26539F"/>
                </a:solidFill>
                <a:latin typeface="Open Sans"/>
                <a:ea typeface="Open Sans"/>
                <a:cs typeface="Open Sans"/>
                <a:sym typeface="Open Sans"/>
              </a:rPr>
              <a:t>1,3-диметилбензол: мета-ксилол (м-ксилол)</a:t>
            </a:r>
          </a:p>
          <a:p>
            <a:pPr algn="ctr">
              <a:lnSpc>
                <a:spcPts val="3831"/>
              </a:lnSpc>
              <a:spcBef>
                <a:spcPct val="0"/>
              </a:spcBef>
            </a:pPr>
            <a:r>
              <a:rPr lang="en-US" sz="2736">
                <a:solidFill>
                  <a:srgbClr val="26539F"/>
                </a:solidFill>
                <a:latin typeface="Open Sans"/>
                <a:ea typeface="Open Sans"/>
                <a:cs typeface="Open Sans"/>
                <a:sym typeface="Open Sans"/>
              </a:rPr>
              <a:t>1,4-диметилбензол: пара-ксилол (п-ксилол)</a:t>
            </a:r>
          </a:p>
          <a:p>
            <a:pPr algn="ctr">
              <a:lnSpc>
                <a:spcPts val="3831"/>
              </a:lnSpc>
              <a:spcBef>
                <a:spcPct val="0"/>
              </a:spcBef>
            </a:pPr>
            <a:r>
              <a:rPr lang="en-US" sz="2736">
                <a:solidFill>
                  <a:srgbClr val="26539F"/>
                </a:solidFill>
                <a:latin typeface="Open Sans"/>
                <a:ea typeface="Open Sans"/>
                <a:cs typeface="Open Sans"/>
                <a:sym typeface="Open Sans"/>
              </a:rPr>
              <a:t>3. Егер алкил тобы ұзын болса немесе бірнеше әртүрлі орынбасар болса - нөмірлеу сақинаның көміртегінен басталады, ол арқылы бірінші орынбасар жалғанған.</a:t>
            </a:r>
          </a:p>
          <a:p>
            <a:pPr algn="ctr">
              <a:lnSpc>
                <a:spcPts val="3831"/>
              </a:lnSpc>
              <a:spcBef>
                <a:spcPct val="0"/>
              </a:spcBef>
            </a:pPr>
            <a:r>
              <a:rPr lang="en-US" sz="2736" i="1">
                <a:solidFill>
                  <a:srgbClr val="26539F"/>
                </a:solidFill>
                <a:latin typeface="Open Sans Italics"/>
                <a:ea typeface="Open Sans Italics"/>
                <a:cs typeface="Open Sans Italics"/>
                <a:sym typeface="Open Sans Italics"/>
              </a:rPr>
              <a:t>Ескерту:</a:t>
            </a:r>
          </a:p>
          <a:p>
            <a:pPr algn="ctr">
              <a:lnSpc>
                <a:spcPts val="3831"/>
              </a:lnSpc>
              <a:spcBef>
                <a:spcPct val="0"/>
              </a:spcBef>
            </a:pPr>
            <a:r>
              <a:rPr lang="en-US" sz="2736">
                <a:solidFill>
                  <a:srgbClr val="26539F"/>
                </a:solidFill>
                <a:latin typeface="Open Sans"/>
                <a:ea typeface="Open Sans"/>
                <a:cs typeface="Open Sans"/>
                <a:sym typeface="Open Sans"/>
              </a:rPr>
              <a:t>ИЮПАК бойынша тек метилбензол немесе 1,2-диметилбензол деп жазу дұрыс. Бірақ өндірісте толуол, ксилол сияқты тривиалдық атаулар да жиі қолданылады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119630"/>
            <a:ext cx="18288000" cy="6581140"/>
          </a:xfrm>
          <a:prstGeom prst="rect">
            <a:avLst/>
          </a:prstGeom>
        </p:spPr>
        <p:txBody>
          <a:bodyPr lIns="0" tIns="0" rIns="0" bIns="0" rtlCol="0" anchor="t">
            <a:spAutoFit/>
          </a:bodyPr>
          <a:lstStyle/>
          <a:p>
            <a:pPr algn="ctr">
              <a:lnSpc>
                <a:spcPts val="4759"/>
              </a:lnSpc>
              <a:spcBef>
                <a:spcPct val="0"/>
              </a:spcBef>
            </a:pPr>
            <a:r>
              <a:rPr lang="en-US" sz="3399" b="1">
                <a:solidFill>
                  <a:srgbClr val="26539F"/>
                </a:solidFill>
                <a:latin typeface="Open Sans Bold"/>
                <a:ea typeface="Open Sans Bold"/>
                <a:cs typeface="Open Sans Bold"/>
                <a:sym typeface="Open Sans Bold"/>
              </a:rPr>
              <a:t>2. Алкенилбензолдар</a:t>
            </a:r>
          </a:p>
          <a:p>
            <a:pPr algn="ctr">
              <a:lnSpc>
                <a:spcPts val="4759"/>
              </a:lnSpc>
              <a:spcBef>
                <a:spcPct val="0"/>
              </a:spcBef>
            </a:pPr>
            <a:r>
              <a:rPr lang="en-US" sz="3399">
                <a:solidFill>
                  <a:srgbClr val="26539F"/>
                </a:solidFill>
                <a:latin typeface="Open Sans"/>
                <a:ea typeface="Open Sans"/>
                <a:cs typeface="Open Sans"/>
                <a:sym typeface="Open Sans"/>
              </a:rPr>
              <a:t>Алкенилбензолдар - бензол сақинасына қос байланысы бар алкен тобы (винил, аллил) байланысқан ароматты көмірсутектер.</a:t>
            </a:r>
          </a:p>
          <a:p>
            <a:pPr algn="ctr">
              <a:lnSpc>
                <a:spcPts val="4759"/>
              </a:lnSpc>
              <a:spcBef>
                <a:spcPct val="0"/>
              </a:spcBef>
            </a:pPr>
            <a:r>
              <a:rPr lang="en-US" sz="3399" i="1">
                <a:solidFill>
                  <a:srgbClr val="26539F"/>
                </a:solidFill>
                <a:latin typeface="Open Sans Italics"/>
                <a:ea typeface="Open Sans Italics"/>
                <a:cs typeface="Open Sans Italics"/>
                <a:sym typeface="Open Sans Italics"/>
              </a:rPr>
              <a:t>Жалпы формуласы:</a:t>
            </a:r>
            <a:r>
              <a:rPr lang="en-US" sz="3399">
                <a:solidFill>
                  <a:srgbClr val="26539F"/>
                </a:solidFill>
                <a:latin typeface="Open Sans"/>
                <a:ea typeface="Open Sans"/>
                <a:cs typeface="Open Sans"/>
                <a:sym typeface="Open Sans"/>
              </a:rPr>
              <a:t> C₆H₅–CH=CH₂ (ең кең таралған - стирол). </a:t>
            </a:r>
          </a:p>
          <a:p>
            <a:pPr algn="ctr">
              <a:lnSpc>
                <a:spcPts val="4759"/>
              </a:lnSpc>
              <a:spcBef>
                <a:spcPct val="0"/>
              </a:spcBef>
            </a:pPr>
            <a:r>
              <a:rPr lang="en-US" sz="3399" i="1">
                <a:solidFill>
                  <a:srgbClr val="26539F"/>
                </a:solidFill>
                <a:latin typeface="Open Sans Italics"/>
                <a:ea typeface="Open Sans Italics"/>
                <a:cs typeface="Open Sans Italics"/>
                <a:sym typeface="Open Sans Italics"/>
              </a:rPr>
              <a:t>Мысалдар:</a:t>
            </a:r>
          </a:p>
          <a:p>
            <a:pPr algn="ctr">
              <a:lnSpc>
                <a:spcPts val="4759"/>
              </a:lnSpc>
              <a:spcBef>
                <a:spcPct val="0"/>
              </a:spcBef>
            </a:pPr>
            <a:r>
              <a:rPr lang="en-US" sz="3399">
                <a:solidFill>
                  <a:srgbClr val="26539F"/>
                </a:solidFill>
                <a:latin typeface="Open Sans"/>
                <a:ea typeface="Open Sans"/>
                <a:cs typeface="Open Sans"/>
                <a:sym typeface="Open Sans"/>
              </a:rPr>
              <a:t>- Стирол (винилбензол) - C₆H₅CH=CH₂</a:t>
            </a:r>
          </a:p>
          <a:p>
            <a:pPr algn="ctr">
              <a:lnSpc>
                <a:spcPts val="4759"/>
              </a:lnSpc>
              <a:spcBef>
                <a:spcPct val="0"/>
              </a:spcBef>
            </a:pPr>
            <a:r>
              <a:rPr lang="en-US" sz="3399">
                <a:solidFill>
                  <a:srgbClr val="26539F"/>
                </a:solidFill>
                <a:latin typeface="Open Sans"/>
                <a:ea typeface="Open Sans"/>
                <a:cs typeface="Open Sans"/>
                <a:sym typeface="Open Sans"/>
              </a:rPr>
              <a:t>- Аллилбензол - C₆H₅CH₂CH=CH₂</a:t>
            </a:r>
          </a:p>
          <a:p>
            <a:pPr algn="ctr">
              <a:lnSpc>
                <a:spcPts val="4759"/>
              </a:lnSpc>
              <a:spcBef>
                <a:spcPct val="0"/>
              </a:spcBef>
            </a:pPr>
            <a:r>
              <a:rPr lang="en-US" sz="3399">
                <a:solidFill>
                  <a:srgbClr val="26539F"/>
                </a:solidFill>
                <a:latin typeface="Open Sans"/>
                <a:ea typeface="Open Sans"/>
                <a:cs typeface="Open Sans"/>
                <a:sym typeface="Open Sans"/>
              </a:rPr>
              <a:t>Алу жолдары:</a:t>
            </a:r>
          </a:p>
          <a:p>
            <a:pPr algn="ctr">
              <a:lnSpc>
                <a:spcPts val="4759"/>
              </a:lnSpc>
              <a:spcBef>
                <a:spcPct val="0"/>
              </a:spcBef>
            </a:pPr>
            <a:r>
              <a:rPr lang="en-US" sz="3399">
                <a:solidFill>
                  <a:srgbClr val="26539F"/>
                </a:solidFill>
                <a:latin typeface="Open Sans"/>
                <a:ea typeface="Open Sans"/>
                <a:cs typeface="Open Sans"/>
                <a:sym typeface="Open Sans"/>
              </a:rPr>
              <a:t>- Этилбензолды дегидрлеу арқылы (t°, кат.):</a:t>
            </a:r>
          </a:p>
          <a:p>
            <a:pPr algn="ctr">
              <a:lnSpc>
                <a:spcPts val="4759"/>
              </a:lnSpc>
              <a:spcBef>
                <a:spcPct val="0"/>
              </a:spcBef>
            </a:pPr>
            <a:r>
              <a:rPr lang="en-US" sz="3399">
                <a:solidFill>
                  <a:srgbClr val="26539F"/>
                </a:solidFill>
                <a:latin typeface="Open Sans"/>
                <a:ea typeface="Open Sans"/>
                <a:cs typeface="Open Sans"/>
                <a:sym typeface="Open Sans"/>
              </a:rPr>
              <a:t>C₆H₅CH₂CH₃ → C₆H₅CH=CH₂ + H₂</a:t>
            </a:r>
          </a:p>
          <a:p>
            <a:pPr algn="ctr">
              <a:lnSpc>
                <a:spcPts val="4759"/>
              </a:lnSpc>
              <a:spcBef>
                <a:spcPct val="0"/>
              </a:spcBef>
            </a:pPr>
            <a:r>
              <a:rPr lang="en-US" sz="3399">
                <a:solidFill>
                  <a:srgbClr val="26539F"/>
                </a:solidFill>
                <a:latin typeface="Open Sans"/>
                <a:ea typeface="Open Sans"/>
                <a:cs typeface="Open Sans"/>
                <a:sym typeface="Open Sans"/>
              </a:rPr>
              <a:t>- Гриньяр реагенттері арқылы: арнайы органикалық синтез жолдарымен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219517"/>
            <a:ext cx="18288000" cy="7181215"/>
          </a:xfrm>
          <a:prstGeom prst="rect">
            <a:avLst/>
          </a:prstGeom>
        </p:spPr>
        <p:txBody>
          <a:bodyPr lIns="0" tIns="0" rIns="0" bIns="0" rtlCol="0" anchor="t">
            <a:spAutoFit/>
          </a:bodyPr>
          <a:lstStyle/>
          <a:p>
            <a:pPr algn="ctr">
              <a:lnSpc>
                <a:spcPts val="4759"/>
              </a:lnSpc>
              <a:spcBef>
                <a:spcPct val="0"/>
              </a:spcBef>
            </a:pPr>
            <a:r>
              <a:rPr lang="en-US" sz="3399" b="1">
                <a:solidFill>
                  <a:srgbClr val="26539F"/>
                </a:solidFill>
                <a:latin typeface="Open Sans Bold"/>
                <a:ea typeface="Open Sans Bold"/>
                <a:cs typeface="Open Sans Bold"/>
                <a:sym typeface="Open Sans Bold"/>
              </a:rPr>
              <a:t>Физикалық қасиеттері:</a:t>
            </a:r>
            <a:r>
              <a:rPr lang="en-US" sz="3399">
                <a:solidFill>
                  <a:srgbClr val="26539F"/>
                </a:solidFill>
                <a:latin typeface="Open Sans"/>
                <a:ea typeface="Open Sans"/>
                <a:cs typeface="Open Sans"/>
                <a:sym typeface="Open Sans"/>
              </a:rPr>
              <a:t> түссіз, жеңіл сұйықтықтар, жағымды, тәтті иісі бар, суда ерімейді, органикалық еріткіштерде ериді, полимерленуге бейім (әсіресе стирол - полистирол)</a:t>
            </a:r>
          </a:p>
          <a:p>
            <a:pPr algn="ctr">
              <a:lnSpc>
                <a:spcPts val="4759"/>
              </a:lnSpc>
              <a:spcBef>
                <a:spcPct val="0"/>
              </a:spcBef>
            </a:pPr>
            <a:r>
              <a:rPr lang="en-US" sz="3399" b="1">
                <a:solidFill>
                  <a:srgbClr val="26539F"/>
                </a:solidFill>
                <a:latin typeface="Open Sans Bold"/>
                <a:ea typeface="Open Sans Bold"/>
                <a:cs typeface="Open Sans Bold"/>
                <a:sym typeface="Open Sans Bold"/>
              </a:rPr>
              <a:t>Алкенилбензолдарды атау ережелері (ИЮПАК).</a:t>
            </a:r>
          </a:p>
          <a:p>
            <a:pPr algn="ctr">
              <a:lnSpc>
                <a:spcPts val="4759"/>
              </a:lnSpc>
              <a:spcBef>
                <a:spcPct val="0"/>
              </a:spcBef>
            </a:pPr>
            <a:r>
              <a:rPr lang="en-US" sz="3399" i="1">
                <a:solidFill>
                  <a:srgbClr val="26539F"/>
                </a:solidFill>
                <a:latin typeface="Open Sans Italics"/>
                <a:ea typeface="Open Sans Italics"/>
                <a:cs typeface="Open Sans Italics"/>
                <a:sym typeface="Open Sans Italics"/>
              </a:rPr>
              <a:t>Жалпы қағида:</a:t>
            </a:r>
          </a:p>
          <a:p>
            <a:pPr algn="ctr">
              <a:lnSpc>
                <a:spcPts val="4759"/>
              </a:lnSpc>
              <a:spcBef>
                <a:spcPct val="0"/>
              </a:spcBef>
            </a:pPr>
            <a:r>
              <a:rPr lang="en-US" sz="3399">
                <a:solidFill>
                  <a:srgbClr val="26539F"/>
                </a:solidFill>
                <a:latin typeface="Open Sans"/>
                <a:ea typeface="Open Sans"/>
                <a:cs typeface="Open Sans"/>
                <a:sym typeface="Open Sans"/>
              </a:rPr>
              <a:t>Бензол сақинасына қос байланысы бар алкен тобы (винил, аллил) жалғанса, негізгі тізбек алкен деп қарастырылады.</a:t>
            </a:r>
          </a:p>
          <a:p>
            <a:pPr algn="ctr">
              <a:lnSpc>
                <a:spcPts val="4759"/>
              </a:lnSpc>
              <a:spcBef>
                <a:spcPct val="0"/>
              </a:spcBef>
            </a:pPr>
            <a:r>
              <a:rPr lang="en-US" sz="3399" i="1">
                <a:solidFill>
                  <a:srgbClr val="26539F"/>
                </a:solidFill>
                <a:latin typeface="Open Sans Italics"/>
                <a:ea typeface="Open Sans Italics"/>
                <a:cs typeface="Open Sans Italics"/>
                <a:sym typeface="Open Sans Italics"/>
              </a:rPr>
              <a:t>Ережелері:</a:t>
            </a:r>
          </a:p>
          <a:p>
            <a:pPr algn="ctr">
              <a:lnSpc>
                <a:spcPts val="4759"/>
              </a:lnSpc>
              <a:spcBef>
                <a:spcPct val="0"/>
              </a:spcBef>
            </a:pPr>
            <a:r>
              <a:rPr lang="en-US" sz="3399">
                <a:solidFill>
                  <a:srgbClr val="26539F"/>
                </a:solidFill>
                <a:latin typeface="Open Sans"/>
                <a:ea typeface="Open Sans"/>
                <a:cs typeface="Open Sans"/>
                <a:sym typeface="Open Sans"/>
              </a:rPr>
              <a:t>Егер тікелей қосылса, мысалы, винил тобы - CH=CH₂ - қосылыс винилбензол немесе этенилбензол деп аталады: C₆H₅CH=CH₂ → Этенилбензол (стирол – тривиалдық атау)</a:t>
            </a:r>
          </a:p>
          <a:p>
            <a:pPr algn="ctr">
              <a:lnSpc>
                <a:spcPts val="4759"/>
              </a:lnSpc>
              <a:spcBef>
                <a:spcPct val="0"/>
              </a:spcBef>
            </a:pPr>
            <a:r>
              <a:rPr lang="en-US" sz="3399">
                <a:solidFill>
                  <a:srgbClr val="26539F"/>
                </a:solidFill>
                <a:latin typeface="Open Sans"/>
                <a:ea typeface="Open Sans"/>
                <a:cs typeface="Open Sans"/>
                <a:sym typeface="Open Sans"/>
              </a:rPr>
              <a:t>Аллил тобы (CH₂–CH=CH₂) жалғанса - аллилбензол деп аталады: C₆H₅CH₂CH=CH₂ → Проп-2-ен-1-илбензол (ИЮПАК атауы)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962025"/>
            <a:ext cx="18288000" cy="1180465"/>
          </a:xfrm>
          <a:prstGeom prst="rect">
            <a:avLst/>
          </a:prstGeom>
        </p:spPr>
        <p:txBody>
          <a:bodyPr lIns="0" tIns="0" rIns="0" bIns="0" rtlCol="0" anchor="t">
            <a:spAutoFit/>
          </a:bodyPr>
          <a:lstStyle/>
          <a:p>
            <a:pPr algn="ctr">
              <a:lnSpc>
                <a:spcPts val="4759"/>
              </a:lnSpc>
              <a:spcBef>
                <a:spcPct val="0"/>
              </a:spcBef>
            </a:pPr>
            <a:r>
              <a:rPr lang="en-US" sz="3399">
                <a:solidFill>
                  <a:srgbClr val="26539F"/>
                </a:solidFill>
                <a:latin typeface="Open Sans"/>
                <a:ea typeface="Open Sans"/>
                <a:cs typeface="Open Sans"/>
                <a:sym typeface="Open Sans"/>
              </a:rPr>
              <a:t>Егер сақинада қосымша орынбасарлар болса — нөмірлеу алкен тобынан басталады және қалған топтардың орындары көрсетіледі.</a:t>
            </a:r>
          </a:p>
        </p:txBody>
      </p:sp>
      <p:graphicFrame>
        <p:nvGraphicFramePr>
          <p:cNvPr id="4" name="Таблица 3"/>
          <p:cNvGraphicFramePr>
            <a:graphicFrameLocks noGrp="1"/>
          </p:cNvGraphicFramePr>
          <p:nvPr>
            <p:extLst>
              <p:ext uri="{D42A27DB-BD31-4B8C-83A1-F6EECF244321}">
                <p14:modId xmlns:p14="http://schemas.microsoft.com/office/powerpoint/2010/main" val="3999989348"/>
              </p:ext>
            </p:extLst>
          </p:nvPr>
        </p:nvGraphicFramePr>
        <p:xfrm>
          <a:off x="762001" y="2476501"/>
          <a:ext cx="16230600" cy="6857998"/>
        </p:xfrm>
        <a:graphic>
          <a:graphicData uri="http://schemas.openxmlformats.org/drawingml/2006/table">
            <a:tbl>
              <a:tblPr firstRow="1" firstCol="1" bandRow="1">
                <a:tableStyleId>{5940675A-B579-460E-94D1-54222C63F5DA}</a:tableStyleId>
              </a:tblPr>
              <a:tblGrid>
                <a:gridCol w="5410200">
                  <a:extLst>
                    <a:ext uri="{9D8B030D-6E8A-4147-A177-3AD203B41FA5}">
                      <a16:colId xmlns:a16="http://schemas.microsoft.com/office/drawing/2014/main" val="1318519529"/>
                    </a:ext>
                  </a:extLst>
                </a:gridCol>
                <a:gridCol w="5410200">
                  <a:extLst>
                    <a:ext uri="{9D8B030D-6E8A-4147-A177-3AD203B41FA5}">
                      <a16:colId xmlns:a16="http://schemas.microsoft.com/office/drawing/2014/main" val="2191324957"/>
                    </a:ext>
                  </a:extLst>
                </a:gridCol>
                <a:gridCol w="5410200">
                  <a:extLst>
                    <a:ext uri="{9D8B030D-6E8A-4147-A177-3AD203B41FA5}">
                      <a16:colId xmlns:a16="http://schemas.microsoft.com/office/drawing/2014/main" val="3593527818"/>
                    </a:ext>
                  </a:extLst>
                </a:gridCol>
              </a:tblGrid>
              <a:tr h="973295">
                <a:tc>
                  <a:txBody>
                    <a:bodyPr/>
                    <a:lstStyle/>
                    <a:p>
                      <a:pPr algn="ctr">
                        <a:lnSpc>
                          <a:spcPct val="107000"/>
                        </a:lnSpc>
                        <a:spcAft>
                          <a:spcPts val="0"/>
                        </a:spcAft>
                      </a:pPr>
                      <a:r>
                        <a:rPr lang="ru-RU" sz="3200" dirty="0" err="1">
                          <a:solidFill>
                            <a:srgbClr val="3C65A9"/>
                          </a:solidFill>
                          <a:effectLst/>
                        </a:rPr>
                        <a:t>Қасиет</a:t>
                      </a:r>
                      <a:r>
                        <a:rPr lang="ru-RU" sz="3200" dirty="0">
                          <a:solidFill>
                            <a:srgbClr val="3C65A9"/>
                          </a:solidFill>
                          <a:effectLst/>
                        </a:rPr>
                        <a:t>/Тип</a:t>
                      </a:r>
                      <a:endParaRPr lang="ru-RU" sz="3200" dirty="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C65A9"/>
                          </a:solidFill>
                          <a:effectLst/>
                        </a:rPr>
                        <a:t>Алкилбензолдар</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C65A9"/>
                          </a:solidFill>
                          <a:effectLst/>
                        </a:rPr>
                        <a:t>Алкенилбензолдар</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5407884"/>
                  </a:ext>
                </a:extLst>
              </a:tr>
              <a:tr h="973295">
                <a:tc>
                  <a:txBody>
                    <a:bodyPr/>
                    <a:lstStyle/>
                    <a:p>
                      <a:pPr algn="ctr">
                        <a:lnSpc>
                          <a:spcPct val="107000"/>
                        </a:lnSpc>
                        <a:spcAft>
                          <a:spcPts val="0"/>
                        </a:spcAft>
                      </a:pPr>
                      <a:r>
                        <a:rPr lang="ru-RU" sz="3200" dirty="0" err="1">
                          <a:solidFill>
                            <a:srgbClr val="3C65A9"/>
                          </a:solidFill>
                          <a:effectLst/>
                        </a:rPr>
                        <a:t>Байланысқан</a:t>
                      </a:r>
                      <a:r>
                        <a:rPr lang="ru-RU" sz="3200" dirty="0">
                          <a:solidFill>
                            <a:srgbClr val="3C65A9"/>
                          </a:solidFill>
                          <a:effectLst/>
                        </a:rPr>
                        <a:t> топ</a:t>
                      </a:r>
                      <a:endParaRPr lang="ru-RU" sz="3200" dirty="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C65A9"/>
                          </a:solidFill>
                          <a:effectLst/>
                        </a:rPr>
                        <a:t>Алкил (қаныққан)</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C65A9"/>
                          </a:solidFill>
                          <a:effectLst/>
                        </a:rPr>
                        <a:t>Алкен (қос байланыс бар)</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2730111"/>
                  </a:ext>
                </a:extLst>
              </a:tr>
              <a:tr h="973295">
                <a:tc>
                  <a:txBody>
                    <a:bodyPr/>
                    <a:lstStyle/>
                    <a:p>
                      <a:pPr algn="ctr">
                        <a:lnSpc>
                          <a:spcPct val="107000"/>
                        </a:lnSpc>
                        <a:spcAft>
                          <a:spcPts val="0"/>
                        </a:spcAft>
                      </a:pPr>
                      <a:r>
                        <a:rPr lang="ru-RU" sz="3200" dirty="0" err="1">
                          <a:solidFill>
                            <a:srgbClr val="3C65A9"/>
                          </a:solidFill>
                          <a:effectLst/>
                        </a:rPr>
                        <a:t>Ерекше</a:t>
                      </a:r>
                      <a:r>
                        <a:rPr lang="ru-RU" sz="3200" dirty="0">
                          <a:solidFill>
                            <a:srgbClr val="3C65A9"/>
                          </a:solidFill>
                          <a:effectLst/>
                        </a:rPr>
                        <a:t> </a:t>
                      </a:r>
                      <a:r>
                        <a:rPr lang="ru-RU" sz="3200" dirty="0" err="1">
                          <a:solidFill>
                            <a:srgbClr val="3C65A9"/>
                          </a:solidFill>
                          <a:effectLst/>
                        </a:rPr>
                        <a:t>мысал</a:t>
                      </a:r>
                      <a:endParaRPr lang="ru-RU" sz="3200" dirty="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3C65A9"/>
                          </a:solidFill>
                          <a:effectLst/>
                        </a:rPr>
                        <a:t>Толуол, этилбензол</a:t>
                      </a:r>
                      <a:endParaRPr lang="ru-RU" sz="3200" dirty="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C65A9"/>
                          </a:solidFill>
                          <a:effectLst/>
                        </a:rPr>
                        <a:t>Стирол, аллилбензол</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470454"/>
                  </a:ext>
                </a:extLst>
              </a:tr>
              <a:tr h="973295">
                <a:tc>
                  <a:txBody>
                    <a:bodyPr/>
                    <a:lstStyle/>
                    <a:p>
                      <a:pPr algn="ctr">
                        <a:lnSpc>
                          <a:spcPct val="107000"/>
                        </a:lnSpc>
                        <a:spcAft>
                          <a:spcPts val="0"/>
                        </a:spcAft>
                      </a:pPr>
                      <a:r>
                        <a:rPr lang="ru-RU" sz="3200">
                          <a:solidFill>
                            <a:srgbClr val="3C65A9"/>
                          </a:solidFill>
                          <a:effectLst/>
                        </a:rPr>
                        <a:t>Реакция қабілеттілігі</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err="1">
                          <a:solidFill>
                            <a:srgbClr val="3C65A9"/>
                          </a:solidFill>
                          <a:effectLst/>
                        </a:rPr>
                        <a:t>Сақина</a:t>
                      </a:r>
                      <a:r>
                        <a:rPr lang="ru-RU" sz="3200" dirty="0">
                          <a:solidFill>
                            <a:srgbClr val="3C65A9"/>
                          </a:solidFill>
                          <a:effectLst/>
                        </a:rPr>
                        <a:t> + </a:t>
                      </a:r>
                      <a:r>
                        <a:rPr lang="ru-RU" sz="3200" dirty="0" err="1">
                          <a:solidFill>
                            <a:srgbClr val="3C65A9"/>
                          </a:solidFill>
                          <a:effectLst/>
                        </a:rPr>
                        <a:t>бүйір</a:t>
                      </a:r>
                      <a:r>
                        <a:rPr lang="ru-RU" sz="3200" dirty="0">
                          <a:solidFill>
                            <a:srgbClr val="3C65A9"/>
                          </a:solidFill>
                          <a:effectLst/>
                        </a:rPr>
                        <a:t> </a:t>
                      </a:r>
                      <a:r>
                        <a:rPr lang="ru-RU" sz="3200" dirty="0" err="1">
                          <a:solidFill>
                            <a:srgbClr val="3C65A9"/>
                          </a:solidFill>
                          <a:effectLst/>
                        </a:rPr>
                        <a:t>тізбек</a:t>
                      </a:r>
                      <a:endParaRPr lang="ru-RU" sz="3200" dirty="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C65A9"/>
                          </a:solidFill>
                          <a:effectLst/>
                        </a:rPr>
                        <a:t>Сақина + қос байланыс</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0640662"/>
                  </a:ext>
                </a:extLst>
              </a:tr>
              <a:tr h="973295">
                <a:tc>
                  <a:txBody>
                    <a:bodyPr/>
                    <a:lstStyle/>
                    <a:p>
                      <a:pPr algn="ctr">
                        <a:lnSpc>
                          <a:spcPct val="107000"/>
                        </a:lnSpc>
                        <a:spcAft>
                          <a:spcPts val="0"/>
                        </a:spcAft>
                      </a:pPr>
                      <a:r>
                        <a:rPr lang="ru-RU" sz="3200">
                          <a:solidFill>
                            <a:srgbClr val="3C65A9"/>
                          </a:solidFill>
                          <a:effectLst/>
                        </a:rPr>
                        <a:t>Алу жолдары</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err="1">
                          <a:solidFill>
                            <a:srgbClr val="3C65A9"/>
                          </a:solidFill>
                          <a:effectLst/>
                        </a:rPr>
                        <a:t>Фридель-Крафтс</a:t>
                      </a:r>
                      <a:r>
                        <a:rPr lang="ru-RU" sz="3200" dirty="0">
                          <a:solidFill>
                            <a:srgbClr val="3C65A9"/>
                          </a:solidFill>
                          <a:effectLst/>
                        </a:rPr>
                        <a:t> </a:t>
                      </a:r>
                      <a:r>
                        <a:rPr lang="ru-RU" sz="3200" dirty="0" err="1">
                          <a:solidFill>
                            <a:srgbClr val="3C65A9"/>
                          </a:solidFill>
                          <a:effectLst/>
                        </a:rPr>
                        <a:t>алкилдеу</a:t>
                      </a:r>
                      <a:endParaRPr lang="ru-RU" sz="3200" dirty="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C65A9"/>
                          </a:solidFill>
                          <a:effectLst/>
                        </a:rPr>
                        <a:t>Дегидрлеу, арнайы синтез</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002801"/>
                  </a:ext>
                </a:extLst>
              </a:tr>
              <a:tr h="1991523">
                <a:tc>
                  <a:txBody>
                    <a:bodyPr/>
                    <a:lstStyle/>
                    <a:p>
                      <a:pPr algn="ctr">
                        <a:lnSpc>
                          <a:spcPct val="107000"/>
                        </a:lnSpc>
                        <a:spcAft>
                          <a:spcPts val="0"/>
                        </a:spcAft>
                      </a:pPr>
                      <a:r>
                        <a:rPr lang="ru-RU" sz="3200">
                          <a:solidFill>
                            <a:srgbClr val="3C65A9"/>
                          </a:solidFill>
                          <a:effectLst/>
                        </a:rPr>
                        <a:t>Қолданылуы</a:t>
                      </a:r>
                      <a:endParaRPr lang="ru-RU" sz="320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err="1">
                          <a:solidFill>
                            <a:srgbClr val="3C65A9"/>
                          </a:solidFill>
                          <a:effectLst/>
                        </a:rPr>
                        <a:t>Еріткіштер</a:t>
                      </a:r>
                      <a:r>
                        <a:rPr lang="ru-RU" sz="3200" dirty="0">
                          <a:solidFill>
                            <a:srgbClr val="3C65A9"/>
                          </a:solidFill>
                          <a:effectLst/>
                        </a:rPr>
                        <a:t>, </a:t>
                      </a:r>
                      <a:r>
                        <a:rPr lang="ru-RU" sz="3200" dirty="0" err="1">
                          <a:solidFill>
                            <a:srgbClr val="3C65A9"/>
                          </a:solidFill>
                          <a:effectLst/>
                        </a:rPr>
                        <a:t>дәрі-дәрмек</a:t>
                      </a:r>
                      <a:r>
                        <a:rPr lang="ru-RU" sz="3200" dirty="0">
                          <a:solidFill>
                            <a:srgbClr val="3C65A9"/>
                          </a:solidFill>
                          <a:effectLst/>
                        </a:rPr>
                        <a:t>, </a:t>
                      </a:r>
                      <a:r>
                        <a:rPr lang="ru-RU" sz="3200" dirty="0" err="1">
                          <a:solidFill>
                            <a:srgbClr val="3C65A9"/>
                          </a:solidFill>
                          <a:effectLst/>
                        </a:rPr>
                        <a:t>бояғыш</a:t>
                      </a:r>
                      <a:endParaRPr lang="ru-RU" sz="3200" dirty="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err="1">
                          <a:solidFill>
                            <a:srgbClr val="3C65A9"/>
                          </a:solidFill>
                          <a:effectLst/>
                        </a:rPr>
                        <a:t>Полимерлер</a:t>
                      </a:r>
                      <a:r>
                        <a:rPr lang="ru-RU" sz="3200" dirty="0">
                          <a:solidFill>
                            <a:srgbClr val="3C65A9"/>
                          </a:solidFill>
                          <a:effectLst/>
                        </a:rPr>
                        <a:t>, пластмасса (ПВХ)</a:t>
                      </a:r>
                      <a:endParaRPr lang="ru-RU" sz="3200" dirty="0">
                        <a:solidFill>
                          <a:srgbClr val="3C65A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009601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1779</Words>
  <Application>Microsoft Office PowerPoint</Application>
  <PresentationFormat>Произвольный</PresentationFormat>
  <Paragraphs>174</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Open Sans Italics</vt:lpstr>
      <vt:lpstr>Open Sans Bold</vt:lpstr>
      <vt:lpstr>Times New Roman</vt:lpstr>
      <vt:lpstr>Calibri</vt:lpstr>
      <vt:lpstr>Open Sans</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дәріс Тақырыбы. Алкил және алкенилбензолдар. Полициклды ароматты көмірсутектер. Номенклатурасы. Алу жолдары. Физикалық және химиялық қасиеттері.</dc:title>
  <cp:lastModifiedBy>Админ</cp:lastModifiedBy>
  <cp:revision>3</cp:revision>
  <dcterms:created xsi:type="dcterms:W3CDTF">2006-08-16T00:00:00Z</dcterms:created>
  <dcterms:modified xsi:type="dcterms:W3CDTF">2025-09-22T05:44:35Z</dcterms:modified>
  <dc:identifier>DAGzoNV6vB0</dc:identifier>
</cp:coreProperties>
</file>