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18288000" cy="10287000"/>
  <p:notesSz cx="6858000" cy="9144000"/>
  <p:embeddedFontLst>
    <p:embeddedFont>
      <p:font typeface="Open Sans Bold" panose="020B0604020202020204" charset="0"/>
      <p:regular r:id="rId32"/>
    </p:embeddedFont>
    <p:embeddedFont>
      <p:font typeface="Open Sans Bold Italics" panose="020B0604020202020204" charset="0"/>
      <p:regular r:id="rId33"/>
    </p:embeddedFont>
    <p:embeddedFont>
      <p:font typeface="Open Sans" panose="020B0604020202020204" charset="0"/>
      <p:regular r:id="rId34"/>
    </p:embeddedFont>
    <p:embeddedFont>
      <p:font typeface="Open Sans Italics" panose="020B0604020202020204" charset="0"/>
      <p:regular r:id="rId35"/>
    </p:embeddedFont>
    <p:embeddedFont>
      <p:font typeface="Calibri" panose="020F0502020204030204" pitchFamily="34" charset="0"/>
      <p:regular r:id="rId36"/>
      <p:bold r:id="rId37"/>
      <p:italic r:id="rId38"/>
      <p:bold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58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28" d="100"/>
          <a:sy n="28" d="100"/>
        </p:scale>
        <p:origin x="96" y="6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1588D"/>
        </a:solidFill>
        <a:effectLst/>
      </p:bgPr>
    </p:bg>
    <p:spTree>
      <p:nvGrpSpPr>
        <p:cNvPr id="1" name=""/>
        <p:cNvGrpSpPr/>
        <p:nvPr/>
      </p:nvGrpSpPr>
      <p:grpSpPr>
        <a:xfrm>
          <a:off x="0" y="0"/>
          <a:ext cx="0" cy="0"/>
          <a:chOff x="0" y="0"/>
          <a:chExt cx="0" cy="0"/>
        </a:xfrm>
      </p:grpSpPr>
      <p:sp>
        <p:nvSpPr>
          <p:cNvPr id="2" name="TextBox 2"/>
          <p:cNvSpPr txBox="1"/>
          <p:nvPr/>
        </p:nvSpPr>
        <p:spPr>
          <a:xfrm>
            <a:off x="514350" y="3994460"/>
            <a:ext cx="17259300" cy="2240931"/>
          </a:xfrm>
          <a:prstGeom prst="rect">
            <a:avLst/>
          </a:prstGeom>
        </p:spPr>
        <p:txBody>
          <a:bodyPr lIns="0" tIns="0" rIns="0" bIns="0" rtlCol="0" anchor="t">
            <a:spAutoFit/>
          </a:bodyPr>
          <a:lstStyle/>
          <a:p>
            <a:pPr algn="ctr">
              <a:lnSpc>
                <a:spcPts val="4492"/>
              </a:lnSpc>
              <a:spcBef>
                <a:spcPct val="0"/>
              </a:spcBef>
            </a:pPr>
            <a:r>
              <a:rPr lang="en-US" sz="3208" b="1">
                <a:solidFill>
                  <a:srgbClr val="FFFFFF"/>
                </a:solidFill>
                <a:latin typeface="Open Sans Bold"/>
                <a:ea typeface="Open Sans Bold"/>
                <a:cs typeface="Open Sans Bold"/>
                <a:sym typeface="Open Sans Bold"/>
              </a:rPr>
              <a:t>№9 дәріс</a:t>
            </a:r>
          </a:p>
          <a:p>
            <a:pPr algn="ctr">
              <a:lnSpc>
                <a:spcPts val="4492"/>
              </a:lnSpc>
              <a:spcBef>
                <a:spcPct val="0"/>
              </a:spcBef>
            </a:pPr>
            <a:r>
              <a:rPr lang="en-US" sz="3208" b="1">
                <a:solidFill>
                  <a:srgbClr val="FFFFFF"/>
                </a:solidFill>
                <a:latin typeface="Open Sans Bold"/>
                <a:ea typeface="Open Sans Bold"/>
                <a:cs typeface="Open Sans Bold"/>
                <a:sym typeface="Open Sans Bold"/>
              </a:rPr>
              <a:t>Тақырыбы. Циклоалкандар. Номенклатура және геометриялық изомерия. Алу жолдары. Физикалық қасиеттері мен құрылымы. Циклоалкандардың химиялық реакциялары. Циклоалканды туындылардың стереоизомериясы.</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35550" y="952500"/>
            <a:ext cx="15816901" cy="8094841"/>
          </a:xfrm>
          <a:prstGeom prst="rect">
            <a:avLst/>
          </a:prstGeom>
        </p:spPr>
        <p:txBody>
          <a:bodyPr lIns="0" tIns="0" rIns="0" bIns="0" rtlCol="0" anchor="t">
            <a:spAutoFit/>
          </a:bodyPr>
          <a:lstStyle/>
          <a:p>
            <a:pPr algn="ctr">
              <a:lnSpc>
                <a:spcPts val="5327"/>
              </a:lnSpc>
              <a:spcBef>
                <a:spcPct val="0"/>
              </a:spcBef>
            </a:pPr>
            <a:r>
              <a:rPr lang="en-US" sz="3805" b="1">
                <a:solidFill>
                  <a:srgbClr val="31588D"/>
                </a:solidFill>
                <a:latin typeface="Open Sans Bold"/>
                <a:ea typeface="Open Sans Bold"/>
                <a:cs typeface="Open Sans Bold"/>
                <a:sym typeface="Open Sans Bold"/>
              </a:rPr>
              <a:t>Алу жолдары:</a:t>
            </a:r>
            <a:r>
              <a:rPr lang="en-US" sz="3805">
                <a:solidFill>
                  <a:srgbClr val="31588D"/>
                </a:solidFill>
                <a:latin typeface="Open Sans"/>
                <a:ea typeface="Open Sans"/>
                <a:cs typeface="Open Sans"/>
                <a:sym typeface="Open Sans"/>
              </a:rPr>
              <a:t> циклоалкандарды бірнеше синтетикалық және табиғи жолдармен алуға болады.</a:t>
            </a:r>
          </a:p>
          <a:p>
            <a:pPr algn="ctr">
              <a:lnSpc>
                <a:spcPts val="5327"/>
              </a:lnSpc>
              <a:spcBef>
                <a:spcPct val="0"/>
              </a:spcBef>
            </a:pPr>
            <a:endParaRPr lang="en-US" sz="3805">
              <a:solidFill>
                <a:srgbClr val="31588D"/>
              </a:solidFill>
              <a:latin typeface="Open Sans"/>
              <a:ea typeface="Open Sans"/>
              <a:cs typeface="Open Sans"/>
              <a:sym typeface="Open Sans"/>
            </a:endParaRPr>
          </a:p>
          <a:p>
            <a:pPr algn="ctr">
              <a:lnSpc>
                <a:spcPts val="5327"/>
              </a:lnSpc>
              <a:spcBef>
                <a:spcPct val="0"/>
              </a:spcBef>
            </a:pPr>
            <a:r>
              <a:rPr lang="en-US" sz="3805" i="1">
                <a:solidFill>
                  <a:srgbClr val="31588D"/>
                </a:solidFill>
                <a:latin typeface="Open Sans Italics"/>
                <a:ea typeface="Open Sans Italics"/>
                <a:cs typeface="Open Sans Italics"/>
                <a:sym typeface="Open Sans Italics"/>
              </a:rPr>
              <a:t>а) Диендердің ішкі циклденуі:</a:t>
            </a:r>
            <a:r>
              <a:rPr lang="en-US" sz="3805">
                <a:solidFill>
                  <a:srgbClr val="31588D"/>
                </a:solidFill>
                <a:latin typeface="Open Sans"/>
                <a:ea typeface="Open Sans"/>
                <a:cs typeface="Open Sans"/>
                <a:sym typeface="Open Sans"/>
              </a:rPr>
              <a:t> 1,6-гексадиен → циклоалкан</a:t>
            </a:r>
          </a:p>
          <a:p>
            <a:pPr algn="ctr">
              <a:lnSpc>
                <a:spcPts val="5327"/>
              </a:lnSpc>
              <a:spcBef>
                <a:spcPct val="0"/>
              </a:spcBef>
            </a:pPr>
            <a:r>
              <a:rPr lang="en-US" sz="3805">
                <a:solidFill>
                  <a:srgbClr val="31588D"/>
                </a:solidFill>
                <a:latin typeface="Open Sans"/>
                <a:ea typeface="Open Sans"/>
                <a:cs typeface="Open Sans"/>
                <a:sym typeface="Open Sans"/>
              </a:rPr>
              <a:t> (ішкі қосылу арқылы цикл құру);</a:t>
            </a:r>
          </a:p>
          <a:p>
            <a:pPr algn="ctr">
              <a:lnSpc>
                <a:spcPts val="5327"/>
              </a:lnSpc>
              <a:spcBef>
                <a:spcPct val="0"/>
              </a:spcBef>
            </a:pPr>
            <a:r>
              <a:rPr lang="en-US" sz="3805" i="1">
                <a:solidFill>
                  <a:srgbClr val="31588D"/>
                </a:solidFill>
                <a:latin typeface="Open Sans Italics"/>
                <a:ea typeface="Open Sans Italics"/>
                <a:cs typeface="Open Sans Italics"/>
                <a:sym typeface="Open Sans Italics"/>
              </a:rPr>
              <a:t>б) Вюрц реакциясы</a:t>
            </a:r>
            <a:r>
              <a:rPr lang="en-US" sz="3805">
                <a:solidFill>
                  <a:srgbClr val="31588D"/>
                </a:solidFill>
                <a:latin typeface="Open Sans"/>
                <a:ea typeface="Open Sans"/>
                <a:cs typeface="Open Sans"/>
                <a:sym typeface="Open Sans"/>
              </a:rPr>
              <a:t> (дигалогеналкандардан)</a:t>
            </a:r>
          </a:p>
          <a:p>
            <a:pPr algn="ctr">
              <a:lnSpc>
                <a:spcPts val="5327"/>
              </a:lnSpc>
              <a:spcBef>
                <a:spcPct val="0"/>
              </a:spcBef>
            </a:pPr>
            <a:r>
              <a:rPr lang="en-US" sz="3805">
                <a:solidFill>
                  <a:srgbClr val="31588D"/>
                </a:solidFill>
                <a:latin typeface="Open Sans"/>
                <a:ea typeface="Open Sans"/>
                <a:cs typeface="Open Sans"/>
                <a:sym typeface="Open Sans"/>
              </a:rPr>
              <a:t>Дигалогеналкандарды натриймен әрекеттестіріп, цикл құру:</a:t>
            </a:r>
          </a:p>
          <a:p>
            <a:pPr algn="ctr">
              <a:lnSpc>
                <a:spcPts val="5327"/>
              </a:lnSpc>
              <a:spcBef>
                <a:spcPct val="0"/>
              </a:spcBef>
            </a:pPr>
            <a:r>
              <a:rPr lang="en-US" sz="3805">
                <a:solidFill>
                  <a:srgbClr val="31588D"/>
                </a:solidFill>
                <a:latin typeface="Open Sans"/>
                <a:ea typeface="Open Sans"/>
                <a:cs typeface="Open Sans"/>
                <a:sym typeface="Open Sans"/>
              </a:rPr>
              <a:t>Br–(CH2)3–Br + 2Na→C3H6 (циклопропан) + 2NaBr</a:t>
            </a:r>
          </a:p>
          <a:p>
            <a:pPr algn="ctr">
              <a:lnSpc>
                <a:spcPts val="5327"/>
              </a:lnSpc>
              <a:spcBef>
                <a:spcPct val="0"/>
              </a:spcBef>
            </a:pPr>
            <a:r>
              <a:rPr lang="en-US" sz="3805" i="1">
                <a:solidFill>
                  <a:srgbClr val="31588D"/>
                </a:solidFill>
                <a:latin typeface="Open Sans Italics"/>
                <a:ea typeface="Open Sans Italics"/>
                <a:cs typeface="Open Sans Italics"/>
                <a:sym typeface="Open Sans Italics"/>
              </a:rPr>
              <a:t>в) Табиғи көздерден алу</a:t>
            </a:r>
          </a:p>
          <a:p>
            <a:pPr algn="ctr">
              <a:lnSpc>
                <a:spcPts val="5327"/>
              </a:lnSpc>
              <a:spcBef>
                <a:spcPct val="0"/>
              </a:spcBef>
            </a:pPr>
            <a:r>
              <a:rPr lang="en-US" sz="3805">
                <a:solidFill>
                  <a:srgbClr val="31588D"/>
                </a:solidFill>
                <a:latin typeface="Open Sans"/>
                <a:ea typeface="Open Sans"/>
                <a:cs typeface="Open Sans"/>
                <a:sym typeface="Open Sans"/>
              </a:rPr>
              <a:t>Циклоалкандар табиғи мұнайда, биологиялық шикізатта кездеседі.</a:t>
            </a:r>
          </a:p>
          <a:p>
            <a:pPr algn="ctr">
              <a:lnSpc>
                <a:spcPts val="5327"/>
              </a:lnSpc>
              <a:spcBef>
                <a:spcPct val="0"/>
              </a:spcBef>
            </a:pPr>
            <a:r>
              <a:rPr lang="en-US" sz="3805">
                <a:solidFill>
                  <a:srgbClr val="31588D"/>
                </a:solidFill>
                <a:latin typeface="Open Sans"/>
                <a:ea typeface="Open Sans"/>
                <a:cs typeface="Open Sans"/>
                <a:sym typeface="Open Sans"/>
              </a:rPr>
              <a:t> Мысалы: Циклогексан – мұнай фракцияларында болады.</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995571" y="405130"/>
            <a:ext cx="12296859" cy="1180465"/>
          </a:xfrm>
          <a:prstGeom prst="rect">
            <a:avLst/>
          </a:prstGeom>
        </p:spPr>
        <p:txBody>
          <a:bodyPr lIns="0" tIns="0" rIns="0" bIns="0" rtlCol="0" anchor="t">
            <a:spAutoFit/>
          </a:bodyPr>
          <a:lstStyle/>
          <a:p>
            <a:pPr algn="ctr">
              <a:lnSpc>
                <a:spcPts val="4759"/>
              </a:lnSpc>
              <a:spcBef>
                <a:spcPct val="0"/>
              </a:spcBef>
            </a:pPr>
            <a:r>
              <a:rPr lang="en-US" sz="3399" b="1">
                <a:solidFill>
                  <a:srgbClr val="31588D"/>
                </a:solidFill>
                <a:latin typeface="Open Sans Bold"/>
                <a:ea typeface="Open Sans Bold"/>
                <a:cs typeface="Open Sans Bold"/>
                <a:sym typeface="Open Sans Bold"/>
              </a:rPr>
              <a:t>Құрылымы. Циклоалкандардың кеңістіктегі құрылымы цикл өлшеміне қарай өзгереді:</a:t>
            </a:r>
          </a:p>
        </p:txBody>
      </p:sp>
      <p:sp>
        <p:nvSpPr>
          <p:cNvPr id="3" name="TextBox 3"/>
          <p:cNvSpPr txBox="1"/>
          <p:nvPr/>
        </p:nvSpPr>
        <p:spPr>
          <a:xfrm>
            <a:off x="1360878" y="2475865"/>
            <a:ext cx="6027800" cy="2667635"/>
          </a:xfrm>
          <a:prstGeom prst="rect">
            <a:avLst/>
          </a:prstGeom>
        </p:spPr>
        <p:txBody>
          <a:bodyPr lIns="0" tIns="0" rIns="0" bIns="0" rtlCol="0" anchor="t">
            <a:spAutoFit/>
          </a:bodyPr>
          <a:lstStyle/>
          <a:p>
            <a:pPr algn="ctr">
              <a:lnSpc>
                <a:spcPts val="3548"/>
              </a:lnSpc>
              <a:spcBef>
                <a:spcPct val="0"/>
              </a:spcBef>
            </a:pPr>
            <a:r>
              <a:rPr lang="en-US" sz="2534">
                <a:solidFill>
                  <a:srgbClr val="31588D"/>
                </a:solidFill>
                <a:latin typeface="Open Sans"/>
                <a:ea typeface="Open Sans"/>
                <a:cs typeface="Open Sans"/>
                <a:sym typeface="Open Sans"/>
              </a:rPr>
              <a:t>Циклопропан (C₃H₆)</a:t>
            </a:r>
          </a:p>
          <a:p>
            <a:pPr algn="ctr">
              <a:lnSpc>
                <a:spcPts val="3548"/>
              </a:lnSpc>
              <a:spcBef>
                <a:spcPct val="0"/>
              </a:spcBef>
            </a:pPr>
            <a:r>
              <a:rPr lang="en-US" sz="2534">
                <a:solidFill>
                  <a:srgbClr val="31588D"/>
                </a:solidFill>
                <a:latin typeface="Open Sans"/>
                <a:ea typeface="Open Sans"/>
                <a:cs typeface="Open Sans"/>
                <a:sym typeface="Open Sans"/>
              </a:rPr>
              <a:t>- Үшбұрышты жазық құрылым</a:t>
            </a:r>
          </a:p>
          <a:p>
            <a:pPr algn="ctr">
              <a:lnSpc>
                <a:spcPts val="3548"/>
              </a:lnSpc>
              <a:spcBef>
                <a:spcPct val="0"/>
              </a:spcBef>
            </a:pPr>
            <a:r>
              <a:rPr lang="en-US" sz="2534">
                <a:solidFill>
                  <a:srgbClr val="31588D"/>
                </a:solidFill>
                <a:latin typeface="Open Sans"/>
                <a:ea typeface="Open Sans"/>
                <a:cs typeface="Open Sans"/>
                <a:sym typeface="Open Sans"/>
              </a:rPr>
              <a:t>- Бұрыштары 60° → бұл кернеулі (напряжённый) құрылым</a:t>
            </a:r>
          </a:p>
          <a:p>
            <a:pPr algn="ctr">
              <a:lnSpc>
                <a:spcPts val="3548"/>
              </a:lnSpc>
              <a:spcBef>
                <a:spcPct val="0"/>
              </a:spcBef>
            </a:pPr>
            <a:r>
              <a:rPr lang="en-US" sz="2534">
                <a:solidFill>
                  <a:srgbClr val="31588D"/>
                </a:solidFill>
                <a:latin typeface="Open Sans"/>
                <a:ea typeface="Open Sans"/>
                <a:cs typeface="Open Sans"/>
                <a:sym typeface="Open Sans"/>
              </a:rPr>
              <a:t>- Байланыстардың созылуы → жоғары реакциялық қабілет</a:t>
            </a:r>
          </a:p>
        </p:txBody>
      </p:sp>
      <p:sp>
        <p:nvSpPr>
          <p:cNvPr id="4" name="TextBox 4"/>
          <p:cNvSpPr txBox="1"/>
          <p:nvPr/>
        </p:nvSpPr>
        <p:spPr>
          <a:xfrm>
            <a:off x="10324769" y="2699565"/>
            <a:ext cx="6027800" cy="2220235"/>
          </a:xfrm>
          <a:prstGeom prst="rect">
            <a:avLst/>
          </a:prstGeom>
        </p:spPr>
        <p:txBody>
          <a:bodyPr lIns="0" tIns="0" rIns="0" bIns="0" rtlCol="0" anchor="t">
            <a:spAutoFit/>
          </a:bodyPr>
          <a:lstStyle/>
          <a:p>
            <a:pPr algn="ctr">
              <a:lnSpc>
                <a:spcPts val="3548"/>
              </a:lnSpc>
              <a:spcBef>
                <a:spcPct val="0"/>
              </a:spcBef>
            </a:pPr>
            <a:r>
              <a:rPr lang="en-US" sz="2534">
                <a:solidFill>
                  <a:srgbClr val="31588D"/>
                </a:solidFill>
                <a:latin typeface="Open Sans"/>
                <a:ea typeface="Open Sans"/>
                <a:cs typeface="Open Sans"/>
                <a:sym typeface="Open Sans"/>
              </a:rPr>
              <a:t> Циклобутан (C₄H₈)</a:t>
            </a:r>
          </a:p>
          <a:p>
            <a:pPr algn="ctr">
              <a:lnSpc>
                <a:spcPts val="3548"/>
              </a:lnSpc>
              <a:spcBef>
                <a:spcPct val="0"/>
              </a:spcBef>
            </a:pPr>
            <a:r>
              <a:rPr lang="en-US" sz="2534">
                <a:solidFill>
                  <a:srgbClr val="31588D"/>
                </a:solidFill>
                <a:latin typeface="Open Sans"/>
                <a:ea typeface="Open Sans"/>
                <a:cs typeface="Open Sans"/>
                <a:sym typeface="Open Sans"/>
              </a:rPr>
              <a:t> -Шаршы пішінге жақын, бірақ жалпақ емес – жазық емес цикл</a:t>
            </a:r>
          </a:p>
          <a:p>
            <a:pPr algn="ctr">
              <a:lnSpc>
                <a:spcPts val="3548"/>
              </a:lnSpc>
              <a:spcBef>
                <a:spcPct val="0"/>
              </a:spcBef>
            </a:pPr>
            <a:r>
              <a:rPr lang="en-US" sz="2534">
                <a:solidFill>
                  <a:srgbClr val="31588D"/>
                </a:solidFill>
                <a:latin typeface="Open Sans"/>
                <a:ea typeface="Open Sans"/>
                <a:cs typeface="Open Sans"/>
                <a:sym typeface="Open Sans"/>
              </a:rPr>
              <a:t> -Бұрыш кернеуі бар, реакцияға бейім</a:t>
            </a:r>
          </a:p>
          <a:p>
            <a:pPr algn="ctr">
              <a:lnSpc>
                <a:spcPts val="3548"/>
              </a:lnSpc>
              <a:spcBef>
                <a:spcPct val="0"/>
              </a:spcBef>
            </a:pPr>
            <a:endParaRPr lang="en-US" sz="2534">
              <a:solidFill>
                <a:srgbClr val="31588D"/>
              </a:solidFill>
              <a:latin typeface="Open Sans"/>
              <a:ea typeface="Open Sans"/>
              <a:cs typeface="Open Sans"/>
              <a:sym typeface="Open Sans"/>
            </a:endParaRPr>
          </a:p>
        </p:txBody>
      </p:sp>
      <p:sp>
        <p:nvSpPr>
          <p:cNvPr id="5" name="TextBox 5"/>
          <p:cNvSpPr txBox="1"/>
          <p:nvPr/>
        </p:nvSpPr>
        <p:spPr>
          <a:xfrm>
            <a:off x="1360878" y="6590665"/>
            <a:ext cx="6027800" cy="2667635"/>
          </a:xfrm>
          <a:prstGeom prst="rect">
            <a:avLst/>
          </a:prstGeom>
        </p:spPr>
        <p:txBody>
          <a:bodyPr lIns="0" tIns="0" rIns="0" bIns="0" rtlCol="0" anchor="t">
            <a:spAutoFit/>
          </a:bodyPr>
          <a:lstStyle/>
          <a:p>
            <a:pPr algn="ctr">
              <a:lnSpc>
                <a:spcPts val="3548"/>
              </a:lnSpc>
              <a:spcBef>
                <a:spcPct val="0"/>
              </a:spcBef>
            </a:pPr>
            <a:r>
              <a:rPr lang="en-US" sz="2534">
                <a:solidFill>
                  <a:srgbClr val="31588D"/>
                </a:solidFill>
                <a:latin typeface="Open Sans"/>
                <a:ea typeface="Open Sans"/>
                <a:cs typeface="Open Sans"/>
                <a:sym typeface="Open Sans"/>
              </a:rPr>
              <a:t> Циклопентан (C₅H₁₀)</a:t>
            </a:r>
          </a:p>
          <a:p>
            <a:pPr algn="ctr">
              <a:lnSpc>
                <a:spcPts val="3548"/>
              </a:lnSpc>
              <a:spcBef>
                <a:spcPct val="0"/>
              </a:spcBef>
            </a:pPr>
            <a:r>
              <a:rPr lang="en-US" sz="2534">
                <a:solidFill>
                  <a:srgbClr val="31588D"/>
                </a:solidFill>
                <a:latin typeface="Open Sans"/>
                <a:ea typeface="Open Sans"/>
                <a:cs typeface="Open Sans"/>
                <a:sym typeface="Open Sans"/>
              </a:rPr>
              <a:t> -Қисықтанған (қалқан пішінді) құрылым</a:t>
            </a:r>
          </a:p>
          <a:p>
            <a:pPr algn="ctr">
              <a:lnSpc>
                <a:spcPts val="3548"/>
              </a:lnSpc>
              <a:spcBef>
                <a:spcPct val="0"/>
              </a:spcBef>
            </a:pPr>
            <a:r>
              <a:rPr lang="en-US" sz="2534">
                <a:solidFill>
                  <a:srgbClr val="31588D"/>
                </a:solidFill>
                <a:latin typeface="Open Sans"/>
                <a:ea typeface="Open Sans"/>
                <a:cs typeface="Open Sans"/>
                <a:sym typeface="Open Sans"/>
              </a:rPr>
              <a:t> -Бұрыштар ≈108° → салыстырмалы тұрақты</a:t>
            </a:r>
          </a:p>
          <a:p>
            <a:pPr algn="ctr">
              <a:lnSpc>
                <a:spcPts val="3548"/>
              </a:lnSpc>
              <a:spcBef>
                <a:spcPct val="0"/>
              </a:spcBef>
            </a:pPr>
            <a:endParaRPr lang="en-US" sz="2534">
              <a:solidFill>
                <a:srgbClr val="31588D"/>
              </a:solidFill>
              <a:latin typeface="Open Sans"/>
              <a:ea typeface="Open Sans"/>
              <a:cs typeface="Open Sans"/>
              <a:sym typeface="Open Sans"/>
            </a:endParaRPr>
          </a:p>
        </p:txBody>
      </p:sp>
      <p:sp>
        <p:nvSpPr>
          <p:cNvPr id="6" name="TextBox 6"/>
          <p:cNvSpPr txBox="1"/>
          <p:nvPr/>
        </p:nvSpPr>
        <p:spPr>
          <a:xfrm>
            <a:off x="10569458" y="6143265"/>
            <a:ext cx="6027800" cy="3562434"/>
          </a:xfrm>
          <a:prstGeom prst="rect">
            <a:avLst/>
          </a:prstGeom>
        </p:spPr>
        <p:txBody>
          <a:bodyPr lIns="0" tIns="0" rIns="0" bIns="0" rtlCol="0" anchor="t">
            <a:spAutoFit/>
          </a:bodyPr>
          <a:lstStyle/>
          <a:p>
            <a:pPr algn="ctr">
              <a:lnSpc>
                <a:spcPts val="3548"/>
              </a:lnSpc>
              <a:spcBef>
                <a:spcPct val="0"/>
              </a:spcBef>
            </a:pPr>
            <a:r>
              <a:rPr lang="en-US" sz="2534">
                <a:solidFill>
                  <a:srgbClr val="31588D"/>
                </a:solidFill>
                <a:latin typeface="Open Sans"/>
                <a:ea typeface="Open Sans"/>
                <a:cs typeface="Open Sans"/>
                <a:sym typeface="Open Sans"/>
              </a:rPr>
              <a:t> Циклогексан (C₆H₁₂)</a:t>
            </a:r>
          </a:p>
          <a:p>
            <a:pPr algn="ctr">
              <a:lnSpc>
                <a:spcPts val="3548"/>
              </a:lnSpc>
              <a:spcBef>
                <a:spcPct val="0"/>
              </a:spcBef>
            </a:pPr>
            <a:r>
              <a:rPr lang="en-US" sz="2534">
                <a:solidFill>
                  <a:srgbClr val="31588D"/>
                </a:solidFill>
                <a:latin typeface="Open Sans"/>
                <a:ea typeface="Open Sans"/>
                <a:cs typeface="Open Sans"/>
                <a:sym typeface="Open Sans"/>
              </a:rPr>
              <a:t> -Ең тұрақты цикл</a:t>
            </a:r>
          </a:p>
          <a:p>
            <a:pPr algn="ctr">
              <a:lnSpc>
                <a:spcPts val="3548"/>
              </a:lnSpc>
              <a:spcBef>
                <a:spcPct val="0"/>
              </a:spcBef>
            </a:pPr>
            <a:r>
              <a:rPr lang="en-US" sz="2534">
                <a:solidFill>
                  <a:srgbClr val="31588D"/>
                </a:solidFill>
                <a:latin typeface="Open Sans"/>
                <a:ea typeface="Open Sans"/>
                <a:cs typeface="Open Sans"/>
                <a:sym typeface="Open Sans"/>
              </a:rPr>
              <a:t> -Тақтайша (chair) және қайықша (boat) конформацияда болады</a:t>
            </a:r>
          </a:p>
          <a:p>
            <a:pPr algn="ctr">
              <a:lnSpc>
                <a:spcPts val="3548"/>
              </a:lnSpc>
              <a:spcBef>
                <a:spcPct val="0"/>
              </a:spcBef>
            </a:pPr>
            <a:r>
              <a:rPr lang="en-US" sz="2534">
                <a:solidFill>
                  <a:srgbClr val="31588D"/>
                </a:solidFill>
                <a:latin typeface="Open Sans"/>
                <a:ea typeface="Open Sans"/>
                <a:cs typeface="Open Sans"/>
                <a:sym typeface="Open Sans"/>
              </a:rPr>
              <a:t> -Тақтайша конформациясы – ең тұрақты (барлық байланыс бұрыштары ≈109.5°)</a:t>
            </a:r>
          </a:p>
          <a:p>
            <a:pPr algn="ctr">
              <a:lnSpc>
                <a:spcPts val="3548"/>
              </a:lnSpc>
              <a:spcBef>
                <a:spcPct val="0"/>
              </a:spcBef>
            </a:pPr>
            <a:endParaRPr lang="en-US" sz="2534">
              <a:solidFill>
                <a:srgbClr val="31588D"/>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6504161" y="705167"/>
            <a:ext cx="5279678" cy="580390"/>
          </a:xfrm>
          <a:prstGeom prst="rect">
            <a:avLst/>
          </a:prstGeom>
        </p:spPr>
        <p:txBody>
          <a:bodyPr lIns="0" tIns="0" rIns="0" bIns="0" rtlCol="0" anchor="t">
            <a:spAutoFit/>
          </a:bodyPr>
          <a:lstStyle/>
          <a:p>
            <a:pPr algn="ctr">
              <a:lnSpc>
                <a:spcPts val="4759"/>
              </a:lnSpc>
              <a:spcBef>
                <a:spcPct val="0"/>
              </a:spcBef>
            </a:pPr>
            <a:r>
              <a:rPr lang="en-US" sz="3399" b="1">
                <a:solidFill>
                  <a:srgbClr val="31588D"/>
                </a:solidFill>
                <a:latin typeface="Open Sans Bold"/>
                <a:ea typeface="Open Sans Bold"/>
                <a:cs typeface="Open Sans Bold"/>
                <a:sym typeface="Open Sans Bold"/>
              </a:rPr>
              <a:t>Физикалық қасиеттері</a:t>
            </a:r>
          </a:p>
        </p:txBody>
      </p:sp>
      <p:sp>
        <p:nvSpPr>
          <p:cNvPr id="4" name="TextBox 4"/>
          <p:cNvSpPr txBox="1"/>
          <p:nvPr/>
        </p:nvSpPr>
        <p:spPr>
          <a:xfrm>
            <a:off x="697037" y="8503460"/>
            <a:ext cx="16893927" cy="976630"/>
          </a:xfrm>
          <a:prstGeom prst="rect">
            <a:avLst/>
          </a:prstGeom>
        </p:spPr>
        <p:txBody>
          <a:bodyPr lIns="0" tIns="0" rIns="0" bIns="0" rtlCol="0" anchor="t">
            <a:spAutoFit/>
          </a:bodyPr>
          <a:lstStyle/>
          <a:p>
            <a:pPr algn="ctr">
              <a:lnSpc>
                <a:spcPts val="3920"/>
              </a:lnSpc>
              <a:spcBef>
                <a:spcPct val="0"/>
              </a:spcBef>
            </a:pPr>
            <a:r>
              <a:rPr lang="en-US" sz="2800">
                <a:solidFill>
                  <a:srgbClr val="31588D"/>
                </a:solidFill>
                <a:latin typeface="Open Sans"/>
                <a:ea typeface="Open Sans"/>
                <a:cs typeface="Open Sans"/>
                <a:sym typeface="Open Sans"/>
              </a:rPr>
              <a:t>Түссіз, иісті заттар. Суда ерімейді, органикалық еріткіштерде ериді.</a:t>
            </a:r>
          </a:p>
          <a:p>
            <a:pPr algn="ctr">
              <a:lnSpc>
                <a:spcPts val="3920"/>
              </a:lnSpc>
              <a:spcBef>
                <a:spcPct val="0"/>
              </a:spcBef>
            </a:pPr>
            <a:r>
              <a:rPr lang="en-US" sz="2800">
                <a:solidFill>
                  <a:srgbClr val="31588D"/>
                </a:solidFill>
                <a:latin typeface="Open Sans"/>
                <a:ea typeface="Open Sans"/>
                <a:cs typeface="Open Sans"/>
                <a:sym typeface="Open Sans"/>
              </a:rPr>
              <a:t>Физикалық қасиеттері цикл өлшеміне, орынбасарлар саны мен массасына байланысты өзгереді.</a:t>
            </a:r>
          </a:p>
        </p:txBody>
      </p:sp>
      <p:graphicFrame>
        <p:nvGraphicFramePr>
          <p:cNvPr id="5" name="Таблица 4"/>
          <p:cNvGraphicFramePr>
            <a:graphicFrameLocks noGrp="1"/>
          </p:cNvGraphicFramePr>
          <p:nvPr>
            <p:extLst>
              <p:ext uri="{D42A27DB-BD31-4B8C-83A1-F6EECF244321}">
                <p14:modId xmlns:p14="http://schemas.microsoft.com/office/powerpoint/2010/main" val="2332348305"/>
              </p:ext>
            </p:extLst>
          </p:nvPr>
        </p:nvGraphicFramePr>
        <p:xfrm>
          <a:off x="990600" y="1638299"/>
          <a:ext cx="16230601" cy="6096002"/>
        </p:xfrm>
        <a:graphic>
          <a:graphicData uri="http://schemas.openxmlformats.org/drawingml/2006/table">
            <a:tbl>
              <a:tblPr firstRow="1" firstCol="1" bandRow="1">
                <a:tableStyleId>{5940675A-B579-460E-94D1-54222C63F5DA}</a:tableStyleId>
              </a:tblPr>
              <a:tblGrid>
                <a:gridCol w="4057216">
                  <a:extLst>
                    <a:ext uri="{9D8B030D-6E8A-4147-A177-3AD203B41FA5}">
                      <a16:colId xmlns:a16="http://schemas.microsoft.com/office/drawing/2014/main" val="1272041421"/>
                    </a:ext>
                  </a:extLst>
                </a:gridCol>
                <a:gridCol w="4057216">
                  <a:extLst>
                    <a:ext uri="{9D8B030D-6E8A-4147-A177-3AD203B41FA5}">
                      <a16:colId xmlns:a16="http://schemas.microsoft.com/office/drawing/2014/main" val="875372635"/>
                    </a:ext>
                  </a:extLst>
                </a:gridCol>
                <a:gridCol w="4057216">
                  <a:extLst>
                    <a:ext uri="{9D8B030D-6E8A-4147-A177-3AD203B41FA5}">
                      <a16:colId xmlns:a16="http://schemas.microsoft.com/office/drawing/2014/main" val="1048667984"/>
                    </a:ext>
                  </a:extLst>
                </a:gridCol>
                <a:gridCol w="4058953">
                  <a:extLst>
                    <a:ext uri="{9D8B030D-6E8A-4147-A177-3AD203B41FA5}">
                      <a16:colId xmlns:a16="http://schemas.microsoft.com/office/drawing/2014/main" val="318117063"/>
                    </a:ext>
                  </a:extLst>
                </a:gridCol>
              </a:tblGrid>
              <a:tr h="2063030">
                <a:tc>
                  <a:txBody>
                    <a:bodyPr/>
                    <a:lstStyle/>
                    <a:p>
                      <a:pPr algn="just">
                        <a:lnSpc>
                          <a:spcPct val="107000"/>
                        </a:lnSpc>
                        <a:spcAft>
                          <a:spcPts val="0"/>
                        </a:spcAft>
                      </a:pPr>
                      <a:r>
                        <a:rPr lang="ru-RU" sz="3600" dirty="0" err="1">
                          <a:solidFill>
                            <a:srgbClr val="31588D"/>
                          </a:solidFill>
                          <a:effectLst/>
                        </a:rPr>
                        <a:t>Циклоалкан</a:t>
                      </a:r>
                      <a:endParaRPr lang="ru-RU" sz="3600" dirty="0">
                        <a:solidFill>
                          <a:srgbClr val="31588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3600" dirty="0" err="1">
                          <a:solidFill>
                            <a:srgbClr val="31588D"/>
                          </a:solidFill>
                          <a:effectLst/>
                        </a:rPr>
                        <a:t>Қайнау</a:t>
                      </a:r>
                      <a:r>
                        <a:rPr lang="ru-RU" sz="3600" dirty="0">
                          <a:solidFill>
                            <a:srgbClr val="31588D"/>
                          </a:solidFill>
                          <a:effectLst/>
                        </a:rPr>
                        <a:t> </a:t>
                      </a:r>
                      <a:r>
                        <a:rPr lang="ru-RU" sz="3600" dirty="0" err="1">
                          <a:solidFill>
                            <a:srgbClr val="31588D"/>
                          </a:solidFill>
                          <a:effectLst/>
                        </a:rPr>
                        <a:t>температурасы</a:t>
                      </a:r>
                      <a:endParaRPr lang="ru-RU" sz="3600" dirty="0">
                        <a:solidFill>
                          <a:srgbClr val="31588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3600">
                          <a:solidFill>
                            <a:srgbClr val="31588D"/>
                          </a:solidFill>
                          <a:effectLst/>
                        </a:rPr>
                        <a:t>Балқу температурасы</a:t>
                      </a:r>
                      <a:endParaRPr lang="ru-RU" sz="3600">
                        <a:solidFill>
                          <a:srgbClr val="31588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3600">
                          <a:solidFill>
                            <a:srgbClr val="31588D"/>
                          </a:solidFill>
                          <a:effectLst/>
                        </a:rPr>
                        <a:t>Физикалық күйі</a:t>
                      </a:r>
                      <a:endParaRPr lang="ru-RU" sz="3600">
                        <a:solidFill>
                          <a:srgbClr val="31588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0473209"/>
                  </a:ext>
                </a:extLst>
              </a:tr>
              <a:tr h="1008243">
                <a:tc>
                  <a:txBody>
                    <a:bodyPr/>
                    <a:lstStyle/>
                    <a:p>
                      <a:pPr algn="just">
                        <a:lnSpc>
                          <a:spcPct val="107000"/>
                        </a:lnSpc>
                        <a:spcAft>
                          <a:spcPts val="0"/>
                        </a:spcAft>
                      </a:pPr>
                      <a:r>
                        <a:rPr lang="ru-RU" sz="3600" dirty="0">
                          <a:solidFill>
                            <a:srgbClr val="31588D"/>
                          </a:solidFill>
                          <a:effectLst/>
                        </a:rPr>
                        <a:t>Циклопропан</a:t>
                      </a:r>
                      <a:endParaRPr lang="ru-RU" sz="3600" dirty="0">
                        <a:solidFill>
                          <a:srgbClr val="31588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3600" dirty="0">
                          <a:solidFill>
                            <a:srgbClr val="31588D"/>
                          </a:solidFill>
                          <a:effectLst/>
                        </a:rPr>
                        <a:t>–33°C</a:t>
                      </a:r>
                      <a:endParaRPr lang="ru-RU" sz="3600" dirty="0">
                        <a:solidFill>
                          <a:srgbClr val="31588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3600">
                          <a:solidFill>
                            <a:srgbClr val="31588D"/>
                          </a:solidFill>
                          <a:effectLst/>
                        </a:rPr>
                        <a:t>–127°C</a:t>
                      </a:r>
                      <a:endParaRPr lang="ru-RU" sz="3600">
                        <a:solidFill>
                          <a:srgbClr val="31588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3600">
                          <a:solidFill>
                            <a:srgbClr val="31588D"/>
                          </a:solidFill>
                          <a:effectLst/>
                        </a:rPr>
                        <a:t>Газ</a:t>
                      </a:r>
                      <a:endParaRPr lang="ru-RU" sz="3600">
                        <a:solidFill>
                          <a:srgbClr val="31588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03077352"/>
                  </a:ext>
                </a:extLst>
              </a:tr>
              <a:tr h="1008243">
                <a:tc>
                  <a:txBody>
                    <a:bodyPr/>
                    <a:lstStyle/>
                    <a:p>
                      <a:pPr algn="just">
                        <a:lnSpc>
                          <a:spcPct val="107000"/>
                        </a:lnSpc>
                        <a:spcAft>
                          <a:spcPts val="0"/>
                        </a:spcAft>
                      </a:pPr>
                      <a:r>
                        <a:rPr lang="ru-RU" sz="3600">
                          <a:solidFill>
                            <a:srgbClr val="31588D"/>
                          </a:solidFill>
                          <a:effectLst/>
                        </a:rPr>
                        <a:t>Циклобутан</a:t>
                      </a:r>
                      <a:endParaRPr lang="ru-RU" sz="3600">
                        <a:solidFill>
                          <a:srgbClr val="31588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3600" dirty="0">
                          <a:solidFill>
                            <a:srgbClr val="31588D"/>
                          </a:solidFill>
                          <a:effectLst/>
                        </a:rPr>
                        <a:t>13°C</a:t>
                      </a:r>
                      <a:endParaRPr lang="ru-RU" sz="3600" dirty="0">
                        <a:solidFill>
                          <a:srgbClr val="31588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3600" dirty="0">
                          <a:solidFill>
                            <a:srgbClr val="31588D"/>
                          </a:solidFill>
                          <a:effectLst/>
                        </a:rPr>
                        <a:t>–91°C</a:t>
                      </a:r>
                      <a:endParaRPr lang="ru-RU" sz="3600" dirty="0">
                        <a:solidFill>
                          <a:srgbClr val="31588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3600">
                          <a:solidFill>
                            <a:srgbClr val="31588D"/>
                          </a:solidFill>
                          <a:effectLst/>
                        </a:rPr>
                        <a:t>Газ/сұйық</a:t>
                      </a:r>
                      <a:endParaRPr lang="ru-RU" sz="3600">
                        <a:solidFill>
                          <a:srgbClr val="31588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25556091"/>
                  </a:ext>
                </a:extLst>
              </a:tr>
              <a:tr h="1008243">
                <a:tc>
                  <a:txBody>
                    <a:bodyPr/>
                    <a:lstStyle/>
                    <a:p>
                      <a:pPr algn="just">
                        <a:lnSpc>
                          <a:spcPct val="107000"/>
                        </a:lnSpc>
                        <a:spcAft>
                          <a:spcPts val="0"/>
                        </a:spcAft>
                      </a:pPr>
                      <a:r>
                        <a:rPr lang="ru-RU" sz="3600">
                          <a:solidFill>
                            <a:srgbClr val="31588D"/>
                          </a:solidFill>
                          <a:effectLst/>
                        </a:rPr>
                        <a:t>Циклопентан</a:t>
                      </a:r>
                      <a:endParaRPr lang="ru-RU" sz="3600">
                        <a:solidFill>
                          <a:srgbClr val="31588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3600" dirty="0">
                          <a:solidFill>
                            <a:srgbClr val="31588D"/>
                          </a:solidFill>
                          <a:effectLst/>
                        </a:rPr>
                        <a:t>49°C</a:t>
                      </a:r>
                      <a:endParaRPr lang="ru-RU" sz="3600" dirty="0">
                        <a:solidFill>
                          <a:srgbClr val="31588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3600" dirty="0">
                          <a:solidFill>
                            <a:srgbClr val="31588D"/>
                          </a:solidFill>
                          <a:effectLst/>
                        </a:rPr>
                        <a:t>–94°C</a:t>
                      </a:r>
                      <a:endParaRPr lang="ru-RU" sz="3600" dirty="0">
                        <a:solidFill>
                          <a:srgbClr val="31588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3600">
                          <a:solidFill>
                            <a:srgbClr val="31588D"/>
                          </a:solidFill>
                          <a:effectLst/>
                        </a:rPr>
                        <a:t>Сұйық</a:t>
                      </a:r>
                      <a:endParaRPr lang="ru-RU" sz="3600">
                        <a:solidFill>
                          <a:srgbClr val="31588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82511812"/>
                  </a:ext>
                </a:extLst>
              </a:tr>
              <a:tr h="1008243">
                <a:tc>
                  <a:txBody>
                    <a:bodyPr/>
                    <a:lstStyle/>
                    <a:p>
                      <a:pPr algn="just">
                        <a:lnSpc>
                          <a:spcPct val="107000"/>
                        </a:lnSpc>
                        <a:spcAft>
                          <a:spcPts val="0"/>
                        </a:spcAft>
                      </a:pPr>
                      <a:r>
                        <a:rPr lang="ru-RU" sz="3600">
                          <a:solidFill>
                            <a:srgbClr val="31588D"/>
                          </a:solidFill>
                          <a:effectLst/>
                        </a:rPr>
                        <a:t>Циклогексан</a:t>
                      </a:r>
                      <a:endParaRPr lang="ru-RU" sz="3600">
                        <a:solidFill>
                          <a:srgbClr val="31588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3600">
                          <a:solidFill>
                            <a:srgbClr val="31588D"/>
                          </a:solidFill>
                          <a:effectLst/>
                        </a:rPr>
                        <a:t>81°C</a:t>
                      </a:r>
                      <a:endParaRPr lang="ru-RU" sz="3600">
                        <a:solidFill>
                          <a:srgbClr val="31588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3600" dirty="0">
                          <a:solidFill>
                            <a:srgbClr val="31588D"/>
                          </a:solidFill>
                          <a:effectLst/>
                        </a:rPr>
                        <a:t>6°C</a:t>
                      </a:r>
                      <a:endParaRPr lang="ru-RU" sz="3600" dirty="0">
                        <a:solidFill>
                          <a:srgbClr val="31588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3600" dirty="0" err="1">
                          <a:solidFill>
                            <a:srgbClr val="31588D"/>
                          </a:solidFill>
                          <a:effectLst/>
                        </a:rPr>
                        <a:t>Сұйық</a:t>
                      </a:r>
                      <a:endParaRPr lang="ru-RU" sz="3600" dirty="0">
                        <a:solidFill>
                          <a:srgbClr val="31588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94299576"/>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3319780"/>
            <a:ext cx="16230600" cy="3580765"/>
          </a:xfrm>
          <a:prstGeom prst="rect">
            <a:avLst/>
          </a:prstGeom>
        </p:spPr>
        <p:txBody>
          <a:bodyPr lIns="0" tIns="0" rIns="0" bIns="0" rtlCol="0" anchor="t">
            <a:spAutoFit/>
          </a:bodyPr>
          <a:lstStyle/>
          <a:p>
            <a:pPr algn="ctr">
              <a:lnSpc>
                <a:spcPts val="4759"/>
              </a:lnSpc>
              <a:spcBef>
                <a:spcPct val="0"/>
              </a:spcBef>
            </a:pPr>
            <a:r>
              <a:rPr lang="en-US" sz="3399" b="1">
                <a:solidFill>
                  <a:srgbClr val="31588D"/>
                </a:solidFill>
                <a:latin typeface="Open Sans Bold"/>
                <a:ea typeface="Open Sans Bold"/>
                <a:cs typeface="Open Sans Bold"/>
                <a:sym typeface="Open Sans Bold"/>
              </a:rPr>
              <a:t>2. Циклоалкандардың негізгі химиялық реакциялары.</a:t>
            </a:r>
          </a:p>
          <a:p>
            <a:pPr algn="ctr">
              <a:lnSpc>
                <a:spcPts val="4759"/>
              </a:lnSpc>
              <a:spcBef>
                <a:spcPct val="0"/>
              </a:spcBef>
            </a:pPr>
            <a:r>
              <a:rPr lang="en-US" sz="3399" b="1">
                <a:solidFill>
                  <a:srgbClr val="31588D"/>
                </a:solidFill>
                <a:latin typeface="Open Sans Bold"/>
                <a:ea typeface="Open Sans Bold"/>
                <a:cs typeface="Open Sans Bold"/>
                <a:sym typeface="Open Sans Bold"/>
              </a:rPr>
              <a:t>Циклоалкандар — қаныққан көмірсутектер болғандықтан, кәдімгі алкандарға ұқсас реакцияларға түседі. Бірақ кіші шеңберлі циклдарда (мысалы, циклопропан, циклобутан) шеңбер кернеуі жоғары болғандықтан, олар химиялық реакцияларға белсендірек түседі.</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98269" y="1526022"/>
            <a:ext cx="16891462" cy="7168281"/>
          </a:xfrm>
          <a:prstGeom prst="rect">
            <a:avLst/>
          </a:prstGeom>
        </p:spPr>
        <p:txBody>
          <a:bodyPr lIns="0" tIns="0" rIns="0" bIns="0" rtlCol="0" anchor="t">
            <a:spAutoFit/>
          </a:bodyPr>
          <a:lstStyle/>
          <a:p>
            <a:pPr algn="ctr">
              <a:lnSpc>
                <a:spcPts val="5189"/>
              </a:lnSpc>
              <a:spcBef>
                <a:spcPct val="0"/>
              </a:spcBef>
            </a:pPr>
            <a:r>
              <a:rPr lang="en-US" sz="3706" b="1">
                <a:solidFill>
                  <a:srgbClr val="31588D"/>
                </a:solidFill>
                <a:latin typeface="Open Sans Bold"/>
                <a:ea typeface="Open Sans Bold"/>
                <a:cs typeface="Open Sans Bold"/>
                <a:sym typeface="Open Sans Bold"/>
              </a:rPr>
              <a:t>2.1 Галогендеу (радикалдық орынбасу)</a:t>
            </a:r>
          </a:p>
          <a:p>
            <a:pPr algn="ctr">
              <a:lnSpc>
                <a:spcPts val="5189"/>
              </a:lnSpc>
              <a:spcBef>
                <a:spcPct val="0"/>
              </a:spcBef>
            </a:pPr>
            <a:endParaRPr lang="en-US" sz="3706" b="1">
              <a:solidFill>
                <a:srgbClr val="31588D"/>
              </a:solidFill>
              <a:latin typeface="Open Sans Bold"/>
              <a:ea typeface="Open Sans Bold"/>
              <a:cs typeface="Open Sans Bold"/>
              <a:sym typeface="Open Sans Bold"/>
            </a:endParaRPr>
          </a:p>
          <a:p>
            <a:pPr algn="ctr">
              <a:lnSpc>
                <a:spcPts val="5189"/>
              </a:lnSpc>
              <a:spcBef>
                <a:spcPct val="0"/>
              </a:spcBef>
            </a:pPr>
            <a:r>
              <a:rPr lang="en-US" sz="3706">
                <a:solidFill>
                  <a:srgbClr val="31588D"/>
                </a:solidFill>
                <a:latin typeface="Open Sans"/>
                <a:ea typeface="Open Sans"/>
                <a:cs typeface="Open Sans"/>
                <a:sym typeface="Open Sans"/>
              </a:rPr>
              <a:t>Бұл реакция жарық немесе жылу әсерінде жүреді, механизм радикалдық болып табылады. </a:t>
            </a:r>
          </a:p>
          <a:p>
            <a:pPr algn="ctr">
              <a:lnSpc>
                <a:spcPts val="5189"/>
              </a:lnSpc>
              <a:spcBef>
                <a:spcPct val="0"/>
              </a:spcBef>
            </a:pPr>
            <a:r>
              <a:rPr lang="en-US" sz="3706" i="1">
                <a:solidFill>
                  <a:srgbClr val="31588D"/>
                </a:solidFill>
                <a:latin typeface="Open Sans Italics"/>
                <a:ea typeface="Open Sans Italics"/>
                <a:cs typeface="Open Sans Italics"/>
                <a:sym typeface="Open Sans Italics"/>
              </a:rPr>
              <a:t>Жалпы реакция:</a:t>
            </a:r>
          </a:p>
          <a:p>
            <a:pPr algn="ctr">
              <a:lnSpc>
                <a:spcPts val="5189"/>
              </a:lnSpc>
              <a:spcBef>
                <a:spcPct val="0"/>
              </a:spcBef>
            </a:pPr>
            <a:r>
              <a:rPr lang="en-US" sz="3706">
                <a:solidFill>
                  <a:srgbClr val="31588D"/>
                </a:solidFill>
                <a:latin typeface="Open Sans"/>
                <a:ea typeface="Open Sans"/>
                <a:cs typeface="Open Sans"/>
                <a:sym typeface="Open Sans"/>
              </a:rPr>
              <a:t>Циклоалкан+Br2 → Бромциклoалкан+HBr (hv жағдайы)</a:t>
            </a:r>
          </a:p>
          <a:p>
            <a:pPr algn="ctr">
              <a:lnSpc>
                <a:spcPts val="5189"/>
              </a:lnSpc>
              <a:spcBef>
                <a:spcPct val="0"/>
              </a:spcBef>
            </a:pPr>
            <a:r>
              <a:rPr lang="en-US" sz="3706" i="1">
                <a:solidFill>
                  <a:srgbClr val="31588D"/>
                </a:solidFill>
                <a:latin typeface="Open Sans Italics"/>
                <a:ea typeface="Open Sans Italics"/>
                <a:cs typeface="Open Sans Italics"/>
                <a:sym typeface="Open Sans Italics"/>
              </a:rPr>
              <a:t>Мысал:</a:t>
            </a:r>
          </a:p>
          <a:p>
            <a:pPr algn="ctr">
              <a:lnSpc>
                <a:spcPts val="5189"/>
              </a:lnSpc>
              <a:spcBef>
                <a:spcPct val="0"/>
              </a:spcBef>
            </a:pPr>
            <a:r>
              <a:rPr lang="en-US" sz="3706">
                <a:solidFill>
                  <a:srgbClr val="31588D"/>
                </a:solidFill>
                <a:latin typeface="Open Sans"/>
                <a:ea typeface="Open Sans"/>
                <a:cs typeface="Open Sans"/>
                <a:sym typeface="Open Sans"/>
              </a:rPr>
              <a:t>Циклопропан+Br2 → 1,3-дибромпропан (hv жағдайы)</a:t>
            </a:r>
          </a:p>
          <a:p>
            <a:pPr algn="ctr">
              <a:lnSpc>
                <a:spcPts val="5189"/>
              </a:lnSpc>
              <a:spcBef>
                <a:spcPct val="0"/>
              </a:spcBef>
            </a:pPr>
            <a:endParaRPr lang="en-US" sz="3706">
              <a:solidFill>
                <a:srgbClr val="31588D"/>
              </a:solidFill>
              <a:latin typeface="Open Sans"/>
              <a:ea typeface="Open Sans"/>
              <a:cs typeface="Open Sans"/>
              <a:sym typeface="Open Sans"/>
            </a:endParaRPr>
          </a:p>
          <a:p>
            <a:pPr algn="ctr">
              <a:lnSpc>
                <a:spcPts val="5189"/>
              </a:lnSpc>
              <a:spcBef>
                <a:spcPct val="0"/>
              </a:spcBef>
            </a:pPr>
            <a:r>
              <a:rPr lang="en-US" sz="3706">
                <a:solidFill>
                  <a:srgbClr val="31588D"/>
                </a:solidFill>
                <a:latin typeface="Open Sans"/>
                <a:ea typeface="Open Sans"/>
                <a:cs typeface="Open Sans"/>
                <a:sym typeface="Open Sans"/>
              </a:rPr>
              <a:t>Ескерту: Бұл жағдайда шеңбер ашылып, сызықты қосылыс түзіледі, себебі шеңбер кернеуі жоғары.</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14350" y="1733432"/>
            <a:ext cx="17259300" cy="6929392"/>
          </a:xfrm>
          <a:prstGeom prst="rect">
            <a:avLst/>
          </a:prstGeom>
        </p:spPr>
        <p:txBody>
          <a:bodyPr lIns="0" tIns="0" rIns="0" bIns="0" rtlCol="0" anchor="t">
            <a:spAutoFit/>
          </a:bodyPr>
          <a:lstStyle/>
          <a:p>
            <a:pPr algn="ctr">
              <a:lnSpc>
                <a:spcPts val="5515"/>
              </a:lnSpc>
              <a:spcBef>
                <a:spcPct val="0"/>
              </a:spcBef>
            </a:pPr>
            <a:r>
              <a:rPr lang="en-US" sz="3939" b="1">
                <a:solidFill>
                  <a:srgbClr val="31588D"/>
                </a:solidFill>
                <a:latin typeface="Open Sans Bold"/>
                <a:ea typeface="Open Sans Bold"/>
                <a:cs typeface="Open Sans Bold"/>
                <a:sym typeface="Open Sans Bold"/>
              </a:rPr>
              <a:t>2.2 Электрофильді қосылу (шеңбердің ашылуы)</a:t>
            </a:r>
          </a:p>
          <a:p>
            <a:pPr algn="ctr">
              <a:lnSpc>
                <a:spcPts val="5515"/>
              </a:lnSpc>
              <a:spcBef>
                <a:spcPct val="0"/>
              </a:spcBef>
            </a:pPr>
            <a:endParaRPr lang="en-US" sz="3939" b="1">
              <a:solidFill>
                <a:srgbClr val="31588D"/>
              </a:solidFill>
              <a:latin typeface="Open Sans Bold"/>
              <a:ea typeface="Open Sans Bold"/>
              <a:cs typeface="Open Sans Bold"/>
              <a:sym typeface="Open Sans Bold"/>
            </a:endParaRPr>
          </a:p>
          <a:p>
            <a:pPr algn="ctr">
              <a:lnSpc>
                <a:spcPts val="5515"/>
              </a:lnSpc>
              <a:spcBef>
                <a:spcPct val="0"/>
              </a:spcBef>
            </a:pPr>
            <a:r>
              <a:rPr lang="en-US" sz="3939">
                <a:solidFill>
                  <a:srgbClr val="31588D"/>
                </a:solidFill>
                <a:latin typeface="Open Sans"/>
                <a:ea typeface="Open Sans"/>
                <a:cs typeface="Open Sans"/>
                <a:sym typeface="Open Sans"/>
              </a:rPr>
              <a:t>Кіші циклдар (мысалы, циклопропан, циклобутан) қосылу реакцияларына оңай түседі, себебі шеңбер ашылып, кернеу азаяды. </a:t>
            </a:r>
            <a:r>
              <a:rPr lang="en-US" sz="3939" i="1">
                <a:solidFill>
                  <a:srgbClr val="31588D"/>
                </a:solidFill>
                <a:latin typeface="Open Sans Italics"/>
                <a:ea typeface="Open Sans Italics"/>
                <a:cs typeface="Open Sans Italics"/>
                <a:sym typeface="Open Sans Italics"/>
              </a:rPr>
              <a:t>Мысал 1:</a:t>
            </a:r>
            <a:r>
              <a:rPr lang="en-US" sz="3939">
                <a:solidFill>
                  <a:srgbClr val="31588D"/>
                </a:solidFill>
                <a:latin typeface="Open Sans"/>
                <a:ea typeface="Open Sans"/>
                <a:cs typeface="Open Sans"/>
                <a:sym typeface="Open Sans"/>
              </a:rPr>
              <a:t> HBr қосылуы</a:t>
            </a:r>
          </a:p>
          <a:p>
            <a:pPr algn="ctr">
              <a:lnSpc>
                <a:spcPts val="5515"/>
              </a:lnSpc>
              <a:spcBef>
                <a:spcPct val="0"/>
              </a:spcBef>
            </a:pPr>
            <a:r>
              <a:rPr lang="en-US" sz="3939">
                <a:solidFill>
                  <a:srgbClr val="31588D"/>
                </a:solidFill>
                <a:latin typeface="Open Sans"/>
                <a:ea typeface="Open Sans"/>
                <a:cs typeface="Open Sans"/>
                <a:sym typeface="Open Sans"/>
              </a:rPr>
              <a:t>Циклопропан+HBr→CH3-CHBr-CH3</a:t>
            </a:r>
          </a:p>
          <a:p>
            <a:pPr algn="ctr">
              <a:lnSpc>
                <a:spcPts val="5515"/>
              </a:lnSpc>
              <a:spcBef>
                <a:spcPct val="0"/>
              </a:spcBef>
            </a:pPr>
            <a:r>
              <a:rPr lang="en-US" sz="3939" i="1">
                <a:solidFill>
                  <a:srgbClr val="31588D"/>
                </a:solidFill>
                <a:latin typeface="Open Sans Italics"/>
                <a:ea typeface="Open Sans Italics"/>
                <a:cs typeface="Open Sans Italics"/>
                <a:sym typeface="Open Sans Italics"/>
              </a:rPr>
              <a:t>Мысал 2:</a:t>
            </a:r>
            <a:r>
              <a:rPr lang="en-US" sz="3939">
                <a:solidFill>
                  <a:srgbClr val="31588D"/>
                </a:solidFill>
                <a:latin typeface="Open Sans"/>
                <a:ea typeface="Open Sans"/>
                <a:cs typeface="Open Sans"/>
                <a:sym typeface="Open Sans"/>
              </a:rPr>
              <a:t> Br₂ қосылуы</a:t>
            </a:r>
          </a:p>
          <a:p>
            <a:pPr algn="ctr">
              <a:lnSpc>
                <a:spcPts val="5515"/>
              </a:lnSpc>
              <a:spcBef>
                <a:spcPct val="0"/>
              </a:spcBef>
            </a:pPr>
            <a:r>
              <a:rPr lang="en-US" sz="3939">
                <a:solidFill>
                  <a:srgbClr val="31588D"/>
                </a:solidFill>
                <a:latin typeface="Open Sans"/>
                <a:ea typeface="Open Sans"/>
                <a:cs typeface="Open Sans"/>
                <a:sym typeface="Open Sans"/>
              </a:rPr>
              <a:t>Циклопропан+Br2→1,3-дибромпропан</a:t>
            </a:r>
          </a:p>
          <a:p>
            <a:pPr algn="ctr">
              <a:lnSpc>
                <a:spcPts val="5515"/>
              </a:lnSpc>
              <a:spcBef>
                <a:spcPct val="0"/>
              </a:spcBef>
            </a:pPr>
            <a:r>
              <a:rPr lang="en-US" sz="3939">
                <a:solidFill>
                  <a:srgbClr val="31588D"/>
                </a:solidFill>
                <a:latin typeface="Open Sans"/>
                <a:ea typeface="Open Sans"/>
                <a:cs typeface="Open Sans"/>
                <a:sym typeface="Open Sans"/>
              </a:rPr>
              <a:t>Бұл қосылу реакциясы алкендерге тән реакцияларға ұқсайды, бірақ циклдің ашылуы есебінен жүреді.</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219517"/>
            <a:ext cx="16558953" cy="7781290"/>
          </a:xfrm>
          <a:prstGeom prst="rect">
            <a:avLst/>
          </a:prstGeom>
        </p:spPr>
        <p:txBody>
          <a:bodyPr lIns="0" tIns="0" rIns="0" bIns="0" rtlCol="0" anchor="t">
            <a:spAutoFit/>
          </a:bodyPr>
          <a:lstStyle/>
          <a:p>
            <a:pPr algn="ctr">
              <a:lnSpc>
                <a:spcPts val="4759"/>
              </a:lnSpc>
              <a:spcBef>
                <a:spcPct val="0"/>
              </a:spcBef>
            </a:pPr>
            <a:r>
              <a:rPr lang="en-US" sz="3399" b="1">
                <a:solidFill>
                  <a:srgbClr val="31588D"/>
                </a:solidFill>
                <a:latin typeface="Open Sans Bold"/>
                <a:ea typeface="Open Sans Bold"/>
                <a:cs typeface="Open Sans Bold"/>
                <a:sym typeface="Open Sans Bold"/>
              </a:rPr>
              <a:t>2.3 Тотығу реакциялары (күкірт немесе марганец қышқылымен)</a:t>
            </a:r>
          </a:p>
          <a:p>
            <a:pPr algn="ctr">
              <a:lnSpc>
                <a:spcPts val="4759"/>
              </a:lnSpc>
              <a:spcBef>
                <a:spcPct val="0"/>
              </a:spcBef>
            </a:pPr>
            <a:r>
              <a:rPr lang="en-US" sz="3399">
                <a:solidFill>
                  <a:srgbClr val="31588D"/>
                </a:solidFill>
                <a:latin typeface="Open Sans"/>
                <a:ea typeface="Open Sans"/>
                <a:cs typeface="Open Sans"/>
                <a:sym typeface="Open Sans"/>
              </a:rPr>
              <a:t>Циклоалкандар қатты шарттарда тотығуға түсіп, карбон қышқылдарына айналуы мүмкін. Мысал:</a:t>
            </a:r>
          </a:p>
          <a:p>
            <a:pPr algn="ctr">
              <a:lnSpc>
                <a:spcPts val="4759"/>
              </a:lnSpc>
              <a:spcBef>
                <a:spcPct val="0"/>
              </a:spcBef>
            </a:pPr>
            <a:endParaRPr lang="en-US" sz="3399">
              <a:solidFill>
                <a:srgbClr val="31588D"/>
              </a:solidFill>
              <a:latin typeface="Open Sans"/>
              <a:ea typeface="Open Sans"/>
              <a:cs typeface="Open Sans"/>
              <a:sym typeface="Open Sans"/>
            </a:endParaRPr>
          </a:p>
          <a:p>
            <a:pPr algn="ctr">
              <a:lnSpc>
                <a:spcPts val="4759"/>
              </a:lnSpc>
              <a:spcBef>
                <a:spcPct val="0"/>
              </a:spcBef>
            </a:pPr>
            <a:endParaRPr lang="en-US" sz="3399">
              <a:solidFill>
                <a:srgbClr val="31588D"/>
              </a:solidFill>
              <a:latin typeface="Open Sans"/>
              <a:ea typeface="Open Sans"/>
              <a:cs typeface="Open Sans"/>
              <a:sym typeface="Open Sans"/>
            </a:endParaRPr>
          </a:p>
          <a:p>
            <a:pPr algn="ctr">
              <a:lnSpc>
                <a:spcPts val="4759"/>
              </a:lnSpc>
              <a:spcBef>
                <a:spcPct val="0"/>
              </a:spcBef>
            </a:pPr>
            <a:endParaRPr lang="en-US" sz="3399">
              <a:solidFill>
                <a:srgbClr val="31588D"/>
              </a:solidFill>
              <a:latin typeface="Open Sans"/>
              <a:ea typeface="Open Sans"/>
              <a:cs typeface="Open Sans"/>
              <a:sym typeface="Open Sans"/>
            </a:endParaRPr>
          </a:p>
          <a:p>
            <a:pPr algn="ctr">
              <a:lnSpc>
                <a:spcPts val="4759"/>
              </a:lnSpc>
              <a:spcBef>
                <a:spcPct val="0"/>
              </a:spcBef>
            </a:pPr>
            <a:endParaRPr lang="en-US" sz="3399">
              <a:solidFill>
                <a:srgbClr val="31588D"/>
              </a:solidFill>
              <a:latin typeface="Open Sans"/>
              <a:ea typeface="Open Sans"/>
              <a:cs typeface="Open Sans"/>
              <a:sym typeface="Open Sans"/>
            </a:endParaRPr>
          </a:p>
          <a:p>
            <a:pPr algn="ctr">
              <a:lnSpc>
                <a:spcPts val="4759"/>
              </a:lnSpc>
              <a:spcBef>
                <a:spcPct val="0"/>
              </a:spcBef>
            </a:pPr>
            <a:endParaRPr lang="en-US" sz="3399">
              <a:solidFill>
                <a:srgbClr val="31588D"/>
              </a:solidFill>
              <a:latin typeface="Open Sans"/>
              <a:ea typeface="Open Sans"/>
              <a:cs typeface="Open Sans"/>
              <a:sym typeface="Open Sans"/>
            </a:endParaRPr>
          </a:p>
          <a:p>
            <a:pPr algn="ctr">
              <a:lnSpc>
                <a:spcPts val="4759"/>
              </a:lnSpc>
              <a:spcBef>
                <a:spcPct val="0"/>
              </a:spcBef>
            </a:pPr>
            <a:endParaRPr lang="en-US" sz="3399">
              <a:solidFill>
                <a:srgbClr val="31588D"/>
              </a:solidFill>
              <a:latin typeface="Open Sans"/>
              <a:ea typeface="Open Sans"/>
              <a:cs typeface="Open Sans"/>
              <a:sym typeface="Open Sans"/>
            </a:endParaRPr>
          </a:p>
          <a:p>
            <a:pPr algn="ctr">
              <a:lnSpc>
                <a:spcPts val="4759"/>
              </a:lnSpc>
              <a:spcBef>
                <a:spcPct val="0"/>
              </a:spcBef>
            </a:pPr>
            <a:endParaRPr lang="en-US" sz="3399">
              <a:solidFill>
                <a:srgbClr val="31588D"/>
              </a:solidFill>
              <a:latin typeface="Open Sans"/>
              <a:ea typeface="Open Sans"/>
              <a:cs typeface="Open Sans"/>
              <a:sym typeface="Open Sans"/>
            </a:endParaRPr>
          </a:p>
          <a:p>
            <a:pPr algn="ctr">
              <a:lnSpc>
                <a:spcPts val="4759"/>
              </a:lnSpc>
              <a:spcBef>
                <a:spcPct val="0"/>
              </a:spcBef>
            </a:pPr>
            <a:endParaRPr lang="en-US" sz="3399">
              <a:solidFill>
                <a:srgbClr val="31588D"/>
              </a:solidFill>
              <a:latin typeface="Open Sans"/>
              <a:ea typeface="Open Sans"/>
              <a:cs typeface="Open Sans"/>
              <a:sym typeface="Open Sans"/>
            </a:endParaRPr>
          </a:p>
          <a:p>
            <a:pPr algn="ctr">
              <a:lnSpc>
                <a:spcPts val="4759"/>
              </a:lnSpc>
              <a:spcBef>
                <a:spcPct val="0"/>
              </a:spcBef>
            </a:pPr>
            <a:endParaRPr lang="en-US" sz="3399">
              <a:solidFill>
                <a:srgbClr val="31588D"/>
              </a:solidFill>
              <a:latin typeface="Open Sans"/>
              <a:ea typeface="Open Sans"/>
              <a:cs typeface="Open Sans"/>
              <a:sym typeface="Open Sans"/>
            </a:endParaRPr>
          </a:p>
          <a:p>
            <a:pPr algn="ctr">
              <a:lnSpc>
                <a:spcPts val="4759"/>
              </a:lnSpc>
              <a:spcBef>
                <a:spcPct val="0"/>
              </a:spcBef>
            </a:pPr>
            <a:r>
              <a:rPr lang="en-US" sz="3399">
                <a:solidFill>
                  <a:srgbClr val="31588D"/>
                </a:solidFill>
                <a:latin typeface="Open Sans"/>
                <a:ea typeface="Open Sans"/>
                <a:cs typeface="Open Sans"/>
                <a:sym typeface="Open Sans"/>
              </a:rPr>
              <a:t>Бұл реакция нейлон өндірісінде кең қолданылады.</a:t>
            </a:r>
          </a:p>
        </p:txBody>
      </p:sp>
      <p:sp>
        <p:nvSpPr>
          <p:cNvPr id="3" name="Freeform 3"/>
          <p:cNvSpPr/>
          <p:nvPr/>
        </p:nvSpPr>
        <p:spPr>
          <a:xfrm>
            <a:off x="3493371" y="4055754"/>
            <a:ext cx="11301259" cy="2175492"/>
          </a:xfrm>
          <a:custGeom>
            <a:avLst/>
            <a:gdLst/>
            <a:ahLst/>
            <a:cxnLst/>
            <a:rect l="l" t="t" r="r" b="b"/>
            <a:pathLst>
              <a:path w="11301259" h="2175492">
                <a:moveTo>
                  <a:pt x="0" y="0"/>
                </a:moveTo>
                <a:lnTo>
                  <a:pt x="11301258" y="0"/>
                </a:lnTo>
                <a:lnTo>
                  <a:pt x="11301258" y="2175492"/>
                </a:lnTo>
                <a:lnTo>
                  <a:pt x="0" y="2175492"/>
                </a:lnTo>
                <a:lnTo>
                  <a:pt x="0" y="0"/>
                </a:lnTo>
                <a:close/>
              </a:path>
            </a:pathLst>
          </a:custGeom>
          <a:blipFill>
            <a:blip r:embed="rId2"/>
            <a:stretch>
              <a:fillRect/>
            </a:stretch>
          </a:blipFill>
        </p:spPr>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31588D"/>
        </a:solidFill>
        <a:effectLst/>
      </p:bgPr>
    </p:bg>
    <p:spTree>
      <p:nvGrpSpPr>
        <p:cNvPr id="1" name=""/>
        <p:cNvGrpSpPr/>
        <p:nvPr/>
      </p:nvGrpSpPr>
      <p:grpSpPr>
        <a:xfrm>
          <a:off x="0" y="0"/>
          <a:ext cx="0" cy="0"/>
          <a:chOff x="0" y="0"/>
          <a:chExt cx="0" cy="0"/>
        </a:xfrm>
      </p:grpSpPr>
      <p:sp>
        <p:nvSpPr>
          <p:cNvPr id="2" name="TextBox 2"/>
          <p:cNvSpPr txBox="1"/>
          <p:nvPr/>
        </p:nvSpPr>
        <p:spPr>
          <a:xfrm>
            <a:off x="834379" y="1605593"/>
            <a:ext cx="16619243" cy="7009139"/>
          </a:xfrm>
          <a:prstGeom prst="rect">
            <a:avLst/>
          </a:prstGeom>
        </p:spPr>
        <p:txBody>
          <a:bodyPr lIns="0" tIns="0" rIns="0" bIns="0" rtlCol="0" anchor="t">
            <a:spAutoFit/>
          </a:bodyPr>
          <a:lstStyle/>
          <a:p>
            <a:pPr algn="ctr">
              <a:lnSpc>
                <a:spcPts val="5072"/>
              </a:lnSpc>
              <a:spcBef>
                <a:spcPct val="0"/>
              </a:spcBef>
            </a:pPr>
            <a:r>
              <a:rPr lang="en-US" sz="3623" b="1">
                <a:solidFill>
                  <a:srgbClr val="FFFFFF"/>
                </a:solidFill>
                <a:latin typeface="Open Sans Bold"/>
                <a:ea typeface="Open Sans Bold"/>
                <a:cs typeface="Open Sans Bold"/>
                <a:sym typeface="Open Sans Bold"/>
              </a:rPr>
              <a:t>2.4 Каталитикалық гидрогендеу (H₂ қосылуы)</a:t>
            </a:r>
          </a:p>
          <a:p>
            <a:pPr algn="ctr">
              <a:lnSpc>
                <a:spcPts val="5072"/>
              </a:lnSpc>
              <a:spcBef>
                <a:spcPct val="0"/>
              </a:spcBef>
            </a:pPr>
            <a:endParaRPr lang="en-US" sz="3623" b="1">
              <a:solidFill>
                <a:srgbClr val="FFFFFF"/>
              </a:solidFill>
              <a:latin typeface="Open Sans Bold"/>
              <a:ea typeface="Open Sans Bold"/>
              <a:cs typeface="Open Sans Bold"/>
              <a:sym typeface="Open Sans Bold"/>
            </a:endParaRPr>
          </a:p>
          <a:p>
            <a:pPr algn="ctr">
              <a:lnSpc>
                <a:spcPts val="5072"/>
              </a:lnSpc>
              <a:spcBef>
                <a:spcPct val="0"/>
              </a:spcBef>
            </a:pPr>
            <a:r>
              <a:rPr lang="en-US" sz="3623">
                <a:solidFill>
                  <a:srgbClr val="FFFFFF"/>
                </a:solidFill>
                <a:latin typeface="Open Sans"/>
                <a:ea typeface="Open Sans"/>
                <a:cs typeface="Open Sans"/>
                <a:sym typeface="Open Sans"/>
              </a:rPr>
              <a:t>Циклоалкандардың қос немесе үш байланысы болмаса, гидрогендеуге әдетте түспейді. Бірақ ароматты циклдермен салыстырғанда реакция қабілеті төмен.</a:t>
            </a:r>
          </a:p>
          <a:p>
            <a:pPr algn="ctr">
              <a:lnSpc>
                <a:spcPts val="5072"/>
              </a:lnSpc>
              <a:spcBef>
                <a:spcPct val="0"/>
              </a:spcBef>
            </a:pPr>
            <a:endParaRPr lang="en-US" sz="3623">
              <a:solidFill>
                <a:srgbClr val="FFFFFF"/>
              </a:solidFill>
              <a:latin typeface="Open Sans"/>
              <a:ea typeface="Open Sans"/>
              <a:cs typeface="Open Sans"/>
              <a:sym typeface="Open Sans"/>
            </a:endParaRPr>
          </a:p>
          <a:p>
            <a:pPr algn="ctr">
              <a:lnSpc>
                <a:spcPts val="5072"/>
              </a:lnSpc>
              <a:spcBef>
                <a:spcPct val="0"/>
              </a:spcBef>
            </a:pPr>
            <a:r>
              <a:rPr lang="en-US" sz="3623" b="1">
                <a:solidFill>
                  <a:srgbClr val="FFFFFF"/>
                </a:solidFill>
                <a:latin typeface="Open Sans Bold"/>
                <a:ea typeface="Open Sans Bold"/>
                <a:cs typeface="Open Sans Bold"/>
                <a:sym typeface="Open Sans Bold"/>
              </a:rPr>
              <a:t>2.5 Жану реакциясы (толық тотығу)</a:t>
            </a:r>
          </a:p>
          <a:p>
            <a:pPr algn="ctr">
              <a:lnSpc>
                <a:spcPts val="5072"/>
              </a:lnSpc>
              <a:spcBef>
                <a:spcPct val="0"/>
              </a:spcBef>
            </a:pPr>
            <a:r>
              <a:rPr lang="en-US" sz="3623">
                <a:solidFill>
                  <a:srgbClr val="FFFFFF"/>
                </a:solidFill>
                <a:latin typeface="Open Sans"/>
                <a:ea typeface="Open Sans"/>
                <a:cs typeface="Open Sans"/>
                <a:sym typeface="Open Sans"/>
              </a:rPr>
              <a:t>Барлық көмірсутектер сияқты циклдық алкандар да жанғанда көмірқышқыл газы мен су түзеді.</a:t>
            </a:r>
          </a:p>
          <a:p>
            <a:pPr algn="ctr">
              <a:lnSpc>
                <a:spcPts val="5072"/>
              </a:lnSpc>
              <a:spcBef>
                <a:spcPct val="0"/>
              </a:spcBef>
            </a:pPr>
            <a:r>
              <a:rPr lang="en-US" sz="3623">
                <a:solidFill>
                  <a:srgbClr val="FFFFFF"/>
                </a:solidFill>
                <a:latin typeface="Open Sans"/>
                <a:ea typeface="Open Sans"/>
                <a:cs typeface="Open Sans"/>
                <a:sym typeface="Open Sans"/>
              </a:rPr>
              <a:t>Мысал:</a:t>
            </a:r>
          </a:p>
          <a:p>
            <a:pPr algn="ctr">
              <a:lnSpc>
                <a:spcPts val="5072"/>
              </a:lnSpc>
              <a:spcBef>
                <a:spcPct val="0"/>
              </a:spcBef>
            </a:pPr>
            <a:r>
              <a:rPr lang="en-US" sz="3623">
                <a:solidFill>
                  <a:srgbClr val="FFFFFF"/>
                </a:solidFill>
                <a:latin typeface="Open Sans"/>
                <a:ea typeface="Open Sans"/>
                <a:cs typeface="Open Sans"/>
                <a:sym typeface="Open Sans"/>
              </a:rPr>
              <a:t>Циклогексан+O2 → 6CO2+6H2O</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1588D"/>
        </a:solidFill>
        <a:effectLst/>
      </p:bgPr>
    </p:bg>
    <p:spTree>
      <p:nvGrpSpPr>
        <p:cNvPr id="1" name=""/>
        <p:cNvGrpSpPr/>
        <p:nvPr/>
      </p:nvGrpSpPr>
      <p:grpSpPr>
        <a:xfrm>
          <a:off x="0" y="0"/>
          <a:ext cx="0" cy="0"/>
          <a:chOff x="0" y="0"/>
          <a:chExt cx="0" cy="0"/>
        </a:xfrm>
      </p:grpSpPr>
      <p:sp>
        <p:nvSpPr>
          <p:cNvPr id="3" name="TextBox 3"/>
          <p:cNvSpPr txBox="1"/>
          <p:nvPr/>
        </p:nvSpPr>
        <p:spPr>
          <a:xfrm>
            <a:off x="7692628" y="705167"/>
            <a:ext cx="2902744" cy="580390"/>
          </a:xfrm>
          <a:prstGeom prst="rect">
            <a:avLst/>
          </a:prstGeom>
        </p:spPr>
        <p:txBody>
          <a:bodyPr lIns="0" tIns="0" rIns="0" bIns="0" rtlCol="0" anchor="t">
            <a:spAutoFit/>
          </a:bodyPr>
          <a:lstStyle/>
          <a:p>
            <a:pPr algn="ctr">
              <a:lnSpc>
                <a:spcPts val="4759"/>
              </a:lnSpc>
              <a:spcBef>
                <a:spcPct val="0"/>
              </a:spcBef>
            </a:pPr>
            <a:r>
              <a:rPr lang="en-US" sz="3399" b="1">
                <a:solidFill>
                  <a:srgbClr val="FFFFFF"/>
                </a:solidFill>
                <a:latin typeface="Open Sans Bold"/>
                <a:ea typeface="Open Sans Bold"/>
                <a:cs typeface="Open Sans Bold"/>
                <a:sym typeface="Open Sans Bold"/>
              </a:rPr>
              <a:t>Қорытынды:</a:t>
            </a:r>
          </a:p>
        </p:txBody>
      </p:sp>
      <p:sp>
        <p:nvSpPr>
          <p:cNvPr id="4" name="TextBox 4"/>
          <p:cNvSpPr txBox="1"/>
          <p:nvPr/>
        </p:nvSpPr>
        <p:spPr>
          <a:xfrm>
            <a:off x="514350" y="8392420"/>
            <a:ext cx="17259300" cy="1674610"/>
          </a:xfrm>
          <a:prstGeom prst="rect">
            <a:avLst/>
          </a:prstGeom>
        </p:spPr>
        <p:txBody>
          <a:bodyPr lIns="0" tIns="0" rIns="0" bIns="0" rtlCol="0" anchor="t">
            <a:spAutoFit/>
          </a:bodyPr>
          <a:lstStyle/>
          <a:p>
            <a:pPr algn="ctr">
              <a:lnSpc>
                <a:spcPts val="4492"/>
              </a:lnSpc>
              <a:spcBef>
                <a:spcPct val="0"/>
              </a:spcBef>
            </a:pPr>
            <a:r>
              <a:rPr lang="en-US" sz="3208">
                <a:solidFill>
                  <a:srgbClr val="FFFFFF"/>
                </a:solidFill>
                <a:latin typeface="Open Sans"/>
                <a:ea typeface="Open Sans"/>
                <a:cs typeface="Open Sans"/>
                <a:sym typeface="Open Sans"/>
              </a:rPr>
              <a:t>Қосымша ескерту: циклопропан мен циклобутан — реакцияға оңай түседі, себебі олардың шеңбері өте кернелген. циклопентан және циклогексан — салыстырмалы түрде тұрақты.</a:t>
            </a:r>
          </a:p>
        </p:txBody>
      </p:sp>
      <p:graphicFrame>
        <p:nvGraphicFramePr>
          <p:cNvPr id="5" name="Таблица 4"/>
          <p:cNvGraphicFramePr>
            <a:graphicFrameLocks noGrp="1"/>
          </p:cNvGraphicFramePr>
          <p:nvPr>
            <p:extLst>
              <p:ext uri="{D42A27DB-BD31-4B8C-83A1-F6EECF244321}">
                <p14:modId xmlns:p14="http://schemas.microsoft.com/office/powerpoint/2010/main" val="3928727143"/>
              </p:ext>
            </p:extLst>
          </p:nvPr>
        </p:nvGraphicFramePr>
        <p:xfrm>
          <a:off x="914400" y="1866900"/>
          <a:ext cx="16383000" cy="5791202"/>
        </p:xfrm>
        <a:graphic>
          <a:graphicData uri="http://schemas.openxmlformats.org/drawingml/2006/table">
            <a:tbl>
              <a:tblPr firstRow="1" firstCol="1" bandRow="1">
                <a:tableStyleId>{5940675A-B579-460E-94D1-54222C63F5DA}</a:tableStyleId>
              </a:tblPr>
              <a:tblGrid>
                <a:gridCol w="5461000">
                  <a:extLst>
                    <a:ext uri="{9D8B030D-6E8A-4147-A177-3AD203B41FA5}">
                      <a16:colId xmlns:a16="http://schemas.microsoft.com/office/drawing/2014/main" val="1419236425"/>
                    </a:ext>
                  </a:extLst>
                </a:gridCol>
                <a:gridCol w="5461000">
                  <a:extLst>
                    <a:ext uri="{9D8B030D-6E8A-4147-A177-3AD203B41FA5}">
                      <a16:colId xmlns:a16="http://schemas.microsoft.com/office/drawing/2014/main" val="415699927"/>
                    </a:ext>
                  </a:extLst>
                </a:gridCol>
                <a:gridCol w="5461000">
                  <a:extLst>
                    <a:ext uri="{9D8B030D-6E8A-4147-A177-3AD203B41FA5}">
                      <a16:colId xmlns:a16="http://schemas.microsoft.com/office/drawing/2014/main" val="1174825862"/>
                    </a:ext>
                  </a:extLst>
                </a:gridCol>
              </a:tblGrid>
              <a:tr h="973397">
                <a:tc>
                  <a:txBody>
                    <a:bodyPr/>
                    <a:lstStyle/>
                    <a:p>
                      <a:pPr algn="ctr">
                        <a:lnSpc>
                          <a:spcPct val="107000"/>
                        </a:lnSpc>
                        <a:spcAft>
                          <a:spcPts val="0"/>
                        </a:spcAft>
                      </a:pPr>
                      <a:r>
                        <a:rPr lang="ru-RU" sz="2800" dirty="0">
                          <a:solidFill>
                            <a:schemeClr val="bg1"/>
                          </a:solidFill>
                          <a:effectLst/>
                        </a:rPr>
                        <a:t>Реакция </a:t>
                      </a:r>
                      <a:r>
                        <a:rPr lang="ru-RU" sz="2800" dirty="0" err="1">
                          <a:solidFill>
                            <a:schemeClr val="bg1"/>
                          </a:solidFill>
                          <a:effectLst/>
                        </a:rPr>
                        <a:t>түрі</a:t>
                      </a:r>
                      <a:endParaRPr lang="ru-RU"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ru-RU" sz="2800">
                          <a:solidFill>
                            <a:schemeClr val="bg1"/>
                          </a:solidFill>
                          <a:effectLst/>
                        </a:rPr>
                        <a:t>Ерекшелігі</a:t>
                      </a:r>
                      <a:endParaRPr lang="ru-RU" sz="2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ru-RU" sz="2800">
                          <a:solidFill>
                            <a:schemeClr val="bg1"/>
                          </a:solidFill>
                          <a:effectLst/>
                        </a:rPr>
                        <a:t>Шарттары</a:t>
                      </a:r>
                      <a:endParaRPr lang="ru-RU" sz="2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571068328"/>
                  </a:ext>
                </a:extLst>
              </a:tr>
              <a:tr h="1897614">
                <a:tc>
                  <a:txBody>
                    <a:bodyPr/>
                    <a:lstStyle/>
                    <a:p>
                      <a:pPr algn="ctr">
                        <a:lnSpc>
                          <a:spcPct val="107000"/>
                        </a:lnSpc>
                        <a:spcAft>
                          <a:spcPts val="0"/>
                        </a:spcAft>
                      </a:pPr>
                      <a:r>
                        <a:rPr lang="ru-RU" sz="2800" dirty="0" err="1">
                          <a:solidFill>
                            <a:schemeClr val="bg1"/>
                          </a:solidFill>
                          <a:effectLst/>
                        </a:rPr>
                        <a:t>Галогендеу</a:t>
                      </a:r>
                      <a:endParaRPr lang="ru-RU"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ru-RU" sz="2800" dirty="0" err="1">
                          <a:solidFill>
                            <a:schemeClr val="bg1"/>
                          </a:solidFill>
                          <a:effectLst/>
                        </a:rPr>
                        <a:t>Радикалдық</a:t>
                      </a:r>
                      <a:r>
                        <a:rPr lang="ru-RU" sz="2800" dirty="0">
                          <a:solidFill>
                            <a:schemeClr val="bg1"/>
                          </a:solidFill>
                          <a:effectLst/>
                        </a:rPr>
                        <a:t> механизм, </a:t>
                      </a:r>
                      <a:r>
                        <a:rPr lang="ru-RU" sz="2800" dirty="0" err="1">
                          <a:solidFill>
                            <a:schemeClr val="bg1"/>
                          </a:solidFill>
                          <a:effectLst/>
                        </a:rPr>
                        <a:t>шеңбер</a:t>
                      </a:r>
                      <a:r>
                        <a:rPr lang="ru-RU" sz="2800" dirty="0">
                          <a:solidFill>
                            <a:schemeClr val="bg1"/>
                          </a:solidFill>
                          <a:effectLst/>
                        </a:rPr>
                        <a:t> </a:t>
                      </a:r>
                      <a:r>
                        <a:rPr lang="ru-RU" sz="2800" dirty="0" err="1">
                          <a:solidFill>
                            <a:schemeClr val="bg1"/>
                          </a:solidFill>
                          <a:effectLst/>
                        </a:rPr>
                        <a:t>ашылады</a:t>
                      </a:r>
                      <a:endParaRPr lang="ru-RU"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ru-RU" sz="2800">
                          <a:solidFill>
                            <a:schemeClr val="bg1"/>
                          </a:solidFill>
                          <a:effectLst/>
                        </a:rPr>
                        <a:t>Жарық (hv), Br₂, Cl₂</a:t>
                      </a:r>
                      <a:endParaRPr lang="ru-RU" sz="2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555951591"/>
                  </a:ext>
                </a:extLst>
              </a:tr>
              <a:tr h="973397">
                <a:tc>
                  <a:txBody>
                    <a:bodyPr/>
                    <a:lstStyle/>
                    <a:p>
                      <a:pPr algn="ctr">
                        <a:lnSpc>
                          <a:spcPct val="107000"/>
                        </a:lnSpc>
                        <a:spcAft>
                          <a:spcPts val="0"/>
                        </a:spcAft>
                      </a:pPr>
                      <a:r>
                        <a:rPr lang="ru-RU" sz="2800">
                          <a:solidFill>
                            <a:schemeClr val="bg1"/>
                          </a:solidFill>
                          <a:effectLst/>
                        </a:rPr>
                        <a:t>Электрофильді қосылу</a:t>
                      </a:r>
                      <a:endParaRPr lang="ru-RU" sz="2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ru-RU" sz="2800" dirty="0" err="1">
                          <a:solidFill>
                            <a:schemeClr val="bg1"/>
                          </a:solidFill>
                          <a:effectLst/>
                        </a:rPr>
                        <a:t>Шеңбер</a:t>
                      </a:r>
                      <a:r>
                        <a:rPr lang="ru-RU" sz="2800" dirty="0">
                          <a:solidFill>
                            <a:schemeClr val="bg1"/>
                          </a:solidFill>
                          <a:effectLst/>
                        </a:rPr>
                        <a:t> </a:t>
                      </a:r>
                      <a:r>
                        <a:rPr lang="ru-RU" sz="2800" dirty="0" err="1">
                          <a:solidFill>
                            <a:schemeClr val="bg1"/>
                          </a:solidFill>
                          <a:effectLst/>
                        </a:rPr>
                        <a:t>ашылып</a:t>
                      </a:r>
                      <a:r>
                        <a:rPr lang="ru-RU" sz="2800" dirty="0">
                          <a:solidFill>
                            <a:schemeClr val="bg1"/>
                          </a:solidFill>
                          <a:effectLst/>
                        </a:rPr>
                        <a:t>, </a:t>
                      </a:r>
                      <a:r>
                        <a:rPr lang="ru-RU" sz="2800" dirty="0" err="1">
                          <a:solidFill>
                            <a:schemeClr val="bg1"/>
                          </a:solidFill>
                          <a:effectLst/>
                        </a:rPr>
                        <a:t>алкандарға</a:t>
                      </a:r>
                      <a:r>
                        <a:rPr lang="ru-RU" sz="2800" dirty="0">
                          <a:solidFill>
                            <a:schemeClr val="bg1"/>
                          </a:solidFill>
                          <a:effectLst/>
                        </a:rPr>
                        <a:t> </a:t>
                      </a:r>
                      <a:r>
                        <a:rPr lang="ru-RU" sz="2800" dirty="0" err="1">
                          <a:solidFill>
                            <a:schemeClr val="bg1"/>
                          </a:solidFill>
                          <a:effectLst/>
                        </a:rPr>
                        <a:t>айналады</a:t>
                      </a:r>
                      <a:endParaRPr lang="ru-RU"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ru-RU" sz="2800">
                          <a:solidFill>
                            <a:schemeClr val="bg1"/>
                          </a:solidFill>
                          <a:effectLst/>
                        </a:rPr>
                        <a:t>HBr, HCl, Br₂</a:t>
                      </a:r>
                      <a:endParaRPr lang="ru-RU" sz="2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020381468"/>
                  </a:ext>
                </a:extLst>
              </a:tr>
              <a:tr h="973397">
                <a:tc>
                  <a:txBody>
                    <a:bodyPr/>
                    <a:lstStyle/>
                    <a:p>
                      <a:pPr algn="ctr">
                        <a:lnSpc>
                          <a:spcPct val="107000"/>
                        </a:lnSpc>
                        <a:spcAft>
                          <a:spcPts val="0"/>
                        </a:spcAft>
                      </a:pPr>
                      <a:r>
                        <a:rPr lang="ru-RU" sz="2800">
                          <a:solidFill>
                            <a:schemeClr val="bg1"/>
                          </a:solidFill>
                          <a:effectLst/>
                        </a:rPr>
                        <a:t>Тотығу</a:t>
                      </a:r>
                      <a:endParaRPr lang="ru-RU" sz="2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ru-RU" sz="2800" dirty="0" err="1">
                          <a:solidFill>
                            <a:schemeClr val="bg1"/>
                          </a:solidFill>
                          <a:effectLst/>
                        </a:rPr>
                        <a:t>Қатты</a:t>
                      </a:r>
                      <a:r>
                        <a:rPr lang="ru-RU" sz="2800" dirty="0">
                          <a:solidFill>
                            <a:schemeClr val="bg1"/>
                          </a:solidFill>
                          <a:effectLst/>
                        </a:rPr>
                        <a:t> </a:t>
                      </a:r>
                      <a:r>
                        <a:rPr lang="ru-RU" sz="2800" dirty="0" err="1">
                          <a:solidFill>
                            <a:schemeClr val="bg1"/>
                          </a:solidFill>
                          <a:effectLst/>
                        </a:rPr>
                        <a:t>шарттарда</a:t>
                      </a:r>
                      <a:r>
                        <a:rPr lang="ru-RU" sz="2800" dirty="0">
                          <a:solidFill>
                            <a:schemeClr val="bg1"/>
                          </a:solidFill>
                          <a:effectLst/>
                        </a:rPr>
                        <a:t>, </a:t>
                      </a:r>
                      <a:r>
                        <a:rPr lang="ru-RU" sz="2800" dirty="0" err="1">
                          <a:solidFill>
                            <a:schemeClr val="bg1"/>
                          </a:solidFill>
                          <a:effectLst/>
                        </a:rPr>
                        <a:t>тотықтырғыш</a:t>
                      </a:r>
                      <a:r>
                        <a:rPr lang="ru-RU" sz="2800" dirty="0">
                          <a:solidFill>
                            <a:schemeClr val="bg1"/>
                          </a:solidFill>
                          <a:effectLst/>
                        </a:rPr>
                        <a:t> </a:t>
                      </a:r>
                      <a:r>
                        <a:rPr lang="ru-RU" sz="2800" dirty="0" err="1">
                          <a:solidFill>
                            <a:schemeClr val="bg1"/>
                          </a:solidFill>
                          <a:effectLst/>
                        </a:rPr>
                        <a:t>қажет</a:t>
                      </a:r>
                      <a:endParaRPr lang="ru-RU"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ru-RU" sz="2800" dirty="0" err="1">
                          <a:solidFill>
                            <a:schemeClr val="bg1"/>
                          </a:solidFill>
                          <a:effectLst/>
                        </a:rPr>
                        <a:t>KMnO</a:t>
                      </a:r>
                      <a:r>
                        <a:rPr lang="ru-RU" sz="2800" dirty="0">
                          <a:solidFill>
                            <a:schemeClr val="bg1"/>
                          </a:solidFill>
                          <a:effectLst/>
                        </a:rPr>
                        <a:t>₄, HNO₃, </a:t>
                      </a:r>
                      <a:r>
                        <a:rPr lang="ru-RU" sz="2800" dirty="0" err="1">
                          <a:solidFill>
                            <a:schemeClr val="bg1"/>
                          </a:solidFill>
                          <a:effectLst/>
                        </a:rPr>
                        <a:t>H₂CrO</a:t>
                      </a:r>
                      <a:r>
                        <a:rPr lang="ru-RU" sz="2800" dirty="0">
                          <a:solidFill>
                            <a:schemeClr val="bg1"/>
                          </a:solidFill>
                          <a:effectLst/>
                        </a:rPr>
                        <a:t>₄</a:t>
                      </a:r>
                      <a:endParaRPr lang="ru-RU"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739774608"/>
                  </a:ext>
                </a:extLst>
              </a:tr>
              <a:tr h="973397">
                <a:tc>
                  <a:txBody>
                    <a:bodyPr/>
                    <a:lstStyle/>
                    <a:p>
                      <a:pPr algn="ctr">
                        <a:lnSpc>
                          <a:spcPct val="107000"/>
                        </a:lnSpc>
                        <a:spcAft>
                          <a:spcPts val="0"/>
                        </a:spcAft>
                      </a:pPr>
                      <a:r>
                        <a:rPr lang="ru-RU" sz="2800">
                          <a:solidFill>
                            <a:schemeClr val="bg1"/>
                          </a:solidFill>
                          <a:effectLst/>
                        </a:rPr>
                        <a:t>Жану</a:t>
                      </a:r>
                      <a:endParaRPr lang="ru-RU" sz="2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ru-RU" sz="2800">
                          <a:solidFill>
                            <a:schemeClr val="bg1"/>
                          </a:solidFill>
                          <a:effectLst/>
                        </a:rPr>
                        <a:t>Толық тотығу</a:t>
                      </a:r>
                      <a:endParaRPr lang="ru-RU" sz="2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ru-RU" sz="2800" dirty="0">
                          <a:solidFill>
                            <a:schemeClr val="bg1"/>
                          </a:solidFill>
                          <a:effectLst/>
                        </a:rPr>
                        <a:t>O₂, </a:t>
                      </a:r>
                      <a:r>
                        <a:rPr lang="ru-RU" sz="2800" dirty="0" err="1">
                          <a:solidFill>
                            <a:schemeClr val="bg1"/>
                          </a:solidFill>
                          <a:effectLst/>
                        </a:rPr>
                        <a:t>жалын</a:t>
                      </a:r>
                      <a:endParaRPr lang="ru-RU"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8012905"/>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1588D"/>
        </a:solidFill>
        <a:effectLst/>
      </p:bgPr>
    </p:bg>
    <p:spTree>
      <p:nvGrpSpPr>
        <p:cNvPr id="1" name=""/>
        <p:cNvGrpSpPr/>
        <p:nvPr/>
      </p:nvGrpSpPr>
      <p:grpSpPr>
        <a:xfrm>
          <a:off x="0" y="0"/>
          <a:ext cx="0" cy="0"/>
          <a:chOff x="0" y="0"/>
          <a:chExt cx="0" cy="0"/>
        </a:xfrm>
      </p:grpSpPr>
      <p:sp>
        <p:nvSpPr>
          <p:cNvPr id="2" name="TextBox 2"/>
          <p:cNvSpPr txBox="1"/>
          <p:nvPr/>
        </p:nvSpPr>
        <p:spPr>
          <a:xfrm>
            <a:off x="1213658" y="319405"/>
            <a:ext cx="15860684" cy="9581515"/>
          </a:xfrm>
          <a:prstGeom prst="rect">
            <a:avLst/>
          </a:prstGeom>
        </p:spPr>
        <p:txBody>
          <a:bodyPr lIns="0" tIns="0" rIns="0" bIns="0" rtlCol="0" anchor="t">
            <a:spAutoFit/>
          </a:bodyPr>
          <a:lstStyle/>
          <a:p>
            <a:pPr algn="ctr">
              <a:lnSpc>
                <a:spcPts val="4759"/>
              </a:lnSpc>
              <a:spcBef>
                <a:spcPct val="0"/>
              </a:spcBef>
            </a:pPr>
            <a:r>
              <a:rPr lang="en-US" sz="3399" b="1">
                <a:solidFill>
                  <a:srgbClr val="FFFFFF"/>
                </a:solidFill>
                <a:latin typeface="Open Sans Bold"/>
                <a:ea typeface="Open Sans Bold"/>
                <a:cs typeface="Open Sans Bold"/>
                <a:sym typeface="Open Sans Bold"/>
              </a:rPr>
              <a:t>3. Циклоалкан туындыларындағы стереоизомерия.</a:t>
            </a:r>
          </a:p>
          <a:p>
            <a:pPr algn="ctr">
              <a:lnSpc>
                <a:spcPts val="4759"/>
              </a:lnSpc>
              <a:spcBef>
                <a:spcPct val="0"/>
              </a:spcBef>
            </a:pPr>
            <a:endParaRPr lang="en-US" sz="3399" b="1">
              <a:solidFill>
                <a:srgbClr val="FFFFFF"/>
              </a:solidFill>
              <a:latin typeface="Open Sans Bold"/>
              <a:ea typeface="Open Sans Bold"/>
              <a:cs typeface="Open Sans Bold"/>
              <a:sym typeface="Open Sans Bold"/>
            </a:endParaRPr>
          </a:p>
          <a:p>
            <a:pPr algn="ctr">
              <a:lnSpc>
                <a:spcPts val="4759"/>
              </a:lnSpc>
              <a:spcBef>
                <a:spcPct val="0"/>
              </a:spcBef>
            </a:pPr>
            <a:r>
              <a:rPr lang="en-US" sz="3399" b="1">
                <a:solidFill>
                  <a:srgbClr val="FFFFFF"/>
                </a:solidFill>
                <a:latin typeface="Open Sans Bold"/>
                <a:ea typeface="Open Sans Bold"/>
                <a:cs typeface="Open Sans Bold"/>
                <a:sym typeface="Open Sans Bold"/>
              </a:rPr>
              <a:t>Стереоизомерлер </a:t>
            </a:r>
            <a:r>
              <a:rPr lang="en-US" sz="3399">
                <a:solidFill>
                  <a:srgbClr val="FFFFFF"/>
                </a:solidFill>
                <a:latin typeface="Open Sans"/>
                <a:ea typeface="Open Sans"/>
                <a:cs typeface="Open Sans"/>
                <a:sym typeface="Open Sans"/>
              </a:rPr>
              <a:t>— молекулалық формулалары бірдей, бірақ атомдарының кеңістіктік орналасуы әртүрлі болатын қосылыстар. Циклоалкандарда орынбасарлардың кеңістіктік орналасуына байланысты цис- және транс- изомерлер түзіледі.</a:t>
            </a:r>
          </a:p>
          <a:p>
            <a:pPr algn="ctr">
              <a:lnSpc>
                <a:spcPts val="4759"/>
              </a:lnSpc>
              <a:spcBef>
                <a:spcPct val="0"/>
              </a:spcBef>
            </a:pPr>
            <a:r>
              <a:rPr lang="en-US" sz="3399">
                <a:solidFill>
                  <a:srgbClr val="FFFFFF"/>
                </a:solidFill>
                <a:latin typeface="Open Sans"/>
                <a:ea typeface="Open Sans"/>
                <a:cs typeface="Open Sans"/>
                <a:sym typeface="Open Sans"/>
              </a:rPr>
              <a:t>Мысал: 1,2-диметилциклобутан</a:t>
            </a:r>
          </a:p>
          <a:p>
            <a:pPr algn="ctr">
              <a:lnSpc>
                <a:spcPts val="4759"/>
              </a:lnSpc>
              <a:spcBef>
                <a:spcPct val="0"/>
              </a:spcBef>
            </a:pPr>
            <a:r>
              <a:rPr lang="en-US" sz="3399">
                <a:solidFill>
                  <a:srgbClr val="FFFFFF"/>
                </a:solidFill>
                <a:latin typeface="Open Sans"/>
                <a:ea typeface="Open Sans"/>
                <a:cs typeface="Open Sans"/>
                <a:sym typeface="Open Sans"/>
              </a:rPr>
              <a:t>Цис-форма: метил топтары циклдың бір жағында. Қарапайым түрде:</a:t>
            </a:r>
          </a:p>
          <a:p>
            <a:pPr algn="ctr">
              <a:lnSpc>
                <a:spcPts val="4759"/>
              </a:lnSpc>
              <a:spcBef>
                <a:spcPct val="0"/>
              </a:spcBef>
            </a:pPr>
            <a:r>
              <a:rPr lang="en-US" sz="3399">
                <a:solidFill>
                  <a:srgbClr val="FFFFFF"/>
                </a:solidFill>
                <a:latin typeface="Open Sans"/>
                <a:ea typeface="Open Sans"/>
                <a:cs typeface="Open Sans"/>
                <a:sym typeface="Open Sans"/>
              </a:rPr>
              <a:t>    CH3</a:t>
            </a:r>
          </a:p>
          <a:p>
            <a:pPr algn="ctr">
              <a:lnSpc>
                <a:spcPts val="4759"/>
              </a:lnSpc>
              <a:spcBef>
                <a:spcPct val="0"/>
              </a:spcBef>
            </a:pPr>
            <a:r>
              <a:rPr lang="en-US" sz="3399">
                <a:solidFill>
                  <a:srgbClr val="FFFFFF"/>
                </a:solidFill>
                <a:latin typeface="Open Sans"/>
                <a:ea typeface="Open Sans"/>
                <a:cs typeface="Open Sans"/>
                <a:sym typeface="Open Sans"/>
              </a:rPr>
              <a:t>     |</a:t>
            </a:r>
          </a:p>
          <a:p>
            <a:pPr algn="ctr">
              <a:lnSpc>
                <a:spcPts val="4759"/>
              </a:lnSpc>
              <a:spcBef>
                <a:spcPct val="0"/>
              </a:spcBef>
            </a:pPr>
            <a:r>
              <a:rPr lang="en-US" sz="3399">
                <a:solidFill>
                  <a:srgbClr val="FFFFFF"/>
                </a:solidFill>
                <a:latin typeface="Open Sans"/>
                <a:ea typeface="Open Sans"/>
                <a:cs typeface="Open Sans"/>
                <a:sym typeface="Open Sans"/>
              </a:rPr>
              <a:t>CH2—CH2</a:t>
            </a:r>
          </a:p>
          <a:p>
            <a:pPr algn="ctr">
              <a:lnSpc>
                <a:spcPts val="4759"/>
              </a:lnSpc>
              <a:spcBef>
                <a:spcPct val="0"/>
              </a:spcBef>
            </a:pPr>
            <a:r>
              <a:rPr lang="en-US" sz="3399">
                <a:solidFill>
                  <a:srgbClr val="FFFFFF"/>
                </a:solidFill>
                <a:latin typeface="Open Sans"/>
                <a:ea typeface="Open Sans"/>
                <a:cs typeface="Open Sans"/>
                <a:sym typeface="Open Sans"/>
              </a:rPr>
              <a:t>|     |</a:t>
            </a:r>
          </a:p>
          <a:p>
            <a:pPr algn="ctr">
              <a:lnSpc>
                <a:spcPts val="4759"/>
              </a:lnSpc>
              <a:spcBef>
                <a:spcPct val="0"/>
              </a:spcBef>
            </a:pPr>
            <a:r>
              <a:rPr lang="en-US" sz="3399">
                <a:solidFill>
                  <a:srgbClr val="FFFFFF"/>
                </a:solidFill>
                <a:latin typeface="Open Sans"/>
                <a:ea typeface="Open Sans"/>
                <a:cs typeface="Open Sans"/>
                <a:sym typeface="Open Sans"/>
              </a:rPr>
              <a:t>CH2—CH2</a:t>
            </a:r>
          </a:p>
          <a:p>
            <a:pPr algn="ctr">
              <a:lnSpc>
                <a:spcPts val="4759"/>
              </a:lnSpc>
              <a:spcBef>
                <a:spcPct val="0"/>
              </a:spcBef>
            </a:pPr>
            <a:r>
              <a:rPr lang="en-US" sz="3399">
                <a:solidFill>
                  <a:srgbClr val="FFFFFF"/>
                </a:solidFill>
                <a:latin typeface="Open Sans"/>
                <a:ea typeface="Open Sans"/>
                <a:cs typeface="Open Sans"/>
                <a:sym typeface="Open Sans"/>
              </a:rPr>
              <a:t>     |</a:t>
            </a:r>
          </a:p>
          <a:p>
            <a:pPr algn="ctr">
              <a:lnSpc>
                <a:spcPts val="4759"/>
              </a:lnSpc>
              <a:spcBef>
                <a:spcPct val="0"/>
              </a:spcBef>
            </a:pPr>
            <a:r>
              <a:rPr lang="en-US" sz="3399">
                <a:solidFill>
                  <a:srgbClr val="FFFFFF"/>
                </a:solidFill>
                <a:latin typeface="Open Sans"/>
                <a:ea typeface="Open Sans"/>
                <a:cs typeface="Open Sans"/>
                <a:sym typeface="Open Sans"/>
              </a:rPr>
              <a:t>    CH3</a:t>
            </a:r>
          </a:p>
          <a:p>
            <a:pPr algn="ctr">
              <a:lnSpc>
                <a:spcPts val="4759"/>
              </a:lnSpc>
              <a:spcBef>
                <a:spcPct val="0"/>
              </a:spcBef>
            </a:pPr>
            <a:r>
              <a:rPr lang="en-US" sz="3399">
                <a:solidFill>
                  <a:srgbClr val="FFFFFF"/>
                </a:solidFill>
                <a:latin typeface="Open Sans"/>
                <a:ea typeface="Open Sans"/>
                <a:cs typeface="Open Sans"/>
                <a:sym typeface="Open Sans"/>
              </a:rPr>
              <a:t>Транс-форма: метил топтары қарама-қарсы жақта.</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1588D"/>
        </a:solidFill>
        <a:effectLst/>
      </p:bgPr>
    </p:bg>
    <p:spTree>
      <p:nvGrpSpPr>
        <p:cNvPr id="1" name=""/>
        <p:cNvGrpSpPr/>
        <p:nvPr/>
      </p:nvGrpSpPr>
      <p:grpSpPr>
        <a:xfrm>
          <a:off x="0" y="0"/>
          <a:ext cx="0" cy="0"/>
          <a:chOff x="0" y="0"/>
          <a:chExt cx="0" cy="0"/>
        </a:xfrm>
      </p:grpSpPr>
      <p:sp>
        <p:nvSpPr>
          <p:cNvPr id="2" name="TextBox 2"/>
          <p:cNvSpPr txBox="1"/>
          <p:nvPr/>
        </p:nvSpPr>
        <p:spPr>
          <a:xfrm>
            <a:off x="514350" y="2419667"/>
            <a:ext cx="17259300" cy="5380990"/>
          </a:xfrm>
          <a:prstGeom prst="rect">
            <a:avLst/>
          </a:prstGeom>
        </p:spPr>
        <p:txBody>
          <a:bodyPr lIns="0" tIns="0" rIns="0" bIns="0" rtlCol="0" anchor="t">
            <a:spAutoFit/>
          </a:bodyPr>
          <a:lstStyle/>
          <a:p>
            <a:pPr algn="l">
              <a:lnSpc>
                <a:spcPts val="4759"/>
              </a:lnSpc>
              <a:spcBef>
                <a:spcPct val="0"/>
              </a:spcBef>
            </a:pPr>
            <a:r>
              <a:rPr lang="en-US" sz="3399" b="1">
                <a:solidFill>
                  <a:srgbClr val="FFFFFF"/>
                </a:solidFill>
                <a:latin typeface="Open Sans Bold"/>
                <a:ea typeface="Open Sans Bold"/>
                <a:cs typeface="Open Sans Bold"/>
                <a:sym typeface="Open Sans Bold"/>
              </a:rPr>
              <a:t>Дәріс мақсаты:</a:t>
            </a:r>
            <a:r>
              <a:rPr lang="en-US" sz="3399">
                <a:solidFill>
                  <a:srgbClr val="FFFFFF"/>
                </a:solidFill>
                <a:latin typeface="Open Sans"/>
                <a:ea typeface="Open Sans"/>
                <a:cs typeface="Open Sans"/>
                <a:sym typeface="Open Sans"/>
              </a:rPr>
              <a:t> циклоалкандарды, олардың химиялық белсенділігін, типтік реакцияларын сипаттау, стереоизомериясын және конформациялық ерекшеліктерін меңгерту.</a:t>
            </a:r>
          </a:p>
          <a:p>
            <a:pPr algn="l">
              <a:lnSpc>
                <a:spcPts val="4759"/>
              </a:lnSpc>
              <a:spcBef>
                <a:spcPct val="0"/>
              </a:spcBef>
            </a:pPr>
            <a:endParaRPr lang="en-US" sz="3399">
              <a:solidFill>
                <a:srgbClr val="FFFFFF"/>
              </a:solidFill>
              <a:latin typeface="Open Sans"/>
              <a:ea typeface="Open Sans"/>
              <a:cs typeface="Open Sans"/>
              <a:sym typeface="Open Sans"/>
            </a:endParaRPr>
          </a:p>
          <a:p>
            <a:pPr algn="l">
              <a:lnSpc>
                <a:spcPts val="4759"/>
              </a:lnSpc>
              <a:spcBef>
                <a:spcPct val="0"/>
              </a:spcBef>
            </a:pPr>
            <a:r>
              <a:rPr lang="en-US" sz="3399" b="1">
                <a:solidFill>
                  <a:srgbClr val="FFFFFF"/>
                </a:solidFill>
                <a:latin typeface="Open Sans Bold"/>
                <a:ea typeface="Open Sans Bold"/>
                <a:cs typeface="Open Sans Bold"/>
                <a:sym typeface="Open Sans Bold"/>
              </a:rPr>
              <a:t>Дәріс жоспары:</a:t>
            </a:r>
          </a:p>
          <a:p>
            <a:pPr algn="l">
              <a:lnSpc>
                <a:spcPts val="4759"/>
              </a:lnSpc>
              <a:spcBef>
                <a:spcPct val="0"/>
              </a:spcBef>
            </a:pPr>
            <a:r>
              <a:rPr lang="en-US" sz="3399">
                <a:solidFill>
                  <a:srgbClr val="FFFFFF"/>
                </a:solidFill>
                <a:latin typeface="Open Sans"/>
                <a:ea typeface="Open Sans"/>
                <a:cs typeface="Open Sans"/>
                <a:sym typeface="Open Sans"/>
              </a:rPr>
              <a:t>1. Циклоалкандар. Номенклатура және геометриялық изомерия. Алу жолдары. Физикалық қасиеттері мен құрылымы. </a:t>
            </a:r>
          </a:p>
          <a:p>
            <a:pPr algn="l">
              <a:lnSpc>
                <a:spcPts val="4759"/>
              </a:lnSpc>
              <a:spcBef>
                <a:spcPct val="0"/>
              </a:spcBef>
            </a:pPr>
            <a:r>
              <a:rPr lang="en-US" sz="3399">
                <a:solidFill>
                  <a:srgbClr val="FFFFFF"/>
                </a:solidFill>
                <a:latin typeface="Open Sans"/>
                <a:ea typeface="Open Sans"/>
                <a:cs typeface="Open Sans"/>
                <a:sym typeface="Open Sans"/>
              </a:rPr>
              <a:t>2. Циклоалкандардың негізгі химиялық реакциялары.</a:t>
            </a:r>
          </a:p>
          <a:p>
            <a:pPr algn="l">
              <a:lnSpc>
                <a:spcPts val="4759"/>
              </a:lnSpc>
              <a:spcBef>
                <a:spcPct val="0"/>
              </a:spcBef>
            </a:pPr>
            <a:r>
              <a:rPr lang="en-US" sz="3399">
                <a:solidFill>
                  <a:srgbClr val="FFFFFF"/>
                </a:solidFill>
                <a:latin typeface="Open Sans"/>
                <a:ea typeface="Open Sans"/>
                <a:cs typeface="Open Sans"/>
                <a:sym typeface="Open Sans"/>
              </a:rPr>
              <a:t>3. Циклоалкан туындыларындағы стереоизомерия.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31588D"/>
        </a:solidFill>
        <a:effectLst/>
      </p:bgPr>
    </p:bg>
    <p:spTree>
      <p:nvGrpSpPr>
        <p:cNvPr id="1" name=""/>
        <p:cNvGrpSpPr/>
        <p:nvPr/>
      </p:nvGrpSpPr>
      <p:grpSpPr>
        <a:xfrm>
          <a:off x="0" y="0"/>
          <a:ext cx="0" cy="0"/>
          <a:chOff x="0" y="0"/>
          <a:chExt cx="0" cy="0"/>
        </a:xfrm>
      </p:grpSpPr>
      <p:sp>
        <p:nvSpPr>
          <p:cNvPr id="3" name="TextBox 3"/>
          <p:cNvSpPr txBox="1"/>
          <p:nvPr/>
        </p:nvSpPr>
        <p:spPr>
          <a:xfrm>
            <a:off x="1596044" y="593205"/>
            <a:ext cx="15095913" cy="4180840"/>
          </a:xfrm>
          <a:prstGeom prst="rect">
            <a:avLst/>
          </a:prstGeom>
        </p:spPr>
        <p:txBody>
          <a:bodyPr lIns="0" tIns="0" rIns="0" bIns="0" rtlCol="0" anchor="t">
            <a:spAutoFit/>
          </a:bodyPr>
          <a:lstStyle/>
          <a:p>
            <a:pPr algn="ctr">
              <a:lnSpc>
                <a:spcPts val="4759"/>
              </a:lnSpc>
              <a:spcBef>
                <a:spcPct val="0"/>
              </a:spcBef>
            </a:pPr>
            <a:r>
              <a:rPr lang="en-US" sz="3399">
                <a:solidFill>
                  <a:srgbClr val="FFFFFF"/>
                </a:solidFill>
                <a:latin typeface="Open Sans"/>
                <a:ea typeface="Open Sans"/>
                <a:cs typeface="Open Sans"/>
                <a:sym typeface="Open Sans"/>
              </a:rPr>
              <a:t>Кеңістіктік көріністе бұл изомерлердің физикалық және химиялық қасиеттері әртүрлі болады.</a:t>
            </a:r>
          </a:p>
          <a:p>
            <a:pPr algn="ctr">
              <a:lnSpc>
                <a:spcPts val="4759"/>
              </a:lnSpc>
              <a:spcBef>
                <a:spcPct val="0"/>
              </a:spcBef>
            </a:pPr>
            <a:endParaRPr lang="en-US" sz="3399">
              <a:solidFill>
                <a:srgbClr val="FFFFFF"/>
              </a:solidFill>
              <a:latin typeface="Open Sans"/>
              <a:ea typeface="Open Sans"/>
              <a:cs typeface="Open Sans"/>
              <a:sym typeface="Open Sans"/>
            </a:endParaRPr>
          </a:p>
          <a:p>
            <a:pPr algn="ctr">
              <a:lnSpc>
                <a:spcPts val="4759"/>
              </a:lnSpc>
              <a:spcBef>
                <a:spcPct val="0"/>
              </a:spcBef>
            </a:pPr>
            <a:r>
              <a:rPr lang="en-US" sz="3399">
                <a:solidFill>
                  <a:srgbClr val="FFFFFF"/>
                </a:solidFill>
                <a:latin typeface="Open Sans"/>
                <a:ea typeface="Open Sans"/>
                <a:cs typeface="Open Sans"/>
                <a:sym typeface="Open Sans"/>
              </a:rPr>
              <a:t>Мысал: Циклогексан туындылары</a:t>
            </a:r>
          </a:p>
          <a:p>
            <a:pPr algn="ctr">
              <a:lnSpc>
                <a:spcPts val="4759"/>
              </a:lnSpc>
              <a:spcBef>
                <a:spcPct val="0"/>
              </a:spcBef>
            </a:pPr>
            <a:r>
              <a:rPr lang="en-US" sz="3399">
                <a:solidFill>
                  <a:srgbClr val="FFFFFF"/>
                </a:solidFill>
                <a:latin typeface="Open Sans"/>
                <a:ea typeface="Open Sans"/>
                <a:cs typeface="Open Sans"/>
                <a:sym typeface="Open Sans"/>
              </a:rPr>
              <a:t>Циклогексан конформациясын (орындық форма) ескергенде, изомерияны аксиал және экваториал орналасуға қарап бағалауға болады.</a:t>
            </a:r>
          </a:p>
        </p:txBody>
      </p:sp>
      <p:graphicFrame>
        <p:nvGraphicFramePr>
          <p:cNvPr id="4" name="Таблица 3"/>
          <p:cNvGraphicFramePr>
            <a:graphicFrameLocks noGrp="1"/>
          </p:cNvGraphicFramePr>
          <p:nvPr>
            <p:extLst>
              <p:ext uri="{D42A27DB-BD31-4B8C-83A1-F6EECF244321}">
                <p14:modId xmlns:p14="http://schemas.microsoft.com/office/powerpoint/2010/main" val="1543645037"/>
              </p:ext>
            </p:extLst>
          </p:nvPr>
        </p:nvGraphicFramePr>
        <p:xfrm>
          <a:off x="885092" y="5143500"/>
          <a:ext cx="16336107" cy="3461941"/>
        </p:xfrm>
        <a:graphic>
          <a:graphicData uri="http://schemas.openxmlformats.org/drawingml/2006/table">
            <a:tbl>
              <a:tblPr firstRow="1" firstCol="1" bandRow="1">
                <a:tableStyleId>{5940675A-B579-460E-94D1-54222C63F5DA}</a:tableStyleId>
              </a:tblPr>
              <a:tblGrid>
                <a:gridCol w="5445369">
                  <a:extLst>
                    <a:ext uri="{9D8B030D-6E8A-4147-A177-3AD203B41FA5}">
                      <a16:colId xmlns:a16="http://schemas.microsoft.com/office/drawing/2014/main" val="3717910472"/>
                    </a:ext>
                  </a:extLst>
                </a:gridCol>
                <a:gridCol w="5445369">
                  <a:extLst>
                    <a:ext uri="{9D8B030D-6E8A-4147-A177-3AD203B41FA5}">
                      <a16:colId xmlns:a16="http://schemas.microsoft.com/office/drawing/2014/main" val="1048280108"/>
                    </a:ext>
                  </a:extLst>
                </a:gridCol>
                <a:gridCol w="5445369">
                  <a:extLst>
                    <a:ext uri="{9D8B030D-6E8A-4147-A177-3AD203B41FA5}">
                      <a16:colId xmlns:a16="http://schemas.microsoft.com/office/drawing/2014/main" val="1184798970"/>
                    </a:ext>
                  </a:extLst>
                </a:gridCol>
              </a:tblGrid>
              <a:tr h="1099741">
                <a:tc>
                  <a:txBody>
                    <a:bodyPr/>
                    <a:lstStyle/>
                    <a:p>
                      <a:pPr algn="ctr">
                        <a:lnSpc>
                          <a:spcPct val="107000"/>
                        </a:lnSpc>
                        <a:spcAft>
                          <a:spcPts val="0"/>
                        </a:spcAft>
                      </a:pPr>
                      <a:r>
                        <a:rPr lang="ru-RU" sz="2400" dirty="0">
                          <a:solidFill>
                            <a:schemeClr val="bg1"/>
                          </a:solidFill>
                          <a:effectLst/>
                        </a:rPr>
                        <a:t>Изомер </a:t>
                      </a:r>
                      <a:r>
                        <a:rPr lang="ru-RU" sz="2400" dirty="0" err="1">
                          <a:solidFill>
                            <a:schemeClr val="bg1"/>
                          </a:solidFill>
                          <a:effectLst/>
                        </a:rPr>
                        <a:t>түрі</a:t>
                      </a:r>
                      <a:endParaRPr lang="ru-RU"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ru-RU" sz="2400">
                          <a:solidFill>
                            <a:schemeClr val="bg1"/>
                          </a:solidFill>
                          <a:effectLst/>
                        </a:rPr>
                        <a:t>Метил топтарының орналасуы</a:t>
                      </a:r>
                      <a:endParaRPr lang="ru-RU"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ru-RU" sz="2400">
                          <a:solidFill>
                            <a:schemeClr val="bg1"/>
                          </a:solidFill>
                          <a:effectLst/>
                        </a:rPr>
                        <a:t>Тұрақтылығы</a:t>
                      </a:r>
                      <a:endParaRPr lang="ru-RU"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560561268"/>
                  </a:ext>
                </a:extLst>
              </a:tr>
              <a:tr h="1262459">
                <a:tc>
                  <a:txBody>
                    <a:bodyPr/>
                    <a:lstStyle/>
                    <a:p>
                      <a:pPr algn="ctr">
                        <a:lnSpc>
                          <a:spcPct val="107000"/>
                        </a:lnSpc>
                        <a:spcAft>
                          <a:spcPts val="0"/>
                        </a:spcAft>
                      </a:pPr>
                      <a:r>
                        <a:rPr lang="ru-RU" sz="2400" dirty="0" err="1">
                          <a:solidFill>
                            <a:schemeClr val="bg1"/>
                          </a:solidFill>
                          <a:effectLst/>
                        </a:rPr>
                        <a:t>Цис</a:t>
                      </a:r>
                      <a:r>
                        <a:rPr lang="ru-RU" sz="2400" dirty="0">
                          <a:solidFill>
                            <a:schemeClr val="bg1"/>
                          </a:solidFill>
                          <a:effectLst/>
                        </a:rPr>
                        <a:t>-</a:t>
                      </a:r>
                      <a:endParaRPr lang="ru-RU"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ru-RU" sz="2400" dirty="0" err="1">
                          <a:solidFill>
                            <a:schemeClr val="bg1"/>
                          </a:solidFill>
                          <a:effectLst/>
                        </a:rPr>
                        <a:t>Екеуі</a:t>
                      </a:r>
                      <a:r>
                        <a:rPr lang="ru-RU" sz="2400" dirty="0">
                          <a:solidFill>
                            <a:schemeClr val="bg1"/>
                          </a:solidFill>
                          <a:effectLst/>
                        </a:rPr>
                        <a:t> де </a:t>
                      </a:r>
                      <a:r>
                        <a:rPr lang="ru-RU" sz="2400" dirty="0" err="1">
                          <a:solidFill>
                            <a:schemeClr val="bg1"/>
                          </a:solidFill>
                          <a:effectLst/>
                        </a:rPr>
                        <a:t>аксиал</a:t>
                      </a:r>
                      <a:r>
                        <a:rPr lang="ru-RU" sz="2400" dirty="0">
                          <a:solidFill>
                            <a:schemeClr val="bg1"/>
                          </a:solidFill>
                          <a:effectLst/>
                        </a:rPr>
                        <a:t> </a:t>
                      </a:r>
                      <a:r>
                        <a:rPr lang="ru-RU" sz="2400" dirty="0" err="1">
                          <a:solidFill>
                            <a:schemeClr val="bg1"/>
                          </a:solidFill>
                          <a:effectLst/>
                        </a:rPr>
                        <a:t>немесе</a:t>
                      </a:r>
                      <a:r>
                        <a:rPr lang="ru-RU" sz="2400" dirty="0">
                          <a:solidFill>
                            <a:schemeClr val="bg1"/>
                          </a:solidFill>
                          <a:effectLst/>
                        </a:rPr>
                        <a:t> </a:t>
                      </a:r>
                      <a:r>
                        <a:rPr lang="ru-RU" sz="2400" dirty="0" err="1">
                          <a:solidFill>
                            <a:schemeClr val="bg1"/>
                          </a:solidFill>
                          <a:effectLst/>
                        </a:rPr>
                        <a:t>екеуі</a:t>
                      </a:r>
                      <a:r>
                        <a:rPr lang="ru-RU" sz="2400" dirty="0">
                          <a:solidFill>
                            <a:schemeClr val="bg1"/>
                          </a:solidFill>
                          <a:effectLst/>
                        </a:rPr>
                        <a:t> де экваториал</a:t>
                      </a:r>
                      <a:endParaRPr lang="ru-RU"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ru-RU" sz="2400" dirty="0" err="1">
                          <a:solidFill>
                            <a:schemeClr val="bg1"/>
                          </a:solidFill>
                          <a:effectLst/>
                        </a:rPr>
                        <a:t>Орташа</a:t>
                      </a:r>
                      <a:endParaRPr lang="ru-RU"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97138973"/>
                  </a:ext>
                </a:extLst>
              </a:tr>
              <a:tr h="1099741">
                <a:tc>
                  <a:txBody>
                    <a:bodyPr/>
                    <a:lstStyle/>
                    <a:p>
                      <a:pPr algn="ctr">
                        <a:lnSpc>
                          <a:spcPct val="107000"/>
                        </a:lnSpc>
                        <a:spcAft>
                          <a:spcPts val="0"/>
                        </a:spcAft>
                      </a:pPr>
                      <a:r>
                        <a:rPr lang="ru-RU" sz="2400">
                          <a:solidFill>
                            <a:schemeClr val="bg1"/>
                          </a:solidFill>
                          <a:effectLst/>
                        </a:rPr>
                        <a:t>Транс-</a:t>
                      </a:r>
                      <a:endParaRPr lang="ru-RU"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ru-RU" sz="2400">
                          <a:solidFill>
                            <a:schemeClr val="bg1"/>
                          </a:solidFill>
                          <a:effectLst/>
                        </a:rPr>
                        <a:t>Бірі аксиал, бірі экваториал</a:t>
                      </a:r>
                      <a:endParaRPr lang="ru-RU"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ru-RU" sz="2400" dirty="0" err="1">
                          <a:solidFill>
                            <a:schemeClr val="bg1"/>
                          </a:solidFill>
                          <a:effectLst/>
                        </a:rPr>
                        <a:t>Тұрақтырақ</a:t>
                      </a:r>
                      <a:endParaRPr lang="ru-RU"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014031512"/>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4314899" y="705167"/>
            <a:ext cx="9658201" cy="580390"/>
          </a:xfrm>
          <a:prstGeom prst="rect">
            <a:avLst/>
          </a:prstGeom>
        </p:spPr>
        <p:txBody>
          <a:bodyPr lIns="0" tIns="0" rIns="0" bIns="0" rtlCol="0" anchor="t">
            <a:spAutoFit/>
          </a:bodyPr>
          <a:lstStyle/>
          <a:p>
            <a:pPr algn="ctr">
              <a:lnSpc>
                <a:spcPts val="4759"/>
              </a:lnSpc>
              <a:spcBef>
                <a:spcPct val="0"/>
              </a:spcBef>
            </a:pPr>
            <a:r>
              <a:rPr lang="en-US" sz="3399" b="1">
                <a:solidFill>
                  <a:srgbClr val="31588D"/>
                </a:solidFill>
                <a:latin typeface="Open Sans Bold"/>
                <a:ea typeface="Open Sans Bold"/>
                <a:cs typeface="Open Sans Bold"/>
                <a:sym typeface="Open Sans Bold"/>
              </a:rPr>
              <a:t>Цис/транс изомерлердің айырмашылығы</a:t>
            </a:r>
          </a:p>
        </p:txBody>
      </p:sp>
      <p:graphicFrame>
        <p:nvGraphicFramePr>
          <p:cNvPr id="4" name="Таблица 3"/>
          <p:cNvGraphicFramePr>
            <a:graphicFrameLocks noGrp="1"/>
          </p:cNvGraphicFramePr>
          <p:nvPr>
            <p:extLst>
              <p:ext uri="{D42A27DB-BD31-4B8C-83A1-F6EECF244321}">
                <p14:modId xmlns:p14="http://schemas.microsoft.com/office/powerpoint/2010/main" val="3866878820"/>
              </p:ext>
            </p:extLst>
          </p:nvPr>
        </p:nvGraphicFramePr>
        <p:xfrm>
          <a:off x="762000" y="2095499"/>
          <a:ext cx="16687800" cy="7239000"/>
        </p:xfrm>
        <a:graphic>
          <a:graphicData uri="http://schemas.openxmlformats.org/drawingml/2006/table">
            <a:tbl>
              <a:tblPr firstRow="1" firstCol="1" bandRow="1">
                <a:tableStyleId>{5940675A-B579-460E-94D1-54222C63F5DA}</a:tableStyleId>
              </a:tblPr>
              <a:tblGrid>
                <a:gridCol w="5562600">
                  <a:extLst>
                    <a:ext uri="{9D8B030D-6E8A-4147-A177-3AD203B41FA5}">
                      <a16:colId xmlns:a16="http://schemas.microsoft.com/office/drawing/2014/main" val="1772795319"/>
                    </a:ext>
                  </a:extLst>
                </a:gridCol>
                <a:gridCol w="5562600">
                  <a:extLst>
                    <a:ext uri="{9D8B030D-6E8A-4147-A177-3AD203B41FA5}">
                      <a16:colId xmlns:a16="http://schemas.microsoft.com/office/drawing/2014/main" val="1948021241"/>
                    </a:ext>
                  </a:extLst>
                </a:gridCol>
                <a:gridCol w="5562600">
                  <a:extLst>
                    <a:ext uri="{9D8B030D-6E8A-4147-A177-3AD203B41FA5}">
                      <a16:colId xmlns:a16="http://schemas.microsoft.com/office/drawing/2014/main" val="2069363891"/>
                    </a:ext>
                  </a:extLst>
                </a:gridCol>
              </a:tblGrid>
              <a:tr h="1809750">
                <a:tc>
                  <a:txBody>
                    <a:bodyPr/>
                    <a:lstStyle/>
                    <a:p>
                      <a:pPr algn="ctr">
                        <a:lnSpc>
                          <a:spcPct val="107000"/>
                        </a:lnSpc>
                        <a:spcAft>
                          <a:spcPts val="0"/>
                        </a:spcAft>
                      </a:pPr>
                      <a:r>
                        <a:rPr lang="ru-RU" sz="2800" dirty="0" err="1">
                          <a:solidFill>
                            <a:srgbClr val="31588D"/>
                          </a:solidFill>
                          <a:effectLst/>
                        </a:rPr>
                        <a:t>Қасиет</a:t>
                      </a:r>
                      <a:endParaRPr lang="ru-RU" sz="2800" dirty="0">
                        <a:solidFill>
                          <a:srgbClr val="31588D"/>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ru-RU" sz="2800">
                          <a:solidFill>
                            <a:srgbClr val="31588D"/>
                          </a:solidFill>
                          <a:effectLst/>
                        </a:rPr>
                        <a:t>Цис-изомер</a:t>
                      </a:r>
                      <a:endParaRPr lang="ru-RU" sz="2800">
                        <a:solidFill>
                          <a:srgbClr val="31588D"/>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ru-RU" sz="2800">
                          <a:solidFill>
                            <a:srgbClr val="31588D"/>
                          </a:solidFill>
                          <a:effectLst/>
                        </a:rPr>
                        <a:t>Транс-изомер</a:t>
                      </a:r>
                      <a:endParaRPr lang="ru-RU" sz="2800">
                        <a:solidFill>
                          <a:srgbClr val="31588D"/>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4003230233"/>
                  </a:ext>
                </a:extLst>
              </a:tr>
              <a:tr h="1809750">
                <a:tc>
                  <a:txBody>
                    <a:bodyPr/>
                    <a:lstStyle/>
                    <a:p>
                      <a:pPr algn="ctr">
                        <a:lnSpc>
                          <a:spcPct val="107000"/>
                        </a:lnSpc>
                        <a:spcAft>
                          <a:spcPts val="0"/>
                        </a:spcAft>
                      </a:pPr>
                      <a:r>
                        <a:rPr lang="ru-RU" sz="2800" dirty="0" err="1">
                          <a:solidFill>
                            <a:srgbClr val="31588D"/>
                          </a:solidFill>
                          <a:effectLst/>
                        </a:rPr>
                        <a:t>Физикалық</a:t>
                      </a:r>
                      <a:r>
                        <a:rPr lang="ru-RU" sz="2800" dirty="0">
                          <a:solidFill>
                            <a:srgbClr val="31588D"/>
                          </a:solidFill>
                          <a:effectLst/>
                        </a:rPr>
                        <a:t> </a:t>
                      </a:r>
                      <a:r>
                        <a:rPr lang="ru-RU" sz="2800" dirty="0" err="1">
                          <a:solidFill>
                            <a:srgbClr val="31588D"/>
                          </a:solidFill>
                          <a:effectLst/>
                        </a:rPr>
                        <a:t>қасиет</a:t>
                      </a:r>
                      <a:endParaRPr lang="ru-RU" sz="2800" dirty="0">
                        <a:solidFill>
                          <a:srgbClr val="31588D"/>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ru-RU" sz="2800" dirty="0" err="1">
                          <a:solidFill>
                            <a:srgbClr val="31588D"/>
                          </a:solidFill>
                          <a:effectLst/>
                        </a:rPr>
                        <a:t>Балқу</a:t>
                      </a:r>
                      <a:r>
                        <a:rPr lang="ru-RU" sz="2800" dirty="0">
                          <a:solidFill>
                            <a:srgbClr val="31588D"/>
                          </a:solidFill>
                          <a:effectLst/>
                        </a:rPr>
                        <a:t> </a:t>
                      </a:r>
                      <a:r>
                        <a:rPr lang="ru-RU" sz="2800" dirty="0" err="1">
                          <a:solidFill>
                            <a:srgbClr val="31588D"/>
                          </a:solidFill>
                          <a:effectLst/>
                        </a:rPr>
                        <a:t>температурасы</a:t>
                      </a:r>
                      <a:r>
                        <a:rPr lang="ru-RU" sz="2800" dirty="0">
                          <a:solidFill>
                            <a:srgbClr val="31588D"/>
                          </a:solidFill>
                          <a:effectLst/>
                        </a:rPr>
                        <a:t> </a:t>
                      </a:r>
                      <a:r>
                        <a:rPr lang="ru-RU" sz="2800" dirty="0" err="1">
                          <a:solidFill>
                            <a:srgbClr val="31588D"/>
                          </a:solidFill>
                          <a:effectLst/>
                        </a:rPr>
                        <a:t>әдетте</a:t>
                      </a:r>
                      <a:r>
                        <a:rPr lang="ru-RU" sz="2800" dirty="0">
                          <a:solidFill>
                            <a:srgbClr val="31588D"/>
                          </a:solidFill>
                          <a:effectLst/>
                        </a:rPr>
                        <a:t> </a:t>
                      </a:r>
                      <a:r>
                        <a:rPr lang="ru-RU" sz="2800" dirty="0" err="1">
                          <a:solidFill>
                            <a:srgbClr val="31588D"/>
                          </a:solidFill>
                          <a:effectLst/>
                        </a:rPr>
                        <a:t>төмен</a:t>
                      </a:r>
                      <a:endParaRPr lang="ru-RU" sz="2800" dirty="0">
                        <a:solidFill>
                          <a:srgbClr val="31588D"/>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ru-RU" sz="2800">
                          <a:solidFill>
                            <a:srgbClr val="31588D"/>
                          </a:solidFill>
                          <a:effectLst/>
                        </a:rPr>
                        <a:t>Балқу температурасы жоғарырақ</a:t>
                      </a:r>
                      <a:endParaRPr lang="ru-RU" sz="2800">
                        <a:solidFill>
                          <a:srgbClr val="31588D"/>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025855740"/>
                  </a:ext>
                </a:extLst>
              </a:tr>
              <a:tr h="1809750">
                <a:tc>
                  <a:txBody>
                    <a:bodyPr/>
                    <a:lstStyle/>
                    <a:p>
                      <a:pPr algn="ctr">
                        <a:lnSpc>
                          <a:spcPct val="107000"/>
                        </a:lnSpc>
                        <a:spcAft>
                          <a:spcPts val="0"/>
                        </a:spcAft>
                      </a:pPr>
                      <a:r>
                        <a:rPr lang="ru-RU" sz="2800">
                          <a:solidFill>
                            <a:srgbClr val="31588D"/>
                          </a:solidFill>
                          <a:effectLst/>
                        </a:rPr>
                        <a:t>Еріткіштік</a:t>
                      </a:r>
                      <a:endParaRPr lang="ru-RU" sz="2800">
                        <a:solidFill>
                          <a:srgbClr val="31588D"/>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ru-RU" sz="2800" dirty="0" err="1">
                          <a:solidFill>
                            <a:srgbClr val="31588D"/>
                          </a:solidFill>
                          <a:effectLst/>
                        </a:rPr>
                        <a:t>Полярлығы</a:t>
                      </a:r>
                      <a:r>
                        <a:rPr lang="ru-RU" sz="2800" dirty="0">
                          <a:solidFill>
                            <a:srgbClr val="31588D"/>
                          </a:solidFill>
                          <a:effectLst/>
                        </a:rPr>
                        <a:t> </a:t>
                      </a:r>
                      <a:r>
                        <a:rPr lang="ru-RU" sz="2800" dirty="0" err="1">
                          <a:solidFill>
                            <a:srgbClr val="31588D"/>
                          </a:solidFill>
                          <a:effectLst/>
                        </a:rPr>
                        <a:t>жоғары</a:t>
                      </a:r>
                      <a:endParaRPr lang="ru-RU" sz="2800" dirty="0">
                        <a:solidFill>
                          <a:srgbClr val="31588D"/>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ru-RU" sz="2800">
                          <a:solidFill>
                            <a:srgbClr val="31588D"/>
                          </a:solidFill>
                          <a:effectLst/>
                        </a:rPr>
                        <a:t>Полярлығы төмен</a:t>
                      </a:r>
                      <a:endParaRPr lang="ru-RU" sz="2800">
                        <a:solidFill>
                          <a:srgbClr val="31588D"/>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303522904"/>
                  </a:ext>
                </a:extLst>
              </a:tr>
              <a:tr h="1809750">
                <a:tc>
                  <a:txBody>
                    <a:bodyPr/>
                    <a:lstStyle/>
                    <a:p>
                      <a:pPr algn="ctr">
                        <a:lnSpc>
                          <a:spcPct val="107000"/>
                        </a:lnSpc>
                        <a:spcAft>
                          <a:spcPts val="0"/>
                        </a:spcAft>
                      </a:pPr>
                      <a:r>
                        <a:rPr lang="ru-RU" sz="2800">
                          <a:solidFill>
                            <a:srgbClr val="31588D"/>
                          </a:solidFill>
                          <a:effectLst/>
                        </a:rPr>
                        <a:t>Реакцияға түсуі</a:t>
                      </a:r>
                      <a:endParaRPr lang="ru-RU" sz="2800">
                        <a:solidFill>
                          <a:srgbClr val="31588D"/>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ru-RU" sz="2800" dirty="0" err="1">
                          <a:solidFill>
                            <a:srgbClr val="31588D"/>
                          </a:solidFill>
                          <a:effectLst/>
                        </a:rPr>
                        <a:t>Стереоқиындық</a:t>
                      </a:r>
                      <a:r>
                        <a:rPr lang="ru-RU" sz="2800" dirty="0">
                          <a:solidFill>
                            <a:srgbClr val="31588D"/>
                          </a:solidFill>
                          <a:effectLst/>
                        </a:rPr>
                        <a:t> </a:t>
                      </a:r>
                      <a:r>
                        <a:rPr lang="ru-RU" sz="2800" dirty="0" err="1">
                          <a:solidFill>
                            <a:srgbClr val="31588D"/>
                          </a:solidFill>
                          <a:effectLst/>
                        </a:rPr>
                        <a:t>болуы</a:t>
                      </a:r>
                      <a:r>
                        <a:rPr lang="ru-RU" sz="2800" dirty="0">
                          <a:solidFill>
                            <a:srgbClr val="31588D"/>
                          </a:solidFill>
                          <a:effectLst/>
                        </a:rPr>
                        <a:t> </a:t>
                      </a:r>
                      <a:r>
                        <a:rPr lang="ru-RU" sz="2800" dirty="0" err="1">
                          <a:solidFill>
                            <a:srgbClr val="31588D"/>
                          </a:solidFill>
                          <a:effectLst/>
                        </a:rPr>
                        <a:t>мүмкін</a:t>
                      </a:r>
                      <a:endParaRPr lang="ru-RU" sz="2800" dirty="0">
                        <a:solidFill>
                          <a:srgbClr val="31588D"/>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ru-RU" sz="2800" dirty="0" err="1">
                          <a:solidFill>
                            <a:srgbClr val="31588D"/>
                          </a:solidFill>
                          <a:effectLst/>
                        </a:rPr>
                        <a:t>Кейде</a:t>
                      </a:r>
                      <a:r>
                        <a:rPr lang="ru-RU" sz="2800" dirty="0">
                          <a:solidFill>
                            <a:srgbClr val="31588D"/>
                          </a:solidFill>
                          <a:effectLst/>
                        </a:rPr>
                        <a:t> </a:t>
                      </a:r>
                      <a:r>
                        <a:rPr lang="ru-RU" sz="2800" dirty="0" err="1">
                          <a:solidFill>
                            <a:srgbClr val="31588D"/>
                          </a:solidFill>
                          <a:effectLst/>
                        </a:rPr>
                        <a:t>жеңіл</a:t>
                      </a:r>
                      <a:r>
                        <a:rPr lang="ru-RU" sz="2800" dirty="0">
                          <a:solidFill>
                            <a:srgbClr val="31588D"/>
                          </a:solidFill>
                          <a:effectLst/>
                        </a:rPr>
                        <a:t> </a:t>
                      </a:r>
                      <a:r>
                        <a:rPr lang="ru-RU" sz="2800" dirty="0" err="1">
                          <a:solidFill>
                            <a:srgbClr val="31588D"/>
                          </a:solidFill>
                          <a:effectLst/>
                        </a:rPr>
                        <a:t>түседі</a:t>
                      </a:r>
                      <a:endParaRPr lang="ru-RU" sz="2800" dirty="0">
                        <a:solidFill>
                          <a:srgbClr val="31588D"/>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801102214"/>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14350" y="1744856"/>
            <a:ext cx="17259300" cy="6741924"/>
          </a:xfrm>
          <a:prstGeom prst="rect">
            <a:avLst/>
          </a:prstGeom>
        </p:spPr>
        <p:txBody>
          <a:bodyPr lIns="0" tIns="0" rIns="0" bIns="0" rtlCol="0" anchor="t">
            <a:spAutoFit/>
          </a:bodyPr>
          <a:lstStyle/>
          <a:p>
            <a:pPr algn="ctr">
              <a:lnSpc>
                <a:spcPts val="5347"/>
              </a:lnSpc>
              <a:spcBef>
                <a:spcPct val="0"/>
              </a:spcBef>
            </a:pPr>
            <a:r>
              <a:rPr lang="en-US" sz="3819" b="1">
                <a:solidFill>
                  <a:srgbClr val="31588D"/>
                </a:solidFill>
                <a:latin typeface="Open Sans Bold"/>
                <a:ea typeface="Open Sans Bold"/>
                <a:cs typeface="Open Sans Bold"/>
                <a:sym typeface="Open Sans Bold"/>
              </a:rPr>
              <a:t>Циклогексан және оның конформациялары</a:t>
            </a:r>
          </a:p>
          <a:p>
            <a:pPr algn="ctr">
              <a:lnSpc>
                <a:spcPts val="5347"/>
              </a:lnSpc>
              <a:spcBef>
                <a:spcPct val="0"/>
              </a:spcBef>
            </a:pPr>
            <a:r>
              <a:rPr lang="en-US" sz="3819" i="1">
                <a:solidFill>
                  <a:srgbClr val="31588D"/>
                </a:solidFill>
                <a:latin typeface="Open Sans Italics"/>
                <a:ea typeface="Open Sans Italics"/>
                <a:cs typeface="Open Sans Italics"/>
                <a:sym typeface="Open Sans Italics"/>
              </a:rPr>
              <a:t>Циклогексан </a:t>
            </a:r>
            <a:r>
              <a:rPr lang="en-US" sz="3819">
                <a:solidFill>
                  <a:srgbClr val="31588D"/>
                </a:solidFill>
                <a:latin typeface="Open Sans"/>
                <a:ea typeface="Open Sans"/>
                <a:cs typeface="Open Sans"/>
                <a:sym typeface="Open Sans"/>
              </a:rPr>
              <a:t>(C₆H₁₂) — алты мүшелі шеңберлі қаныққан көмірсутек. Оның кеңістіктік құрылымы ерекше, себебі ол жазық формада болмайды. Циклогексан молекуласы кеңістікте конформация жасайды — яғни, оның атомдары айналу арқылы әртүрлі тұрақтылықтағы пішіндерге (форма) ауыса алады. Циклогексан молекуласы жазық болғанда көміртек-көміртек арасындағы байланыс бұрышы 120° болады — бұл sp³-гибридтелген атомдар үшін (109.5°) кернеу тудырады. Осы бұрыштық кернеуді азайту үшін молекула кеңістікте иіледі де, тұрақты конформациялар қабылдайды.</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0" y="621256"/>
            <a:ext cx="18288000" cy="8977813"/>
          </a:xfrm>
          <a:prstGeom prst="rect">
            <a:avLst/>
          </a:prstGeom>
        </p:spPr>
        <p:txBody>
          <a:bodyPr lIns="0" tIns="0" rIns="0" bIns="0" rtlCol="0" anchor="t">
            <a:spAutoFit/>
          </a:bodyPr>
          <a:lstStyle/>
          <a:p>
            <a:pPr algn="ctr">
              <a:lnSpc>
                <a:spcPts val="4434"/>
              </a:lnSpc>
              <a:spcBef>
                <a:spcPct val="0"/>
              </a:spcBef>
            </a:pPr>
            <a:r>
              <a:rPr lang="en-US" sz="3167" b="1">
                <a:solidFill>
                  <a:srgbClr val="31588D"/>
                </a:solidFill>
                <a:latin typeface="Open Sans Bold"/>
                <a:ea typeface="Open Sans Bold"/>
                <a:cs typeface="Open Sans Bold"/>
                <a:sym typeface="Open Sans Bold"/>
              </a:rPr>
              <a:t>Циклогексанның негізгі конформациялары</a:t>
            </a:r>
          </a:p>
          <a:p>
            <a:pPr algn="ctr">
              <a:lnSpc>
                <a:spcPts val="4434"/>
              </a:lnSpc>
              <a:spcBef>
                <a:spcPct val="0"/>
              </a:spcBef>
            </a:pPr>
            <a:r>
              <a:rPr lang="en-US" sz="3167" i="1">
                <a:solidFill>
                  <a:srgbClr val="31588D"/>
                </a:solidFill>
                <a:latin typeface="Open Sans Italics"/>
                <a:ea typeface="Open Sans Italics"/>
                <a:cs typeface="Open Sans Italics"/>
                <a:sym typeface="Open Sans Italics"/>
              </a:rPr>
              <a:t>1. Орындық форма</a:t>
            </a:r>
          </a:p>
          <a:p>
            <a:pPr algn="ctr">
              <a:lnSpc>
                <a:spcPts val="4434"/>
              </a:lnSpc>
              <a:spcBef>
                <a:spcPct val="0"/>
              </a:spcBef>
            </a:pPr>
            <a:r>
              <a:rPr lang="en-US" sz="3167">
                <a:solidFill>
                  <a:srgbClr val="31588D"/>
                </a:solidFill>
                <a:latin typeface="Open Sans"/>
                <a:ea typeface="Open Sans"/>
                <a:cs typeface="Open Sans"/>
                <a:sym typeface="Open Sans"/>
              </a:rPr>
              <a:t>- Ең тұрақты форма.</a:t>
            </a:r>
          </a:p>
          <a:p>
            <a:pPr algn="ctr">
              <a:lnSpc>
                <a:spcPts val="4434"/>
              </a:lnSpc>
              <a:spcBef>
                <a:spcPct val="0"/>
              </a:spcBef>
            </a:pPr>
            <a:r>
              <a:rPr lang="en-US" sz="3167">
                <a:solidFill>
                  <a:srgbClr val="31588D"/>
                </a:solidFill>
                <a:latin typeface="Open Sans"/>
                <a:ea typeface="Open Sans"/>
                <a:cs typeface="Open Sans"/>
                <a:sym typeface="Open Sans"/>
              </a:rPr>
              <a:t>- Бұрыштық және торсиондық кернеу жоқ.</a:t>
            </a:r>
          </a:p>
          <a:p>
            <a:pPr algn="ctr">
              <a:lnSpc>
                <a:spcPts val="4434"/>
              </a:lnSpc>
              <a:spcBef>
                <a:spcPct val="0"/>
              </a:spcBef>
            </a:pPr>
            <a:r>
              <a:rPr lang="en-US" sz="3167">
                <a:solidFill>
                  <a:srgbClr val="31588D"/>
                </a:solidFill>
                <a:latin typeface="Open Sans"/>
                <a:ea typeface="Open Sans"/>
                <a:cs typeface="Open Sans"/>
                <a:sym typeface="Open Sans"/>
              </a:rPr>
              <a:t>- Барлық байланыс бұрыштары — ≈109.5°.</a:t>
            </a:r>
          </a:p>
          <a:p>
            <a:pPr algn="ctr">
              <a:lnSpc>
                <a:spcPts val="4434"/>
              </a:lnSpc>
              <a:spcBef>
                <a:spcPct val="0"/>
              </a:spcBef>
            </a:pPr>
            <a:r>
              <a:rPr lang="en-US" sz="3167">
                <a:solidFill>
                  <a:srgbClr val="31588D"/>
                </a:solidFill>
                <a:latin typeface="Open Sans"/>
                <a:ea typeface="Open Sans"/>
                <a:cs typeface="Open Sans"/>
                <a:sym typeface="Open Sans"/>
              </a:rPr>
              <a:t>- Орналасуы: аксиал (тік):3↑ және 3↓; экваториал (жазықтық бойымен): 6 экваториал орынбасар. Энергиясы ең төмен, сондықтан көп жағдайда молекула дәл осы формада болады.</a:t>
            </a:r>
          </a:p>
          <a:p>
            <a:pPr algn="ctr">
              <a:lnSpc>
                <a:spcPts val="4434"/>
              </a:lnSpc>
              <a:spcBef>
                <a:spcPct val="0"/>
              </a:spcBef>
            </a:pPr>
            <a:r>
              <a:rPr lang="en-US" sz="3167" i="1">
                <a:solidFill>
                  <a:srgbClr val="31588D"/>
                </a:solidFill>
                <a:latin typeface="Open Sans Italics"/>
                <a:ea typeface="Open Sans Italics"/>
                <a:cs typeface="Open Sans Italics"/>
                <a:sym typeface="Open Sans Italics"/>
              </a:rPr>
              <a:t>2. Қайық форма</a:t>
            </a:r>
          </a:p>
          <a:p>
            <a:pPr algn="ctr">
              <a:lnSpc>
                <a:spcPts val="4434"/>
              </a:lnSpc>
              <a:spcBef>
                <a:spcPct val="0"/>
              </a:spcBef>
            </a:pPr>
            <a:r>
              <a:rPr lang="en-US" sz="3167">
                <a:solidFill>
                  <a:srgbClr val="31588D"/>
                </a:solidFill>
                <a:latin typeface="Open Sans"/>
                <a:ea typeface="Open Sans"/>
                <a:cs typeface="Open Sans"/>
                <a:sym typeface="Open Sans"/>
              </a:rPr>
              <a:t>- Тұрақсыз форма.</a:t>
            </a:r>
          </a:p>
          <a:p>
            <a:pPr algn="ctr">
              <a:lnSpc>
                <a:spcPts val="4434"/>
              </a:lnSpc>
              <a:spcBef>
                <a:spcPct val="0"/>
              </a:spcBef>
            </a:pPr>
            <a:r>
              <a:rPr lang="en-US" sz="3167">
                <a:solidFill>
                  <a:srgbClr val="31588D"/>
                </a:solidFill>
                <a:latin typeface="Open Sans"/>
                <a:ea typeface="Open Sans"/>
                <a:cs typeface="Open Sans"/>
                <a:sym typeface="Open Sans"/>
              </a:rPr>
              <a:t>- Торсиондық және стериялық кернеу жоғары (мысалы, 1,4-атымдар арасындағы жақын тебілу).</a:t>
            </a:r>
          </a:p>
          <a:p>
            <a:pPr algn="ctr">
              <a:lnSpc>
                <a:spcPts val="4434"/>
              </a:lnSpc>
              <a:spcBef>
                <a:spcPct val="0"/>
              </a:spcBef>
            </a:pPr>
            <a:r>
              <a:rPr lang="en-US" sz="3167">
                <a:solidFill>
                  <a:srgbClr val="31588D"/>
                </a:solidFill>
                <a:latin typeface="Open Sans"/>
                <a:ea typeface="Open Sans"/>
                <a:cs typeface="Open Sans"/>
                <a:sym typeface="Open Sans"/>
              </a:rPr>
              <a:t>- Тек өтпелі күйде (реакция кезінде) болуы мүмкін.</a:t>
            </a:r>
          </a:p>
          <a:p>
            <a:pPr algn="ctr">
              <a:lnSpc>
                <a:spcPts val="4434"/>
              </a:lnSpc>
              <a:spcBef>
                <a:spcPct val="0"/>
              </a:spcBef>
            </a:pPr>
            <a:r>
              <a:rPr lang="en-US" sz="3167" i="1">
                <a:solidFill>
                  <a:srgbClr val="31588D"/>
                </a:solidFill>
                <a:latin typeface="Open Sans Italics"/>
                <a:ea typeface="Open Sans Italics"/>
                <a:cs typeface="Open Sans Italics"/>
                <a:sym typeface="Open Sans Italics"/>
              </a:rPr>
              <a:t>3. Жарты орындық және бүктелген қайық (Twist-boat)</a:t>
            </a:r>
          </a:p>
          <a:p>
            <a:pPr algn="ctr">
              <a:lnSpc>
                <a:spcPts val="4434"/>
              </a:lnSpc>
              <a:spcBef>
                <a:spcPct val="0"/>
              </a:spcBef>
            </a:pPr>
            <a:r>
              <a:rPr lang="en-US" sz="3167">
                <a:solidFill>
                  <a:srgbClr val="31588D"/>
                </a:solidFill>
                <a:latin typeface="Open Sans"/>
                <a:ea typeface="Open Sans"/>
                <a:cs typeface="Open Sans"/>
                <a:sym typeface="Open Sans"/>
              </a:rPr>
              <a:t>- Жарты орындық — ең тұрақсыз, реакциялардың өтпелі күйі ретінде кездеседі.</a:t>
            </a:r>
          </a:p>
          <a:p>
            <a:pPr algn="ctr">
              <a:lnSpc>
                <a:spcPts val="4434"/>
              </a:lnSpc>
              <a:spcBef>
                <a:spcPct val="0"/>
              </a:spcBef>
            </a:pPr>
            <a:r>
              <a:rPr lang="en-US" sz="3167">
                <a:solidFill>
                  <a:srgbClr val="31588D"/>
                </a:solidFill>
                <a:latin typeface="Open Sans"/>
                <a:ea typeface="Open Sans"/>
                <a:cs typeface="Open Sans"/>
                <a:sym typeface="Open Sans"/>
              </a:rPr>
              <a:t>- Бүктелген қайық — қайыққа қарағанда біршама тұрақтырақ.</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31588D"/>
        </a:solidFill>
        <a:effectLst/>
      </p:bgPr>
    </p:bg>
    <p:spTree>
      <p:nvGrpSpPr>
        <p:cNvPr id="1" name=""/>
        <p:cNvGrpSpPr/>
        <p:nvPr/>
      </p:nvGrpSpPr>
      <p:grpSpPr>
        <a:xfrm>
          <a:off x="0" y="0"/>
          <a:ext cx="0" cy="0"/>
          <a:chOff x="0" y="0"/>
          <a:chExt cx="0" cy="0"/>
        </a:xfrm>
      </p:grpSpPr>
      <p:sp>
        <p:nvSpPr>
          <p:cNvPr id="2" name="TextBox 2"/>
          <p:cNvSpPr txBox="1"/>
          <p:nvPr/>
        </p:nvSpPr>
        <p:spPr>
          <a:xfrm>
            <a:off x="627563" y="1237487"/>
            <a:ext cx="17032875" cy="7745350"/>
          </a:xfrm>
          <a:prstGeom prst="rect">
            <a:avLst/>
          </a:prstGeom>
        </p:spPr>
        <p:txBody>
          <a:bodyPr lIns="0" tIns="0" rIns="0" bIns="0" rtlCol="0" anchor="t">
            <a:spAutoFit/>
          </a:bodyPr>
          <a:lstStyle/>
          <a:p>
            <a:pPr algn="ctr">
              <a:lnSpc>
                <a:spcPts val="5165"/>
              </a:lnSpc>
              <a:spcBef>
                <a:spcPct val="0"/>
              </a:spcBef>
            </a:pPr>
            <a:r>
              <a:rPr lang="en-US" sz="3689" b="1">
                <a:solidFill>
                  <a:srgbClr val="FFFFFF"/>
                </a:solidFill>
                <a:latin typeface="Open Sans Bold"/>
                <a:ea typeface="Open Sans Bold"/>
                <a:cs typeface="Open Sans Bold"/>
                <a:sym typeface="Open Sans Bold"/>
              </a:rPr>
              <a:t>Конформациялар арасындағы ауысу</a:t>
            </a:r>
          </a:p>
          <a:p>
            <a:pPr algn="ctr">
              <a:lnSpc>
                <a:spcPts val="5165"/>
              </a:lnSpc>
              <a:spcBef>
                <a:spcPct val="0"/>
              </a:spcBef>
            </a:pPr>
            <a:r>
              <a:rPr lang="en-US" sz="3689">
                <a:solidFill>
                  <a:srgbClr val="FFFFFF"/>
                </a:solidFill>
                <a:latin typeface="Open Sans"/>
                <a:ea typeface="Open Sans"/>
                <a:cs typeface="Open Sans"/>
                <a:sym typeface="Open Sans"/>
              </a:rPr>
              <a:t>Циклогексанның орындық формасы конформациялық инверсияға ұшырауы мүмкін: аксиал - экваториал. Мысалы: егер метил тобы аксиал бағытта болса, конформация ауысқанда экваториал бағытқа өтеді.</a:t>
            </a:r>
          </a:p>
          <a:p>
            <a:pPr algn="ctr">
              <a:lnSpc>
                <a:spcPts val="5165"/>
              </a:lnSpc>
              <a:spcBef>
                <a:spcPct val="0"/>
              </a:spcBef>
            </a:pPr>
            <a:r>
              <a:rPr lang="en-US" sz="3689">
                <a:solidFill>
                  <a:srgbClr val="FFFFFF"/>
                </a:solidFill>
                <a:latin typeface="Open Sans"/>
                <a:ea typeface="Open Sans"/>
                <a:cs typeface="Open Sans"/>
                <a:sym typeface="Open Sans"/>
              </a:rPr>
              <a:t>Орынбасарлардың орны және тұрақтылық: экваториал орынбасарлар — тұрақты (стериялық кедергі аз), аксиал орынбасарлар — тұрақсыз (1,3-диаксиал кедергі болады)</a:t>
            </a:r>
          </a:p>
          <a:p>
            <a:pPr algn="ctr">
              <a:lnSpc>
                <a:spcPts val="5165"/>
              </a:lnSpc>
              <a:spcBef>
                <a:spcPct val="0"/>
              </a:spcBef>
            </a:pPr>
            <a:endParaRPr lang="en-US" sz="3689">
              <a:solidFill>
                <a:srgbClr val="FFFFFF"/>
              </a:solidFill>
              <a:latin typeface="Open Sans"/>
              <a:ea typeface="Open Sans"/>
              <a:cs typeface="Open Sans"/>
              <a:sym typeface="Open Sans"/>
            </a:endParaRPr>
          </a:p>
          <a:p>
            <a:pPr algn="ctr">
              <a:lnSpc>
                <a:spcPts val="5165"/>
              </a:lnSpc>
              <a:spcBef>
                <a:spcPct val="0"/>
              </a:spcBef>
            </a:pPr>
            <a:r>
              <a:rPr lang="en-US" sz="3689">
                <a:solidFill>
                  <a:srgbClr val="FFFFFF"/>
                </a:solidFill>
                <a:latin typeface="Open Sans"/>
                <a:ea typeface="Open Sans"/>
                <a:cs typeface="Open Sans"/>
                <a:sym typeface="Open Sans"/>
              </a:rPr>
              <a:t>Мысал: Метилциклогексан</a:t>
            </a:r>
          </a:p>
          <a:p>
            <a:pPr algn="ctr">
              <a:lnSpc>
                <a:spcPts val="5165"/>
              </a:lnSpc>
              <a:spcBef>
                <a:spcPct val="0"/>
              </a:spcBef>
            </a:pPr>
            <a:r>
              <a:rPr lang="en-US" sz="3689">
                <a:solidFill>
                  <a:srgbClr val="FFFFFF"/>
                </a:solidFill>
                <a:latin typeface="Open Sans"/>
                <a:ea typeface="Open Sans"/>
                <a:cs typeface="Open Sans"/>
                <a:sym typeface="Open Sans"/>
              </a:rPr>
              <a:t>- Метил тобы экваториал бағытта тұрса — тұрақты</a:t>
            </a:r>
          </a:p>
          <a:p>
            <a:pPr algn="ctr">
              <a:lnSpc>
                <a:spcPts val="5165"/>
              </a:lnSpc>
              <a:spcBef>
                <a:spcPct val="0"/>
              </a:spcBef>
            </a:pPr>
            <a:r>
              <a:rPr lang="en-US" sz="3689">
                <a:solidFill>
                  <a:srgbClr val="FFFFFF"/>
                </a:solidFill>
                <a:latin typeface="Open Sans"/>
                <a:ea typeface="Open Sans"/>
                <a:cs typeface="Open Sans"/>
                <a:sym typeface="Open Sans"/>
              </a:rPr>
              <a:t>- Аксиал бағытта тұрса — 1,3-диаксиал тебілу орын алады, тұрақсыз</a:t>
            </a:r>
          </a:p>
          <a:p>
            <a:pPr algn="ctr">
              <a:lnSpc>
                <a:spcPts val="5165"/>
              </a:lnSpc>
              <a:spcBef>
                <a:spcPct val="0"/>
              </a:spcBef>
            </a:pPr>
            <a:r>
              <a:rPr lang="en-US" sz="3689">
                <a:solidFill>
                  <a:srgbClr val="FFFFFF"/>
                </a:solidFill>
                <a:latin typeface="Open Sans"/>
                <a:ea typeface="Open Sans"/>
                <a:cs typeface="Open Sans"/>
                <a:sym typeface="Open Sans"/>
              </a:rPr>
              <a:t>Стереоизомерияның циклоалкандардың химиялық қасиеттеріне әсері</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31588D"/>
        </a:solidFill>
        <a:effectLst/>
      </p:bgPr>
    </p:bg>
    <p:spTree>
      <p:nvGrpSpPr>
        <p:cNvPr id="1" name=""/>
        <p:cNvGrpSpPr/>
        <p:nvPr/>
      </p:nvGrpSpPr>
      <p:grpSpPr>
        <a:xfrm>
          <a:off x="0" y="0"/>
          <a:ext cx="0" cy="0"/>
          <a:chOff x="0" y="0"/>
          <a:chExt cx="0" cy="0"/>
        </a:xfrm>
      </p:grpSpPr>
      <p:sp>
        <p:nvSpPr>
          <p:cNvPr id="2" name="TextBox 2"/>
          <p:cNvSpPr txBox="1"/>
          <p:nvPr/>
        </p:nvSpPr>
        <p:spPr>
          <a:xfrm>
            <a:off x="0" y="1219517"/>
            <a:ext cx="18288000" cy="7181215"/>
          </a:xfrm>
          <a:prstGeom prst="rect">
            <a:avLst/>
          </a:prstGeom>
        </p:spPr>
        <p:txBody>
          <a:bodyPr lIns="0" tIns="0" rIns="0" bIns="0" rtlCol="0" anchor="t">
            <a:spAutoFit/>
          </a:bodyPr>
          <a:lstStyle/>
          <a:p>
            <a:pPr algn="ctr">
              <a:lnSpc>
                <a:spcPts val="4759"/>
              </a:lnSpc>
              <a:spcBef>
                <a:spcPct val="0"/>
              </a:spcBef>
            </a:pPr>
            <a:r>
              <a:rPr lang="en-US" sz="3399" b="1">
                <a:solidFill>
                  <a:srgbClr val="FFFFFF"/>
                </a:solidFill>
                <a:latin typeface="Open Sans Bold"/>
                <a:ea typeface="Open Sans Bold"/>
                <a:cs typeface="Open Sans Bold"/>
                <a:sym typeface="Open Sans Bold"/>
              </a:rPr>
              <a:t>Циклоалкандардың стереоизомериясы</a:t>
            </a:r>
            <a:r>
              <a:rPr lang="en-US" sz="3399">
                <a:solidFill>
                  <a:srgbClr val="FFFFFF"/>
                </a:solidFill>
                <a:latin typeface="Open Sans"/>
                <a:ea typeface="Open Sans"/>
                <a:cs typeface="Open Sans"/>
                <a:sym typeface="Open Sans"/>
              </a:rPr>
              <a:t> — әсіресе цис-/транс-изомерия — олардың реакцияға түсу қабілетіне, өнімнің құрылысына және реакция бағытына әсер етеді. Мұндай айырмашылықтар кеңістіктік орналасуынан туындайды.</a:t>
            </a:r>
          </a:p>
          <a:p>
            <a:pPr algn="ctr">
              <a:lnSpc>
                <a:spcPts val="4759"/>
              </a:lnSpc>
              <a:spcBef>
                <a:spcPct val="0"/>
              </a:spcBef>
            </a:pPr>
            <a:endParaRPr lang="en-US" sz="3399">
              <a:solidFill>
                <a:srgbClr val="FFFFFF"/>
              </a:solidFill>
              <a:latin typeface="Open Sans"/>
              <a:ea typeface="Open Sans"/>
              <a:cs typeface="Open Sans"/>
              <a:sym typeface="Open Sans"/>
            </a:endParaRPr>
          </a:p>
          <a:p>
            <a:pPr algn="ctr">
              <a:lnSpc>
                <a:spcPts val="4759"/>
              </a:lnSpc>
              <a:spcBef>
                <a:spcPct val="0"/>
              </a:spcBef>
            </a:pPr>
            <a:r>
              <a:rPr lang="en-US" sz="3399" i="1">
                <a:solidFill>
                  <a:srgbClr val="FFFFFF"/>
                </a:solidFill>
                <a:latin typeface="Open Sans Italics"/>
                <a:ea typeface="Open Sans Italics"/>
                <a:cs typeface="Open Sans Italics"/>
                <a:sym typeface="Open Sans Italics"/>
              </a:rPr>
              <a:t>1. Цис-/транс-изомерлердің реакция жылдамдығы мен бағытына әсері.</a:t>
            </a:r>
            <a:r>
              <a:rPr lang="en-US" sz="3399">
                <a:solidFill>
                  <a:srgbClr val="FFFFFF"/>
                </a:solidFill>
                <a:latin typeface="Open Sans"/>
                <a:ea typeface="Open Sans"/>
                <a:cs typeface="Open Sans"/>
                <a:sym typeface="Open Sans"/>
              </a:rPr>
              <a:t> Мысал: 1,2-диметилциклогексан: цис-изомер: екі метил тобы бір жақта (біреуі аксиал, бірі экваториал); транс-изомер: бір метил жоғары, біреуі төмен — екеуі де экваториал орналасуға мүмкіндік алады.</a:t>
            </a:r>
          </a:p>
          <a:p>
            <a:pPr algn="ctr">
              <a:lnSpc>
                <a:spcPts val="4759"/>
              </a:lnSpc>
              <a:spcBef>
                <a:spcPct val="0"/>
              </a:spcBef>
            </a:pPr>
            <a:endParaRPr lang="en-US" sz="3399">
              <a:solidFill>
                <a:srgbClr val="FFFFFF"/>
              </a:solidFill>
              <a:latin typeface="Open Sans"/>
              <a:ea typeface="Open Sans"/>
              <a:cs typeface="Open Sans"/>
              <a:sym typeface="Open Sans"/>
            </a:endParaRPr>
          </a:p>
          <a:p>
            <a:pPr algn="ctr">
              <a:lnSpc>
                <a:spcPts val="4759"/>
              </a:lnSpc>
              <a:spcBef>
                <a:spcPct val="0"/>
              </a:spcBef>
            </a:pPr>
            <a:r>
              <a:rPr lang="en-US" sz="3399">
                <a:solidFill>
                  <a:srgbClr val="FFFFFF"/>
                </a:solidFill>
                <a:latin typeface="Open Sans"/>
                <a:ea typeface="Open Sans"/>
                <a:cs typeface="Open Sans"/>
                <a:sym typeface="Open Sans"/>
              </a:rPr>
              <a:t>Тұрақтылығы: транс-изомер — тұрақтырақ; цис-изомер — кеңістіктік кедергілерге байланысты тұрақсыздау. Бұл айырмашылық химиялық реакцияларда (мысалы, орынбасу, тотығу) реакцияның энергетикасы мен жылдамдығына әсер етеді.</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31588D"/>
        </a:solidFill>
        <a:effectLst/>
      </p:bgPr>
    </p:bg>
    <p:spTree>
      <p:nvGrpSpPr>
        <p:cNvPr id="1" name=""/>
        <p:cNvGrpSpPr/>
        <p:nvPr/>
      </p:nvGrpSpPr>
      <p:grpSpPr>
        <a:xfrm>
          <a:off x="0" y="0"/>
          <a:ext cx="0" cy="0"/>
          <a:chOff x="0" y="0"/>
          <a:chExt cx="0" cy="0"/>
        </a:xfrm>
      </p:grpSpPr>
      <p:sp>
        <p:nvSpPr>
          <p:cNvPr id="2" name="TextBox 2"/>
          <p:cNvSpPr txBox="1"/>
          <p:nvPr/>
        </p:nvSpPr>
        <p:spPr>
          <a:xfrm>
            <a:off x="514350" y="2937037"/>
            <a:ext cx="17259300" cy="4346252"/>
          </a:xfrm>
          <a:prstGeom prst="rect">
            <a:avLst/>
          </a:prstGeom>
        </p:spPr>
        <p:txBody>
          <a:bodyPr lIns="0" tIns="0" rIns="0" bIns="0" rtlCol="0" anchor="t">
            <a:spAutoFit/>
          </a:bodyPr>
          <a:lstStyle/>
          <a:p>
            <a:pPr algn="ctr">
              <a:lnSpc>
                <a:spcPts val="4951"/>
              </a:lnSpc>
              <a:spcBef>
                <a:spcPct val="0"/>
              </a:spcBef>
            </a:pPr>
            <a:endParaRPr/>
          </a:p>
          <a:p>
            <a:pPr algn="ctr">
              <a:lnSpc>
                <a:spcPts val="4951"/>
              </a:lnSpc>
              <a:spcBef>
                <a:spcPct val="0"/>
              </a:spcBef>
            </a:pPr>
            <a:r>
              <a:rPr lang="en-US" sz="3536" b="1">
                <a:solidFill>
                  <a:srgbClr val="FFFFFF"/>
                </a:solidFill>
                <a:latin typeface="Open Sans Bold"/>
                <a:ea typeface="Open Sans Bold"/>
                <a:cs typeface="Open Sans Bold"/>
                <a:sym typeface="Open Sans Bold"/>
              </a:rPr>
              <a:t>2. Реакция механизмінің стереоспецификалығы. </a:t>
            </a:r>
            <a:r>
              <a:rPr lang="en-US" sz="3536">
                <a:solidFill>
                  <a:srgbClr val="FFFFFF"/>
                </a:solidFill>
                <a:latin typeface="Open Sans"/>
                <a:ea typeface="Open Sans"/>
                <a:cs typeface="Open Sans"/>
                <a:sym typeface="Open Sans"/>
              </a:rPr>
              <a:t>Кейбір реакциялар цис-/транс-изомерлерге әртүрлі механизммен жүруі мүмкін. Екі жақты стереоэффект мысалы: цис-1,2-дибромциклобутан Zn/H⁺ қатысында Z-алкен береді. Транс-1,2-дибромциклобутан сол жағдайларда E-алкен береді. Реакция стереоспецификалық, себебі изомер түріне байланысты өнім өзгереді.</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31588D"/>
        </a:solidFill>
        <a:effectLst/>
      </p:bgPr>
    </p:bg>
    <p:spTree>
      <p:nvGrpSpPr>
        <p:cNvPr id="1" name=""/>
        <p:cNvGrpSpPr/>
        <p:nvPr/>
      </p:nvGrpSpPr>
      <p:grpSpPr>
        <a:xfrm>
          <a:off x="0" y="0"/>
          <a:ext cx="0" cy="0"/>
          <a:chOff x="0" y="0"/>
          <a:chExt cx="0" cy="0"/>
        </a:xfrm>
      </p:grpSpPr>
      <p:sp>
        <p:nvSpPr>
          <p:cNvPr id="2" name="TextBox 2"/>
          <p:cNvSpPr txBox="1"/>
          <p:nvPr/>
        </p:nvSpPr>
        <p:spPr>
          <a:xfrm>
            <a:off x="378925" y="3395112"/>
            <a:ext cx="17530150" cy="3406086"/>
          </a:xfrm>
          <a:prstGeom prst="rect">
            <a:avLst/>
          </a:prstGeom>
        </p:spPr>
        <p:txBody>
          <a:bodyPr lIns="0" tIns="0" rIns="0" bIns="0" rtlCol="0" anchor="t">
            <a:spAutoFit/>
          </a:bodyPr>
          <a:lstStyle/>
          <a:p>
            <a:pPr algn="ctr">
              <a:lnSpc>
                <a:spcPts val="5462"/>
              </a:lnSpc>
              <a:spcBef>
                <a:spcPct val="0"/>
              </a:spcBef>
            </a:pPr>
            <a:r>
              <a:rPr lang="en-US" sz="3902" b="1">
                <a:solidFill>
                  <a:srgbClr val="FFFFFF"/>
                </a:solidFill>
                <a:latin typeface="Open Sans Bold"/>
                <a:ea typeface="Open Sans Bold"/>
                <a:cs typeface="Open Sans Bold"/>
                <a:sym typeface="Open Sans Bold"/>
              </a:rPr>
              <a:t>3. Тотығу реакцияларындағы айырмашылықтар.</a:t>
            </a:r>
            <a:r>
              <a:rPr lang="en-US" sz="3902">
                <a:solidFill>
                  <a:srgbClr val="FFFFFF"/>
                </a:solidFill>
                <a:latin typeface="Open Sans"/>
                <a:ea typeface="Open Sans"/>
                <a:cs typeface="Open Sans"/>
                <a:sym typeface="Open Sans"/>
              </a:rPr>
              <a:t> Циклоалкан туындыларының тотығу реакцияларында, егер орынбасарлар цис түрде жақын орналасса, тотықтырғыштың әсері күштірек жүреді. Мысал: Цис- және транс-1,2-диолдар: цис-циклогександиол тотығуға оңай түседі; транс-диол – кедергісі көп, реакция баяу жүреді.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31588D"/>
        </a:solidFill>
        <a:effectLst/>
      </p:bgPr>
    </p:bg>
    <p:spTree>
      <p:nvGrpSpPr>
        <p:cNvPr id="1" name=""/>
        <p:cNvGrpSpPr/>
        <p:nvPr/>
      </p:nvGrpSpPr>
      <p:grpSpPr>
        <a:xfrm>
          <a:off x="0" y="0"/>
          <a:ext cx="0" cy="0"/>
          <a:chOff x="0" y="0"/>
          <a:chExt cx="0" cy="0"/>
        </a:xfrm>
      </p:grpSpPr>
      <p:sp>
        <p:nvSpPr>
          <p:cNvPr id="2" name="TextBox 2"/>
          <p:cNvSpPr txBox="1"/>
          <p:nvPr/>
        </p:nvSpPr>
        <p:spPr>
          <a:xfrm>
            <a:off x="842335" y="3460082"/>
            <a:ext cx="16603329" cy="3300161"/>
          </a:xfrm>
          <a:prstGeom prst="rect">
            <a:avLst/>
          </a:prstGeom>
        </p:spPr>
        <p:txBody>
          <a:bodyPr lIns="0" tIns="0" rIns="0" bIns="0" rtlCol="0" anchor="t">
            <a:spAutoFit/>
          </a:bodyPr>
          <a:lstStyle/>
          <a:p>
            <a:pPr algn="ctr">
              <a:lnSpc>
                <a:spcPts val="5281"/>
              </a:lnSpc>
              <a:spcBef>
                <a:spcPct val="0"/>
              </a:spcBef>
            </a:pPr>
            <a:r>
              <a:rPr lang="en-US" sz="3772" b="1">
                <a:solidFill>
                  <a:srgbClr val="FFFFFF"/>
                </a:solidFill>
                <a:latin typeface="Open Sans Bold"/>
                <a:ea typeface="Open Sans Bold"/>
                <a:cs typeface="Open Sans Bold"/>
                <a:sym typeface="Open Sans Bold"/>
              </a:rPr>
              <a:t>4. Нуклеофильді орынбасу реакцияларына әсері.</a:t>
            </a:r>
            <a:r>
              <a:rPr lang="en-US" sz="3772">
                <a:solidFill>
                  <a:srgbClr val="FFFFFF"/>
                </a:solidFill>
                <a:latin typeface="Open Sans"/>
                <a:ea typeface="Open Sans"/>
                <a:cs typeface="Open Sans"/>
                <a:sym typeface="Open Sans"/>
              </a:rPr>
              <a:t> Циклогексан сақинасында орынбасардың аксиал не экваториал орналасуы SN1/SN2 механизмдерінің өту мүмкіндігіне әсер етеді. SN2 реакцияларында аксиал орналасқан топтар оңайырақ кетеді (артқы жағынан шабуыл қолайлы). Экваториал жағдайда — реакция баяу.</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5529560" y="705167"/>
            <a:ext cx="7228880" cy="580390"/>
          </a:xfrm>
          <a:prstGeom prst="rect">
            <a:avLst/>
          </a:prstGeom>
        </p:spPr>
        <p:txBody>
          <a:bodyPr lIns="0" tIns="0" rIns="0" bIns="0" rtlCol="0" anchor="t">
            <a:spAutoFit/>
          </a:bodyPr>
          <a:lstStyle/>
          <a:p>
            <a:pPr algn="ctr">
              <a:lnSpc>
                <a:spcPts val="4759"/>
              </a:lnSpc>
              <a:spcBef>
                <a:spcPct val="0"/>
              </a:spcBef>
            </a:pPr>
            <a:r>
              <a:rPr lang="en-US" sz="3399" b="1">
                <a:solidFill>
                  <a:srgbClr val="31588D"/>
                </a:solidFill>
                <a:latin typeface="Open Sans Bold"/>
                <a:ea typeface="Open Sans Bold"/>
                <a:cs typeface="Open Sans Bold"/>
                <a:sym typeface="Open Sans Bold"/>
              </a:rPr>
              <a:t>Қысқаша салыстырмалы кесте:</a:t>
            </a:r>
          </a:p>
        </p:txBody>
      </p:sp>
      <p:sp>
        <p:nvSpPr>
          <p:cNvPr id="4" name="TextBox 4"/>
          <p:cNvSpPr txBox="1"/>
          <p:nvPr/>
        </p:nvSpPr>
        <p:spPr>
          <a:xfrm>
            <a:off x="514350" y="8282940"/>
            <a:ext cx="17259300" cy="1893570"/>
          </a:xfrm>
          <a:prstGeom prst="rect">
            <a:avLst/>
          </a:prstGeom>
        </p:spPr>
        <p:txBody>
          <a:bodyPr lIns="0" tIns="0" rIns="0" bIns="0" rtlCol="0" anchor="t">
            <a:spAutoFit/>
          </a:bodyPr>
          <a:lstStyle/>
          <a:p>
            <a:pPr algn="ctr">
              <a:lnSpc>
                <a:spcPts val="3780"/>
              </a:lnSpc>
              <a:spcBef>
                <a:spcPct val="0"/>
              </a:spcBef>
            </a:pPr>
            <a:r>
              <a:rPr lang="en-US" sz="2700">
                <a:solidFill>
                  <a:srgbClr val="31588D"/>
                </a:solidFill>
                <a:latin typeface="Open Sans"/>
                <a:ea typeface="Open Sans"/>
                <a:cs typeface="Open Sans"/>
                <a:sym typeface="Open Sans"/>
              </a:rPr>
              <a:t>Сонымен, циклоалкан туындыларындағы цис-/транс-стереоизомерия молекуланың реакциялық қасиеттерін елеулі түрде өзгертеді. Реакция механизміне, өту жылдамдығына және өнімнің табиғатына кеңістіктік орналасу үлкен әсер етеді. Бұл әсерлер әсіресе биохимиялық реакциялар, катализ, дәрі-дәрмек синтезінде маңызды рөл атқарады.</a:t>
            </a:r>
          </a:p>
        </p:txBody>
      </p:sp>
      <p:graphicFrame>
        <p:nvGraphicFramePr>
          <p:cNvPr id="5" name="Таблица 4"/>
          <p:cNvGraphicFramePr>
            <a:graphicFrameLocks noGrp="1"/>
          </p:cNvGraphicFramePr>
          <p:nvPr>
            <p:extLst>
              <p:ext uri="{D42A27DB-BD31-4B8C-83A1-F6EECF244321}">
                <p14:modId xmlns:p14="http://schemas.microsoft.com/office/powerpoint/2010/main" val="1241434444"/>
              </p:ext>
            </p:extLst>
          </p:nvPr>
        </p:nvGraphicFramePr>
        <p:xfrm>
          <a:off x="514350" y="1714500"/>
          <a:ext cx="17011650" cy="5638800"/>
        </p:xfrm>
        <a:graphic>
          <a:graphicData uri="http://schemas.openxmlformats.org/drawingml/2006/table">
            <a:tbl>
              <a:tblPr firstRow="1" firstCol="1" bandRow="1">
                <a:tableStyleId>{5940675A-B579-460E-94D1-54222C63F5DA}</a:tableStyleId>
              </a:tblPr>
              <a:tblGrid>
                <a:gridCol w="5670550">
                  <a:extLst>
                    <a:ext uri="{9D8B030D-6E8A-4147-A177-3AD203B41FA5}">
                      <a16:colId xmlns:a16="http://schemas.microsoft.com/office/drawing/2014/main" val="886129684"/>
                    </a:ext>
                  </a:extLst>
                </a:gridCol>
                <a:gridCol w="5670550">
                  <a:extLst>
                    <a:ext uri="{9D8B030D-6E8A-4147-A177-3AD203B41FA5}">
                      <a16:colId xmlns:a16="http://schemas.microsoft.com/office/drawing/2014/main" val="2818514545"/>
                    </a:ext>
                  </a:extLst>
                </a:gridCol>
                <a:gridCol w="5670550">
                  <a:extLst>
                    <a:ext uri="{9D8B030D-6E8A-4147-A177-3AD203B41FA5}">
                      <a16:colId xmlns:a16="http://schemas.microsoft.com/office/drawing/2014/main" val="2218298070"/>
                    </a:ext>
                  </a:extLst>
                </a:gridCol>
              </a:tblGrid>
              <a:tr h="1127760">
                <a:tc>
                  <a:txBody>
                    <a:bodyPr/>
                    <a:lstStyle/>
                    <a:p>
                      <a:pPr algn="ctr">
                        <a:lnSpc>
                          <a:spcPct val="107000"/>
                        </a:lnSpc>
                        <a:spcAft>
                          <a:spcPts val="0"/>
                        </a:spcAft>
                      </a:pPr>
                      <a:r>
                        <a:rPr lang="ru-RU" sz="2800" dirty="0">
                          <a:solidFill>
                            <a:srgbClr val="31588D"/>
                          </a:solidFill>
                          <a:effectLst/>
                        </a:rPr>
                        <a:t>Фактор</a:t>
                      </a:r>
                      <a:endParaRPr lang="ru-RU" sz="2800" dirty="0">
                        <a:solidFill>
                          <a:srgbClr val="31588D"/>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ru-RU" sz="2800">
                          <a:solidFill>
                            <a:srgbClr val="31588D"/>
                          </a:solidFill>
                          <a:effectLst/>
                        </a:rPr>
                        <a:t>Цис-изомер</a:t>
                      </a:r>
                      <a:endParaRPr lang="ru-RU" sz="2800">
                        <a:solidFill>
                          <a:srgbClr val="31588D"/>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ru-RU" sz="2800">
                          <a:solidFill>
                            <a:srgbClr val="31588D"/>
                          </a:solidFill>
                          <a:effectLst/>
                        </a:rPr>
                        <a:t>Транс-изомер</a:t>
                      </a:r>
                      <a:endParaRPr lang="ru-RU" sz="2800">
                        <a:solidFill>
                          <a:srgbClr val="31588D"/>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488183203"/>
                  </a:ext>
                </a:extLst>
              </a:tr>
              <a:tr h="1127760">
                <a:tc>
                  <a:txBody>
                    <a:bodyPr/>
                    <a:lstStyle/>
                    <a:p>
                      <a:pPr algn="ctr">
                        <a:lnSpc>
                          <a:spcPct val="107000"/>
                        </a:lnSpc>
                        <a:spcAft>
                          <a:spcPts val="0"/>
                        </a:spcAft>
                      </a:pPr>
                      <a:r>
                        <a:rPr lang="ru-RU" sz="2800" dirty="0" err="1">
                          <a:solidFill>
                            <a:srgbClr val="31588D"/>
                          </a:solidFill>
                          <a:effectLst/>
                        </a:rPr>
                        <a:t>Тұрақтылық</a:t>
                      </a:r>
                      <a:endParaRPr lang="ru-RU" sz="2800" dirty="0">
                        <a:solidFill>
                          <a:srgbClr val="31588D"/>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ru-RU" sz="2800">
                          <a:solidFill>
                            <a:srgbClr val="31588D"/>
                          </a:solidFill>
                          <a:effectLst/>
                        </a:rPr>
                        <a:t>Жиі төмен (кеңістіктік кедергі)</a:t>
                      </a:r>
                      <a:endParaRPr lang="ru-RU" sz="2800">
                        <a:solidFill>
                          <a:srgbClr val="31588D"/>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ru-RU" sz="2800">
                          <a:solidFill>
                            <a:srgbClr val="31588D"/>
                          </a:solidFill>
                          <a:effectLst/>
                        </a:rPr>
                        <a:t>Жоғарырақ (экваториал бағытта)</a:t>
                      </a:r>
                      <a:endParaRPr lang="ru-RU" sz="2800">
                        <a:solidFill>
                          <a:srgbClr val="31588D"/>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98994520"/>
                  </a:ext>
                </a:extLst>
              </a:tr>
              <a:tr h="1127760">
                <a:tc>
                  <a:txBody>
                    <a:bodyPr/>
                    <a:lstStyle/>
                    <a:p>
                      <a:pPr algn="ctr">
                        <a:lnSpc>
                          <a:spcPct val="107000"/>
                        </a:lnSpc>
                        <a:spcAft>
                          <a:spcPts val="0"/>
                        </a:spcAft>
                      </a:pPr>
                      <a:r>
                        <a:rPr lang="ru-RU" sz="2800">
                          <a:solidFill>
                            <a:srgbClr val="31588D"/>
                          </a:solidFill>
                          <a:effectLst/>
                        </a:rPr>
                        <a:t>Реакция жылдамдығы</a:t>
                      </a:r>
                      <a:endParaRPr lang="ru-RU" sz="2800">
                        <a:solidFill>
                          <a:srgbClr val="31588D"/>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ru-RU" sz="2800" dirty="0" err="1">
                          <a:solidFill>
                            <a:srgbClr val="31588D"/>
                          </a:solidFill>
                          <a:effectLst/>
                        </a:rPr>
                        <a:t>Жиі</a:t>
                      </a:r>
                      <a:r>
                        <a:rPr lang="ru-RU" sz="2800" dirty="0">
                          <a:solidFill>
                            <a:srgbClr val="31588D"/>
                          </a:solidFill>
                          <a:effectLst/>
                        </a:rPr>
                        <a:t> </a:t>
                      </a:r>
                      <a:r>
                        <a:rPr lang="ru-RU" sz="2800" dirty="0" err="1">
                          <a:solidFill>
                            <a:srgbClr val="31588D"/>
                          </a:solidFill>
                          <a:effectLst/>
                        </a:rPr>
                        <a:t>жоғары</a:t>
                      </a:r>
                      <a:r>
                        <a:rPr lang="ru-RU" sz="2800" dirty="0">
                          <a:solidFill>
                            <a:srgbClr val="31588D"/>
                          </a:solidFill>
                          <a:effectLst/>
                        </a:rPr>
                        <a:t> (</a:t>
                      </a:r>
                      <a:r>
                        <a:rPr lang="ru-RU" sz="2800" dirty="0" err="1">
                          <a:solidFill>
                            <a:srgbClr val="31588D"/>
                          </a:solidFill>
                          <a:effectLst/>
                        </a:rPr>
                        <a:t>жақын</a:t>
                      </a:r>
                      <a:r>
                        <a:rPr lang="ru-RU" sz="2800" dirty="0">
                          <a:solidFill>
                            <a:srgbClr val="31588D"/>
                          </a:solidFill>
                          <a:effectLst/>
                        </a:rPr>
                        <a:t> </a:t>
                      </a:r>
                      <a:r>
                        <a:rPr lang="ru-RU" sz="2800" dirty="0" err="1">
                          <a:solidFill>
                            <a:srgbClr val="31588D"/>
                          </a:solidFill>
                          <a:effectLst/>
                        </a:rPr>
                        <a:t>топтар</a:t>
                      </a:r>
                      <a:r>
                        <a:rPr lang="ru-RU" sz="2800" dirty="0">
                          <a:solidFill>
                            <a:srgbClr val="31588D"/>
                          </a:solidFill>
                          <a:effectLst/>
                        </a:rPr>
                        <a:t>)</a:t>
                      </a:r>
                      <a:endParaRPr lang="ru-RU" sz="2800" dirty="0">
                        <a:solidFill>
                          <a:srgbClr val="31588D"/>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ru-RU" sz="2800">
                          <a:solidFill>
                            <a:srgbClr val="31588D"/>
                          </a:solidFill>
                          <a:effectLst/>
                        </a:rPr>
                        <a:t>Жиі төмен</a:t>
                      </a:r>
                      <a:endParaRPr lang="ru-RU" sz="2800">
                        <a:solidFill>
                          <a:srgbClr val="31588D"/>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588869283"/>
                  </a:ext>
                </a:extLst>
              </a:tr>
              <a:tr h="1127760">
                <a:tc>
                  <a:txBody>
                    <a:bodyPr/>
                    <a:lstStyle/>
                    <a:p>
                      <a:pPr algn="ctr">
                        <a:lnSpc>
                          <a:spcPct val="107000"/>
                        </a:lnSpc>
                        <a:spcAft>
                          <a:spcPts val="0"/>
                        </a:spcAft>
                      </a:pPr>
                      <a:r>
                        <a:rPr lang="ru-RU" sz="2800">
                          <a:solidFill>
                            <a:srgbClr val="31588D"/>
                          </a:solidFill>
                          <a:effectLst/>
                        </a:rPr>
                        <a:t>Стереоспецификалық өнімдер</a:t>
                      </a:r>
                      <a:endParaRPr lang="ru-RU" sz="2800">
                        <a:solidFill>
                          <a:srgbClr val="31588D"/>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ru-RU" sz="2800" dirty="0" err="1">
                          <a:solidFill>
                            <a:srgbClr val="31588D"/>
                          </a:solidFill>
                          <a:effectLst/>
                        </a:rPr>
                        <a:t>Өзгеруі</a:t>
                      </a:r>
                      <a:r>
                        <a:rPr lang="ru-RU" sz="2800" dirty="0">
                          <a:solidFill>
                            <a:srgbClr val="31588D"/>
                          </a:solidFill>
                          <a:effectLst/>
                        </a:rPr>
                        <a:t> </a:t>
                      </a:r>
                      <a:r>
                        <a:rPr lang="ru-RU" sz="2800" dirty="0" err="1">
                          <a:solidFill>
                            <a:srgbClr val="31588D"/>
                          </a:solidFill>
                          <a:effectLst/>
                        </a:rPr>
                        <a:t>мүмкін</a:t>
                      </a:r>
                      <a:endParaRPr lang="ru-RU" sz="2800" dirty="0">
                        <a:solidFill>
                          <a:srgbClr val="31588D"/>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ru-RU" sz="2800" dirty="0" err="1">
                          <a:solidFill>
                            <a:srgbClr val="31588D"/>
                          </a:solidFill>
                          <a:effectLst/>
                        </a:rPr>
                        <a:t>Өзгеше</a:t>
                      </a:r>
                      <a:r>
                        <a:rPr lang="ru-RU" sz="2800" dirty="0">
                          <a:solidFill>
                            <a:srgbClr val="31588D"/>
                          </a:solidFill>
                          <a:effectLst/>
                        </a:rPr>
                        <a:t> </a:t>
                      </a:r>
                      <a:r>
                        <a:rPr lang="ru-RU" sz="2800" dirty="0" err="1">
                          <a:solidFill>
                            <a:srgbClr val="31588D"/>
                          </a:solidFill>
                          <a:effectLst/>
                        </a:rPr>
                        <a:t>өнім</a:t>
                      </a:r>
                      <a:r>
                        <a:rPr lang="ru-RU" sz="2800" dirty="0">
                          <a:solidFill>
                            <a:srgbClr val="31588D"/>
                          </a:solidFill>
                          <a:effectLst/>
                        </a:rPr>
                        <a:t> </a:t>
                      </a:r>
                      <a:r>
                        <a:rPr lang="ru-RU" sz="2800" dirty="0" err="1">
                          <a:solidFill>
                            <a:srgbClr val="31588D"/>
                          </a:solidFill>
                          <a:effectLst/>
                        </a:rPr>
                        <a:t>түзілуі</a:t>
                      </a:r>
                      <a:r>
                        <a:rPr lang="ru-RU" sz="2800" dirty="0">
                          <a:solidFill>
                            <a:srgbClr val="31588D"/>
                          </a:solidFill>
                          <a:effectLst/>
                        </a:rPr>
                        <a:t> </a:t>
                      </a:r>
                      <a:r>
                        <a:rPr lang="ru-RU" sz="2800" dirty="0" err="1">
                          <a:solidFill>
                            <a:srgbClr val="31588D"/>
                          </a:solidFill>
                          <a:effectLst/>
                        </a:rPr>
                        <a:t>мүмкін</a:t>
                      </a:r>
                      <a:endParaRPr lang="ru-RU" sz="2800" dirty="0">
                        <a:solidFill>
                          <a:srgbClr val="31588D"/>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504366739"/>
                  </a:ext>
                </a:extLst>
              </a:tr>
              <a:tr h="1127760">
                <a:tc>
                  <a:txBody>
                    <a:bodyPr/>
                    <a:lstStyle/>
                    <a:p>
                      <a:pPr algn="ctr">
                        <a:lnSpc>
                          <a:spcPct val="107000"/>
                        </a:lnSpc>
                        <a:spcAft>
                          <a:spcPts val="0"/>
                        </a:spcAft>
                      </a:pPr>
                      <a:r>
                        <a:rPr lang="ru-RU" sz="2800">
                          <a:solidFill>
                            <a:srgbClr val="31588D"/>
                          </a:solidFill>
                          <a:effectLst/>
                        </a:rPr>
                        <a:t>Биохимиялық белсенділік</a:t>
                      </a:r>
                      <a:endParaRPr lang="ru-RU" sz="2800">
                        <a:solidFill>
                          <a:srgbClr val="31588D"/>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ru-RU" sz="2800">
                          <a:solidFill>
                            <a:srgbClr val="31588D"/>
                          </a:solidFill>
                          <a:effectLst/>
                        </a:rPr>
                        <a:t>Өзгеріп отырады</a:t>
                      </a:r>
                      <a:endParaRPr lang="ru-RU" sz="2800">
                        <a:solidFill>
                          <a:srgbClr val="31588D"/>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ru-RU" sz="2800" dirty="0" err="1">
                          <a:solidFill>
                            <a:srgbClr val="31588D"/>
                          </a:solidFill>
                          <a:effectLst/>
                        </a:rPr>
                        <a:t>Кеңістіктік</a:t>
                      </a:r>
                      <a:r>
                        <a:rPr lang="ru-RU" sz="2800" dirty="0">
                          <a:solidFill>
                            <a:srgbClr val="31588D"/>
                          </a:solidFill>
                          <a:effectLst/>
                        </a:rPr>
                        <a:t> </a:t>
                      </a:r>
                      <a:r>
                        <a:rPr lang="ru-RU" sz="2800" dirty="0" err="1">
                          <a:solidFill>
                            <a:srgbClr val="31588D"/>
                          </a:solidFill>
                          <a:effectLst/>
                        </a:rPr>
                        <a:t>сәйкестікке</a:t>
                      </a:r>
                      <a:r>
                        <a:rPr lang="ru-RU" sz="2800" dirty="0">
                          <a:solidFill>
                            <a:srgbClr val="31588D"/>
                          </a:solidFill>
                          <a:effectLst/>
                        </a:rPr>
                        <a:t> </a:t>
                      </a:r>
                      <a:r>
                        <a:rPr lang="ru-RU" sz="2800" dirty="0" err="1">
                          <a:solidFill>
                            <a:srgbClr val="31588D"/>
                          </a:solidFill>
                          <a:effectLst/>
                        </a:rPr>
                        <a:t>байланысты</a:t>
                      </a:r>
                      <a:endParaRPr lang="ru-RU" sz="2800" dirty="0">
                        <a:solidFill>
                          <a:srgbClr val="31588D"/>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82836062"/>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1588D"/>
        </a:solidFill>
        <a:effectLst/>
      </p:bgPr>
    </p:bg>
    <p:spTree>
      <p:nvGrpSpPr>
        <p:cNvPr id="1" name=""/>
        <p:cNvGrpSpPr/>
        <p:nvPr/>
      </p:nvGrpSpPr>
      <p:grpSpPr>
        <a:xfrm>
          <a:off x="0" y="0"/>
          <a:ext cx="0" cy="0"/>
          <a:chOff x="0" y="0"/>
          <a:chExt cx="0" cy="0"/>
        </a:xfrm>
      </p:grpSpPr>
      <p:sp>
        <p:nvSpPr>
          <p:cNvPr id="2" name="TextBox 2"/>
          <p:cNvSpPr txBox="1"/>
          <p:nvPr/>
        </p:nvSpPr>
        <p:spPr>
          <a:xfrm>
            <a:off x="514350" y="1186267"/>
            <a:ext cx="17259300" cy="7781290"/>
          </a:xfrm>
          <a:prstGeom prst="rect">
            <a:avLst/>
          </a:prstGeom>
        </p:spPr>
        <p:txBody>
          <a:bodyPr lIns="0" tIns="0" rIns="0" bIns="0" rtlCol="0" anchor="t">
            <a:spAutoFit/>
          </a:bodyPr>
          <a:lstStyle/>
          <a:p>
            <a:pPr algn="ctr">
              <a:lnSpc>
                <a:spcPts val="4759"/>
              </a:lnSpc>
              <a:spcBef>
                <a:spcPct val="0"/>
              </a:spcBef>
            </a:pPr>
            <a:r>
              <a:rPr lang="en-US" sz="3399" b="1">
                <a:solidFill>
                  <a:srgbClr val="FFFFFF"/>
                </a:solidFill>
                <a:latin typeface="Open Sans Bold"/>
                <a:ea typeface="Open Sans Bold"/>
                <a:cs typeface="Open Sans Bold"/>
                <a:sym typeface="Open Sans Bold"/>
              </a:rPr>
              <a:t>1. Циклоалкандар. Номенклатура және геометриялық изомерия. Алу жолдары. Физикалық қасиеттері мен құрылымы. </a:t>
            </a:r>
          </a:p>
          <a:p>
            <a:pPr algn="ctr">
              <a:lnSpc>
                <a:spcPts val="4759"/>
              </a:lnSpc>
              <a:spcBef>
                <a:spcPct val="0"/>
              </a:spcBef>
            </a:pPr>
            <a:endParaRPr lang="en-US" sz="3399" b="1">
              <a:solidFill>
                <a:srgbClr val="FFFFFF"/>
              </a:solidFill>
              <a:latin typeface="Open Sans Bold"/>
              <a:ea typeface="Open Sans Bold"/>
              <a:cs typeface="Open Sans Bold"/>
              <a:sym typeface="Open Sans Bold"/>
            </a:endParaRPr>
          </a:p>
          <a:p>
            <a:pPr algn="ctr">
              <a:lnSpc>
                <a:spcPts val="4759"/>
              </a:lnSpc>
              <a:spcBef>
                <a:spcPct val="0"/>
              </a:spcBef>
            </a:pPr>
            <a:r>
              <a:rPr lang="en-US" sz="3399" i="1">
                <a:solidFill>
                  <a:srgbClr val="FFFFFF"/>
                </a:solidFill>
                <a:latin typeface="Open Sans Italics"/>
                <a:ea typeface="Open Sans Italics"/>
                <a:cs typeface="Open Sans Italics"/>
                <a:sym typeface="Open Sans Italics"/>
              </a:rPr>
              <a:t>Циклоалкандар</a:t>
            </a:r>
            <a:r>
              <a:rPr lang="en-US" sz="3399">
                <a:solidFill>
                  <a:srgbClr val="FFFFFF"/>
                </a:solidFill>
                <a:latin typeface="Open Sans"/>
                <a:ea typeface="Open Sans"/>
                <a:cs typeface="Open Sans"/>
                <a:sym typeface="Open Sans"/>
              </a:rPr>
              <a:t> – бұл молекуласы көміртек атомдарының жабық шеңберлі (циклді) тізбегінен тұратын қаныққан көмірсутектер. Олар жалпы алғанда CnH2n формуласына сәйкес келеді (яғни, алкандарға қарағанда екі сутекке аз).</a:t>
            </a:r>
          </a:p>
          <a:p>
            <a:pPr algn="ctr">
              <a:lnSpc>
                <a:spcPts val="4759"/>
              </a:lnSpc>
              <a:spcBef>
                <a:spcPct val="0"/>
              </a:spcBef>
            </a:pPr>
            <a:endParaRPr lang="en-US" sz="3399">
              <a:solidFill>
                <a:srgbClr val="FFFFFF"/>
              </a:solidFill>
              <a:latin typeface="Open Sans"/>
              <a:ea typeface="Open Sans"/>
              <a:cs typeface="Open Sans"/>
              <a:sym typeface="Open Sans"/>
            </a:endParaRPr>
          </a:p>
          <a:p>
            <a:pPr algn="ctr">
              <a:lnSpc>
                <a:spcPts val="4759"/>
              </a:lnSpc>
              <a:spcBef>
                <a:spcPct val="0"/>
              </a:spcBef>
            </a:pPr>
            <a:r>
              <a:rPr lang="en-US" sz="3399">
                <a:solidFill>
                  <a:srgbClr val="FFFFFF"/>
                </a:solidFill>
                <a:latin typeface="Open Sans"/>
                <a:ea typeface="Open Sans"/>
                <a:cs typeface="Open Sans"/>
                <a:sym typeface="Open Sans"/>
              </a:rPr>
              <a:t>Құрылысы: Әрбір көміртек атомы төрт байланыс жасайды: екі жақта басқа көміртек атомдарымен және екі сутек атомдарымен; циклоалкандарда көміртек атомдары бір-бірімен сақина түзеді. Циклоалкандардың молекулалық құрылымында көміртек атомдарының геометриясы тек қана sp³ гибридтелген, яғни тетраэдрлік формада орналасады. Алайда, бұл шеңберлердің бұрыштары идеалды 109,5° бұрышынан өзгеше болуы мүмкін, әсіресе кіші циклдарда.</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80160" y="2419667"/>
            <a:ext cx="15727680" cy="5380990"/>
          </a:xfrm>
          <a:prstGeom prst="rect">
            <a:avLst/>
          </a:prstGeom>
        </p:spPr>
        <p:txBody>
          <a:bodyPr lIns="0" tIns="0" rIns="0" bIns="0" rtlCol="0" anchor="t">
            <a:spAutoFit/>
          </a:bodyPr>
          <a:lstStyle/>
          <a:p>
            <a:pPr algn="l">
              <a:lnSpc>
                <a:spcPts val="4759"/>
              </a:lnSpc>
              <a:spcBef>
                <a:spcPct val="0"/>
              </a:spcBef>
            </a:pPr>
            <a:r>
              <a:rPr lang="en-US" sz="3399" b="1">
                <a:solidFill>
                  <a:srgbClr val="31588D"/>
                </a:solidFill>
                <a:latin typeface="Open Sans Bold"/>
                <a:ea typeface="Open Sans Bold"/>
                <a:cs typeface="Open Sans Bold"/>
                <a:sym typeface="Open Sans Bold"/>
              </a:rPr>
              <a:t>Бақылау сұрақтары: </a:t>
            </a:r>
          </a:p>
          <a:p>
            <a:pPr algn="l">
              <a:lnSpc>
                <a:spcPts val="4759"/>
              </a:lnSpc>
              <a:spcBef>
                <a:spcPct val="0"/>
              </a:spcBef>
            </a:pPr>
            <a:r>
              <a:rPr lang="en-US" sz="3399">
                <a:solidFill>
                  <a:srgbClr val="31588D"/>
                </a:solidFill>
                <a:latin typeface="Open Sans"/>
                <a:ea typeface="Open Sans"/>
                <a:cs typeface="Open Sans"/>
                <a:sym typeface="Open Sans"/>
              </a:rPr>
              <a:t>1. Циклоалкандардың жалпы формуласы қандай?</a:t>
            </a:r>
          </a:p>
          <a:p>
            <a:pPr algn="l">
              <a:lnSpc>
                <a:spcPts val="4759"/>
              </a:lnSpc>
              <a:spcBef>
                <a:spcPct val="0"/>
              </a:spcBef>
            </a:pPr>
            <a:r>
              <a:rPr lang="en-US" sz="3399">
                <a:solidFill>
                  <a:srgbClr val="31588D"/>
                </a:solidFill>
                <a:latin typeface="Open Sans"/>
                <a:ea typeface="Open Sans"/>
                <a:cs typeface="Open Sans"/>
                <a:sym typeface="Open Sans"/>
              </a:rPr>
              <a:t>2. Шеңбер кернеуі дегеніміз не және ол қандай циклдарға тән?</a:t>
            </a:r>
          </a:p>
          <a:p>
            <a:pPr algn="l">
              <a:lnSpc>
                <a:spcPts val="4759"/>
              </a:lnSpc>
              <a:spcBef>
                <a:spcPct val="0"/>
              </a:spcBef>
            </a:pPr>
            <a:r>
              <a:rPr lang="en-US" sz="3399">
                <a:solidFill>
                  <a:srgbClr val="31588D"/>
                </a:solidFill>
                <a:latin typeface="Open Sans"/>
                <a:ea typeface="Open Sans"/>
                <a:cs typeface="Open Sans"/>
                <a:sym typeface="Open Sans"/>
              </a:rPr>
              <a:t>3. Циклопропан қандай реакцияларға түседі?</a:t>
            </a:r>
          </a:p>
          <a:p>
            <a:pPr algn="l">
              <a:lnSpc>
                <a:spcPts val="4759"/>
              </a:lnSpc>
              <a:spcBef>
                <a:spcPct val="0"/>
              </a:spcBef>
            </a:pPr>
            <a:r>
              <a:rPr lang="en-US" sz="3399">
                <a:solidFill>
                  <a:srgbClr val="31588D"/>
                </a:solidFill>
                <a:latin typeface="Open Sans"/>
                <a:ea typeface="Open Sans"/>
                <a:cs typeface="Open Sans"/>
                <a:sym typeface="Open Sans"/>
              </a:rPr>
              <a:t>4. Цис және транс изомерлердің айырмашылығы неде?</a:t>
            </a:r>
          </a:p>
          <a:p>
            <a:pPr algn="l">
              <a:lnSpc>
                <a:spcPts val="4759"/>
              </a:lnSpc>
              <a:spcBef>
                <a:spcPct val="0"/>
              </a:spcBef>
            </a:pPr>
            <a:r>
              <a:rPr lang="en-US" sz="3399">
                <a:solidFill>
                  <a:srgbClr val="31588D"/>
                </a:solidFill>
                <a:latin typeface="Open Sans"/>
                <a:ea typeface="Open Sans"/>
                <a:cs typeface="Open Sans"/>
                <a:sym typeface="Open Sans"/>
              </a:rPr>
              <a:t>5. Циклогексан молекуласының негізгі конформацияларын атаңыз.</a:t>
            </a:r>
          </a:p>
          <a:p>
            <a:pPr algn="l">
              <a:lnSpc>
                <a:spcPts val="4759"/>
              </a:lnSpc>
              <a:spcBef>
                <a:spcPct val="0"/>
              </a:spcBef>
            </a:pPr>
            <a:r>
              <a:rPr lang="en-US" sz="3399">
                <a:solidFill>
                  <a:srgbClr val="31588D"/>
                </a:solidFill>
                <a:latin typeface="Open Sans"/>
                <a:ea typeface="Open Sans"/>
                <a:cs typeface="Open Sans"/>
                <a:sym typeface="Open Sans"/>
              </a:rPr>
              <a:t>6. Циклоалкан туындыларындағы стереоизомерия молекуланың қандай қасиеттеріне әсер етеді?</a:t>
            </a:r>
          </a:p>
          <a:p>
            <a:pPr algn="l">
              <a:lnSpc>
                <a:spcPts val="4759"/>
              </a:lnSpc>
              <a:spcBef>
                <a:spcPct val="0"/>
              </a:spcBef>
            </a:pPr>
            <a:r>
              <a:rPr lang="en-US" sz="3399">
                <a:solidFill>
                  <a:srgbClr val="31588D"/>
                </a:solidFill>
                <a:latin typeface="Open Sans"/>
                <a:ea typeface="Open Sans"/>
                <a:cs typeface="Open Sans"/>
                <a:sym typeface="Open Sans"/>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1588D"/>
        </a:solidFill>
        <a:effectLst/>
      </p:bgPr>
    </p:bg>
    <p:spTree>
      <p:nvGrpSpPr>
        <p:cNvPr id="1" name=""/>
        <p:cNvGrpSpPr/>
        <p:nvPr/>
      </p:nvGrpSpPr>
      <p:grpSpPr>
        <a:xfrm>
          <a:off x="0" y="0"/>
          <a:ext cx="0" cy="0"/>
          <a:chOff x="0" y="0"/>
          <a:chExt cx="0" cy="0"/>
        </a:xfrm>
      </p:grpSpPr>
      <p:sp>
        <p:nvSpPr>
          <p:cNvPr id="2" name="TextBox 2"/>
          <p:cNvSpPr txBox="1"/>
          <p:nvPr/>
        </p:nvSpPr>
        <p:spPr>
          <a:xfrm>
            <a:off x="514350" y="1729176"/>
            <a:ext cx="17259300" cy="6771497"/>
          </a:xfrm>
          <a:prstGeom prst="rect">
            <a:avLst/>
          </a:prstGeom>
        </p:spPr>
        <p:txBody>
          <a:bodyPr lIns="0" tIns="0" rIns="0" bIns="0" rtlCol="0" anchor="t">
            <a:spAutoFit/>
          </a:bodyPr>
          <a:lstStyle/>
          <a:p>
            <a:pPr algn="ctr">
              <a:lnSpc>
                <a:spcPts val="4492"/>
              </a:lnSpc>
              <a:spcBef>
                <a:spcPct val="0"/>
              </a:spcBef>
            </a:pPr>
            <a:r>
              <a:rPr lang="en-US" sz="3208" b="1" i="1">
                <a:solidFill>
                  <a:srgbClr val="FFFFFF"/>
                </a:solidFill>
                <a:latin typeface="Open Sans Bold Italics"/>
                <a:ea typeface="Open Sans Bold Italics"/>
                <a:cs typeface="Open Sans Bold Italics"/>
                <a:sym typeface="Open Sans Bold Italics"/>
              </a:rPr>
              <a:t>Шеңбер кернеуі</a:t>
            </a:r>
            <a:r>
              <a:rPr lang="en-US" sz="3208">
                <a:solidFill>
                  <a:srgbClr val="FFFFFF"/>
                </a:solidFill>
                <a:latin typeface="Open Sans"/>
                <a:ea typeface="Open Sans"/>
                <a:cs typeface="Open Sans"/>
                <a:sym typeface="Open Sans"/>
              </a:rPr>
              <a:t> – бұл циклді органикалық қосылыстарда, әсіресе кіші шеңберлі молекулаларда, атомдардың геометриялық орналасуынан туындайтын ішкі энергияның артуы. Бұл кернеу молекуланың тұрақтылығына және реакциялық қабілетіне тікелей әсер етеді. </a:t>
            </a:r>
          </a:p>
          <a:p>
            <a:pPr algn="ctr">
              <a:lnSpc>
                <a:spcPts val="4492"/>
              </a:lnSpc>
              <a:spcBef>
                <a:spcPct val="0"/>
              </a:spcBef>
            </a:pPr>
            <a:endParaRPr lang="en-US" sz="3208">
              <a:solidFill>
                <a:srgbClr val="FFFFFF"/>
              </a:solidFill>
              <a:latin typeface="Open Sans"/>
              <a:ea typeface="Open Sans"/>
              <a:cs typeface="Open Sans"/>
              <a:sym typeface="Open Sans"/>
            </a:endParaRPr>
          </a:p>
          <a:p>
            <a:pPr algn="ctr">
              <a:lnSpc>
                <a:spcPts val="4492"/>
              </a:lnSpc>
              <a:spcBef>
                <a:spcPct val="0"/>
              </a:spcBef>
            </a:pPr>
            <a:r>
              <a:rPr lang="en-US" sz="3208" b="1">
                <a:solidFill>
                  <a:srgbClr val="FFFFFF"/>
                </a:solidFill>
                <a:latin typeface="Open Sans Bold"/>
                <a:ea typeface="Open Sans Bold"/>
                <a:cs typeface="Open Sans Bold"/>
                <a:sym typeface="Open Sans Bold"/>
              </a:rPr>
              <a:t>Шеңбер кернеуінің түрлері:</a:t>
            </a:r>
          </a:p>
          <a:p>
            <a:pPr algn="l">
              <a:lnSpc>
                <a:spcPts val="4492"/>
              </a:lnSpc>
              <a:spcBef>
                <a:spcPct val="0"/>
              </a:spcBef>
            </a:pPr>
            <a:r>
              <a:rPr lang="en-US" sz="3208">
                <a:solidFill>
                  <a:srgbClr val="FFFFFF"/>
                </a:solidFill>
                <a:latin typeface="Open Sans"/>
                <a:ea typeface="Open Sans"/>
                <a:cs typeface="Open Sans"/>
                <a:sym typeface="Open Sans"/>
              </a:rPr>
              <a:t>1. Бұрыштық кернеу. Көміртек атомдарының арасындағы байланыс бұрыштары идеалды тетраэдрлік (109.5°) бұрыштан ауытқығанда пайда болады.</a:t>
            </a:r>
          </a:p>
          <a:p>
            <a:pPr algn="l">
              <a:lnSpc>
                <a:spcPts val="4492"/>
              </a:lnSpc>
              <a:spcBef>
                <a:spcPct val="0"/>
              </a:spcBef>
            </a:pPr>
            <a:r>
              <a:rPr lang="en-US" sz="3208">
                <a:solidFill>
                  <a:srgbClr val="FFFFFF"/>
                </a:solidFill>
                <a:latin typeface="Open Sans"/>
                <a:ea typeface="Open Sans"/>
                <a:cs typeface="Open Sans"/>
                <a:sym typeface="Open Sans"/>
              </a:rPr>
              <a:t>2. Торсиондық кернеу. Байланысқан атомдардың бір жазықтықта орналасуы нәтижесінде σ-байланыстардың арасында электрондық тебілу туындайды.</a:t>
            </a:r>
          </a:p>
          <a:p>
            <a:pPr algn="l">
              <a:lnSpc>
                <a:spcPts val="4492"/>
              </a:lnSpc>
              <a:spcBef>
                <a:spcPct val="0"/>
              </a:spcBef>
            </a:pPr>
            <a:r>
              <a:rPr lang="en-US" sz="3208">
                <a:solidFill>
                  <a:srgbClr val="FFFFFF"/>
                </a:solidFill>
                <a:latin typeface="Open Sans"/>
                <a:ea typeface="Open Sans"/>
                <a:cs typeface="Open Sans"/>
                <a:sym typeface="Open Sans"/>
              </a:rPr>
              <a:t>3. Стериялық (кеңістіктік) кернеу. Атомдардың немесе топтардың бір-біріне тым жақын орналасуы олардың арасында тебілу туғызады.</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14350" y="1267035"/>
            <a:ext cx="17169557" cy="7697592"/>
          </a:xfrm>
          <a:prstGeom prst="rect">
            <a:avLst/>
          </a:prstGeom>
        </p:spPr>
        <p:txBody>
          <a:bodyPr lIns="0" tIns="0" rIns="0" bIns="0" rtlCol="0" anchor="t">
            <a:spAutoFit/>
          </a:bodyPr>
          <a:lstStyle/>
          <a:p>
            <a:pPr algn="ctr">
              <a:lnSpc>
                <a:spcPts val="4123"/>
              </a:lnSpc>
              <a:spcBef>
                <a:spcPct val="0"/>
              </a:spcBef>
            </a:pPr>
            <a:r>
              <a:rPr lang="en-US" sz="2945" b="1">
                <a:solidFill>
                  <a:srgbClr val="31588D"/>
                </a:solidFill>
                <a:latin typeface="Open Sans Bold"/>
                <a:ea typeface="Open Sans Bold"/>
                <a:cs typeface="Open Sans Bold"/>
                <a:sym typeface="Open Sans Bold"/>
              </a:rPr>
              <a:t>А. Байер </a:t>
            </a:r>
            <a:r>
              <a:rPr lang="en-US" sz="2945">
                <a:solidFill>
                  <a:srgbClr val="31588D"/>
                </a:solidFill>
                <a:latin typeface="Open Sans"/>
                <a:ea typeface="Open Sans"/>
                <a:cs typeface="Open Sans"/>
                <a:sym typeface="Open Sans"/>
              </a:rPr>
              <a:t>(Baeyer теориясы (1885 ж.) циклді қосылыстардағы көміртек-көміртек арасындағы бұрыштар 109.5° болуға тырысады деп болжады. Егер бұл бұрыштар кішірейсе (мысалы, циклопропанда 60°), молекула шамадан тыс кернеуге ұшырайды. Baeyer теориясы циклді қосылыстардағы шеңбер кернеуі туралы алғашқы көзқарас. Адольф фон Байер (Adolf von Baeyer) - неміс химигі, органикалық қосылыстардың құрылымдық теориясына зор үлес қосқан ғалым. 1885 жылы ол циклді көмірсутектердің тұрақтылығы мен реакциялық қабілетін түсіндіру үшін «шеңбер кернеуі теориясын» ұсынды.</a:t>
            </a:r>
          </a:p>
          <a:p>
            <a:pPr algn="ctr">
              <a:lnSpc>
                <a:spcPts val="4123"/>
              </a:lnSpc>
              <a:spcBef>
                <a:spcPct val="0"/>
              </a:spcBef>
            </a:pPr>
            <a:endParaRPr lang="en-US" sz="2945">
              <a:solidFill>
                <a:srgbClr val="31588D"/>
              </a:solidFill>
              <a:latin typeface="Open Sans"/>
              <a:ea typeface="Open Sans"/>
              <a:cs typeface="Open Sans"/>
              <a:sym typeface="Open Sans"/>
            </a:endParaRPr>
          </a:p>
          <a:p>
            <a:pPr algn="ctr">
              <a:lnSpc>
                <a:spcPts val="4123"/>
              </a:lnSpc>
              <a:spcBef>
                <a:spcPct val="0"/>
              </a:spcBef>
            </a:pPr>
            <a:r>
              <a:rPr lang="en-US" sz="2945" b="1">
                <a:solidFill>
                  <a:srgbClr val="31588D"/>
                </a:solidFill>
                <a:latin typeface="Open Sans Bold"/>
                <a:ea typeface="Open Sans Bold"/>
                <a:cs typeface="Open Sans Bold"/>
                <a:sym typeface="Open Sans Bold"/>
              </a:rPr>
              <a:t>Baeyer теориясының негізгі қағидалары:</a:t>
            </a:r>
          </a:p>
          <a:p>
            <a:pPr algn="ctr">
              <a:lnSpc>
                <a:spcPts val="4123"/>
              </a:lnSpc>
              <a:spcBef>
                <a:spcPct val="0"/>
              </a:spcBef>
            </a:pPr>
            <a:r>
              <a:rPr lang="en-US" sz="2945">
                <a:solidFill>
                  <a:srgbClr val="31588D"/>
                </a:solidFill>
                <a:latin typeface="Open Sans"/>
                <a:ea typeface="Open Sans"/>
                <a:cs typeface="Open Sans"/>
                <a:sym typeface="Open Sans"/>
              </a:rPr>
              <a:t>1. Көміртек атомдары sp³-гибридтелген, яғни идеалды тетраэдрлік бұрышпен (109.5°) байланысады.</a:t>
            </a:r>
          </a:p>
          <a:p>
            <a:pPr algn="ctr">
              <a:lnSpc>
                <a:spcPts val="4123"/>
              </a:lnSpc>
              <a:spcBef>
                <a:spcPct val="0"/>
              </a:spcBef>
            </a:pPr>
            <a:r>
              <a:rPr lang="en-US" sz="2945">
                <a:solidFill>
                  <a:srgbClr val="31588D"/>
                </a:solidFill>
                <a:latin typeface="Open Sans"/>
                <a:ea typeface="Open Sans"/>
                <a:cs typeface="Open Sans"/>
                <a:sym typeface="Open Sans"/>
              </a:rPr>
              <a:t>2. Егер шеңбердің ішкі бұрыштары осы идеалды бұрыштан ауытқыса, онда молекулада бұрыштық кернеу (angle strain) пайда болады.</a:t>
            </a:r>
          </a:p>
          <a:p>
            <a:pPr algn="ctr">
              <a:lnSpc>
                <a:spcPts val="4123"/>
              </a:lnSpc>
              <a:spcBef>
                <a:spcPct val="0"/>
              </a:spcBef>
            </a:pPr>
            <a:r>
              <a:rPr lang="en-US" sz="2945">
                <a:solidFill>
                  <a:srgbClr val="31588D"/>
                </a:solidFill>
                <a:latin typeface="Open Sans"/>
                <a:ea typeface="Open Sans"/>
                <a:cs typeface="Open Sans"/>
                <a:sym typeface="Open Sans"/>
              </a:rPr>
              <a:t>3. Бұл кернеу молекуланың тұрақтылығын төмендетеді, яғни шеңбер кернеуі жоғары болса, қосылыс реакцияға оңай түседі.</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91768" y="1183146"/>
            <a:ext cx="16904464" cy="7854033"/>
          </a:xfrm>
          <a:prstGeom prst="rect">
            <a:avLst/>
          </a:prstGeom>
        </p:spPr>
        <p:txBody>
          <a:bodyPr lIns="0" tIns="0" rIns="0" bIns="0" rtlCol="0" anchor="t">
            <a:spAutoFit/>
          </a:bodyPr>
          <a:lstStyle/>
          <a:p>
            <a:pPr algn="ctr">
              <a:lnSpc>
                <a:spcPts val="4425"/>
              </a:lnSpc>
              <a:spcBef>
                <a:spcPct val="0"/>
              </a:spcBef>
            </a:pPr>
            <a:r>
              <a:rPr lang="en-US" sz="3161">
                <a:solidFill>
                  <a:srgbClr val="31588D"/>
                </a:solidFill>
                <a:latin typeface="Open Sans"/>
                <a:ea typeface="Open Sans"/>
                <a:cs typeface="Open Sans"/>
                <a:sym typeface="Open Sans"/>
              </a:rPr>
              <a:t>Baeyer теориясы бойынша, циклопропан және циклобутан тұрақсыз болып келеді, себебі олардың бұрыштары идеал бұрыштан қатты ауытқиды. Ал циклопентан мен циклогексан бұрыштық кернеуі аз болғандықтан — тұрақтырақ.</a:t>
            </a:r>
          </a:p>
          <a:p>
            <a:pPr algn="ctr">
              <a:lnSpc>
                <a:spcPts val="4425"/>
              </a:lnSpc>
              <a:spcBef>
                <a:spcPct val="0"/>
              </a:spcBef>
            </a:pPr>
            <a:r>
              <a:rPr lang="en-US" sz="3161" b="1">
                <a:solidFill>
                  <a:srgbClr val="31588D"/>
                </a:solidFill>
                <a:latin typeface="Open Sans Bold"/>
                <a:ea typeface="Open Sans Bold"/>
                <a:cs typeface="Open Sans Bold"/>
                <a:sym typeface="Open Sans Bold"/>
              </a:rPr>
              <a:t>Теорияның шектеулері</a:t>
            </a:r>
            <a:r>
              <a:rPr lang="en-US" sz="3161">
                <a:solidFill>
                  <a:srgbClr val="31588D"/>
                </a:solidFill>
                <a:latin typeface="Open Sans"/>
                <a:ea typeface="Open Sans"/>
                <a:cs typeface="Open Sans"/>
                <a:sym typeface="Open Sans"/>
              </a:rPr>
              <a:t>: Baeyer бастапқыда барлық циклдерді жазық деп қарастырды. </a:t>
            </a:r>
          </a:p>
          <a:p>
            <a:pPr algn="ctr">
              <a:lnSpc>
                <a:spcPts val="4425"/>
              </a:lnSpc>
              <a:spcBef>
                <a:spcPct val="0"/>
              </a:spcBef>
            </a:pPr>
            <a:r>
              <a:rPr lang="en-US" sz="3161">
                <a:solidFill>
                  <a:srgbClr val="31588D"/>
                </a:solidFill>
                <a:latin typeface="Open Sans"/>
                <a:ea typeface="Open Sans"/>
                <a:cs typeface="Open Sans"/>
                <a:sym typeface="Open Sans"/>
              </a:rPr>
              <a:t>Шын мәнінде, циклопентан, циклогексан сияқты үлкен циклдар кеңістіктік конформациялар (орындық, қайық) қабылдай алады, сол арқылы бұрыштық және торсиондық кернеуді азайтады. Яғни Baeyer теориясы кіші циклдерге жақсы сәйкес келеді, бірақ үлкен циклдар үшін конформациялық анализ қажет.</a:t>
            </a:r>
          </a:p>
          <a:p>
            <a:pPr algn="ctr">
              <a:lnSpc>
                <a:spcPts val="4425"/>
              </a:lnSpc>
              <a:spcBef>
                <a:spcPct val="0"/>
              </a:spcBef>
            </a:pPr>
            <a:endParaRPr lang="en-US" sz="3161">
              <a:solidFill>
                <a:srgbClr val="31588D"/>
              </a:solidFill>
              <a:latin typeface="Open Sans"/>
              <a:ea typeface="Open Sans"/>
              <a:cs typeface="Open Sans"/>
              <a:sym typeface="Open Sans"/>
            </a:endParaRPr>
          </a:p>
          <a:p>
            <a:pPr algn="ctr">
              <a:lnSpc>
                <a:spcPts val="4425"/>
              </a:lnSpc>
              <a:spcBef>
                <a:spcPct val="0"/>
              </a:spcBef>
            </a:pPr>
            <a:r>
              <a:rPr lang="en-US" sz="3161">
                <a:solidFill>
                  <a:srgbClr val="31588D"/>
                </a:solidFill>
                <a:latin typeface="Open Sans"/>
                <a:ea typeface="Open Sans"/>
                <a:cs typeface="Open Sans"/>
                <a:sym typeface="Open Sans"/>
              </a:rPr>
              <a:t>Сонымен, Baeyer теориясы органикалық химиядағы алғашқы маңызды құрылымдық теориялардың бірі болды. Ол: циклді қосылыстардың тұрақтылығын бұрыштық кернеу арқылы түсіндірді; циклоалкандардың химиялық белсенділігін болжауға негіз болды; кейінгі конформациялық теориялар мен заманауи стереохимияға жол ашты.</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1588D"/>
        </a:solidFill>
        <a:effectLst/>
      </p:bgPr>
    </p:bg>
    <p:spTree>
      <p:nvGrpSpPr>
        <p:cNvPr id="1" name=""/>
        <p:cNvGrpSpPr/>
        <p:nvPr/>
      </p:nvGrpSpPr>
      <p:grpSpPr>
        <a:xfrm>
          <a:off x="0" y="0"/>
          <a:ext cx="0" cy="0"/>
          <a:chOff x="0" y="0"/>
          <a:chExt cx="0" cy="0"/>
        </a:xfrm>
      </p:grpSpPr>
      <p:sp>
        <p:nvSpPr>
          <p:cNvPr id="2" name="TextBox 2"/>
          <p:cNvSpPr txBox="1"/>
          <p:nvPr/>
        </p:nvSpPr>
        <p:spPr>
          <a:xfrm>
            <a:off x="974299" y="1338848"/>
            <a:ext cx="16339403" cy="7521147"/>
          </a:xfrm>
          <a:prstGeom prst="rect">
            <a:avLst/>
          </a:prstGeom>
        </p:spPr>
        <p:txBody>
          <a:bodyPr lIns="0" tIns="0" rIns="0" bIns="0" rtlCol="0" anchor="t">
            <a:spAutoFit/>
          </a:bodyPr>
          <a:lstStyle/>
          <a:p>
            <a:pPr algn="ctr">
              <a:lnSpc>
                <a:spcPts val="5448"/>
              </a:lnSpc>
              <a:spcBef>
                <a:spcPct val="0"/>
              </a:spcBef>
            </a:pPr>
            <a:r>
              <a:rPr lang="en-US" sz="3891" b="1">
                <a:solidFill>
                  <a:srgbClr val="FFFFFF"/>
                </a:solidFill>
                <a:latin typeface="Open Sans Bold"/>
                <a:ea typeface="Open Sans Bold"/>
                <a:cs typeface="Open Sans Bold"/>
                <a:sym typeface="Open Sans Bold"/>
              </a:rPr>
              <a:t>Номенклатурасы</a:t>
            </a:r>
            <a:r>
              <a:rPr lang="en-US" sz="3891">
                <a:solidFill>
                  <a:srgbClr val="FFFFFF"/>
                </a:solidFill>
                <a:latin typeface="Open Sans"/>
                <a:ea typeface="Open Sans"/>
                <a:cs typeface="Open Sans"/>
                <a:sym typeface="Open Sans"/>
              </a:rPr>
              <a:t>. </a:t>
            </a:r>
          </a:p>
          <a:p>
            <a:pPr algn="ctr">
              <a:lnSpc>
                <a:spcPts val="5448"/>
              </a:lnSpc>
              <a:spcBef>
                <a:spcPct val="0"/>
              </a:spcBef>
            </a:pPr>
            <a:endParaRPr lang="en-US" sz="3891">
              <a:solidFill>
                <a:srgbClr val="FFFFFF"/>
              </a:solidFill>
              <a:latin typeface="Open Sans"/>
              <a:ea typeface="Open Sans"/>
              <a:cs typeface="Open Sans"/>
              <a:sym typeface="Open Sans"/>
            </a:endParaRPr>
          </a:p>
          <a:p>
            <a:pPr algn="ctr">
              <a:lnSpc>
                <a:spcPts val="5448"/>
              </a:lnSpc>
              <a:spcBef>
                <a:spcPct val="0"/>
              </a:spcBef>
            </a:pPr>
            <a:r>
              <a:rPr lang="en-US" sz="3891">
                <a:solidFill>
                  <a:srgbClr val="FFFFFF"/>
                </a:solidFill>
                <a:latin typeface="Open Sans"/>
                <a:ea typeface="Open Sans"/>
                <a:cs typeface="Open Sans"/>
                <a:sym typeface="Open Sans"/>
              </a:rPr>
              <a:t>Циклоалкандарды атау кезінде IUPAC жүйесі бойынша келесі ережелер қолданылады:</a:t>
            </a:r>
          </a:p>
          <a:p>
            <a:pPr algn="ctr">
              <a:lnSpc>
                <a:spcPts val="5448"/>
              </a:lnSpc>
              <a:spcBef>
                <a:spcPct val="0"/>
              </a:spcBef>
            </a:pPr>
            <a:r>
              <a:rPr lang="en-US" sz="3891">
                <a:solidFill>
                  <a:srgbClr val="FFFFFF"/>
                </a:solidFill>
                <a:latin typeface="Open Sans"/>
                <a:ea typeface="Open Sans"/>
                <a:cs typeface="Open Sans"/>
                <a:sym typeface="Open Sans"/>
              </a:rPr>
              <a:t>«Цикло-» префиксі + сәйкес алкан атауы</a:t>
            </a:r>
          </a:p>
          <a:p>
            <a:pPr algn="ctr">
              <a:lnSpc>
                <a:spcPts val="5448"/>
              </a:lnSpc>
              <a:spcBef>
                <a:spcPct val="0"/>
              </a:spcBef>
            </a:pPr>
            <a:endParaRPr lang="en-US" sz="3891">
              <a:solidFill>
                <a:srgbClr val="FFFFFF"/>
              </a:solidFill>
              <a:latin typeface="Open Sans"/>
              <a:ea typeface="Open Sans"/>
              <a:cs typeface="Open Sans"/>
              <a:sym typeface="Open Sans"/>
            </a:endParaRPr>
          </a:p>
          <a:p>
            <a:pPr algn="ctr">
              <a:lnSpc>
                <a:spcPts val="5448"/>
              </a:lnSpc>
              <a:spcBef>
                <a:spcPct val="0"/>
              </a:spcBef>
            </a:pPr>
            <a:r>
              <a:rPr lang="en-US" sz="3891">
                <a:solidFill>
                  <a:srgbClr val="FFFFFF"/>
                </a:solidFill>
                <a:latin typeface="Open Sans"/>
                <a:ea typeface="Open Sans"/>
                <a:cs typeface="Open Sans"/>
                <a:sym typeface="Open Sans"/>
              </a:rPr>
              <a:t>Мысалы:</a:t>
            </a:r>
          </a:p>
          <a:p>
            <a:pPr algn="ctr">
              <a:lnSpc>
                <a:spcPts val="5448"/>
              </a:lnSpc>
              <a:spcBef>
                <a:spcPct val="0"/>
              </a:spcBef>
            </a:pPr>
            <a:r>
              <a:rPr lang="en-US" sz="3891">
                <a:solidFill>
                  <a:srgbClr val="FFFFFF"/>
                </a:solidFill>
                <a:latin typeface="Open Sans"/>
                <a:ea typeface="Open Sans"/>
                <a:cs typeface="Open Sans"/>
                <a:sym typeface="Open Sans"/>
              </a:rPr>
              <a:t>- C₃H₆ → циклопропан</a:t>
            </a:r>
          </a:p>
          <a:p>
            <a:pPr algn="ctr">
              <a:lnSpc>
                <a:spcPts val="5448"/>
              </a:lnSpc>
              <a:spcBef>
                <a:spcPct val="0"/>
              </a:spcBef>
            </a:pPr>
            <a:r>
              <a:rPr lang="en-US" sz="3891">
                <a:solidFill>
                  <a:srgbClr val="FFFFFF"/>
                </a:solidFill>
                <a:latin typeface="Open Sans"/>
                <a:ea typeface="Open Sans"/>
                <a:cs typeface="Open Sans"/>
                <a:sym typeface="Open Sans"/>
              </a:rPr>
              <a:t>- C₄H₈ → циклобутан</a:t>
            </a:r>
          </a:p>
          <a:p>
            <a:pPr algn="ctr">
              <a:lnSpc>
                <a:spcPts val="5448"/>
              </a:lnSpc>
              <a:spcBef>
                <a:spcPct val="0"/>
              </a:spcBef>
            </a:pPr>
            <a:r>
              <a:rPr lang="en-US" sz="3891">
                <a:solidFill>
                  <a:srgbClr val="FFFFFF"/>
                </a:solidFill>
                <a:latin typeface="Open Sans"/>
                <a:ea typeface="Open Sans"/>
                <a:cs typeface="Open Sans"/>
                <a:sym typeface="Open Sans"/>
              </a:rPr>
              <a:t>- C₅H₁₀ → циклопентан</a:t>
            </a:r>
          </a:p>
          <a:p>
            <a:pPr algn="ctr">
              <a:lnSpc>
                <a:spcPts val="5448"/>
              </a:lnSpc>
              <a:spcBef>
                <a:spcPct val="0"/>
              </a:spcBef>
            </a:pPr>
            <a:r>
              <a:rPr lang="en-US" sz="3891">
                <a:solidFill>
                  <a:srgbClr val="FFFFFF"/>
                </a:solidFill>
                <a:latin typeface="Open Sans"/>
                <a:ea typeface="Open Sans"/>
                <a:cs typeface="Open Sans"/>
                <a:sym typeface="Open Sans"/>
              </a:rPr>
              <a:t>- C₆H₁₂ → циклогексан</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1588D"/>
        </a:solidFill>
        <a:effectLst/>
      </p:bgPr>
    </p:bg>
    <p:spTree>
      <p:nvGrpSpPr>
        <p:cNvPr id="1" name=""/>
        <p:cNvGrpSpPr/>
        <p:nvPr/>
      </p:nvGrpSpPr>
      <p:grpSpPr>
        <a:xfrm>
          <a:off x="0" y="0"/>
          <a:ext cx="0" cy="0"/>
          <a:chOff x="0" y="0"/>
          <a:chExt cx="0" cy="0"/>
        </a:xfrm>
      </p:grpSpPr>
      <p:sp>
        <p:nvSpPr>
          <p:cNvPr id="2" name="TextBox 2"/>
          <p:cNvSpPr txBox="1"/>
          <p:nvPr/>
        </p:nvSpPr>
        <p:spPr>
          <a:xfrm>
            <a:off x="1244935" y="2917229"/>
            <a:ext cx="15798130" cy="3832791"/>
          </a:xfrm>
          <a:prstGeom prst="rect">
            <a:avLst/>
          </a:prstGeom>
        </p:spPr>
        <p:txBody>
          <a:bodyPr lIns="0" tIns="0" rIns="0" bIns="0" rtlCol="0" anchor="t">
            <a:spAutoFit/>
          </a:bodyPr>
          <a:lstStyle/>
          <a:p>
            <a:pPr algn="ctr">
              <a:lnSpc>
                <a:spcPts val="6093"/>
              </a:lnSpc>
              <a:spcBef>
                <a:spcPct val="0"/>
              </a:spcBef>
            </a:pPr>
            <a:r>
              <a:rPr lang="en-US" sz="4352" b="1">
                <a:solidFill>
                  <a:srgbClr val="FFFFFF"/>
                </a:solidFill>
                <a:latin typeface="Open Sans Bold"/>
                <a:ea typeface="Open Sans Bold"/>
                <a:cs typeface="Open Sans Bold"/>
                <a:sym typeface="Open Sans Bold"/>
              </a:rPr>
              <a:t>Екі немесе одан көп орынбасар болғанда:</a:t>
            </a:r>
          </a:p>
          <a:p>
            <a:pPr algn="ctr">
              <a:lnSpc>
                <a:spcPts val="6093"/>
              </a:lnSpc>
              <a:spcBef>
                <a:spcPct val="0"/>
              </a:spcBef>
            </a:pPr>
            <a:r>
              <a:rPr lang="en-US" sz="4352">
                <a:solidFill>
                  <a:srgbClr val="FFFFFF"/>
                </a:solidFill>
                <a:latin typeface="Open Sans"/>
                <a:ea typeface="Open Sans"/>
                <a:cs typeface="Open Sans"/>
                <a:sym typeface="Open Sans"/>
              </a:rPr>
              <a:t>1. Циклдегі көміртектер нөмірленеді, нөмірлер жақын орналасқан орынбасарлардан басталады</a:t>
            </a:r>
          </a:p>
          <a:p>
            <a:pPr algn="ctr">
              <a:lnSpc>
                <a:spcPts val="6093"/>
              </a:lnSpc>
              <a:spcBef>
                <a:spcPct val="0"/>
              </a:spcBef>
            </a:pPr>
            <a:r>
              <a:rPr lang="en-US" sz="4352">
                <a:solidFill>
                  <a:srgbClr val="FFFFFF"/>
                </a:solidFill>
                <a:latin typeface="Open Sans"/>
                <a:ea typeface="Open Sans"/>
                <a:cs typeface="Open Sans"/>
                <a:sym typeface="Open Sans"/>
              </a:rPr>
              <a:t>2. Орынбасарлардың аты алфавит бойынша жазылады</a:t>
            </a:r>
          </a:p>
          <a:p>
            <a:pPr algn="ctr">
              <a:lnSpc>
                <a:spcPts val="6093"/>
              </a:lnSpc>
              <a:spcBef>
                <a:spcPct val="0"/>
              </a:spcBef>
            </a:pPr>
            <a:r>
              <a:rPr lang="en-US" sz="4352">
                <a:solidFill>
                  <a:srgbClr val="FFFFFF"/>
                </a:solidFill>
                <a:latin typeface="Open Sans"/>
                <a:ea typeface="Open Sans"/>
                <a:cs typeface="Open Sans"/>
                <a:sym typeface="Open Sans"/>
              </a:rPr>
              <a:t>Мысал: 1-метил-2-этилциклогексан</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1588D"/>
        </a:solidFill>
        <a:effectLst/>
      </p:bgPr>
    </p:bg>
    <p:spTree>
      <p:nvGrpSpPr>
        <p:cNvPr id="1" name=""/>
        <p:cNvGrpSpPr/>
        <p:nvPr/>
      </p:nvGrpSpPr>
      <p:grpSpPr>
        <a:xfrm>
          <a:off x="0" y="0"/>
          <a:ext cx="0" cy="0"/>
          <a:chOff x="0" y="0"/>
          <a:chExt cx="0" cy="0"/>
        </a:xfrm>
      </p:grpSpPr>
      <p:sp>
        <p:nvSpPr>
          <p:cNvPr id="2" name="TextBox 2"/>
          <p:cNvSpPr txBox="1"/>
          <p:nvPr/>
        </p:nvSpPr>
        <p:spPr>
          <a:xfrm>
            <a:off x="1297588" y="1313351"/>
            <a:ext cx="15692825" cy="7944949"/>
          </a:xfrm>
          <a:prstGeom prst="rect">
            <a:avLst/>
          </a:prstGeom>
        </p:spPr>
        <p:txBody>
          <a:bodyPr lIns="0" tIns="0" rIns="0" bIns="0" rtlCol="0" anchor="t">
            <a:spAutoFit/>
          </a:bodyPr>
          <a:lstStyle/>
          <a:p>
            <a:pPr algn="ctr">
              <a:lnSpc>
                <a:spcPts val="5714"/>
              </a:lnSpc>
              <a:spcBef>
                <a:spcPct val="0"/>
              </a:spcBef>
            </a:pPr>
            <a:r>
              <a:rPr lang="en-US" sz="4081" b="1">
                <a:solidFill>
                  <a:srgbClr val="FFFFFF"/>
                </a:solidFill>
                <a:latin typeface="Open Sans Bold"/>
                <a:ea typeface="Open Sans Bold"/>
                <a:cs typeface="Open Sans Bold"/>
                <a:sym typeface="Open Sans Bold"/>
              </a:rPr>
              <a:t>Геометриялық изомерия.</a:t>
            </a:r>
            <a:r>
              <a:rPr lang="en-US" sz="4081">
                <a:solidFill>
                  <a:srgbClr val="FFFFFF"/>
                </a:solidFill>
                <a:latin typeface="Open Sans"/>
                <a:ea typeface="Open Sans"/>
                <a:cs typeface="Open Sans"/>
                <a:sym typeface="Open Sans"/>
              </a:rPr>
              <a:t> Геометриялық (цис–транс) изомерия – циклдік құрылымда еркін айналуға мүмкіндік болмағандықтан, орынбасарлардың бір-біріне қатысты кеңістіктік орналасуымен байланысты.</a:t>
            </a:r>
          </a:p>
          <a:p>
            <a:pPr algn="ctr">
              <a:lnSpc>
                <a:spcPts val="5714"/>
              </a:lnSpc>
              <a:spcBef>
                <a:spcPct val="0"/>
              </a:spcBef>
            </a:pPr>
            <a:endParaRPr lang="en-US" sz="4081">
              <a:solidFill>
                <a:srgbClr val="FFFFFF"/>
              </a:solidFill>
              <a:latin typeface="Open Sans"/>
              <a:ea typeface="Open Sans"/>
              <a:cs typeface="Open Sans"/>
              <a:sym typeface="Open Sans"/>
            </a:endParaRPr>
          </a:p>
          <a:p>
            <a:pPr algn="ctr">
              <a:lnSpc>
                <a:spcPts val="5714"/>
              </a:lnSpc>
              <a:spcBef>
                <a:spcPct val="0"/>
              </a:spcBef>
            </a:pPr>
            <a:r>
              <a:rPr lang="en-US" sz="4081">
                <a:solidFill>
                  <a:srgbClr val="FFFFFF"/>
                </a:solidFill>
                <a:latin typeface="Open Sans"/>
                <a:ea typeface="Open Sans"/>
                <a:cs typeface="Open Sans"/>
                <a:sym typeface="Open Sans"/>
              </a:rPr>
              <a:t>Цис-изомер: орынбасарлар бір жақта орналасқан. </a:t>
            </a:r>
          </a:p>
          <a:p>
            <a:pPr algn="ctr">
              <a:lnSpc>
                <a:spcPts val="5714"/>
              </a:lnSpc>
              <a:spcBef>
                <a:spcPct val="0"/>
              </a:spcBef>
            </a:pPr>
            <a:r>
              <a:rPr lang="en-US" sz="4081">
                <a:solidFill>
                  <a:srgbClr val="FFFFFF"/>
                </a:solidFill>
                <a:latin typeface="Open Sans"/>
                <a:ea typeface="Open Sans"/>
                <a:cs typeface="Open Sans"/>
                <a:sym typeface="Open Sans"/>
              </a:rPr>
              <a:t>Мысалы: цис-1,2-диметилциклобутан. </a:t>
            </a:r>
          </a:p>
          <a:p>
            <a:pPr algn="ctr">
              <a:lnSpc>
                <a:spcPts val="5714"/>
              </a:lnSpc>
              <a:spcBef>
                <a:spcPct val="0"/>
              </a:spcBef>
            </a:pPr>
            <a:r>
              <a:rPr lang="en-US" sz="4081">
                <a:solidFill>
                  <a:srgbClr val="FFFFFF"/>
                </a:solidFill>
                <a:latin typeface="Open Sans"/>
                <a:ea typeface="Open Sans"/>
                <a:cs typeface="Open Sans"/>
                <a:sym typeface="Open Sans"/>
              </a:rPr>
              <a:t>Транс-изомер: орынбасарлар қарама-қарсы жақта орналасқан. Мысалы: транс-1,2-диметилциклобутан.</a:t>
            </a:r>
          </a:p>
          <a:p>
            <a:pPr algn="ctr">
              <a:lnSpc>
                <a:spcPts val="5714"/>
              </a:lnSpc>
              <a:spcBef>
                <a:spcPct val="0"/>
              </a:spcBef>
            </a:pPr>
            <a:r>
              <a:rPr lang="en-US" sz="4081">
                <a:solidFill>
                  <a:srgbClr val="FFFFFF"/>
                </a:solidFill>
                <a:latin typeface="Open Sans"/>
                <a:ea typeface="Open Sans"/>
                <a:cs typeface="Open Sans"/>
                <a:sym typeface="Open Sans"/>
              </a:rPr>
              <a:t> Цис-транс изомерлер физикалық және химиялық қасиеттері бойынша айырмашылық көрсетеді.</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2061</Words>
  <Application>Microsoft Office PowerPoint</Application>
  <PresentationFormat>Произвольный</PresentationFormat>
  <Paragraphs>249</Paragraphs>
  <Slides>30</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30</vt:i4>
      </vt:variant>
    </vt:vector>
  </HeadingPairs>
  <TitlesOfParts>
    <vt:vector size="38" baseType="lpstr">
      <vt:lpstr>Open Sans Bold</vt:lpstr>
      <vt:lpstr>Open Sans Bold Italics</vt:lpstr>
      <vt:lpstr>Open Sans</vt:lpstr>
      <vt:lpstr>Arial</vt:lpstr>
      <vt:lpstr>Times New Roman</vt:lpstr>
      <vt:lpstr>Open Sans Italics</vt:lpstr>
      <vt:lpstr>Calibri</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 дәріс Тақырыбы. Циклоалкандар. Номенклатура және геометриялық изомерия. Алу жолдары. Физикалық қасиеттері мен құрылымы. Циклоалкандардың химиялық реакциялары. Циклоалканды туындылардың стереоизомериясы.</dc:title>
  <cp:lastModifiedBy>Пользователь Windows</cp:lastModifiedBy>
  <cp:revision>2</cp:revision>
  <dcterms:created xsi:type="dcterms:W3CDTF">2006-08-16T00:00:00Z</dcterms:created>
  <dcterms:modified xsi:type="dcterms:W3CDTF">2025-09-21T19:53:43Z</dcterms:modified>
  <dc:identifier>DAGzndSi_-4</dc:identifier>
</cp:coreProperties>
</file>