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91" r:id="rId4"/>
    <p:sldId id="260" r:id="rId5"/>
    <p:sldId id="290" r:id="rId6"/>
    <p:sldId id="262" r:id="rId7"/>
    <p:sldId id="263" r:id="rId8"/>
    <p:sldId id="264" r:id="rId9"/>
    <p:sldId id="265" r:id="rId10"/>
    <p:sldId id="267" r:id="rId11"/>
    <p:sldId id="288" r:id="rId12"/>
    <p:sldId id="289" r:id="rId13"/>
    <p:sldId id="279" r:id="rId14"/>
    <p:sldId id="280" r:id="rId15"/>
    <p:sldId id="281" r:id="rId16"/>
    <p:sldId id="282" r:id="rId17"/>
    <p:sldId id="283" r:id="rId18"/>
    <p:sldId id="284" r:id="rId19"/>
    <p:sldId id="285" r:id="rId20"/>
    <p:sldId id="286" r:id="rId21"/>
    <p:sldId id="2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8.xml.rels><?xml version="1.0" encoding="UTF-8" standalone="yes"?>
<Relationships xmlns="http://schemas.openxmlformats.org/package/2006/relationships"><Relationship Id="rId1" Type="http://schemas.openxmlformats.org/officeDocument/2006/relationships/hyperlink" Target="https://www.tadviser.ru/index.php/%D0%A2%D0%BE%D1%80%D0%B3%D0%BE%D0%B2%D0%BB%D1%8F"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www.tadviser.ru/index.php/%D0%A2%D0%BE%D1%80%D0%B3%D0%BE%D0%B2%D0%BB%D1%8F"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F00DD1-9CAF-40D8-9FC2-776E50CE1539}"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ru-RU"/>
        </a:p>
      </dgm:t>
    </dgm:pt>
    <dgm:pt modelId="{5FB607C6-8EA4-40C9-B408-8B79B7930AE2}">
      <dgm:prSet phldrT="[Текст]" custT="1"/>
      <dgm:spPr/>
      <dgm:t>
        <a:bodyPr/>
        <a:lstStyle/>
        <a:p>
          <a:pPr algn="just"/>
          <a:r>
            <a:rPr lang="ru-RU" sz="1600" dirty="0" smtClean="0">
              <a:latin typeface="Times New Roman" panose="02020603050405020304" pitchFamily="18" charset="0"/>
              <a:cs typeface="Times New Roman" panose="02020603050405020304" pitchFamily="18" charset="0"/>
            </a:rPr>
            <a:t>SWIFT — международная система денежных переводов. Наличие SWIFT-кода говорит о надежности банка и безопасности переводов за границу для физлиц и организаций.</a:t>
          </a:r>
          <a:endParaRPr lang="ru-RU" sz="1600" dirty="0">
            <a:latin typeface="Times New Roman" panose="02020603050405020304" pitchFamily="18" charset="0"/>
            <a:cs typeface="Times New Roman" panose="02020603050405020304" pitchFamily="18" charset="0"/>
          </a:endParaRPr>
        </a:p>
      </dgm:t>
    </dgm:pt>
    <dgm:pt modelId="{77B8928C-0BAA-4E82-9AF1-A0710974D704}" type="parTrans" cxnId="{EF470E57-5DCB-4563-9F85-6E1BDA05CC45}">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80805ADD-8861-48A4-893F-975704D89540}" type="sibTrans" cxnId="{EF470E57-5DCB-4563-9F85-6E1BDA05CC45}">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F4BC1869-1C59-4D78-AE8D-49A8847CCFA9}">
      <dgm:prSet custT="1"/>
      <dgm:spPr/>
      <dgm:t>
        <a:bodyPr/>
        <a:lstStyle/>
        <a:p>
          <a:pPr algn="just"/>
          <a:r>
            <a:rPr lang="ru-RU" sz="1600" smtClean="0">
              <a:latin typeface="Times New Roman" panose="02020603050405020304" pitchFamily="18" charset="0"/>
              <a:cs typeface="Times New Roman" panose="02020603050405020304" pitchFamily="18" charset="0"/>
            </a:rPr>
            <a:t>SWIFT - это акционерное общество, владельцами которого являются банки-члены.</a:t>
          </a:r>
          <a:endParaRPr lang="ru-RU" sz="1600" dirty="0" smtClean="0">
            <a:latin typeface="Times New Roman" panose="02020603050405020304" pitchFamily="18" charset="0"/>
            <a:cs typeface="Times New Roman" panose="02020603050405020304" pitchFamily="18" charset="0"/>
          </a:endParaRPr>
        </a:p>
      </dgm:t>
    </dgm:pt>
    <dgm:pt modelId="{357376E2-070D-4AC6-B4F5-460EC23A3709}" type="parTrans" cxnId="{036177EA-96E0-4385-ADBC-E833282210B8}">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5EA89F39-3961-4416-91CB-67FCCAEC4536}" type="sibTrans" cxnId="{036177EA-96E0-4385-ADBC-E833282210B8}">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D8884BE3-9D60-4F0C-A9EE-2E5FD8E9F053}">
      <dgm:prSet custT="1"/>
      <dgm:spPr/>
      <dgm:t>
        <a:bodyPr/>
        <a:lstStyle/>
        <a:p>
          <a:pPr algn="just"/>
          <a:r>
            <a:rPr lang="ru-RU" sz="1600" dirty="0" smtClean="0">
              <a:latin typeface="Times New Roman" panose="02020603050405020304" pitchFamily="18" charset="0"/>
              <a:cs typeface="Times New Roman" panose="02020603050405020304" pitchFamily="18" charset="0"/>
            </a:rPr>
            <a:t>Зарегистрировано общество в Бельгии (штаб-квартира и постоянно действующие органы находятся в г. Ла-</a:t>
          </a:r>
          <a:r>
            <a:rPr lang="ru-RU" sz="1600" dirty="0" err="1" smtClean="0">
              <a:latin typeface="Times New Roman" panose="02020603050405020304" pitchFamily="18" charset="0"/>
              <a:cs typeface="Times New Roman" panose="02020603050405020304" pitchFamily="18" charset="0"/>
            </a:rPr>
            <a:t>Ульп</a:t>
          </a:r>
          <a:r>
            <a:rPr lang="ru-RU" sz="1600" dirty="0" smtClean="0">
              <a:latin typeface="Times New Roman" panose="02020603050405020304" pitchFamily="18" charset="0"/>
              <a:cs typeface="Times New Roman" panose="02020603050405020304" pitchFamily="18" charset="0"/>
            </a:rPr>
            <a:t> недалеко от Брюсселя) и действует по бельгийским законам. </a:t>
          </a:r>
          <a:endParaRPr lang="ru-RU" sz="1600" dirty="0" smtClean="0">
            <a:latin typeface="Times New Roman" panose="02020603050405020304" pitchFamily="18" charset="0"/>
            <a:cs typeface="Times New Roman" panose="02020603050405020304" pitchFamily="18" charset="0"/>
          </a:endParaRPr>
        </a:p>
      </dgm:t>
    </dgm:pt>
    <dgm:pt modelId="{5A886B5D-586E-4183-8B17-B02A9F15C78A}" type="parTrans" cxnId="{F5DEF45F-C609-4ED2-A8D5-CD53FDD6C447}">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5EB47950-712B-43EC-AF99-24EF20A2D4E7}" type="sibTrans" cxnId="{F5DEF45F-C609-4ED2-A8D5-CD53FDD6C447}">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C86DC4B4-F891-4262-8047-D0A538937A8D}">
      <dgm:prSet custT="1"/>
      <dgm:spPr/>
      <dgm:t>
        <a:bodyPr/>
        <a:lstStyle/>
        <a:p>
          <a:pPr algn="just"/>
          <a:r>
            <a:rPr lang="ru-RU" sz="1600" smtClean="0">
              <a:latin typeface="Times New Roman" panose="02020603050405020304" pitchFamily="18" charset="0"/>
              <a:cs typeface="Times New Roman" panose="02020603050405020304" pitchFamily="18" charset="0"/>
            </a:rPr>
            <a:t>Высший орган - общее собрание банков-членов или их представителей (Генеральная ассамблея). </a:t>
          </a:r>
          <a:endParaRPr lang="ru-RU" sz="1600" dirty="0" smtClean="0">
            <a:latin typeface="Times New Roman" panose="02020603050405020304" pitchFamily="18" charset="0"/>
            <a:cs typeface="Times New Roman" panose="02020603050405020304" pitchFamily="18" charset="0"/>
          </a:endParaRPr>
        </a:p>
      </dgm:t>
    </dgm:pt>
    <dgm:pt modelId="{3A2DC2F8-AE5E-414F-8525-67414DDFA2BD}" type="parTrans" cxnId="{08DAA40D-91B2-462C-958B-E1BA3D398C40}">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F7E7DCC4-8146-4D81-B599-0B443B165F82}" type="sibTrans" cxnId="{08DAA40D-91B2-462C-958B-E1BA3D398C40}">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7A801D96-0324-4C0C-9E0B-B75A3C7C1C8D}">
      <dgm:prSet custT="1"/>
      <dgm:spPr/>
      <dgm:t>
        <a:bodyPr/>
        <a:lstStyle/>
        <a:p>
          <a:pPr algn="just"/>
          <a:r>
            <a:rPr lang="ru-RU" sz="1600" dirty="0" smtClean="0">
              <a:latin typeface="Times New Roman" panose="02020603050405020304" pitchFamily="18" charset="0"/>
              <a:cs typeface="Times New Roman" panose="02020603050405020304" pitchFamily="18" charset="0"/>
            </a:rPr>
            <a:t>Все решения принимаются большинством голосов участников ассамблеи в соответствии с принципом: одна акция - один голос</a:t>
          </a:r>
          <a:endParaRPr lang="ru-RU" sz="1600" dirty="0" smtClean="0">
            <a:latin typeface="Times New Roman" panose="02020603050405020304" pitchFamily="18" charset="0"/>
            <a:cs typeface="Times New Roman" panose="02020603050405020304" pitchFamily="18" charset="0"/>
          </a:endParaRPr>
        </a:p>
      </dgm:t>
    </dgm:pt>
    <dgm:pt modelId="{976553F8-DA30-4867-9187-BA305F6E377E}" type="parTrans" cxnId="{3DB2D2B8-D1AA-4C57-BF12-A4E912B2C12F}">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741B6315-E7F4-4A58-8969-05D49E07BCFF}" type="sibTrans" cxnId="{3DB2D2B8-D1AA-4C57-BF12-A4E912B2C12F}">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E4220C89-2E61-4038-AF14-5ED52AC417AB}">
      <dgm:prSet custT="1"/>
      <dgm:spPr/>
      <dgm:t>
        <a:bodyPr/>
        <a:lstStyle/>
        <a:p>
          <a:pPr algn="just"/>
          <a:r>
            <a:rPr lang="ru-RU" sz="1600" smtClean="0">
              <a:latin typeface="Times New Roman" panose="02020603050405020304" pitchFamily="18" charset="0"/>
              <a:cs typeface="Times New Roman" panose="02020603050405020304" pitchFamily="18" charset="0"/>
            </a:rPr>
            <a:t>Главенствующее положение в совете директоров занимают представители банков стран Западной Европы с США. Количество акций распределяется пропорционально трафику передаваемых сообщений. </a:t>
          </a:r>
          <a:endParaRPr lang="ru-RU" sz="1600" dirty="0" smtClean="0">
            <a:latin typeface="Times New Roman" panose="02020603050405020304" pitchFamily="18" charset="0"/>
            <a:cs typeface="Times New Roman" panose="02020603050405020304" pitchFamily="18" charset="0"/>
          </a:endParaRPr>
        </a:p>
      </dgm:t>
    </dgm:pt>
    <dgm:pt modelId="{696AFF49-9D6B-4D5D-A28D-36E6C429EE94}" type="parTrans" cxnId="{E1CB4B78-9520-46B9-B636-C3EFFB9CE13E}">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DD5AC112-9BDD-40CF-9976-213E199E0998}" type="sibTrans" cxnId="{E1CB4B78-9520-46B9-B636-C3EFFB9CE13E}">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D4BC8760-2710-4870-A35C-5FF21F89B75A}">
      <dgm:prSet custT="1"/>
      <dgm:spPr/>
      <dgm:t>
        <a:bodyPr/>
        <a:lstStyle/>
        <a:p>
          <a:pPr algn="just"/>
          <a:r>
            <a:rPr lang="ru-RU" sz="1600" smtClean="0">
              <a:latin typeface="Times New Roman" panose="02020603050405020304" pitchFamily="18" charset="0"/>
              <a:cs typeface="Times New Roman" panose="02020603050405020304" pitchFamily="18" charset="0"/>
            </a:rPr>
            <a:t>Наибольшее количество акций имеют США, Германия, Швейцария, Франция, Великобритания.</a:t>
          </a:r>
          <a:endParaRPr lang="en-US" sz="1600" dirty="0">
            <a:latin typeface="Times New Roman" panose="02020603050405020304" pitchFamily="18" charset="0"/>
            <a:cs typeface="Times New Roman" panose="02020603050405020304" pitchFamily="18" charset="0"/>
          </a:endParaRPr>
        </a:p>
      </dgm:t>
    </dgm:pt>
    <dgm:pt modelId="{466E075F-2B90-4356-9CA5-46894A24B4FD}" type="parTrans" cxnId="{E0863BFD-479F-4A10-BA3C-0A8D0E11DE59}">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51789AEC-5902-41A9-AF9C-E0C25B6E26A8}" type="sibTrans" cxnId="{E0863BFD-479F-4A10-BA3C-0A8D0E11DE59}">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680F1C45-A421-4787-BB18-626AC641E903}">
      <dgm:prSet custT="1"/>
      <dgm:spPr/>
      <dgm:t>
        <a:bodyPr/>
        <a:lstStyle/>
        <a:p>
          <a:pPr algn="just"/>
          <a:r>
            <a:rPr lang="ru-RU" sz="1600" smtClean="0">
              <a:latin typeface="Times New Roman" panose="02020603050405020304" pitchFamily="18" charset="0"/>
              <a:cs typeface="Times New Roman" panose="02020603050405020304" pitchFamily="18" charset="0"/>
            </a:rPr>
            <a:t>Наряду с банками-членами имеются и две другие категории пользователей сети SWIFT - ассоциированные члены и участники. </a:t>
          </a:r>
          <a:endParaRPr lang="ru-RU" sz="1600" dirty="0" smtClean="0">
            <a:latin typeface="Times New Roman" panose="02020603050405020304" pitchFamily="18" charset="0"/>
            <a:cs typeface="Times New Roman" panose="02020603050405020304" pitchFamily="18" charset="0"/>
          </a:endParaRPr>
        </a:p>
      </dgm:t>
    </dgm:pt>
    <dgm:pt modelId="{5F2FBE4D-2ACA-4709-91EB-90603EF444B2}" type="parTrans" cxnId="{FA3A273A-1960-48BD-AAB1-B62995D24F1B}">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1DBA5FAA-3521-4AAC-8F4C-D561F78899FB}" type="sibTrans" cxnId="{FA3A273A-1960-48BD-AAB1-B62995D24F1B}">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C34B9F2D-753E-480F-9579-5EA93C90B36B}">
      <dgm:prSet custT="1"/>
      <dgm:spPr/>
      <dgm:t>
        <a:bodyPr/>
        <a:lstStyle/>
        <a:p>
          <a:pPr algn="just"/>
          <a:r>
            <a:rPr lang="ru-RU" sz="1600" smtClean="0">
              <a:latin typeface="Times New Roman" panose="02020603050405020304" pitchFamily="18" charset="0"/>
              <a:cs typeface="Times New Roman" panose="02020603050405020304" pitchFamily="18" charset="0"/>
            </a:rPr>
            <a:t>В качестве первых выступают филиалы и отделения банков-членов. Ассоциированные члены не являются акционерами и лишены права участия в управлении делами общества. </a:t>
          </a:r>
          <a:endParaRPr lang="ru-RU" sz="1600" dirty="0" smtClean="0">
            <a:latin typeface="Times New Roman" panose="02020603050405020304" pitchFamily="18" charset="0"/>
            <a:cs typeface="Times New Roman" panose="02020603050405020304" pitchFamily="18" charset="0"/>
          </a:endParaRPr>
        </a:p>
      </dgm:t>
    </dgm:pt>
    <dgm:pt modelId="{79257E04-4778-4A26-B4B0-97D63B177817}" type="parTrans" cxnId="{509D33FE-47D0-418D-94EF-CC124F2991F0}">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98E49B1D-8A1B-4E1B-AC4E-5BB784B120A8}" type="sibTrans" cxnId="{509D33FE-47D0-418D-94EF-CC124F2991F0}">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C6CFA4D9-ED2F-4C12-9998-1F9F4C167046}">
      <dgm:prSet custT="1"/>
      <dgm:spPr/>
      <dgm:t>
        <a:bodyPr/>
        <a:lstStyle/>
        <a:p>
          <a:pPr algn="just"/>
          <a:r>
            <a:rPr lang="ru-RU" sz="1600" smtClean="0">
              <a:latin typeface="Times New Roman" panose="02020603050405020304" pitchFamily="18" charset="0"/>
              <a:cs typeface="Times New Roman" panose="02020603050405020304" pitchFamily="18" charset="0"/>
            </a:rPr>
            <a:t>Вступление в SWIFT стоит дорого: единовременный взнос составляет 400 000 бельгийских франков для банков-членов и 200 000 бельгийских франков для ассоциированных членов. </a:t>
          </a:r>
          <a:endParaRPr lang="ru-RU" sz="1600" dirty="0" smtClean="0">
            <a:latin typeface="Times New Roman" panose="02020603050405020304" pitchFamily="18" charset="0"/>
            <a:cs typeface="Times New Roman" panose="02020603050405020304" pitchFamily="18" charset="0"/>
          </a:endParaRPr>
        </a:p>
      </dgm:t>
    </dgm:pt>
    <dgm:pt modelId="{89A00442-C249-4AA8-BC1B-491AAADC94ED}" type="parTrans" cxnId="{B8C6E288-6FF1-41A5-BF31-90AA78D8F113}">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0131A93A-7881-42ED-9685-F3DA73DE22D7}" type="sibTrans" cxnId="{B8C6E288-6FF1-41A5-BF31-90AA78D8F113}">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00777465-A71B-4169-9ED8-193F40EA8660}">
      <dgm:prSet custT="1"/>
      <dgm:spPr/>
      <dgm:t>
        <a:bodyPr/>
        <a:lstStyle/>
        <a:p>
          <a:pPr algn="just"/>
          <a:r>
            <a:rPr lang="ru-RU" sz="1600" smtClean="0">
              <a:latin typeface="Times New Roman" panose="02020603050405020304" pitchFamily="18" charset="0"/>
              <a:cs typeface="Times New Roman" panose="02020603050405020304" pitchFamily="18" charset="0"/>
            </a:rPr>
            <a:t>Кроме того, банки-члены должны приобрести одну акцию стоимостью в 55 000 бельгийских франков. Как показывает практика, затраты банков на участие в системе SWIFT окупаются обычно в течение 5 лет. </a:t>
          </a:r>
          <a:endParaRPr lang="ru-RU" sz="1600" dirty="0" smtClean="0">
            <a:latin typeface="Times New Roman" panose="02020603050405020304" pitchFamily="18" charset="0"/>
            <a:cs typeface="Times New Roman" panose="02020603050405020304" pitchFamily="18" charset="0"/>
          </a:endParaRPr>
        </a:p>
      </dgm:t>
    </dgm:pt>
    <dgm:pt modelId="{5D4206C3-5499-4DED-A7AF-8975C929A307}" type="parTrans" cxnId="{8B97FEC7-6468-478F-B3A1-C7478281F4C4}">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38292294-31FF-47B4-9EC1-AA7BAD93EC34}" type="sibTrans" cxnId="{8B97FEC7-6468-478F-B3A1-C7478281F4C4}">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87FE077A-B21B-40F6-A92A-14FD26D06877}">
      <dgm:prSet custT="1"/>
      <dgm:spPr/>
      <dgm:t>
        <a:bodyPr/>
        <a:lstStyle/>
        <a:p>
          <a:pPr algn="just"/>
          <a:r>
            <a:rPr lang="ru-RU" sz="1600" smtClean="0">
              <a:latin typeface="Times New Roman" panose="02020603050405020304" pitchFamily="18" charset="0"/>
              <a:cs typeface="Times New Roman" panose="02020603050405020304" pitchFamily="18" charset="0"/>
            </a:rPr>
            <a:t>Цена акции определяется ежегодно по итогам Общего собрания Членов Компании. </a:t>
          </a:r>
          <a:endParaRPr lang="ru-RU" sz="1600" dirty="0" smtClean="0">
            <a:latin typeface="Times New Roman" panose="02020603050405020304" pitchFamily="18" charset="0"/>
            <a:cs typeface="Times New Roman" panose="02020603050405020304" pitchFamily="18" charset="0"/>
          </a:endParaRPr>
        </a:p>
      </dgm:t>
    </dgm:pt>
    <dgm:pt modelId="{8C6AEC9B-D255-4619-BEF9-14966B69D896}" type="parTrans" cxnId="{1C406E96-D659-4713-8805-911A80B822B5}">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8DEF56D6-A9C6-4E81-9000-3AE46624E3C0}" type="sibTrans" cxnId="{1C406E96-D659-4713-8805-911A80B822B5}">
      <dgm:prSet/>
      <dgm:spPr/>
      <dgm:t>
        <a:bodyPr/>
        <a:lstStyle/>
        <a:p>
          <a:pPr algn="just"/>
          <a:endParaRPr lang="ru-RU" sz="1600">
            <a:latin typeface="Times New Roman" panose="02020603050405020304" pitchFamily="18" charset="0"/>
            <a:cs typeface="Times New Roman" panose="02020603050405020304" pitchFamily="18" charset="0"/>
          </a:endParaRPr>
        </a:p>
      </dgm:t>
    </dgm:pt>
    <dgm:pt modelId="{8837E99E-64F9-4E1A-8BB6-7C9F5E1CD944}" type="pres">
      <dgm:prSet presAssocID="{5CF00DD1-9CAF-40D8-9FC2-776E50CE1539}" presName="linear" presStyleCnt="0">
        <dgm:presLayoutVars>
          <dgm:animLvl val="lvl"/>
          <dgm:resizeHandles val="exact"/>
        </dgm:presLayoutVars>
      </dgm:prSet>
      <dgm:spPr/>
    </dgm:pt>
    <dgm:pt modelId="{3656549D-EEA9-4525-9919-FEEC6A03D693}" type="pres">
      <dgm:prSet presAssocID="{5FB607C6-8EA4-40C9-B408-8B79B7930AE2}" presName="parentText" presStyleLbl="node1" presStyleIdx="0" presStyleCnt="12" custLinFactNeighborX="760" custLinFactNeighborY="51373">
        <dgm:presLayoutVars>
          <dgm:chMax val="0"/>
          <dgm:bulletEnabled val="1"/>
        </dgm:presLayoutVars>
      </dgm:prSet>
      <dgm:spPr/>
      <dgm:t>
        <a:bodyPr/>
        <a:lstStyle/>
        <a:p>
          <a:endParaRPr lang="ru-RU"/>
        </a:p>
      </dgm:t>
    </dgm:pt>
    <dgm:pt modelId="{CC167080-1599-446F-BA71-8DC124505C64}" type="pres">
      <dgm:prSet presAssocID="{80805ADD-8861-48A4-893F-975704D89540}" presName="spacer" presStyleCnt="0"/>
      <dgm:spPr/>
    </dgm:pt>
    <dgm:pt modelId="{E2FEA803-FBB1-46F8-89E6-772F2BEC8CCB}" type="pres">
      <dgm:prSet presAssocID="{F4BC1869-1C59-4D78-AE8D-49A8847CCFA9}" presName="parentText" presStyleLbl="node1" presStyleIdx="1" presStyleCnt="12">
        <dgm:presLayoutVars>
          <dgm:chMax val="0"/>
          <dgm:bulletEnabled val="1"/>
        </dgm:presLayoutVars>
      </dgm:prSet>
      <dgm:spPr/>
    </dgm:pt>
    <dgm:pt modelId="{0C83CB89-F987-4154-BACF-388E4A72E38C}" type="pres">
      <dgm:prSet presAssocID="{5EA89F39-3961-4416-91CB-67FCCAEC4536}" presName="spacer" presStyleCnt="0"/>
      <dgm:spPr/>
    </dgm:pt>
    <dgm:pt modelId="{A94FC596-3424-4E49-8BC4-6EC1A85C070D}" type="pres">
      <dgm:prSet presAssocID="{D8884BE3-9D60-4F0C-A9EE-2E5FD8E9F053}" presName="parentText" presStyleLbl="node1" presStyleIdx="2" presStyleCnt="12">
        <dgm:presLayoutVars>
          <dgm:chMax val="0"/>
          <dgm:bulletEnabled val="1"/>
        </dgm:presLayoutVars>
      </dgm:prSet>
      <dgm:spPr/>
    </dgm:pt>
    <dgm:pt modelId="{DCD5B3F7-8535-4E77-9268-BA9DE812C0F4}" type="pres">
      <dgm:prSet presAssocID="{5EB47950-712B-43EC-AF99-24EF20A2D4E7}" presName="spacer" presStyleCnt="0"/>
      <dgm:spPr/>
    </dgm:pt>
    <dgm:pt modelId="{99A2C7F2-FA1B-4CA3-AFEB-72BFDF4E83B3}" type="pres">
      <dgm:prSet presAssocID="{C86DC4B4-F891-4262-8047-D0A538937A8D}" presName="parentText" presStyleLbl="node1" presStyleIdx="3" presStyleCnt="12">
        <dgm:presLayoutVars>
          <dgm:chMax val="0"/>
          <dgm:bulletEnabled val="1"/>
        </dgm:presLayoutVars>
      </dgm:prSet>
      <dgm:spPr/>
    </dgm:pt>
    <dgm:pt modelId="{A4E90928-F70E-4F34-A53F-029E6D419966}" type="pres">
      <dgm:prSet presAssocID="{F7E7DCC4-8146-4D81-B599-0B443B165F82}" presName="spacer" presStyleCnt="0"/>
      <dgm:spPr/>
    </dgm:pt>
    <dgm:pt modelId="{D1E65311-C54E-43C1-A352-1ADD47C7FA42}" type="pres">
      <dgm:prSet presAssocID="{7A801D96-0324-4C0C-9E0B-B75A3C7C1C8D}" presName="parentText" presStyleLbl="node1" presStyleIdx="4" presStyleCnt="12">
        <dgm:presLayoutVars>
          <dgm:chMax val="0"/>
          <dgm:bulletEnabled val="1"/>
        </dgm:presLayoutVars>
      </dgm:prSet>
      <dgm:spPr/>
      <dgm:t>
        <a:bodyPr/>
        <a:lstStyle/>
        <a:p>
          <a:endParaRPr lang="ru-RU"/>
        </a:p>
      </dgm:t>
    </dgm:pt>
    <dgm:pt modelId="{F48467BC-CC58-493B-B5C6-E11DD396AC88}" type="pres">
      <dgm:prSet presAssocID="{741B6315-E7F4-4A58-8969-05D49E07BCFF}" presName="spacer" presStyleCnt="0"/>
      <dgm:spPr/>
    </dgm:pt>
    <dgm:pt modelId="{35F70F5E-E880-45E2-9299-BFF66B433269}" type="pres">
      <dgm:prSet presAssocID="{E4220C89-2E61-4038-AF14-5ED52AC417AB}" presName="parentText" presStyleLbl="node1" presStyleIdx="5" presStyleCnt="12">
        <dgm:presLayoutVars>
          <dgm:chMax val="0"/>
          <dgm:bulletEnabled val="1"/>
        </dgm:presLayoutVars>
      </dgm:prSet>
      <dgm:spPr/>
      <dgm:t>
        <a:bodyPr/>
        <a:lstStyle/>
        <a:p>
          <a:endParaRPr lang="ru-RU"/>
        </a:p>
      </dgm:t>
    </dgm:pt>
    <dgm:pt modelId="{73F457BE-466D-41A4-BD8D-80C9480B8E63}" type="pres">
      <dgm:prSet presAssocID="{DD5AC112-9BDD-40CF-9976-213E199E0998}" presName="spacer" presStyleCnt="0"/>
      <dgm:spPr/>
    </dgm:pt>
    <dgm:pt modelId="{060B05BF-3654-4671-8CE8-CB6B67867F96}" type="pres">
      <dgm:prSet presAssocID="{D4BC8760-2710-4870-A35C-5FF21F89B75A}" presName="parentText" presStyleLbl="node1" presStyleIdx="6" presStyleCnt="12">
        <dgm:presLayoutVars>
          <dgm:chMax val="0"/>
          <dgm:bulletEnabled val="1"/>
        </dgm:presLayoutVars>
      </dgm:prSet>
      <dgm:spPr/>
    </dgm:pt>
    <dgm:pt modelId="{A837A59D-5CCD-461C-B1D7-5AB52FBBB6D7}" type="pres">
      <dgm:prSet presAssocID="{51789AEC-5902-41A9-AF9C-E0C25B6E26A8}" presName="spacer" presStyleCnt="0"/>
      <dgm:spPr/>
    </dgm:pt>
    <dgm:pt modelId="{F246F115-80C4-4270-997F-48D6A1D6CF45}" type="pres">
      <dgm:prSet presAssocID="{680F1C45-A421-4787-BB18-626AC641E903}" presName="parentText" presStyleLbl="node1" presStyleIdx="7" presStyleCnt="12">
        <dgm:presLayoutVars>
          <dgm:chMax val="0"/>
          <dgm:bulletEnabled val="1"/>
        </dgm:presLayoutVars>
      </dgm:prSet>
      <dgm:spPr/>
    </dgm:pt>
    <dgm:pt modelId="{B865EBAA-7D45-4457-BB20-2F5383B080DB}" type="pres">
      <dgm:prSet presAssocID="{1DBA5FAA-3521-4AAC-8F4C-D561F78899FB}" presName="spacer" presStyleCnt="0"/>
      <dgm:spPr/>
    </dgm:pt>
    <dgm:pt modelId="{29F1C0D4-BF94-4A67-AC87-448ABA73A516}" type="pres">
      <dgm:prSet presAssocID="{C34B9F2D-753E-480F-9579-5EA93C90B36B}" presName="parentText" presStyleLbl="node1" presStyleIdx="8" presStyleCnt="12">
        <dgm:presLayoutVars>
          <dgm:chMax val="0"/>
          <dgm:bulletEnabled val="1"/>
        </dgm:presLayoutVars>
      </dgm:prSet>
      <dgm:spPr/>
    </dgm:pt>
    <dgm:pt modelId="{4BC5F46F-50E0-48F6-A9F9-3CAB58A0C2E8}" type="pres">
      <dgm:prSet presAssocID="{98E49B1D-8A1B-4E1B-AC4E-5BB784B120A8}" presName="spacer" presStyleCnt="0"/>
      <dgm:spPr/>
    </dgm:pt>
    <dgm:pt modelId="{6F0892A6-C0FA-4594-A55A-67E6D786408F}" type="pres">
      <dgm:prSet presAssocID="{C6CFA4D9-ED2F-4C12-9998-1F9F4C167046}" presName="parentText" presStyleLbl="node1" presStyleIdx="9" presStyleCnt="12">
        <dgm:presLayoutVars>
          <dgm:chMax val="0"/>
          <dgm:bulletEnabled val="1"/>
        </dgm:presLayoutVars>
      </dgm:prSet>
      <dgm:spPr/>
    </dgm:pt>
    <dgm:pt modelId="{688876A3-186F-49BA-8176-143626FE29C8}" type="pres">
      <dgm:prSet presAssocID="{0131A93A-7881-42ED-9685-F3DA73DE22D7}" presName="spacer" presStyleCnt="0"/>
      <dgm:spPr/>
    </dgm:pt>
    <dgm:pt modelId="{3D3D92BE-4072-4883-BE35-F4198993AC68}" type="pres">
      <dgm:prSet presAssocID="{00777465-A71B-4169-9ED8-193F40EA8660}" presName="parentText" presStyleLbl="node1" presStyleIdx="10" presStyleCnt="12">
        <dgm:presLayoutVars>
          <dgm:chMax val="0"/>
          <dgm:bulletEnabled val="1"/>
        </dgm:presLayoutVars>
      </dgm:prSet>
      <dgm:spPr/>
    </dgm:pt>
    <dgm:pt modelId="{9E32C80B-886B-43D3-954D-F8DF9CA30F27}" type="pres">
      <dgm:prSet presAssocID="{38292294-31FF-47B4-9EC1-AA7BAD93EC34}" presName="spacer" presStyleCnt="0"/>
      <dgm:spPr/>
    </dgm:pt>
    <dgm:pt modelId="{9B945B54-E4AD-4892-A62D-4962A99F76F8}" type="pres">
      <dgm:prSet presAssocID="{87FE077A-B21B-40F6-A92A-14FD26D06877}" presName="parentText" presStyleLbl="node1" presStyleIdx="11" presStyleCnt="12">
        <dgm:presLayoutVars>
          <dgm:chMax val="0"/>
          <dgm:bulletEnabled val="1"/>
        </dgm:presLayoutVars>
      </dgm:prSet>
      <dgm:spPr/>
    </dgm:pt>
  </dgm:ptLst>
  <dgm:cxnLst>
    <dgm:cxn modelId="{743899E9-A4DA-4A68-9091-9F641EC4FE04}" type="presOf" srcId="{680F1C45-A421-4787-BB18-626AC641E903}" destId="{F246F115-80C4-4270-997F-48D6A1D6CF45}" srcOrd="0" destOrd="0" presId="urn:microsoft.com/office/officeart/2005/8/layout/vList2"/>
    <dgm:cxn modelId="{5F21B25D-3E80-4F31-A3B4-E41FB1C18221}" type="presOf" srcId="{D4BC8760-2710-4870-A35C-5FF21F89B75A}" destId="{060B05BF-3654-4671-8CE8-CB6B67867F96}" srcOrd="0" destOrd="0" presId="urn:microsoft.com/office/officeart/2005/8/layout/vList2"/>
    <dgm:cxn modelId="{FA3A273A-1960-48BD-AAB1-B62995D24F1B}" srcId="{5CF00DD1-9CAF-40D8-9FC2-776E50CE1539}" destId="{680F1C45-A421-4787-BB18-626AC641E903}" srcOrd="7" destOrd="0" parTransId="{5F2FBE4D-2ACA-4709-91EB-90603EF444B2}" sibTransId="{1DBA5FAA-3521-4AAC-8F4C-D561F78899FB}"/>
    <dgm:cxn modelId="{3DB2D2B8-D1AA-4C57-BF12-A4E912B2C12F}" srcId="{5CF00DD1-9CAF-40D8-9FC2-776E50CE1539}" destId="{7A801D96-0324-4C0C-9E0B-B75A3C7C1C8D}" srcOrd="4" destOrd="0" parTransId="{976553F8-DA30-4867-9187-BA305F6E377E}" sibTransId="{741B6315-E7F4-4A58-8969-05D49E07BCFF}"/>
    <dgm:cxn modelId="{254224A4-BD08-4CCB-B6D6-18FFD5B55EEE}" type="presOf" srcId="{87FE077A-B21B-40F6-A92A-14FD26D06877}" destId="{9B945B54-E4AD-4892-A62D-4962A99F76F8}" srcOrd="0" destOrd="0" presId="urn:microsoft.com/office/officeart/2005/8/layout/vList2"/>
    <dgm:cxn modelId="{BC3AC349-6CA1-4BC2-9005-32AE4D256DB0}" type="presOf" srcId="{C86DC4B4-F891-4262-8047-D0A538937A8D}" destId="{99A2C7F2-FA1B-4CA3-AFEB-72BFDF4E83B3}" srcOrd="0" destOrd="0" presId="urn:microsoft.com/office/officeart/2005/8/layout/vList2"/>
    <dgm:cxn modelId="{FB26426D-FB76-45F2-B73B-8386689C2D39}" type="presOf" srcId="{E4220C89-2E61-4038-AF14-5ED52AC417AB}" destId="{35F70F5E-E880-45E2-9299-BFF66B433269}" srcOrd="0" destOrd="0" presId="urn:microsoft.com/office/officeart/2005/8/layout/vList2"/>
    <dgm:cxn modelId="{2AB4826D-D058-4521-91CC-A94241203E8B}" type="presOf" srcId="{00777465-A71B-4169-9ED8-193F40EA8660}" destId="{3D3D92BE-4072-4883-BE35-F4198993AC68}" srcOrd="0" destOrd="0" presId="urn:microsoft.com/office/officeart/2005/8/layout/vList2"/>
    <dgm:cxn modelId="{08DAA40D-91B2-462C-958B-E1BA3D398C40}" srcId="{5CF00DD1-9CAF-40D8-9FC2-776E50CE1539}" destId="{C86DC4B4-F891-4262-8047-D0A538937A8D}" srcOrd="3" destOrd="0" parTransId="{3A2DC2F8-AE5E-414F-8525-67414DDFA2BD}" sibTransId="{F7E7DCC4-8146-4D81-B599-0B443B165F82}"/>
    <dgm:cxn modelId="{1C406E96-D659-4713-8805-911A80B822B5}" srcId="{5CF00DD1-9CAF-40D8-9FC2-776E50CE1539}" destId="{87FE077A-B21B-40F6-A92A-14FD26D06877}" srcOrd="11" destOrd="0" parTransId="{8C6AEC9B-D255-4619-BEF9-14966B69D896}" sibTransId="{8DEF56D6-A9C6-4E81-9000-3AE46624E3C0}"/>
    <dgm:cxn modelId="{509D33FE-47D0-418D-94EF-CC124F2991F0}" srcId="{5CF00DD1-9CAF-40D8-9FC2-776E50CE1539}" destId="{C34B9F2D-753E-480F-9579-5EA93C90B36B}" srcOrd="8" destOrd="0" parTransId="{79257E04-4778-4A26-B4B0-97D63B177817}" sibTransId="{98E49B1D-8A1B-4E1B-AC4E-5BB784B120A8}"/>
    <dgm:cxn modelId="{B8C6E288-6FF1-41A5-BF31-90AA78D8F113}" srcId="{5CF00DD1-9CAF-40D8-9FC2-776E50CE1539}" destId="{C6CFA4D9-ED2F-4C12-9998-1F9F4C167046}" srcOrd="9" destOrd="0" parTransId="{89A00442-C249-4AA8-BC1B-491AAADC94ED}" sibTransId="{0131A93A-7881-42ED-9685-F3DA73DE22D7}"/>
    <dgm:cxn modelId="{C58DFCD2-B544-4A65-A36F-EDC48B94771B}" type="presOf" srcId="{D8884BE3-9D60-4F0C-A9EE-2E5FD8E9F053}" destId="{A94FC596-3424-4E49-8BC4-6EC1A85C070D}" srcOrd="0" destOrd="0" presId="urn:microsoft.com/office/officeart/2005/8/layout/vList2"/>
    <dgm:cxn modelId="{4BED6312-E641-4B1B-8E3F-55BF8423F310}" type="presOf" srcId="{7A801D96-0324-4C0C-9E0B-B75A3C7C1C8D}" destId="{D1E65311-C54E-43C1-A352-1ADD47C7FA42}" srcOrd="0" destOrd="0" presId="urn:microsoft.com/office/officeart/2005/8/layout/vList2"/>
    <dgm:cxn modelId="{E1CB4B78-9520-46B9-B636-C3EFFB9CE13E}" srcId="{5CF00DD1-9CAF-40D8-9FC2-776E50CE1539}" destId="{E4220C89-2E61-4038-AF14-5ED52AC417AB}" srcOrd="5" destOrd="0" parTransId="{696AFF49-9D6B-4D5D-A28D-36E6C429EE94}" sibTransId="{DD5AC112-9BDD-40CF-9976-213E199E0998}"/>
    <dgm:cxn modelId="{8B97FEC7-6468-478F-B3A1-C7478281F4C4}" srcId="{5CF00DD1-9CAF-40D8-9FC2-776E50CE1539}" destId="{00777465-A71B-4169-9ED8-193F40EA8660}" srcOrd="10" destOrd="0" parTransId="{5D4206C3-5499-4DED-A7AF-8975C929A307}" sibTransId="{38292294-31FF-47B4-9EC1-AA7BAD93EC34}"/>
    <dgm:cxn modelId="{2E822E30-108C-450B-90B8-4DF7E141732C}" type="presOf" srcId="{C6CFA4D9-ED2F-4C12-9998-1F9F4C167046}" destId="{6F0892A6-C0FA-4594-A55A-67E6D786408F}" srcOrd="0" destOrd="0" presId="urn:microsoft.com/office/officeart/2005/8/layout/vList2"/>
    <dgm:cxn modelId="{F5DEF45F-C609-4ED2-A8D5-CD53FDD6C447}" srcId="{5CF00DD1-9CAF-40D8-9FC2-776E50CE1539}" destId="{D8884BE3-9D60-4F0C-A9EE-2E5FD8E9F053}" srcOrd="2" destOrd="0" parTransId="{5A886B5D-586E-4183-8B17-B02A9F15C78A}" sibTransId="{5EB47950-712B-43EC-AF99-24EF20A2D4E7}"/>
    <dgm:cxn modelId="{BD896869-DAF0-442A-9632-4896B2D7E1FC}" type="presOf" srcId="{C34B9F2D-753E-480F-9579-5EA93C90B36B}" destId="{29F1C0D4-BF94-4A67-AC87-448ABA73A516}" srcOrd="0" destOrd="0" presId="urn:microsoft.com/office/officeart/2005/8/layout/vList2"/>
    <dgm:cxn modelId="{CE25EE76-B17C-4EEF-A079-88BCA6429363}" type="presOf" srcId="{5CF00DD1-9CAF-40D8-9FC2-776E50CE1539}" destId="{8837E99E-64F9-4E1A-8BB6-7C9F5E1CD944}" srcOrd="0" destOrd="0" presId="urn:microsoft.com/office/officeart/2005/8/layout/vList2"/>
    <dgm:cxn modelId="{2F786EB6-99D1-40C8-A367-FE20A94B908B}" type="presOf" srcId="{5FB607C6-8EA4-40C9-B408-8B79B7930AE2}" destId="{3656549D-EEA9-4525-9919-FEEC6A03D693}" srcOrd="0" destOrd="0" presId="urn:microsoft.com/office/officeart/2005/8/layout/vList2"/>
    <dgm:cxn modelId="{C691BDED-575E-4CD3-BCC0-807C159A3A00}" type="presOf" srcId="{F4BC1869-1C59-4D78-AE8D-49A8847CCFA9}" destId="{E2FEA803-FBB1-46F8-89E6-772F2BEC8CCB}" srcOrd="0" destOrd="0" presId="urn:microsoft.com/office/officeart/2005/8/layout/vList2"/>
    <dgm:cxn modelId="{036177EA-96E0-4385-ADBC-E833282210B8}" srcId="{5CF00DD1-9CAF-40D8-9FC2-776E50CE1539}" destId="{F4BC1869-1C59-4D78-AE8D-49A8847CCFA9}" srcOrd="1" destOrd="0" parTransId="{357376E2-070D-4AC6-B4F5-460EC23A3709}" sibTransId="{5EA89F39-3961-4416-91CB-67FCCAEC4536}"/>
    <dgm:cxn modelId="{EF470E57-5DCB-4563-9F85-6E1BDA05CC45}" srcId="{5CF00DD1-9CAF-40D8-9FC2-776E50CE1539}" destId="{5FB607C6-8EA4-40C9-B408-8B79B7930AE2}" srcOrd="0" destOrd="0" parTransId="{77B8928C-0BAA-4E82-9AF1-A0710974D704}" sibTransId="{80805ADD-8861-48A4-893F-975704D89540}"/>
    <dgm:cxn modelId="{E0863BFD-479F-4A10-BA3C-0A8D0E11DE59}" srcId="{5CF00DD1-9CAF-40D8-9FC2-776E50CE1539}" destId="{D4BC8760-2710-4870-A35C-5FF21F89B75A}" srcOrd="6" destOrd="0" parTransId="{466E075F-2B90-4356-9CA5-46894A24B4FD}" sibTransId="{51789AEC-5902-41A9-AF9C-E0C25B6E26A8}"/>
    <dgm:cxn modelId="{F2F8A5B0-7FA2-4107-AE07-55AA97F3C819}" type="presParOf" srcId="{8837E99E-64F9-4E1A-8BB6-7C9F5E1CD944}" destId="{3656549D-EEA9-4525-9919-FEEC6A03D693}" srcOrd="0" destOrd="0" presId="urn:microsoft.com/office/officeart/2005/8/layout/vList2"/>
    <dgm:cxn modelId="{B65FB644-219A-4965-BF86-442A8A61B487}" type="presParOf" srcId="{8837E99E-64F9-4E1A-8BB6-7C9F5E1CD944}" destId="{CC167080-1599-446F-BA71-8DC124505C64}" srcOrd="1" destOrd="0" presId="urn:microsoft.com/office/officeart/2005/8/layout/vList2"/>
    <dgm:cxn modelId="{24716606-08C9-45C3-BC76-7B7FAA291725}" type="presParOf" srcId="{8837E99E-64F9-4E1A-8BB6-7C9F5E1CD944}" destId="{E2FEA803-FBB1-46F8-89E6-772F2BEC8CCB}" srcOrd="2" destOrd="0" presId="urn:microsoft.com/office/officeart/2005/8/layout/vList2"/>
    <dgm:cxn modelId="{ECBBC45A-919F-49B6-9E6E-910917C91317}" type="presParOf" srcId="{8837E99E-64F9-4E1A-8BB6-7C9F5E1CD944}" destId="{0C83CB89-F987-4154-BACF-388E4A72E38C}" srcOrd="3" destOrd="0" presId="urn:microsoft.com/office/officeart/2005/8/layout/vList2"/>
    <dgm:cxn modelId="{A2F9FE77-79DF-47EB-9D5D-323096FF5195}" type="presParOf" srcId="{8837E99E-64F9-4E1A-8BB6-7C9F5E1CD944}" destId="{A94FC596-3424-4E49-8BC4-6EC1A85C070D}" srcOrd="4" destOrd="0" presId="urn:microsoft.com/office/officeart/2005/8/layout/vList2"/>
    <dgm:cxn modelId="{77FF457A-E1CF-4A11-9EFD-C1AEEA03F0A5}" type="presParOf" srcId="{8837E99E-64F9-4E1A-8BB6-7C9F5E1CD944}" destId="{DCD5B3F7-8535-4E77-9268-BA9DE812C0F4}" srcOrd="5" destOrd="0" presId="urn:microsoft.com/office/officeart/2005/8/layout/vList2"/>
    <dgm:cxn modelId="{B814ACCC-A5D6-46CF-BC84-380A0DF77C58}" type="presParOf" srcId="{8837E99E-64F9-4E1A-8BB6-7C9F5E1CD944}" destId="{99A2C7F2-FA1B-4CA3-AFEB-72BFDF4E83B3}" srcOrd="6" destOrd="0" presId="urn:microsoft.com/office/officeart/2005/8/layout/vList2"/>
    <dgm:cxn modelId="{5BE16153-29DB-45C1-991A-2554F85DF8C7}" type="presParOf" srcId="{8837E99E-64F9-4E1A-8BB6-7C9F5E1CD944}" destId="{A4E90928-F70E-4F34-A53F-029E6D419966}" srcOrd="7" destOrd="0" presId="urn:microsoft.com/office/officeart/2005/8/layout/vList2"/>
    <dgm:cxn modelId="{6A23DA19-B303-48EA-B2CE-70150742A0D6}" type="presParOf" srcId="{8837E99E-64F9-4E1A-8BB6-7C9F5E1CD944}" destId="{D1E65311-C54E-43C1-A352-1ADD47C7FA42}" srcOrd="8" destOrd="0" presId="urn:microsoft.com/office/officeart/2005/8/layout/vList2"/>
    <dgm:cxn modelId="{7C9DE514-9D0B-4DD7-BBE1-7D2F5281D1D9}" type="presParOf" srcId="{8837E99E-64F9-4E1A-8BB6-7C9F5E1CD944}" destId="{F48467BC-CC58-493B-B5C6-E11DD396AC88}" srcOrd="9" destOrd="0" presId="urn:microsoft.com/office/officeart/2005/8/layout/vList2"/>
    <dgm:cxn modelId="{F4E0B0CB-50B5-427A-88EC-E49A3B50E837}" type="presParOf" srcId="{8837E99E-64F9-4E1A-8BB6-7C9F5E1CD944}" destId="{35F70F5E-E880-45E2-9299-BFF66B433269}" srcOrd="10" destOrd="0" presId="urn:microsoft.com/office/officeart/2005/8/layout/vList2"/>
    <dgm:cxn modelId="{F164B435-AA4E-46CD-BEC9-4765E62A0E8B}" type="presParOf" srcId="{8837E99E-64F9-4E1A-8BB6-7C9F5E1CD944}" destId="{73F457BE-466D-41A4-BD8D-80C9480B8E63}" srcOrd="11" destOrd="0" presId="urn:microsoft.com/office/officeart/2005/8/layout/vList2"/>
    <dgm:cxn modelId="{AFBF4EFA-7756-49F1-8BAA-68EA4D153C7E}" type="presParOf" srcId="{8837E99E-64F9-4E1A-8BB6-7C9F5E1CD944}" destId="{060B05BF-3654-4671-8CE8-CB6B67867F96}" srcOrd="12" destOrd="0" presId="urn:microsoft.com/office/officeart/2005/8/layout/vList2"/>
    <dgm:cxn modelId="{E892C712-9F47-477B-A007-D3EE9020A201}" type="presParOf" srcId="{8837E99E-64F9-4E1A-8BB6-7C9F5E1CD944}" destId="{A837A59D-5CCD-461C-B1D7-5AB52FBBB6D7}" srcOrd="13" destOrd="0" presId="urn:microsoft.com/office/officeart/2005/8/layout/vList2"/>
    <dgm:cxn modelId="{4A4FD162-6776-4982-BE65-D594645E79EA}" type="presParOf" srcId="{8837E99E-64F9-4E1A-8BB6-7C9F5E1CD944}" destId="{F246F115-80C4-4270-997F-48D6A1D6CF45}" srcOrd="14" destOrd="0" presId="urn:microsoft.com/office/officeart/2005/8/layout/vList2"/>
    <dgm:cxn modelId="{2198698D-82C9-4C50-BF3C-7390469A1922}" type="presParOf" srcId="{8837E99E-64F9-4E1A-8BB6-7C9F5E1CD944}" destId="{B865EBAA-7D45-4457-BB20-2F5383B080DB}" srcOrd="15" destOrd="0" presId="urn:microsoft.com/office/officeart/2005/8/layout/vList2"/>
    <dgm:cxn modelId="{0ED6A793-BBF0-44CB-95D5-D175E7127F9B}" type="presParOf" srcId="{8837E99E-64F9-4E1A-8BB6-7C9F5E1CD944}" destId="{29F1C0D4-BF94-4A67-AC87-448ABA73A516}" srcOrd="16" destOrd="0" presId="urn:microsoft.com/office/officeart/2005/8/layout/vList2"/>
    <dgm:cxn modelId="{73EA93C3-F34C-4D86-8807-6CCEAD868D06}" type="presParOf" srcId="{8837E99E-64F9-4E1A-8BB6-7C9F5E1CD944}" destId="{4BC5F46F-50E0-48F6-A9F9-3CAB58A0C2E8}" srcOrd="17" destOrd="0" presId="urn:microsoft.com/office/officeart/2005/8/layout/vList2"/>
    <dgm:cxn modelId="{DC323D98-CB32-43DE-85E8-480547ADCEED}" type="presParOf" srcId="{8837E99E-64F9-4E1A-8BB6-7C9F5E1CD944}" destId="{6F0892A6-C0FA-4594-A55A-67E6D786408F}" srcOrd="18" destOrd="0" presId="urn:microsoft.com/office/officeart/2005/8/layout/vList2"/>
    <dgm:cxn modelId="{8B8563D3-DB58-43CD-85F0-4BA88DDED422}" type="presParOf" srcId="{8837E99E-64F9-4E1A-8BB6-7C9F5E1CD944}" destId="{688876A3-186F-49BA-8176-143626FE29C8}" srcOrd="19" destOrd="0" presId="urn:microsoft.com/office/officeart/2005/8/layout/vList2"/>
    <dgm:cxn modelId="{AB8E8653-3F5F-40F5-99F7-E157CDDCDF5A}" type="presParOf" srcId="{8837E99E-64F9-4E1A-8BB6-7C9F5E1CD944}" destId="{3D3D92BE-4072-4883-BE35-F4198993AC68}" srcOrd="20" destOrd="0" presId="urn:microsoft.com/office/officeart/2005/8/layout/vList2"/>
    <dgm:cxn modelId="{72545CB0-9279-46EC-A0D4-A809A5729826}" type="presParOf" srcId="{8837E99E-64F9-4E1A-8BB6-7C9F5E1CD944}" destId="{9E32C80B-886B-43D3-954D-F8DF9CA30F27}" srcOrd="21" destOrd="0" presId="urn:microsoft.com/office/officeart/2005/8/layout/vList2"/>
    <dgm:cxn modelId="{A1C3C4F7-A755-4309-A4BA-6270BC9BCC35}" type="presParOf" srcId="{8837E99E-64F9-4E1A-8BB6-7C9F5E1CD944}" destId="{9B945B54-E4AD-4892-A62D-4962A99F76F8}" srcOrd="2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C08E95-E18B-4B05-BA08-0677A1EC8713}"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ru-RU"/>
        </a:p>
      </dgm:t>
    </dgm:pt>
    <dgm:pt modelId="{87615DD0-9948-41D0-A7B1-89CA7890354D}">
      <dgm:prSet phldrT="[Текст]" custT="1"/>
      <dgm:spPr/>
      <dgm:t>
        <a:bodyPr/>
        <a:lstStyle/>
        <a:p>
          <a:r>
            <a:rPr lang="ru-RU" sz="1600" smtClean="0">
              <a:latin typeface="Times New Roman" panose="02020603050405020304" pitchFamily="18" charset="0"/>
              <a:cs typeface="Times New Roman" panose="02020603050405020304" pitchFamily="18" charset="0"/>
            </a:rPr>
            <a:t>Разработана Customer Security Programme (CSP), которая буде представляет собой требования по организации мер защиты на стороне участников и контрольные механизмы по их выполнению. </a:t>
          </a:r>
          <a:endParaRPr lang="ru-RU" sz="1600"/>
        </a:p>
      </dgm:t>
    </dgm:pt>
    <dgm:pt modelId="{DA75EB67-850C-4A84-9AA0-D81C28E9AC8A}" type="parTrans" cxnId="{CF806CC4-A599-4959-BE2A-C087A44683D4}">
      <dgm:prSet/>
      <dgm:spPr/>
      <dgm:t>
        <a:bodyPr/>
        <a:lstStyle/>
        <a:p>
          <a:endParaRPr lang="ru-RU" sz="1600"/>
        </a:p>
      </dgm:t>
    </dgm:pt>
    <dgm:pt modelId="{DA85DCF0-93E2-4F63-900D-60D5F123B58D}" type="sibTrans" cxnId="{CF806CC4-A599-4959-BE2A-C087A44683D4}">
      <dgm:prSet/>
      <dgm:spPr/>
      <dgm:t>
        <a:bodyPr/>
        <a:lstStyle/>
        <a:p>
          <a:endParaRPr lang="ru-RU" sz="1600"/>
        </a:p>
      </dgm:t>
    </dgm:pt>
    <dgm:pt modelId="{5D77AFB9-3E20-4951-8EB6-849D1F12AA41}">
      <dgm:prSet custT="1"/>
      <dgm:spPr/>
      <dgm:t>
        <a:bodyPr/>
        <a:lstStyle/>
        <a:p>
          <a:r>
            <a:rPr lang="ru-RU" sz="1600" smtClean="0">
              <a:latin typeface="Times New Roman" panose="02020603050405020304" pitchFamily="18" charset="0"/>
              <a:cs typeface="Times New Roman" panose="02020603050405020304" pitchFamily="18" charset="0"/>
            </a:rPr>
            <a:t>CSP - Программа обеспечения безопасности клиентов будет пересматриваться на ежегодной основе и дополняться мерами защиты с учетом новых угроз и лучших практик.</a:t>
          </a:r>
          <a:endParaRPr lang="ru-RU" sz="1600" b="1" dirty="0" smtClean="0">
            <a:latin typeface="Times New Roman" panose="02020603050405020304" pitchFamily="18" charset="0"/>
            <a:cs typeface="Times New Roman" panose="02020603050405020304" pitchFamily="18" charset="0"/>
          </a:endParaRPr>
        </a:p>
      </dgm:t>
    </dgm:pt>
    <dgm:pt modelId="{450BDEFA-BDBC-4A36-9AD7-E421DD0CD187}" type="parTrans" cxnId="{205E70E5-76AD-46A1-BB22-D7A998586AB4}">
      <dgm:prSet/>
      <dgm:spPr/>
      <dgm:t>
        <a:bodyPr/>
        <a:lstStyle/>
        <a:p>
          <a:endParaRPr lang="ru-RU" sz="1600"/>
        </a:p>
      </dgm:t>
    </dgm:pt>
    <dgm:pt modelId="{5B48497E-9567-427A-9EC0-005827AB8F17}" type="sibTrans" cxnId="{205E70E5-76AD-46A1-BB22-D7A998586AB4}">
      <dgm:prSet/>
      <dgm:spPr/>
      <dgm:t>
        <a:bodyPr/>
        <a:lstStyle/>
        <a:p>
          <a:endParaRPr lang="ru-RU" sz="1600"/>
        </a:p>
      </dgm:t>
    </dgm:pt>
    <dgm:pt modelId="{74DDAC9B-9433-40EF-A650-E3B681EEB8D9}">
      <dgm:prSet custT="1"/>
      <dgm:spPr/>
      <dgm:t>
        <a:bodyPr/>
        <a:lstStyle/>
        <a:p>
          <a:r>
            <a:rPr lang="ru-RU" sz="1600" dirty="0" smtClean="0">
              <a:latin typeface="Times New Roman" panose="02020603050405020304" pitchFamily="18" charset="0"/>
              <a:cs typeface="Times New Roman" panose="02020603050405020304" pitchFamily="18" charset="0"/>
            </a:rPr>
            <a:t>Первая версия CSP была представлена в 2017 г., она включала в себя 16 обязательных и 11 рекомендованных элементов контроля, которые участники платежной системы должны были реализовывать на добровольной основе. Версия-2021 CSCF была выпущена в июле 2020 г. и включала уже 22 обязательных и 9 рекомендательных мер защиты.</a:t>
          </a:r>
          <a:endParaRPr lang="ru-RU" sz="1600" b="1" dirty="0">
            <a:latin typeface="Times New Roman" panose="02020603050405020304" pitchFamily="18" charset="0"/>
            <a:cs typeface="Times New Roman" panose="02020603050405020304" pitchFamily="18" charset="0"/>
          </a:endParaRPr>
        </a:p>
      </dgm:t>
    </dgm:pt>
    <dgm:pt modelId="{AA0E7007-285C-43E9-8E33-695D9B1D452F}" type="parTrans" cxnId="{CEB81821-2E6F-498C-8890-335A6BCBFA63}">
      <dgm:prSet/>
      <dgm:spPr/>
      <dgm:t>
        <a:bodyPr/>
        <a:lstStyle/>
        <a:p>
          <a:endParaRPr lang="ru-RU" sz="1600"/>
        </a:p>
      </dgm:t>
    </dgm:pt>
    <dgm:pt modelId="{8DA1213B-33CE-4C91-A205-D5A36DA046D9}" type="sibTrans" cxnId="{CEB81821-2E6F-498C-8890-335A6BCBFA63}">
      <dgm:prSet/>
      <dgm:spPr/>
      <dgm:t>
        <a:bodyPr/>
        <a:lstStyle/>
        <a:p>
          <a:endParaRPr lang="ru-RU" sz="1600"/>
        </a:p>
      </dgm:t>
    </dgm:pt>
    <dgm:pt modelId="{79062009-A797-42FE-A8A4-8714DE6605D0}">
      <dgm:prSet custT="1"/>
      <dgm:spPr/>
      <dgm:t>
        <a:bodyPr/>
        <a:lstStyle/>
        <a:p>
          <a:r>
            <a:rPr lang="ru-RU" sz="1600" dirty="0" smtClean="0">
              <a:latin typeface="Times New Roman" panose="02020603050405020304" pitchFamily="18" charset="0"/>
              <a:cs typeface="Times New Roman" panose="02020603050405020304" pitchFamily="18" charset="0"/>
            </a:rPr>
            <a:t>Вначале альянс обязывал участников провести </a:t>
          </a:r>
          <a:r>
            <a:rPr lang="ru-RU" sz="1600" dirty="0" err="1" smtClean="0">
              <a:latin typeface="Times New Roman" panose="02020603050405020304" pitchFamily="18" charset="0"/>
              <a:cs typeface="Times New Roman" panose="02020603050405020304" pitchFamily="18" charset="0"/>
            </a:rPr>
            <a:t>самоаттестацию</a:t>
          </a:r>
          <a:r>
            <a:rPr lang="ru-RU" sz="1600" dirty="0" smtClean="0">
              <a:latin typeface="Times New Roman" panose="02020603050405020304" pitchFamily="18" charset="0"/>
              <a:cs typeface="Times New Roman" panose="02020603050405020304" pitchFamily="18" charset="0"/>
            </a:rPr>
            <a:t> по обязательным и опционально рекомендованным элементам контроля, а с середины 2020 г. необходимо стало проводить независимую аттестацию на соответствие требованиям SWIFT CSCF.</a:t>
          </a:r>
          <a:endParaRPr lang="ru-RU" sz="1600" b="1" dirty="0">
            <a:latin typeface="Times New Roman" panose="02020603050405020304" pitchFamily="18" charset="0"/>
            <a:cs typeface="Times New Roman" panose="02020603050405020304" pitchFamily="18" charset="0"/>
          </a:endParaRPr>
        </a:p>
      </dgm:t>
    </dgm:pt>
    <dgm:pt modelId="{DF436D5A-677F-454B-839B-517B7A16FEB1}" type="parTrans" cxnId="{1EE18CEB-110B-4B7B-91D9-66C26DFD4543}">
      <dgm:prSet/>
      <dgm:spPr/>
      <dgm:t>
        <a:bodyPr/>
        <a:lstStyle/>
        <a:p>
          <a:endParaRPr lang="ru-RU" sz="1600"/>
        </a:p>
      </dgm:t>
    </dgm:pt>
    <dgm:pt modelId="{80BABAD0-0BC8-47E5-9C73-D0178E1C6B29}" type="sibTrans" cxnId="{1EE18CEB-110B-4B7B-91D9-66C26DFD4543}">
      <dgm:prSet/>
      <dgm:spPr/>
      <dgm:t>
        <a:bodyPr/>
        <a:lstStyle/>
        <a:p>
          <a:endParaRPr lang="ru-RU" sz="1600"/>
        </a:p>
      </dgm:t>
    </dgm:pt>
    <dgm:pt modelId="{2A70730E-3ACB-44E0-AC0C-2BC357522427}">
      <dgm:prSet custT="1"/>
      <dgm:spPr/>
      <dgm:t>
        <a:bodyPr/>
        <a:lstStyle/>
        <a:p>
          <a:r>
            <a:rPr lang="ru-RU" sz="1600" dirty="0" smtClean="0">
              <a:latin typeface="Times New Roman" panose="02020603050405020304" pitchFamily="18" charset="0"/>
              <a:cs typeface="Times New Roman" panose="02020603050405020304" pitchFamily="18" charset="0"/>
            </a:rPr>
            <a:t>Все результаты аттестации публикуются самими участниками в KYC </a:t>
          </a:r>
          <a:r>
            <a:rPr lang="ru-RU" sz="1600" dirty="0" err="1" smtClean="0">
              <a:latin typeface="Times New Roman" panose="02020603050405020304" pitchFamily="18" charset="0"/>
              <a:cs typeface="Times New Roman" panose="02020603050405020304" pitchFamily="18" charset="0"/>
            </a:rPr>
            <a:t>Registry</a:t>
          </a:r>
          <a:r>
            <a:rPr lang="ru-RU" sz="1600" dirty="0" smtClean="0">
              <a:latin typeface="Times New Roman" panose="02020603050405020304" pitchFamily="18" charset="0"/>
              <a:cs typeface="Times New Roman" panose="02020603050405020304" pitchFamily="18" charset="0"/>
            </a:rPr>
            <a:t> (KYC-SA), которое является </a:t>
          </a:r>
          <a:r>
            <a:rPr lang="ru-RU" sz="1600" i="1" dirty="0" smtClean="0">
              <a:latin typeface="Times New Roman" panose="02020603050405020304" pitchFamily="18" charset="0"/>
              <a:cs typeface="Times New Roman" panose="02020603050405020304" pitchFamily="18" charset="0"/>
            </a:rPr>
            <a:t>центральным приложением </a:t>
          </a:r>
          <a:r>
            <a:rPr lang="ru-RU" sz="1600" dirty="0" smtClean="0">
              <a:latin typeface="Times New Roman" panose="02020603050405020304" pitchFamily="18" charset="0"/>
              <a:cs typeface="Times New Roman" panose="02020603050405020304" pitchFamily="18" charset="0"/>
            </a:rPr>
            <a:t>для пользователей, что способствует прозрачному обмену информацией о состоянии безопасности с контрагентами для управления </a:t>
          </a:r>
          <a:r>
            <a:rPr lang="ru-RU" sz="1600" dirty="0" err="1" smtClean="0">
              <a:latin typeface="Times New Roman" panose="02020603050405020304" pitchFamily="18" charset="0"/>
              <a:cs typeface="Times New Roman" panose="02020603050405020304" pitchFamily="18" charset="0"/>
            </a:rPr>
            <a:t>киберрисками</a:t>
          </a:r>
          <a:r>
            <a:rPr lang="ru-RU" sz="1600" dirty="0" smtClean="0">
              <a:latin typeface="Times New Roman" panose="02020603050405020304" pitchFamily="18" charset="0"/>
              <a:cs typeface="Times New Roman" panose="02020603050405020304" pitchFamily="18" charset="0"/>
            </a:rPr>
            <a:t> и оценке контрагентов (</a:t>
          </a:r>
          <a:r>
            <a:rPr lang="ru-RU" sz="1600" dirty="0" err="1" smtClean="0">
              <a:latin typeface="Times New Roman" panose="02020603050405020304" pitchFamily="18" charset="0"/>
              <a:cs typeface="Times New Roman" panose="02020603050405020304" pitchFamily="18" charset="0"/>
            </a:rPr>
            <a:t>Due</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Diligence</a:t>
          </a:r>
          <a:r>
            <a:rPr lang="ru-RU" sz="1600" dirty="0" smtClean="0">
              <a:latin typeface="Times New Roman" panose="02020603050405020304" pitchFamily="18" charset="0"/>
              <a:cs typeface="Times New Roman" panose="02020603050405020304" pitchFamily="18" charset="0"/>
            </a:rPr>
            <a:t>)</a:t>
          </a:r>
          <a:endParaRPr lang="ru-RU" sz="1600" b="1" dirty="0">
            <a:latin typeface="Times New Roman" panose="02020603050405020304" pitchFamily="18" charset="0"/>
            <a:cs typeface="Times New Roman" panose="02020603050405020304" pitchFamily="18" charset="0"/>
          </a:endParaRPr>
        </a:p>
      </dgm:t>
    </dgm:pt>
    <dgm:pt modelId="{B32ABA16-443D-4237-BBFC-8BF76F41D417}" type="parTrans" cxnId="{70EF1625-2E01-4288-BA3D-5A33C8779DCF}">
      <dgm:prSet/>
      <dgm:spPr/>
      <dgm:t>
        <a:bodyPr/>
        <a:lstStyle/>
        <a:p>
          <a:endParaRPr lang="ru-RU" sz="1600"/>
        </a:p>
      </dgm:t>
    </dgm:pt>
    <dgm:pt modelId="{E676D0A1-9FC3-4F0C-84F6-97E6EFD3A9E8}" type="sibTrans" cxnId="{70EF1625-2E01-4288-BA3D-5A33C8779DCF}">
      <dgm:prSet/>
      <dgm:spPr/>
      <dgm:t>
        <a:bodyPr/>
        <a:lstStyle/>
        <a:p>
          <a:endParaRPr lang="ru-RU" sz="1600"/>
        </a:p>
      </dgm:t>
    </dgm:pt>
    <dgm:pt modelId="{FC27D79D-F7A0-4B7B-9003-FC0702BD7E75}">
      <dgm:prSet custT="1"/>
      <dgm:spPr/>
      <dgm:t>
        <a:bodyPr/>
        <a:lstStyle/>
        <a:p>
          <a:r>
            <a:rPr lang="ru-RU" sz="1600" smtClean="0">
              <a:latin typeface="Times New Roman" panose="02020603050405020304" pitchFamily="18" charset="0"/>
              <a:cs typeface="Times New Roman" panose="02020603050405020304" pitchFamily="18" charset="0"/>
            </a:rPr>
            <a:t>Кроме того, Alliance SWIFT ввел новое требование, которое заключается в выполнении ежегодного внешнего аудита</a:t>
          </a:r>
          <a:endParaRPr lang="ru-RU" sz="1600" dirty="0" smtClean="0">
            <a:latin typeface="Times New Roman" panose="02020603050405020304" pitchFamily="18" charset="0"/>
            <a:cs typeface="Times New Roman" panose="02020603050405020304" pitchFamily="18" charset="0"/>
          </a:endParaRPr>
        </a:p>
      </dgm:t>
    </dgm:pt>
    <dgm:pt modelId="{2F1A42C0-8F71-4135-8F55-3005AF878BE9}" type="parTrans" cxnId="{7E3004CF-DE5A-43B4-9653-945656BAAF91}">
      <dgm:prSet/>
      <dgm:spPr/>
      <dgm:t>
        <a:bodyPr/>
        <a:lstStyle/>
        <a:p>
          <a:endParaRPr lang="ru-RU" sz="1600"/>
        </a:p>
      </dgm:t>
    </dgm:pt>
    <dgm:pt modelId="{0DB8C143-FD46-49BE-A89F-BAF24250396C}" type="sibTrans" cxnId="{7E3004CF-DE5A-43B4-9653-945656BAAF91}">
      <dgm:prSet/>
      <dgm:spPr/>
      <dgm:t>
        <a:bodyPr/>
        <a:lstStyle/>
        <a:p>
          <a:endParaRPr lang="ru-RU" sz="1600"/>
        </a:p>
      </dgm:t>
    </dgm:pt>
    <dgm:pt modelId="{95E16575-00A0-4B22-B028-9E59BB5320AA}" type="pres">
      <dgm:prSet presAssocID="{DDC08E95-E18B-4B05-BA08-0677A1EC8713}" presName="Name0" presStyleCnt="0">
        <dgm:presLayoutVars>
          <dgm:chMax val="7"/>
          <dgm:chPref val="7"/>
          <dgm:dir/>
        </dgm:presLayoutVars>
      </dgm:prSet>
      <dgm:spPr/>
    </dgm:pt>
    <dgm:pt modelId="{FBFDF63D-A80E-4BAC-84D5-795190CF75A2}" type="pres">
      <dgm:prSet presAssocID="{DDC08E95-E18B-4B05-BA08-0677A1EC8713}" presName="Name1" presStyleCnt="0"/>
      <dgm:spPr/>
    </dgm:pt>
    <dgm:pt modelId="{89376710-393B-4363-B17B-2693E43AB6EB}" type="pres">
      <dgm:prSet presAssocID="{DDC08E95-E18B-4B05-BA08-0677A1EC8713}" presName="cycle" presStyleCnt="0"/>
      <dgm:spPr/>
    </dgm:pt>
    <dgm:pt modelId="{C278CFAA-6018-4793-920D-F8EC5E55BA57}" type="pres">
      <dgm:prSet presAssocID="{DDC08E95-E18B-4B05-BA08-0677A1EC8713}" presName="srcNode" presStyleLbl="node1" presStyleIdx="0" presStyleCnt="6"/>
      <dgm:spPr/>
    </dgm:pt>
    <dgm:pt modelId="{5D3B4363-AC78-489D-8A97-3356FD1D74B4}" type="pres">
      <dgm:prSet presAssocID="{DDC08E95-E18B-4B05-BA08-0677A1EC8713}" presName="conn" presStyleLbl="parChTrans1D2" presStyleIdx="0" presStyleCnt="1"/>
      <dgm:spPr/>
    </dgm:pt>
    <dgm:pt modelId="{962A36D6-4083-4871-AC0A-2704DF5CDFA9}" type="pres">
      <dgm:prSet presAssocID="{DDC08E95-E18B-4B05-BA08-0677A1EC8713}" presName="extraNode" presStyleLbl="node1" presStyleIdx="0" presStyleCnt="6"/>
      <dgm:spPr/>
    </dgm:pt>
    <dgm:pt modelId="{2BEBD144-186B-4A83-ADEA-929990583DF9}" type="pres">
      <dgm:prSet presAssocID="{DDC08E95-E18B-4B05-BA08-0677A1EC8713}" presName="dstNode" presStyleLbl="node1" presStyleIdx="0" presStyleCnt="6"/>
      <dgm:spPr/>
    </dgm:pt>
    <dgm:pt modelId="{445A0F0B-E286-4694-B1EC-2062B958487E}" type="pres">
      <dgm:prSet presAssocID="{87615DD0-9948-41D0-A7B1-89CA7890354D}" presName="text_1" presStyleLbl="node1" presStyleIdx="0" presStyleCnt="6">
        <dgm:presLayoutVars>
          <dgm:bulletEnabled val="1"/>
        </dgm:presLayoutVars>
      </dgm:prSet>
      <dgm:spPr/>
      <dgm:t>
        <a:bodyPr/>
        <a:lstStyle/>
        <a:p>
          <a:endParaRPr lang="ru-RU"/>
        </a:p>
      </dgm:t>
    </dgm:pt>
    <dgm:pt modelId="{E5DB1244-C61C-46A4-B3D9-B5F8A3F31B6A}" type="pres">
      <dgm:prSet presAssocID="{87615DD0-9948-41D0-A7B1-89CA7890354D}" presName="accent_1" presStyleCnt="0"/>
      <dgm:spPr/>
    </dgm:pt>
    <dgm:pt modelId="{41BC2F63-9DFA-4449-B6A5-0410A1CAFE8C}" type="pres">
      <dgm:prSet presAssocID="{87615DD0-9948-41D0-A7B1-89CA7890354D}" presName="accentRepeatNode" presStyleLbl="solidFgAcc1" presStyleIdx="0" presStyleCnt="6"/>
      <dgm:spPr/>
    </dgm:pt>
    <dgm:pt modelId="{37981477-33ED-4A04-8C3D-BF827339E53A}" type="pres">
      <dgm:prSet presAssocID="{5D77AFB9-3E20-4951-8EB6-849D1F12AA41}" presName="text_2" presStyleLbl="node1" presStyleIdx="1" presStyleCnt="6">
        <dgm:presLayoutVars>
          <dgm:bulletEnabled val="1"/>
        </dgm:presLayoutVars>
      </dgm:prSet>
      <dgm:spPr/>
    </dgm:pt>
    <dgm:pt modelId="{C366CC79-BF5B-440F-94AB-FDC82E4EB34A}" type="pres">
      <dgm:prSet presAssocID="{5D77AFB9-3E20-4951-8EB6-849D1F12AA41}" presName="accent_2" presStyleCnt="0"/>
      <dgm:spPr/>
    </dgm:pt>
    <dgm:pt modelId="{3CCBEC09-903C-4C5A-9FF7-AA048A4ADF96}" type="pres">
      <dgm:prSet presAssocID="{5D77AFB9-3E20-4951-8EB6-849D1F12AA41}" presName="accentRepeatNode" presStyleLbl="solidFgAcc1" presStyleIdx="1" presStyleCnt="6"/>
      <dgm:spPr/>
    </dgm:pt>
    <dgm:pt modelId="{2F340FFF-6F0A-4046-839B-33B5E825A5E9}" type="pres">
      <dgm:prSet presAssocID="{74DDAC9B-9433-40EF-A650-E3B681EEB8D9}" presName="text_3" presStyleLbl="node1" presStyleIdx="2" presStyleCnt="6" custScaleY="162021">
        <dgm:presLayoutVars>
          <dgm:bulletEnabled val="1"/>
        </dgm:presLayoutVars>
      </dgm:prSet>
      <dgm:spPr/>
    </dgm:pt>
    <dgm:pt modelId="{FA6CA305-3132-41F1-BC63-1A2C797C248E}" type="pres">
      <dgm:prSet presAssocID="{74DDAC9B-9433-40EF-A650-E3B681EEB8D9}" presName="accent_3" presStyleCnt="0"/>
      <dgm:spPr/>
    </dgm:pt>
    <dgm:pt modelId="{074FA8D7-55ED-4FAC-AADA-DFB296135170}" type="pres">
      <dgm:prSet presAssocID="{74DDAC9B-9433-40EF-A650-E3B681EEB8D9}" presName="accentRepeatNode" presStyleLbl="solidFgAcc1" presStyleIdx="2" presStyleCnt="6"/>
      <dgm:spPr/>
    </dgm:pt>
    <dgm:pt modelId="{98E523B1-B215-4DF2-9878-684302B8694E}" type="pres">
      <dgm:prSet presAssocID="{79062009-A797-42FE-A8A4-8714DE6605D0}" presName="text_4" presStyleLbl="node1" presStyleIdx="3" presStyleCnt="6" custScaleY="117498">
        <dgm:presLayoutVars>
          <dgm:bulletEnabled val="1"/>
        </dgm:presLayoutVars>
      </dgm:prSet>
      <dgm:spPr/>
    </dgm:pt>
    <dgm:pt modelId="{864E4590-CF43-482D-9EC3-79A054B67810}" type="pres">
      <dgm:prSet presAssocID="{79062009-A797-42FE-A8A4-8714DE6605D0}" presName="accent_4" presStyleCnt="0"/>
      <dgm:spPr/>
    </dgm:pt>
    <dgm:pt modelId="{206A5258-0909-445E-B0C8-6DAC99F8562C}" type="pres">
      <dgm:prSet presAssocID="{79062009-A797-42FE-A8A4-8714DE6605D0}" presName="accentRepeatNode" presStyleLbl="solidFgAcc1" presStyleIdx="3" presStyleCnt="6"/>
      <dgm:spPr/>
    </dgm:pt>
    <dgm:pt modelId="{93B2E49E-E14D-4CB6-8E88-38B4FB0FFA08}" type="pres">
      <dgm:prSet presAssocID="{2A70730E-3ACB-44E0-AC0C-2BC357522427}" presName="text_5" presStyleLbl="node1" presStyleIdx="4" presStyleCnt="6" custScaleY="147062">
        <dgm:presLayoutVars>
          <dgm:bulletEnabled val="1"/>
        </dgm:presLayoutVars>
      </dgm:prSet>
      <dgm:spPr/>
    </dgm:pt>
    <dgm:pt modelId="{6FF26D82-7DD9-41F2-BC87-6FFC400C718A}" type="pres">
      <dgm:prSet presAssocID="{2A70730E-3ACB-44E0-AC0C-2BC357522427}" presName="accent_5" presStyleCnt="0"/>
      <dgm:spPr/>
    </dgm:pt>
    <dgm:pt modelId="{801D07B8-63B3-4209-B97D-96E41735774E}" type="pres">
      <dgm:prSet presAssocID="{2A70730E-3ACB-44E0-AC0C-2BC357522427}" presName="accentRepeatNode" presStyleLbl="solidFgAcc1" presStyleIdx="4" presStyleCnt="6"/>
      <dgm:spPr/>
    </dgm:pt>
    <dgm:pt modelId="{12F2423D-7708-484E-AE5D-58A1E76A13EE}" type="pres">
      <dgm:prSet presAssocID="{FC27D79D-F7A0-4B7B-9003-FC0702BD7E75}" presName="text_6" presStyleLbl="node1" presStyleIdx="5" presStyleCnt="6">
        <dgm:presLayoutVars>
          <dgm:bulletEnabled val="1"/>
        </dgm:presLayoutVars>
      </dgm:prSet>
      <dgm:spPr/>
    </dgm:pt>
    <dgm:pt modelId="{2E962E34-E54E-47B2-B21B-94BFBC122FD1}" type="pres">
      <dgm:prSet presAssocID="{FC27D79D-F7A0-4B7B-9003-FC0702BD7E75}" presName="accent_6" presStyleCnt="0"/>
      <dgm:spPr/>
    </dgm:pt>
    <dgm:pt modelId="{1661A8B9-6968-40CB-A40C-A09F08611EBE}" type="pres">
      <dgm:prSet presAssocID="{FC27D79D-F7A0-4B7B-9003-FC0702BD7E75}" presName="accentRepeatNode" presStyleLbl="solidFgAcc1" presStyleIdx="5" presStyleCnt="6"/>
      <dgm:spPr/>
    </dgm:pt>
  </dgm:ptLst>
  <dgm:cxnLst>
    <dgm:cxn modelId="{CEB81821-2E6F-498C-8890-335A6BCBFA63}" srcId="{DDC08E95-E18B-4B05-BA08-0677A1EC8713}" destId="{74DDAC9B-9433-40EF-A650-E3B681EEB8D9}" srcOrd="2" destOrd="0" parTransId="{AA0E7007-285C-43E9-8E33-695D9B1D452F}" sibTransId="{8DA1213B-33CE-4C91-A205-D5A36DA046D9}"/>
    <dgm:cxn modelId="{1EE18CEB-110B-4B7B-91D9-66C26DFD4543}" srcId="{DDC08E95-E18B-4B05-BA08-0677A1EC8713}" destId="{79062009-A797-42FE-A8A4-8714DE6605D0}" srcOrd="3" destOrd="0" parTransId="{DF436D5A-677F-454B-839B-517B7A16FEB1}" sibTransId="{80BABAD0-0BC8-47E5-9C73-D0178E1C6B29}"/>
    <dgm:cxn modelId="{205E70E5-76AD-46A1-BB22-D7A998586AB4}" srcId="{DDC08E95-E18B-4B05-BA08-0677A1EC8713}" destId="{5D77AFB9-3E20-4951-8EB6-849D1F12AA41}" srcOrd="1" destOrd="0" parTransId="{450BDEFA-BDBC-4A36-9AD7-E421DD0CD187}" sibTransId="{5B48497E-9567-427A-9EC0-005827AB8F17}"/>
    <dgm:cxn modelId="{A622BE4F-4C42-451B-BBE4-348A43BD34E4}" type="presOf" srcId="{2A70730E-3ACB-44E0-AC0C-2BC357522427}" destId="{93B2E49E-E14D-4CB6-8E88-38B4FB0FFA08}" srcOrd="0" destOrd="0" presId="urn:microsoft.com/office/officeart/2008/layout/VerticalCurvedList"/>
    <dgm:cxn modelId="{7E3004CF-DE5A-43B4-9653-945656BAAF91}" srcId="{DDC08E95-E18B-4B05-BA08-0677A1EC8713}" destId="{FC27D79D-F7A0-4B7B-9003-FC0702BD7E75}" srcOrd="5" destOrd="0" parTransId="{2F1A42C0-8F71-4135-8F55-3005AF878BE9}" sibTransId="{0DB8C143-FD46-49BE-A89F-BAF24250396C}"/>
    <dgm:cxn modelId="{9FF75263-D093-4B59-A524-77D26D7D639C}" type="presOf" srcId="{FC27D79D-F7A0-4B7B-9003-FC0702BD7E75}" destId="{12F2423D-7708-484E-AE5D-58A1E76A13EE}" srcOrd="0" destOrd="0" presId="urn:microsoft.com/office/officeart/2008/layout/VerticalCurvedList"/>
    <dgm:cxn modelId="{03877256-0455-4768-B2B0-050F7A06B67A}" type="presOf" srcId="{DDC08E95-E18B-4B05-BA08-0677A1EC8713}" destId="{95E16575-00A0-4B22-B028-9E59BB5320AA}" srcOrd="0" destOrd="0" presId="urn:microsoft.com/office/officeart/2008/layout/VerticalCurvedList"/>
    <dgm:cxn modelId="{70EF1625-2E01-4288-BA3D-5A33C8779DCF}" srcId="{DDC08E95-E18B-4B05-BA08-0677A1EC8713}" destId="{2A70730E-3ACB-44E0-AC0C-2BC357522427}" srcOrd="4" destOrd="0" parTransId="{B32ABA16-443D-4237-BBFC-8BF76F41D417}" sibTransId="{E676D0A1-9FC3-4F0C-84F6-97E6EFD3A9E8}"/>
    <dgm:cxn modelId="{C99E87D6-3A83-45A1-AC52-B60F62A300E8}" type="presOf" srcId="{79062009-A797-42FE-A8A4-8714DE6605D0}" destId="{98E523B1-B215-4DF2-9878-684302B8694E}" srcOrd="0" destOrd="0" presId="urn:microsoft.com/office/officeart/2008/layout/VerticalCurvedList"/>
    <dgm:cxn modelId="{CF806CC4-A599-4959-BE2A-C087A44683D4}" srcId="{DDC08E95-E18B-4B05-BA08-0677A1EC8713}" destId="{87615DD0-9948-41D0-A7B1-89CA7890354D}" srcOrd="0" destOrd="0" parTransId="{DA75EB67-850C-4A84-9AA0-D81C28E9AC8A}" sibTransId="{DA85DCF0-93E2-4F63-900D-60D5F123B58D}"/>
    <dgm:cxn modelId="{A0EC5F24-3658-4D16-93B2-7B9E401828A9}" type="presOf" srcId="{87615DD0-9948-41D0-A7B1-89CA7890354D}" destId="{445A0F0B-E286-4694-B1EC-2062B958487E}" srcOrd="0" destOrd="0" presId="urn:microsoft.com/office/officeart/2008/layout/VerticalCurvedList"/>
    <dgm:cxn modelId="{1753D0F7-7497-42A1-A05B-239BAC921D0B}" type="presOf" srcId="{DA85DCF0-93E2-4F63-900D-60D5F123B58D}" destId="{5D3B4363-AC78-489D-8A97-3356FD1D74B4}" srcOrd="0" destOrd="0" presId="urn:microsoft.com/office/officeart/2008/layout/VerticalCurvedList"/>
    <dgm:cxn modelId="{6C39A441-ADE9-4373-B933-7D3E491E0B5B}" type="presOf" srcId="{74DDAC9B-9433-40EF-A650-E3B681EEB8D9}" destId="{2F340FFF-6F0A-4046-839B-33B5E825A5E9}" srcOrd="0" destOrd="0" presId="urn:microsoft.com/office/officeart/2008/layout/VerticalCurvedList"/>
    <dgm:cxn modelId="{FA756D32-8C61-4167-A028-78363D20E6AC}" type="presOf" srcId="{5D77AFB9-3E20-4951-8EB6-849D1F12AA41}" destId="{37981477-33ED-4A04-8C3D-BF827339E53A}" srcOrd="0" destOrd="0" presId="urn:microsoft.com/office/officeart/2008/layout/VerticalCurvedList"/>
    <dgm:cxn modelId="{AC6D1697-0B34-4400-B73D-AC9635930748}" type="presParOf" srcId="{95E16575-00A0-4B22-B028-9E59BB5320AA}" destId="{FBFDF63D-A80E-4BAC-84D5-795190CF75A2}" srcOrd="0" destOrd="0" presId="urn:microsoft.com/office/officeart/2008/layout/VerticalCurvedList"/>
    <dgm:cxn modelId="{C50EB9AB-E3AB-4611-B667-19443080E5B7}" type="presParOf" srcId="{FBFDF63D-A80E-4BAC-84D5-795190CF75A2}" destId="{89376710-393B-4363-B17B-2693E43AB6EB}" srcOrd="0" destOrd="0" presId="urn:microsoft.com/office/officeart/2008/layout/VerticalCurvedList"/>
    <dgm:cxn modelId="{0F92F323-93AE-43DE-A617-EE7D2D2D6170}" type="presParOf" srcId="{89376710-393B-4363-B17B-2693E43AB6EB}" destId="{C278CFAA-6018-4793-920D-F8EC5E55BA57}" srcOrd="0" destOrd="0" presId="urn:microsoft.com/office/officeart/2008/layout/VerticalCurvedList"/>
    <dgm:cxn modelId="{15E4584C-09EB-4FDA-94A2-A0D657E1CAD5}" type="presParOf" srcId="{89376710-393B-4363-B17B-2693E43AB6EB}" destId="{5D3B4363-AC78-489D-8A97-3356FD1D74B4}" srcOrd="1" destOrd="0" presId="urn:microsoft.com/office/officeart/2008/layout/VerticalCurvedList"/>
    <dgm:cxn modelId="{89470C64-9E07-4AD9-81FD-B8AB8F38E64E}" type="presParOf" srcId="{89376710-393B-4363-B17B-2693E43AB6EB}" destId="{962A36D6-4083-4871-AC0A-2704DF5CDFA9}" srcOrd="2" destOrd="0" presId="urn:microsoft.com/office/officeart/2008/layout/VerticalCurvedList"/>
    <dgm:cxn modelId="{CFF55081-9698-44EB-9E82-760C4BEB2B57}" type="presParOf" srcId="{89376710-393B-4363-B17B-2693E43AB6EB}" destId="{2BEBD144-186B-4A83-ADEA-929990583DF9}" srcOrd="3" destOrd="0" presId="urn:microsoft.com/office/officeart/2008/layout/VerticalCurvedList"/>
    <dgm:cxn modelId="{2D530C72-F0DE-4A49-96B5-AD992324D3BB}" type="presParOf" srcId="{FBFDF63D-A80E-4BAC-84D5-795190CF75A2}" destId="{445A0F0B-E286-4694-B1EC-2062B958487E}" srcOrd="1" destOrd="0" presId="urn:microsoft.com/office/officeart/2008/layout/VerticalCurvedList"/>
    <dgm:cxn modelId="{C8DFAB10-0C6E-4EF9-BBB0-6EFB0CD7B7D4}" type="presParOf" srcId="{FBFDF63D-A80E-4BAC-84D5-795190CF75A2}" destId="{E5DB1244-C61C-46A4-B3D9-B5F8A3F31B6A}" srcOrd="2" destOrd="0" presId="urn:microsoft.com/office/officeart/2008/layout/VerticalCurvedList"/>
    <dgm:cxn modelId="{FFE6D8CA-B594-4EFA-A2D6-C022D57408B4}" type="presParOf" srcId="{E5DB1244-C61C-46A4-B3D9-B5F8A3F31B6A}" destId="{41BC2F63-9DFA-4449-B6A5-0410A1CAFE8C}" srcOrd="0" destOrd="0" presId="urn:microsoft.com/office/officeart/2008/layout/VerticalCurvedList"/>
    <dgm:cxn modelId="{5BB078AC-756D-483A-A643-22327489AE5B}" type="presParOf" srcId="{FBFDF63D-A80E-4BAC-84D5-795190CF75A2}" destId="{37981477-33ED-4A04-8C3D-BF827339E53A}" srcOrd="3" destOrd="0" presId="urn:microsoft.com/office/officeart/2008/layout/VerticalCurvedList"/>
    <dgm:cxn modelId="{2AAEC859-0BF6-49E3-9D28-2E931499F48E}" type="presParOf" srcId="{FBFDF63D-A80E-4BAC-84D5-795190CF75A2}" destId="{C366CC79-BF5B-440F-94AB-FDC82E4EB34A}" srcOrd="4" destOrd="0" presId="urn:microsoft.com/office/officeart/2008/layout/VerticalCurvedList"/>
    <dgm:cxn modelId="{EFC9AAB6-D815-4018-A1D0-4BFCB6DB958D}" type="presParOf" srcId="{C366CC79-BF5B-440F-94AB-FDC82E4EB34A}" destId="{3CCBEC09-903C-4C5A-9FF7-AA048A4ADF96}" srcOrd="0" destOrd="0" presId="urn:microsoft.com/office/officeart/2008/layout/VerticalCurvedList"/>
    <dgm:cxn modelId="{AED23612-7089-4BB8-83F1-B7C490F43579}" type="presParOf" srcId="{FBFDF63D-A80E-4BAC-84D5-795190CF75A2}" destId="{2F340FFF-6F0A-4046-839B-33B5E825A5E9}" srcOrd="5" destOrd="0" presId="urn:microsoft.com/office/officeart/2008/layout/VerticalCurvedList"/>
    <dgm:cxn modelId="{BAA604E0-5AE2-442D-A160-2C40A5FFFE04}" type="presParOf" srcId="{FBFDF63D-A80E-4BAC-84D5-795190CF75A2}" destId="{FA6CA305-3132-41F1-BC63-1A2C797C248E}" srcOrd="6" destOrd="0" presId="urn:microsoft.com/office/officeart/2008/layout/VerticalCurvedList"/>
    <dgm:cxn modelId="{AF34023E-6447-4923-9067-09C2820B746E}" type="presParOf" srcId="{FA6CA305-3132-41F1-BC63-1A2C797C248E}" destId="{074FA8D7-55ED-4FAC-AADA-DFB296135170}" srcOrd="0" destOrd="0" presId="urn:microsoft.com/office/officeart/2008/layout/VerticalCurvedList"/>
    <dgm:cxn modelId="{8337399E-D361-45D0-BB19-44AB5836810D}" type="presParOf" srcId="{FBFDF63D-A80E-4BAC-84D5-795190CF75A2}" destId="{98E523B1-B215-4DF2-9878-684302B8694E}" srcOrd="7" destOrd="0" presId="urn:microsoft.com/office/officeart/2008/layout/VerticalCurvedList"/>
    <dgm:cxn modelId="{27C40183-5705-48ED-AF28-CC16E8AA60AE}" type="presParOf" srcId="{FBFDF63D-A80E-4BAC-84D5-795190CF75A2}" destId="{864E4590-CF43-482D-9EC3-79A054B67810}" srcOrd="8" destOrd="0" presId="urn:microsoft.com/office/officeart/2008/layout/VerticalCurvedList"/>
    <dgm:cxn modelId="{98B790B8-E153-40A6-9692-95A1F340496E}" type="presParOf" srcId="{864E4590-CF43-482D-9EC3-79A054B67810}" destId="{206A5258-0909-445E-B0C8-6DAC99F8562C}" srcOrd="0" destOrd="0" presId="urn:microsoft.com/office/officeart/2008/layout/VerticalCurvedList"/>
    <dgm:cxn modelId="{FA981777-74C9-4E23-A57C-963262EB989C}" type="presParOf" srcId="{FBFDF63D-A80E-4BAC-84D5-795190CF75A2}" destId="{93B2E49E-E14D-4CB6-8E88-38B4FB0FFA08}" srcOrd="9" destOrd="0" presId="urn:microsoft.com/office/officeart/2008/layout/VerticalCurvedList"/>
    <dgm:cxn modelId="{96530A20-ABAE-4B55-AFA1-7621A1EA3B0C}" type="presParOf" srcId="{FBFDF63D-A80E-4BAC-84D5-795190CF75A2}" destId="{6FF26D82-7DD9-41F2-BC87-6FFC400C718A}" srcOrd="10" destOrd="0" presId="urn:microsoft.com/office/officeart/2008/layout/VerticalCurvedList"/>
    <dgm:cxn modelId="{1A8DBF00-1563-4C84-BD51-2E06560F13E1}" type="presParOf" srcId="{6FF26D82-7DD9-41F2-BC87-6FFC400C718A}" destId="{801D07B8-63B3-4209-B97D-96E41735774E}" srcOrd="0" destOrd="0" presId="urn:microsoft.com/office/officeart/2008/layout/VerticalCurvedList"/>
    <dgm:cxn modelId="{A0A7A1EA-C15F-4096-A5A7-E8D1E4D3F5B4}" type="presParOf" srcId="{FBFDF63D-A80E-4BAC-84D5-795190CF75A2}" destId="{12F2423D-7708-484E-AE5D-58A1E76A13EE}" srcOrd="11" destOrd="0" presId="urn:microsoft.com/office/officeart/2008/layout/VerticalCurvedList"/>
    <dgm:cxn modelId="{4C76C6B5-0214-4A15-934A-5B6634719539}" type="presParOf" srcId="{FBFDF63D-A80E-4BAC-84D5-795190CF75A2}" destId="{2E962E34-E54E-47B2-B21B-94BFBC122FD1}" srcOrd="12" destOrd="0" presId="urn:microsoft.com/office/officeart/2008/layout/VerticalCurvedList"/>
    <dgm:cxn modelId="{C191FF3F-F5B2-40B5-969B-945B433B91A1}" type="presParOf" srcId="{2E962E34-E54E-47B2-B21B-94BFBC122FD1}" destId="{1661A8B9-6968-40CB-A40C-A09F08611EB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E1BDEC-A636-4F9F-9C6C-E716486AE227}" type="doc">
      <dgm:prSet loTypeId="urn:microsoft.com/office/officeart/2008/layout/VerticalCurvedList" loCatId="list" qsTypeId="urn:microsoft.com/office/officeart/2005/8/quickstyle/simple5" qsCatId="simple" csTypeId="urn:microsoft.com/office/officeart/2005/8/colors/colorful2" csCatId="colorful" phldr="1"/>
      <dgm:spPr/>
      <dgm:t>
        <a:bodyPr/>
        <a:lstStyle/>
        <a:p>
          <a:endParaRPr lang="ru-RU"/>
        </a:p>
      </dgm:t>
    </dgm:pt>
    <dgm:pt modelId="{E508A3FC-0E9B-4437-B648-2F8EBD749BB7}">
      <dgm:prSet phldrT="[Текст]" custT="1"/>
      <dgm:spPr/>
      <dgm:t>
        <a:bodyPr/>
        <a:lstStyle/>
        <a:p>
          <a:r>
            <a:rPr lang="ru-RU" sz="1600" smtClean="0">
              <a:solidFill>
                <a:schemeClr val="tx1"/>
              </a:solidFill>
              <a:latin typeface="Times New Roman" panose="02020603050405020304" pitchFamily="18" charset="0"/>
              <a:cs typeface="Times New Roman" panose="02020603050405020304" pitchFamily="18" charset="0"/>
            </a:rPr>
            <a:t>Все компоненты SWIFT должны быть в отделенном физически от основной инфраструктуры банка контуре безопасности (отдельные серверы и коммуникационное оборудование).</a:t>
          </a:r>
          <a:endParaRPr lang="ru-RU" sz="1600">
            <a:solidFill>
              <a:schemeClr val="tx1"/>
            </a:solidFill>
          </a:endParaRPr>
        </a:p>
      </dgm:t>
    </dgm:pt>
    <dgm:pt modelId="{49439760-59FF-49D0-AD64-5E3BACDEC070}" type="parTrans" cxnId="{7E55E71B-4648-4FAE-9D98-DCEFA3E3FC65}">
      <dgm:prSet/>
      <dgm:spPr/>
      <dgm:t>
        <a:bodyPr/>
        <a:lstStyle/>
        <a:p>
          <a:endParaRPr lang="ru-RU" sz="1600">
            <a:solidFill>
              <a:schemeClr val="tx1"/>
            </a:solidFill>
          </a:endParaRPr>
        </a:p>
      </dgm:t>
    </dgm:pt>
    <dgm:pt modelId="{192FED12-3429-49C9-8BEE-4DB65BEE8C7A}" type="sibTrans" cxnId="{7E55E71B-4648-4FAE-9D98-DCEFA3E3FC65}">
      <dgm:prSet/>
      <dgm:spPr/>
      <dgm:t>
        <a:bodyPr/>
        <a:lstStyle/>
        <a:p>
          <a:endParaRPr lang="ru-RU" sz="1600">
            <a:solidFill>
              <a:schemeClr val="tx1"/>
            </a:solidFill>
          </a:endParaRPr>
        </a:p>
      </dgm:t>
    </dgm:pt>
    <dgm:pt modelId="{6184ACD8-2B7F-4E61-A2A5-5A167658BA94}">
      <dgm:prSet custT="1"/>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Должен использоваться межсетевой экран (далее – МЭ) транспортного уровня, создающий границу контура безопасности. Доступ для администрирования МЭ должен быть только из контура безопасности SWIFT.</a:t>
          </a:r>
          <a:endParaRPr lang="ru-RU" sz="1600" b="1" dirty="0">
            <a:solidFill>
              <a:schemeClr val="tx1"/>
            </a:solidFill>
            <a:latin typeface="Times New Roman" panose="02020603050405020304" pitchFamily="18" charset="0"/>
            <a:cs typeface="Times New Roman" panose="02020603050405020304" pitchFamily="18" charset="0"/>
          </a:endParaRPr>
        </a:p>
      </dgm:t>
    </dgm:pt>
    <dgm:pt modelId="{0FCB7F60-8C40-4114-8E08-96BC8B2F3E81}" type="parTrans" cxnId="{2CF55038-BD97-420A-B2FB-2C0C86B3D599}">
      <dgm:prSet/>
      <dgm:spPr/>
      <dgm:t>
        <a:bodyPr/>
        <a:lstStyle/>
        <a:p>
          <a:endParaRPr lang="ru-RU" sz="1600">
            <a:solidFill>
              <a:schemeClr val="tx1"/>
            </a:solidFill>
          </a:endParaRPr>
        </a:p>
      </dgm:t>
    </dgm:pt>
    <dgm:pt modelId="{64AF9C42-BA47-47CB-85EF-E9F9019910F1}" type="sibTrans" cxnId="{2CF55038-BD97-420A-B2FB-2C0C86B3D599}">
      <dgm:prSet/>
      <dgm:spPr/>
      <dgm:t>
        <a:bodyPr/>
        <a:lstStyle/>
        <a:p>
          <a:endParaRPr lang="ru-RU" sz="1600">
            <a:solidFill>
              <a:schemeClr val="tx1"/>
            </a:solidFill>
          </a:endParaRPr>
        </a:p>
      </dgm:t>
    </dgm:pt>
    <dgm:pt modelId="{508C2112-6270-47AA-8894-C0F7E6AEF7BB}">
      <dgm:prSet custT="1"/>
      <dgm:spPr/>
      <dgm:t>
        <a:bodyPr/>
        <a:lstStyle/>
        <a:p>
          <a:r>
            <a:rPr lang="ru-RU" sz="1600" smtClean="0">
              <a:solidFill>
                <a:schemeClr val="tx1"/>
              </a:solidFill>
              <a:latin typeface="Times New Roman" panose="02020603050405020304" pitchFamily="18" charset="0"/>
              <a:cs typeface="Times New Roman" panose="02020603050405020304" pitchFamily="18" charset="0"/>
            </a:rPr>
            <a:t>Операторы/администраторы должны работать с компонентами SWIFT локально внутри контура безопасности. </a:t>
          </a:r>
          <a:endParaRPr lang="ru-RU" sz="1600" b="1" dirty="0">
            <a:solidFill>
              <a:schemeClr val="tx1"/>
            </a:solidFill>
            <a:latin typeface="Times New Roman" panose="02020603050405020304" pitchFamily="18" charset="0"/>
            <a:cs typeface="Times New Roman" panose="02020603050405020304" pitchFamily="18" charset="0"/>
          </a:endParaRPr>
        </a:p>
      </dgm:t>
    </dgm:pt>
    <dgm:pt modelId="{EEBA5590-F852-4F3E-BB7C-74314CD47526}" type="parTrans" cxnId="{C8BF376A-39CE-4D52-BFBB-978922A94C97}">
      <dgm:prSet/>
      <dgm:spPr/>
      <dgm:t>
        <a:bodyPr/>
        <a:lstStyle/>
        <a:p>
          <a:endParaRPr lang="ru-RU" sz="1600">
            <a:solidFill>
              <a:schemeClr val="tx1"/>
            </a:solidFill>
          </a:endParaRPr>
        </a:p>
      </dgm:t>
    </dgm:pt>
    <dgm:pt modelId="{41B9A9BA-F3AC-4B2B-8CE1-C736B48213EE}" type="sibTrans" cxnId="{C8BF376A-39CE-4D52-BFBB-978922A94C97}">
      <dgm:prSet/>
      <dgm:spPr/>
      <dgm:t>
        <a:bodyPr/>
        <a:lstStyle/>
        <a:p>
          <a:endParaRPr lang="ru-RU" sz="1600">
            <a:solidFill>
              <a:schemeClr val="tx1"/>
            </a:solidFill>
          </a:endParaRPr>
        </a:p>
      </dgm:t>
    </dgm:pt>
    <dgm:pt modelId="{B22922B5-30F5-443A-84D6-CCFABCE7AF57}">
      <dgm:prSet custT="1"/>
      <dgm:spPr/>
      <dgm:t>
        <a:bodyPr/>
        <a:lstStyle/>
        <a:p>
          <a:r>
            <a:rPr lang="ru-RU" sz="1600" smtClean="0">
              <a:solidFill>
                <a:schemeClr val="tx1"/>
              </a:solidFill>
              <a:latin typeface="Times New Roman" panose="02020603050405020304" pitchFamily="18" charset="0"/>
              <a:cs typeface="Times New Roman" panose="02020603050405020304" pitchFamily="18" charset="0"/>
            </a:rPr>
            <a:t>В случае удаленной работы операторов/администраторов должен использоваться Jump-сервер.</a:t>
          </a:r>
          <a:endParaRPr lang="ru-RU" sz="1600" b="1" dirty="0">
            <a:solidFill>
              <a:schemeClr val="tx1"/>
            </a:solidFill>
            <a:latin typeface="Times New Roman" panose="02020603050405020304" pitchFamily="18" charset="0"/>
            <a:cs typeface="Times New Roman" panose="02020603050405020304" pitchFamily="18" charset="0"/>
          </a:endParaRPr>
        </a:p>
      </dgm:t>
    </dgm:pt>
    <dgm:pt modelId="{12A0FD24-7E8D-4997-91C0-BE1DB98F8217}" type="parTrans" cxnId="{A0CF31A3-41FF-410B-AF43-000A7C52D0F7}">
      <dgm:prSet/>
      <dgm:spPr/>
      <dgm:t>
        <a:bodyPr/>
        <a:lstStyle/>
        <a:p>
          <a:endParaRPr lang="ru-RU" sz="1600">
            <a:solidFill>
              <a:schemeClr val="tx1"/>
            </a:solidFill>
          </a:endParaRPr>
        </a:p>
      </dgm:t>
    </dgm:pt>
    <dgm:pt modelId="{3A7D794E-0C43-4209-86C0-46BF41849BC1}" type="sibTrans" cxnId="{A0CF31A3-41FF-410B-AF43-000A7C52D0F7}">
      <dgm:prSet/>
      <dgm:spPr/>
      <dgm:t>
        <a:bodyPr/>
        <a:lstStyle/>
        <a:p>
          <a:endParaRPr lang="ru-RU" sz="1600">
            <a:solidFill>
              <a:schemeClr val="tx1"/>
            </a:solidFill>
          </a:endParaRPr>
        </a:p>
      </dgm:t>
    </dgm:pt>
    <dgm:pt modelId="{1216A860-4C62-441E-9F1B-17CEFBBBE764}">
      <dgm:prSet custT="1"/>
      <dgm:spPr/>
      <dgm:t>
        <a:bodyPr/>
        <a:lstStyle/>
        <a:p>
          <a:r>
            <a:rPr lang="ru-RU" sz="1600" smtClean="0">
              <a:solidFill>
                <a:schemeClr val="tx1"/>
              </a:solidFill>
              <a:latin typeface="Times New Roman" panose="02020603050405020304" pitchFamily="18" charset="0"/>
              <a:cs typeface="Times New Roman" panose="02020603050405020304" pitchFamily="18" charset="0"/>
            </a:rPr>
            <a:t>Должна быть 2FA для операторов/администраторов (Двухфакторная аутентификация сотрудников аккаунта).</a:t>
          </a:r>
          <a:endParaRPr lang="ru-RU" sz="1600" b="1" dirty="0">
            <a:solidFill>
              <a:schemeClr val="tx1"/>
            </a:solidFill>
            <a:latin typeface="Times New Roman" panose="02020603050405020304" pitchFamily="18" charset="0"/>
            <a:cs typeface="Times New Roman" panose="02020603050405020304" pitchFamily="18" charset="0"/>
          </a:endParaRPr>
        </a:p>
      </dgm:t>
    </dgm:pt>
    <dgm:pt modelId="{0F0A4102-5958-4A51-AD1C-4C6D056B116D}" type="parTrans" cxnId="{E0B6D25A-0ACE-4FCD-A2FB-E85D86E91C76}">
      <dgm:prSet/>
      <dgm:spPr/>
      <dgm:t>
        <a:bodyPr/>
        <a:lstStyle/>
        <a:p>
          <a:endParaRPr lang="ru-RU" sz="1600">
            <a:solidFill>
              <a:schemeClr val="tx1"/>
            </a:solidFill>
          </a:endParaRPr>
        </a:p>
      </dgm:t>
    </dgm:pt>
    <dgm:pt modelId="{FF957996-21FA-455C-8FDE-2649D66AA3B2}" type="sibTrans" cxnId="{E0B6D25A-0ACE-4FCD-A2FB-E85D86E91C76}">
      <dgm:prSet/>
      <dgm:spPr/>
      <dgm:t>
        <a:bodyPr/>
        <a:lstStyle/>
        <a:p>
          <a:endParaRPr lang="ru-RU" sz="1600">
            <a:solidFill>
              <a:schemeClr val="tx1"/>
            </a:solidFill>
          </a:endParaRPr>
        </a:p>
      </dgm:t>
    </dgm:pt>
    <dgm:pt modelId="{EF354EAD-1D83-47C0-8920-1830FE69B2B0}">
      <dgm:prSet custT="1"/>
      <dgm:spPr/>
      <dgm:t>
        <a:bodyPr/>
        <a:lstStyle/>
        <a:p>
          <a:r>
            <a:rPr lang="ru-RU" sz="1600" smtClean="0">
              <a:solidFill>
                <a:schemeClr val="tx1"/>
              </a:solidFill>
              <a:latin typeface="Times New Roman" panose="02020603050405020304" pitchFamily="18" charset="0"/>
              <a:cs typeface="Times New Roman" panose="02020603050405020304" pitchFamily="18" charset="0"/>
            </a:rPr>
            <a:t>Физический доступ к серверам и другому оборудованию должен быть доступен только для системных и прикладных администраторов SWIFT.</a:t>
          </a:r>
          <a:endParaRPr lang="ru-RU" sz="1600" b="1" dirty="0">
            <a:solidFill>
              <a:schemeClr val="tx1"/>
            </a:solidFill>
            <a:latin typeface="Times New Roman" panose="02020603050405020304" pitchFamily="18" charset="0"/>
            <a:cs typeface="Times New Roman" panose="02020603050405020304" pitchFamily="18" charset="0"/>
          </a:endParaRPr>
        </a:p>
      </dgm:t>
    </dgm:pt>
    <dgm:pt modelId="{DBF2AA83-8101-4DF6-9E3A-3C3C7DE3BD5F}" type="parTrans" cxnId="{6E85FA44-A649-4DCE-B25E-CF924D313F7E}">
      <dgm:prSet/>
      <dgm:spPr/>
      <dgm:t>
        <a:bodyPr/>
        <a:lstStyle/>
        <a:p>
          <a:endParaRPr lang="ru-RU" sz="1600">
            <a:solidFill>
              <a:schemeClr val="tx1"/>
            </a:solidFill>
          </a:endParaRPr>
        </a:p>
      </dgm:t>
    </dgm:pt>
    <dgm:pt modelId="{1DF44F0F-FAE1-4CEA-A8AA-31B2CB012B57}" type="sibTrans" cxnId="{6E85FA44-A649-4DCE-B25E-CF924D313F7E}">
      <dgm:prSet/>
      <dgm:spPr/>
      <dgm:t>
        <a:bodyPr/>
        <a:lstStyle/>
        <a:p>
          <a:endParaRPr lang="ru-RU" sz="1600">
            <a:solidFill>
              <a:schemeClr val="tx1"/>
            </a:solidFill>
          </a:endParaRPr>
        </a:p>
      </dgm:t>
    </dgm:pt>
    <dgm:pt modelId="{7A081B93-5DF1-4501-B8F3-97B65782876F}">
      <dgm:prSet custT="1"/>
      <dgm:spPr/>
      <dgm:t>
        <a:bodyPr/>
        <a:lstStyle/>
        <a:p>
          <a:r>
            <a:rPr lang="ru-RU" sz="1600" smtClean="0">
              <a:solidFill>
                <a:schemeClr val="tx1"/>
              </a:solidFill>
              <a:latin typeface="Times New Roman" panose="02020603050405020304" pitchFamily="18" charset="0"/>
              <a:cs typeface="Times New Roman" panose="02020603050405020304" pitchFamily="18" charset="0"/>
            </a:rPr>
            <a:t>Желательно отделение от общих корпоративных ИТ-сервисов (WSUS, SCCM, Antivirus, SIEM, BackUp).</a:t>
          </a:r>
          <a:endParaRPr lang="ru-RU" sz="1600" b="1" dirty="0">
            <a:solidFill>
              <a:schemeClr val="tx1"/>
            </a:solidFill>
            <a:latin typeface="Times New Roman" panose="02020603050405020304" pitchFamily="18" charset="0"/>
            <a:cs typeface="Times New Roman" panose="02020603050405020304" pitchFamily="18" charset="0"/>
          </a:endParaRPr>
        </a:p>
      </dgm:t>
    </dgm:pt>
    <dgm:pt modelId="{2D73B2E2-E7C8-4041-AA90-188F9C582AEE}" type="parTrans" cxnId="{36E3D717-23C1-49AF-86EF-F8CE1CEC85CC}">
      <dgm:prSet/>
      <dgm:spPr/>
      <dgm:t>
        <a:bodyPr/>
        <a:lstStyle/>
        <a:p>
          <a:endParaRPr lang="ru-RU" sz="1600">
            <a:solidFill>
              <a:schemeClr val="tx1"/>
            </a:solidFill>
          </a:endParaRPr>
        </a:p>
      </dgm:t>
    </dgm:pt>
    <dgm:pt modelId="{F260F866-E294-4F8E-964E-3C45D7DB6183}" type="sibTrans" cxnId="{36E3D717-23C1-49AF-86EF-F8CE1CEC85CC}">
      <dgm:prSet/>
      <dgm:spPr/>
      <dgm:t>
        <a:bodyPr/>
        <a:lstStyle/>
        <a:p>
          <a:endParaRPr lang="ru-RU" sz="1600">
            <a:solidFill>
              <a:schemeClr val="tx1"/>
            </a:solidFill>
          </a:endParaRPr>
        </a:p>
      </dgm:t>
    </dgm:pt>
    <dgm:pt modelId="{A0C7AE25-B704-4776-8268-73D4C0EC9169}">
      <dgm:prSet/>
      <dgm:spPr/>
    </dgm:pt>
    <dgm:pt modelId="{A50E4F41-543A-465B-BB87-4901EBC1091E}" type="parTrans" cxnId="{E4D8DF32-CFFE-4714-837C-4034B5202B09}">
      <dgm:prSet/>
      <dgm:spPr/>
      <dgm:t>
        <a:bodyPr/>
        <a:lstStyle/>
        <a:p>
          <a:endParaRPr lang="ru-RU" sz="1600">
            <a:solidFill>
              <a:schemeClr val="tx1"/>
            </a:solidFill>
          </a:endParaRPr>
        </a:p>
      </dgm:t>
    </dgm:pt>
    <dgm:pt modelId="{1157EFE5-4DB8-46D9-918B-340E2059FBFC}" type="sibTrans" cxnId="{E4D8DF32-CFFE-4714-837C-4034B5202B09}">
      <dgm:prSet/>
      <dgm:spPr/>
      <dgm:t>
        <a:bodyPr/>
        <a:lstStyle/>
        <a:p>
          <a:endParaRPr lang="ru-RU" sz="1600">
            <a:solidFill>
              <a:schemeClr val="tx1"/>
            </a:solidFill>
          </a:endParaRPr>
        </a:p>
      </dgm:t>
    </dgm:pt>
    <dgm:pt modelId="{1AAEB581-BA9B-454E-9261-F3E52BEF2803}" type="pres">
      <dgm:prSet presAssocID="{B9E1BDEC-A636-4F9F-9C6C-E716486AE227}" presName="Name0" presStyleCnt="0">
        <dgm:presLayoutVars>
          <dgm:chMax val="7"/>
          <dgm:chPref val="7"/>
          <dgm:dir/>
        </dgm:presLayoutVars>
      </dgm:prSet>
      <dgm:spPr/>
    </dgm:pt>
    <dgm:pt modelId="{4C4382E2-6FD7-4791-9B63-1A12AAD989AA}" type="pres">
      <dgm:prSet presAssocID="{B9E1BDEC-A636-4F9F-9C6C-E716486AE227}" presName="Name1" presStyleCnt="0"/>
      <dgm:spPr/>
    </dgm:pt>
    <dgm:pt modelId="{FE11B0BF-ADBD-46E2-9980-8239FFFF2C97}" type="pres">
      <dgm:prSet presAssocID="{B9E1BDEC-A636-4F9F-9C6C-E716486AE227}" presName="cycle" presStyleCnt="0"/>
      <dgm:spPr/>
    </dgm:pt>
    <dgm:pt modelId="{C98E63F5-91BC-4078-BB5B-3FF96F306A1D}" type="pres">
      <dgm:prSet presAssocID="{B9E1BDEC-A636-4F9F-9C6C-E716486AE227}" presName="srcNode" presStyleLbl="node1" presStyleIdx="0" presStyleCnt="7"/>
      <dgm:spPr/>
    </dgm:pt>
    <dgm:pt modelId="{6F3F9D11-DC82-4EB5-9742-83A2BE330370}" type="pres">
      <dgm:prSet presAssocID="{B9E1BDEC-A636-4F9F-9C6C-E716486AE227}" presName="conn" presStyleLbl="parChTrans1D2" presStyleIdx="0" presStyleCnt="1"/>
      <dgm:spPr/>
    </dgm:pt>
    <dgm:pt modelId="{3E8154D3-FF3D-4323-8521-4743118D5AEB}" type="pres">
      <dgm:prSet presAssocID="{B9E1BDEC-A636-4F9F-9C6C-E716486AE227}" presName="extraNode" presStyleLbl="node1" presStyleIdx="0" presStyleCnt="7"/>
      <dgm:spPr/>
    </dgm:pt>
    <dgm:pt modelId="{AD0390ED-086C-406D-B298-0FE2E457BADF}" type="pres">
      <dgm:prSet presAssocID="{B9E1BDEC-A636-4F9F-9C6C-E716486AE227}" presName="dstNode" presStyleLbl="node1" presStyleIdx="0" presStyleCnt="7"/>
      <dgm:spPr/>
    </dgm:pt>
    <dgm:pt modelId="{39B5582A-776E-45E2-A5EE-FEC33E5CF302}" type="pres">
      <dgm:prSet presAssocID="{E508A3FC-0E9B-4437-B648-2F8EBD749BB7}" presName="text_1" presStyleLbl="node1" presStyleIdx="0" presStyleCnt="7">
        <dgm:presLayoutVars>
          <dgm:bulletEnabled val="1"/>
        </dgm:presLayoutVars>
      </dgm:prSet>
      <dgm:spPr/>
    </dgm:pt>
    <dgm:pt modelId="{FB433B24-E5F7-4603-8DD4-B789C9E86218}" type="pres">
      <dgm:prSet presAssocID="{E508A3FC-0E9B-4437-B648-2F8EBD749BB7}" presName="accent_1" presStyleCnt="0"/>
      <dgm:spPr/>
    </dgm:pt>
    <dgm:pt modelId="{42AD2810-02FD-4000-A471-CA22415F3E37}" type="pres">
      <dgm:prSet presAssocID="{E508A3FC-0E9B-4437-B648-2F8EBD749BB7}" presName="accentRepeatNode" presStyleLbl="solidFgAcc1" presStyleIdx="0" presStyleCnt="7"/>
      <dgm:spPr/>
    </dgm:pt>
    <dgm:pt modelId="{87DB56AB-F1C0-4098-A03F-E60F3AA7EFF6}" type="pres">
      <dgm:prSet presAssocID="{6184ACD8-2B7F-4E61-A2A5-5A167658BA94}" presName="text_2" presStyleLbl="node1" presStyleIdx="1" presStyleCnt="7" custScaleY="140391">
        <dgm:presLayoutVars>
          <dgm:bulletEnabled val="1"/>
        </dgm:presLayoutVars>
      </dgm:prSet>
      <dgm:spPr/>
    </dgm:pt>
    <dgm:pt modelId="{443FB684-581A-444D-9EC3-DFF468306E9D}" type="pres">
      <dgm:prSet presAssocID="{6184ACD8-2B7F-4E61-A2A5-5A167658BA94}" presName="accent_2" presStyleCnt="0"/>
      <dgm:spPr/>
    </dgm:pt>
    <dgm:pt modelId="{FD760C96-A113-4BBE-A633-2707A8F117DA}" type="pres">
      <dgm:prSet presAssocID="{6184ACD8-2B7F-4E61-A2A5-5A167658BA94}" presName="accentRepeatNode" presStyleLbl="solidFgAcc1" presStyleIdx="1" presStyleCnt="7"/>
      <dgm:spPr/>
    </dgm:pt>
    <dgm:pt modelId="{C51CBEDC-3CD2-4493-A4F9-0DA4E0B57A7D}" type="pres">
      <dgm:prSet presAssocID="{508C2112-6270-47AA-8894-C0F7E6AEF7BB}" presName="text_3" presStyleLbl="node1" presStyleIdx="2" presStyleCnt="7">
        <dgm:presLayoutVars>
          <dgm:bulletEnabled val="1"/>
        </dgm:presLayoutVars>
      </dgm:prSet>
      <dgm:spPr/>
    </dgm:pt>
    <dgm:pt modelId="{8A1887FC-E4F7-4A43-B52B-17875DEB6A5E}" type="pres">
      <dgm:prSet presAssocID="{508C2112-6270-47AA-8894-C0F7E6AEF7BB}" presName="accent_3" presStyleCnt="0"/>
      <dgm:spPr/>
    </dgm:pt>
    <dgm:pt modelId="{7A1A690F-74A4-4F89-A004-4823A1C412AB}" type="pres">
      <dgm:prSet presAssocID="{508C2112-6270-47AA-8894-C0F7E6AEF7BB}" presName="accentRepeatNode" presStyleLbl="solidFgAcc1" presStyleIdx="2" presStyleCnt="7"/>
      <dgm:spPr/>
    </dgm:pt>
    <dgm:pt modelId="{52F8272A-C285-4BBA-A597-259D1350F671}" type="pres">
      <dgm:prSet presAssocID="{B22922B5-30F5-443A-84D6-CCFABCE7AF57}" presName="text_4" presStyleLbl="node1" presStyleIdx="3" presStyleCnt="7">
        <dgm:presLayoutVars>
          <dgm:bulletEnabled val="1"/>
        </dgm:presLayoutVars>
      </dgm:prSet>
      <dgm:spPr/>
    </dgm:pt>
    <dgm:pt modelId="{1D3A7536-789E-4288-B054-DA4F1DF5D228}" type="pres">
      <dgm:prSet presAssocID="{B22922B5-30F5-443A-84D6-CCFABCE7AF57}" presName="accent_4" presStyleCnt="0"/>
      <dgm:spPr/>
    </dgm:pt>
    <dgm:pt modelId="{119999CE-5E36-4D4B-B826-B68540BCE96A}" type="pres">
      <dgm:prSet presAssocID="{B22922B5-30F5-443A-84D6-CCFABCE7AF57}" presName="accentRepeatNode" presStyleLbl="solidFgAcc1" presStyleIdx="3" presStyleCnt="7"/>
      <dgm:spPr/>
    </dgm:pt>
    <dgm:pt modelId="{5615094F-9EF9-4C30-837A-CFC1ABE4ACE9}" type="pres">
      <dgm:prSet presAssocID="{1216A860-4C62-441E-9F1B-17CEFBBBE764}" presName="text_5" presStyleLbl="node1" presStyleIdx="4" presStyleCnt="7">
        <dgm:presLayoutVars>
          <dgm:bulletEnabled val="1"/>
        </dgm:presLayoutVars>
      </dgm:prSet>
      <dgm:spPr/>
    </dgm:pt>
    <dgm:pt modelId="{4D6848A8-C09B-4CE0-9A7B-DDFED8EA4DA6}" type="pres">
      <dgm:prSet presAssocID="{1216A860-4C62-441E-9F1B-17CEFBBBE764}" presName="accent_5" presStyleCnt="0"/>
      <dgm:spPr/>
    </dgm:pt>
    <dgm:pt modelId="{382CEBE1-6988-450B-A0B0-2F5DEFDCD501}" type="pres">
      <dgm:prSet presAssocID="{1216A860-4C62-441E-9F1B-17CEFBBBE764}" presName="accentRepeatNode" presStyleLbl="solidFgAcc1" presStyleIdx="4" presStyleCnt="7"/>
      <dgm:spPr/>
    </dgm:pt>
    <dgm:pt modelId="{49BC9DC1-4FA1-41FA-8291-3BAADF1DB02A}" type="pres">
      <dgm:prSet presAssocID="{EF354EAD-1D83-47C0-8920-1830FE69B2B0}" presName="text_6" presStyleLbl="node1" presStyleIdx="5" presStyleCnt="7">
        <dgm:presLayoutVars>
          <dgm:bulletEnabled val="1"/>
        </dgm:presLayoutVars>
      </dgm:prSet>
      <dgm:spPr/>
    </dgm:pt>
    <dgm:pt modelId="{F87CAC61-20D3-4EC1-94BB-BC1C360A0E27}" type="pres">
      <dgm:prSet presAssocID="{EF354EAD-1D83-47C0-8920-1830FE69B2B0}" presName="accent_6" presStyleCnt="0"/>
      <dgm:spPr/>
    </dgm:pt>
    <dgm:pt modelId="{B29172EB-48EF-4515-BAA5-9D805553DEC8}" type="pres">
      <dgm:prSet presAssocID="{EF354EAD-1D83-47C0-8920-1830FE69B2B0}" presName="accentRepeatNode" presStyleLbl="solidFgAcc1" presStyleIdx="5" presStyleCnt="7"/>
      <dgm:spPr/>
    </dgm:pt>
    <dgm:pt modelId="{769DC3C5-7055-4316-AC25-A457F9BA3907}" type="pres">
      <dgm:prSet presAssocID="{7A081B93-5DF1-4501-B8F3-97B65782876F}" presName="text_7" presStyleLbl="node1" presStyleIdx="6" presStyleCnt="7">
        <dgm:presLayoutVars>
          <dgm:bulletEnabled val="1"/>
        </dgm:presLayoutVars>
      </dgm:prSet>
      <dgm:spPr/>
    </dgm:pt>
    <dgm:pt modelId="{00475063-7C1C-4E1A-B725-98E5C0685F05}" type="pres">
      <dgm:prSet presAssocID="{7A081B93-5DF1-4501-B8F3-97B65782876F}" presName="accent_7" presStyleCnt="0"/>
      <dgm:spPr/>
    </dgm:pt>
    <dgm:pt modelId="{C0702F1B-E2A7-4CD5-A33E-A86D43966B8F}" type="pres">
      <dgm:prSet presAssocID="{7A081B93-5DF1-4501-B8F3-97B65782876F}" presName="accentRepeatNode" presStyleLbl="solidFgAcc1" presStyleIdx="6" presStyleCnt="7"/>
      <dgm:spPr/>
    </dgm:pt>
  </dgm:ptLst>
  <dgm:cxnLst>
    <dgm:cxn modelId="{C97F66D1-E487-469A-9CC4-DF0503D42613}" type="presOf" srcId="{E508A3FC-0E9B-4437-B648-2F8EBD749BB7}" destId="{39B5582A-776E-45E2-A5EE-FEC33E5CF302}" srcOrd="0" destOrd="0" presId="urn:microsoft.com/office/officeart/2008/layout/VerticalCurvedList"/>
    <dgm:cxn modelId="{6E85FA44-A649-4DCE-B25E-CF924D313F7E}" srcId="{B9E1BDEC-A636-4F9F-9C6C-E716486AE227}" destId="{EF354EAD-1D83-47C0-8920-1830FE69B2B0}" srcOrd="5" destOrd="0" parTransId="{DBF2AA83-8101-4DF6-9E3A-3C3C7DE3BD5F}" sibTransId="{1DF44F0F-FAE1-4CEA-A8AA-31B2CB012B57}"/>
    <dgm:cxn modelId="{6A2B5F1B-3612-4566-B6FD-84790704FD1E}" type="presOf" srcId="{EF354EAD-1D83-47C0-8920-1830FE69B2B0}" destId="{49BC9DC1-4FA1-41FA-8291-3BAADF1DB02A}" srcOrd="0" destOrd="0" presId="urn:microsoft.com/office/officeart/2008/layout/VerticalCurvedList"/>
    <dgm:cxn modelId="{9AA91693-A509-46E7-975B-C53A0710AFC3}" type="presOf" srcId="{B22922B5-30F5-443A-84D6-CCFABCE7AF57}" destId="{52F8272A-C285-4BBA-A597-259D1350F671}" srcOrd="0" destOrd="0" presId="urn:microsoft.com/office/officeart/2008/layout/VerticalCurvedList"/>
    <dgm:cxn modelId="{36E3D717-23C1-49AF-86EF-F8CE1CEC85CC}" srcId="{B9E1BDEC-A636-4F9F-9C6C-E716486AE227}" destId="{7A081B93-5DF1-4501-B8F3-97B65782876F}" srcOrd="6" destOrd="0" parTransId="{2D73B2E2-E7C8-4041-AA90-188F9C582AEE}" sibTransId="{F260F866-E294-4F8E-964E-3C45D7DB6183}"/>
    <dgm:cxn modelId="{7E55E71B-4648-4FAE-9D98-DCEFA3E3FC65}" srcId="{B9E1BDEC-A636-4F9F-9C6C-E716486AE227}" destId="{E508A3FC-0E9B-4437-B648-2F8EBD749BB7}" srcOrd="0" destOrd="0" parTransId="{49439760-59FF-49D0-AD64-5E3BACDEC070}" sibTransId="{192FED12-3429-49C9-8BEE-4DB65BEE8C7A}"/>
    <dgm:cxn modelId="{E4D8DF32-CFFE-4714-837C-4034B5202B09}" srcId="{B9E1BDEC-A636-4F9F-9C6C-E716486AE227}" destId="{A0C7AE25-B704-4776-8268-73D4C0EC9169}" srcOrd="7" destOrd="0" parTransId="{A50E4F41-543A-465B-BB87-4901EBC1091E}" sibTransId="{1157EFE5-4DB8-46D9-918B-340E2059FBFC}"/>
    <dgm:cxn modelId="{E0B6D25A-0ACE-4FCD-A2FB-E85D86E91C76}" srcId="{B9E1BDEC-A636-4F9F-9C6C-E716486AE227}" destId="{1216A860-4C62-441E-9F1B-17CEFBBBE764}" srcOrd="4" destOrd="0" parTransId="{0F0A4102-5958-4A51-AD1C-4C6D056B116D}" sibTransId="{FF957996-21FA-455C-8FDE-2649D66AA3B2}"/>
    <dgm:cxn modelId="{A0CF31A3-41FF-410B-AF43-000A7C52D0F7}" srcId="{B9E1BDEC-A636-4F9F-9C6C-E716486AE227}" destId="{B22922B5-30F5-443A-84D6-CCFABCE7AF57}" srcOrd="3" destOrd="0" parTransId="{12A0FD24-7E8D-4997-91C0-BE1DB98F8217}" sibTransId="{3A7D794E-0C43-4209-86C0-46BF41849BC1}"/>
    <dgm:cxn modelId="{3AC3AA6F-976D-4A2C-BCA2-9360346D09E9}" type="presOf" srcId="{6184ACD8-2B7F-4E61-A2A5-5A167658BA94}" destId="{87DB56AB-F1C0-4098-A03F-E60F3AA7EFF6}" srcOrd="0" destOrd="0" presId="urn:microsoft.com/office/officeart/2008/layout/VerticalCurvedList"/>
    <dgm:cxn modelId="{334F26FA-0A08-4372-8245-417F1B0BF2C0}" type="presOf" srcId="{B9E1BDEC-A636-4F9F-9C6C-E716486AE227}" destId="{1AAEB581-BA9B-454E-9261-F3E52BEF2803}" srcOrd="0" destOrd="0" presId="urn:microsoft.com/office/officeart/2008/layout/VerticalCurvedList"/>
    <dgm:cxn modelId="{A3C79633-6E74-47AF-A1A9-F3379004DE80}" type="presOf" srcId="{192FED12-3429-49C9-8BEE-4DB65BEE8C7A}" destId="{6F3F9D11-DC82-4EB5-9742-83A2BE330370}" srcOrd="0" destOrd="0" presId="urn:microsoft.com/office/officeart/2008/layout/VerticalCurvedList"/>
    <dgm:cxn modelId="{C8BF376A-39CE-4D52-BFBB-978922A94C97}" srcId="{B9E1BDEC-A636-4F9F-9C6C-E716486AE227}" destId="{508C2112-6270-47AA-8894-C0F7E6AEF7BB}" srcOrd="2" destOrd="0" parTransId="{EEBA5590-F852-4F3E-BB7C-74314CD47526}" sibTransId="{41B9A9BA-F3AC-4B2B-8CE1-C736B48213EE}"/>
    <dgm:cxn modelId="{2CF55038-BD97-420A-B2FB-2C0C86B3D599}" srcId="{B9E1BDEC-A636-4F9F-9C6C-E716486AE227}" destId="{6184ACD8-2B7F-4E61-A2A5-5A167658BA94}" srcOrd="1" destOrd="0" parTransId="{0FCB7F60-8C40-4114-8E08-96BC8B2F3E81}" sibTransId="{64AF9C42-BA47-47CB-85EF-E9F9019910F1}"/>
    <dgm:cxn modelId="{74136DC7-F2DC-443F-B10E-D435EE075A98}" type="presOf" srcId="{7A081B93-5DF1-4501-B8F3-97B65782876F}" destId="{769DC3C5-7055-4316-AC25-A457F9BA3907}" srcOrd="0" destOrd="0" presId="urn:microsoft.com/office/officeart/2008/layout/VerticalCurvedList"/>
    <dgm:cxn modelId="{81AC5EE7-FEF6-4583-B54D-4027C1E37B48}" type="presOf" srcId="{1216A860-4C62-441E-9F1B-17CEFBBBE764}" destId="{5615094F-9EF9-4C30-837A-CFC1ABE4ACE9}" srcOrd="0" destOrd="0" presId="urn:microsoft.com/office/officeart/2008/layout/VerticalCurvedList"/>
    <dgm:cxn modelId="{97DCAFE7-73B8-4969-AB0F-5383623FA8F2}" type="presOf" srcId="{508C2112-6270-47AA-8894-C0F7E6AEF7BB}" destId="{C51CBEDC-3CD2-4493-A4F9-0DA4E0B57A7D}" srcOrd="0" destOrd="0" presId="urn:microsoft.com/office/officeart/2008/layout/VerticalCurvedList"/>
    <dgm:cxn modelId="{739C973A-1A10-4135-9001-0A813C425B28}" type="presParOf" srcId="{1AAEB581-BA9B-454E-9261-F3E52BEF2803}" destId="{4C4382E2-6FD7-4791-9B63-1A12AAD989AA}" srcOrd="0" destOrd="0" presId="urn:microsoft.com/office/officeart/2008/layout/VerticalCurvedList"/>
    <dgm:cxn modelId="{7A7024B2-2C6F-480B-AB06-F6557B855209}" type="presParOf" srcId="{4C4382E2-6FD7-4791-9B63-1A12AAD989AA}" destId="{FE11B0BF-ADBD-46E2-9980-8239FFFF2C97}" srcOrd="0" destOrd="0" presId="urn:microsoft.com/office/officeart/2008/layout/VerticalCurvedList"/>
    <dgm:cxn modelId="{142DD515-DE88-430A-B61B-7199B21A91BC}" type="presParOf" srcId="{FE11B0BF-ADBD-46E2-9980-8239FFFF2C97}" destId="{C98E63F5-91BC-4078-BB5B-3FF96F306A1D}" srcOrd="0" destOrd="0" presId="urn:microsoft.com/office/officeart/2008/layout/VerticalCurvedList"/>
    <dgm:cxn modelId="{7C655FD1-A3D5-4AE3-861E-ED496A2D7BF6}" type="presParOf" srcId="{FE11B0BF-ADBD-46E2-9980-8239FFFF2C97}" destId="{6F3F9D11-DC82-4EB5-9742-83A2BE330370}" srcOrd="1" destOrd="0" presId="urn:microsoft.com/office/officeart/2008/layout/VerticalCurvedList"/>
    <dgm:cxn modelId="{5DCFA755-A1A1-4762-9632-B6AD4B53B386}" type="presParOf" srcId="{FE11B0BF-ADBD-46E2-9980-8239FFFF2C97}" destId="{3E8154D3-FF3D-4323-8521-4743118D5AEB}" srcOrd="2" destOrd="0" presId="urn:microsoft.com/office/officeart/2008/layout/VerticalCurvedList"/>
    <dgm:cxn modelId="{060455DF-6BC1-4548-9E64-F81033C500CA}" type="presParOf" srcId="{FE11B0BF-ADBD-46E2-9980-8239FFFF2C97}" destId="{AD0390ED-086C-406D-B298-0FE2E457BADF}" srcOrd="3" destOrd="0" presId="urn:microsoft.com/office/officeart/2008/layout/VerticalCurvedList"/>
    <dgm:cxn modelId="{5B97196F-19C6-4FA2-BBEF-B0A526A15EDC}" type="presParOf" srcId="{4C4382E2-6FD7-4791-9B63-1A12AAD989AA}" destId="{39B5582A-776E-45E2-A5EE-FEC33E5CF302}" srcOrd="1" destOrd="0" presId="urn:microsoft.com/office/officeart/2008/layout/VerticalCurvedList"/>
    <dgm:cxn modelId="{4C236306-A03D-49E0-917E-E03994050D8F}" type="presParOf" srcId="{4C4382E2-6FD7-4791-9B63-1A12AAD989AA}" destId="{FB433B24-E5F7-4603-8DD4-B789C9E86218}" srcOrd="2" destOrd="0" presId="urn:microsoft.com/office/officeart/2008/layout/VerticalCurvedList"/>
    <dgm:cxn modelId="{B0517016-D6F7-4C3B-B9B8-12A29F76C688}" type="presParOf" srcId="{FB433B24-E5F7-4603-8DD4-B789C9E86218}" destId="{42AD2810-02FD-4000-A471-CA22415F3E37}" srcOrd="0" destOrd="0" presId="urn:microsoft.com/office/officeart/2008/layout/VerticalCurvedList"/>
    <dgm:cxn modelId="{4FBC779A-DEE3-49A7-B822-406F68BFD52C}" type="presParOf" srcId="{4C4382E2-6FD7-4791-9B63-1A12AAD989AA}" destId="{87DB56AB-F1C0-4098-A03F-E60F3AA7EFF6}" srcOrd="3" destOrd="0" presId="urn:microsoft.com/office/officeart/2008/layout/VerticalCurvedList"/>
    <dgm:cxn modelId="{71DBFEE3-F68B-44F5-A646-FBC988237CB6}" type="presParOf" srcId="{4C4382E2-6FD7-4791-9B63-1A12AAD989AA}" destId="{443FB684-581A-444D-9EC3-DFF468306E9D}" srcOrd="4" destOrd="0" presId="urn:microsoft.com/office/officeart/2008/layout/VerticalCurvedList"/>
    <dgm:cxn modelId="{8C5DCFA5-D01D-462D-82F7-E9C8899A4C6A}" type="presParOf" srcId="{443FB684-581A-444D-9EC3-DFF468306E9D}" destId="{FD760C96-A113-4BBE-A633-2707A8F117DA}" srcOrd="0" destOrd="0" presId="urn:microsoft.com/office/officeart/2008/layout/VerticalCurvedList"/>
    <dgm:cxn modelId="{A70F11C6-ADBA-4AE8-B862-F889379B1B6C}" type="presParOf" srcId="{4C4382E2-6FD7-4791-9B63-1A12AAD989AA}" destId="{C51CBEDC-3CD2-4493-A4F9-0DA4E0B57A7D}" srcOrd="5" destOrd="0" presId="urn:microsoft.com/office/officeart/2008/layout/VerticalCurvedList"/>
    <dgm:cxn modelId="{AB1CB500-A7F9-41C8-B116-E920735EBAD1}" type="presParOf" srcId="{4C4382E2-6FD7-4791-9B63-1A12AAD989AA}" destId="{8A1887FC-E4F7-4A43-B52B-17875DEB6A5E}" srcOrd="6" destOrd="0" presId="urn:microsoft.com/office/officeart/2008/layout/VerticalCurvedList"/>
    <dgm:cxn modelId="{A8915A13-8D40-410D-B522-D52FFC02841E}" type="presParOf" srcId="{8A1887FC-E4F7-4A43-B52B-17875DEB6A5E}" destId="{7A1A690F-74A4-4F89-A004-4823A1C412AB}" srcOrd="0" destOrd="0" presId="urn:microsoft.com/office/officeart/2008/layout/VerticalCurvedList"/>
    <dgm:cxn modelId="{92E4FFDF-64F3-4F00-9579-499D932BFDF1}" type="presParOf" srcId="{4C4382E2-6FD7-4791-9B63-1A12AAD989AA}" destId="{52F8272A-C285-4BBA-A597-259D1350F671}" srcOrd="7" destOrd="0" presId="urn:microsoft.com/office/officeart/2008/layout/VerticalCurvedList"/>
    <dgm:cxn modelId="{428C009E-5CE6-419E-AB8A-BBF7C7A69F46}" type="presParOf" srcId="{4C4382E2-6FD7-4791-9B63-1A12AAD989AA}" destId="{1D3A7536-789E-4288-B054-DA4F1DF5D228}" srcOrd="8" destOrd="0" presId="urn:microsoft.com/office/officeart/2008/layout/VerticalCurvedList"/>
    <dgm:cxn modelId="{7894072E-91C0-4BF3-82AD-3D013F6058B2}" type="presParOf" srcId="{1D3A7536-789E-4288-B054-DA4F1DF5D228}" destId="{119999CE-5E36-4D4B-B826-B68540BCE96A}" srcOrd="0" destOrd="0" presId="urn:microsoft.com/office/officeart/2008/layout/VerticalCurvedList"/>
    <dgm:cxn modelId="{7C4B8B29-8468-4521-86F2-85977A773B00}" type="presParOf" srcId="{4C4382E2-6FD7-4791-9B63-1A12AAD989AA}" destId="{5615094F-9EF9-4C30-837A-CFC1ABE4ACE9}" srcOrd="9" destOrd="0" presId="urn:microsoft.com/office/officeart/2008/layout/VerticalCurvedList"/>
    <dgm:cxn modelId="{E1DEFFE5-B493-4CFE-9EA8-AA9C3579ADCF}" type="presParOf" srcId="{4C4382E2-6FD7-4791-9B63-1A12AAD989AA}" destId="{4D6848A8-C09B-4CE0-9A7B-DDFED8EA4DA6}" srcOrd="10" destOrd="0" presId="urn:microsoft.com/office/officeart/2008/layout/VerticalCurvedList"/>
    <dgm:cxn modelId="{27CD9655-81F8-4A5B-A18B-4EC244CC4AC8}" type="presParOf" srcId="{4D6848A8-C09B-4CE0-9A7B-DDFED8EA4DA6}" destId="{382CEBE1-6988-450B-A0B0-2F5DEFDCD501}" srcOrd="0" destOrd="0" presId="urn:microsoft.com/office/officeart/2008/layout/VerticalCurvedList"/>
    <dgm:cxn modelId="{3DF9E819-C2E1-440C-B871-E95BF3263833}" type="presParOf" srcId="{4C4382E2-6FD7-4791-9B63-1A12AAD989AA}" destId="{49BC9DC1-4FA1-41FA-8291-3BAADF1DB02A}" srcOrd="11" destOrd="0" presId="urn:microsoft.com/office/officeart/2008/layout/VerticalCurvedList"/>
    <dgm:cxn modelId="{2051CD95-D96B-45D8-B7D2-FCDD7C456242}" type="presParOf" srcId="{4C4382E2-6FD7-4791-9B63-1A12AAD989AA}" destId="{F87CAC61-20D3-4EC1-94BB-BC1C360A0E27}" srcOrd="12" destOrd="0" presId="urn:microsoft.com/office/officeart/2008/layout/VerticalCurvedList"/>
    <dgm:cxn modelId="{621D62CA-A07C-4B45-9FF8-64F4BD77624F}" type="presParOf" srcId="{F87CAC61-20D3-4EC1-94BB-BC1C360A0E27}" destId="{B29172EB-48EF-4515-BAA5-9D805553DEC8}" srcOrd="0" destOrd="0" presId="urn:microsoft.com/office/officeart/2008/layout/VerticalCurvedList"/>
    <dgm:cxn modelId="{5EB026DA-E034-4815-A75B-6993F728C334}" type="presParOf" srcId="{4C4382E2-6FD7-4791-9B63-1A12AAD989AA}" destId="{769DC3C5-7055-4316-AC25-A457F9BA3907}" srcOrd="13" destOrd="0" presId="urn:microsoft.com/office/officeart/2008/layout/VerticalCurvedList"/>
    <dgm:cxn modelId="{7D680838-A9D0-488F-A9ED-D7BC97B6AED2}" type="presParOf" srcId="{4C4382E2-6FD7-4791-9B63-1A12AAD989AA}" destId="{00475063-7C1C-4E1A-B725-98E5C0685F05}" srcOrd="14" destOrd="0" presId="urn:microsoft.com/office/officeart/2008/layout/VerticalCurvedList"/>
    <dgm:cxn modelId="{27F31B09-1127-453C-AD12-137EAA6A79FC}" type="presParOf" srcId="{00475063-7C1C-4E1A-B725-98E5C0685F05}" destId="{C0702F1B-E2A7-4CD5-A33E-A86D43966B8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C20125-6846-4197-BD0F-88AC8BE2A2DE}" type="doc">
      <dgm:prSet loTypeId="urn:microsoft.com/office/officeart/2005/8/layout/vProcess5" loCatId="process" qsTypeId="urn:microsoft.com/office/officeart/2005/8/quickstyle/simple5" qsCatId="simple" csTypeId="urn:microsoft.com/office/officeart/2005/8/colors/colorful2" csCatId="colorful" phldr="1"/>
      <dgm:spPr/>
      <dgm:t>
        <a:bodyPr/>
        <a:lstStyle/>
        <a:p>
          <a:endParaRPr lang="ru-RU"/>
        </a:p>
      </dgm:t>
    </dgm:pt>
    <dgm:pt modelId="{A52E749B-4164-40D6-827C-AEAAAC49DA0E}">
      <dgm:prSet phldrT="[Текст]" custT="1"/>
      <dgm:spPr/>
      <dgm:t>
        <a:bodyPr/>
        <a:lstStyle/>
        <a:p>
          <a:r>
            <a:rPr lang="ru-RU" sz="1600" smtClean="0">
              <a:solidFill>
                <a:schemeClr val="tx1"/>
              </a:solidFill>
              <a:latin typeface="Times New Roman" panose="02020603050405020304" pitchFamily="18" charset="0"/>
              <a:cs typeface="Times New Roman" panose="02020603050405020304" pitchFamily="18" charset="0"/>
            </a:rPr>
            <a:t>В каждой стране, в которой развертывается система SWIFT, общество создает свою региональную администрацию. SWIFT в Казахстане, начинался с Алем банка в 1992 г. </a:t>
          </a:r>
          <a:endParaRPr lang="ru-RU" sz="1600">
            <a:solidFill>
              <a:schemeClr val="tx1"/>
            </a:solidFill>
            <a:latin typeface="Times New Roman" panose="02020603050405020304" pitchFamily="18" charset="0"/>
            <a:cs typeface="Times New Roman" panose="02020603050405020304" pitchFamily="18" charset="0"/>
          </a:endParaRPr>
        </a:p>
      </dgm:t>
    </dgm:pt>
    <dgm:pt modelId="{80D7924B-D12D-488B-B3E5-C461F0152A63}" type="parTrans" cxnId="{C7195403-C5AE-43B5-BEE0-B6C88E1F4B35}">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AABFD0F4-7AF3-445C-9535-ED703A6FD657}" type="sibTrans" cxnId="{C7195403-C5AE-43B5-BEE0-B6C88E1F4B35}">
      <dgm:prSet custT="1"/>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AF56094B-C5D6-4EFF-9A03-D8CFCF9E4AA3}">
      <dgm:prSet custT="1"/>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Членство в SWIFT создает возможности для более широких и интенсивных финансовых и экономических внешних контактов, в частности, создания условий для функционирования иностранных инвестиций на территории стран СНГ.</a:t>
          </a:r>
          <a:endParaRPr lang="ru-RU" sz="1600" dirty="0" smtClean="0">
            <a:solidFill>
              <a:schemeClr val="tx1"/>
            </a:solidFill>
            <a:latin typeface="Times New Roman" panose="02020603050405020304" pitchFamily="18" charset="0"/>
            <a:cs typeface="Times New Roman" panose="02020603050405020304" pitchFamily="18" charset="0"/>
          </a:endParaRPr>
        </a:p>
      </dgm:t>
    </dgm:pt>
    <dgm:pt modelId="{EB128756-D460-478F-8159-16B0E99590B1}" type="parTrans" cxnId="{F44C6CB3-DC8B-47B7-BB81-A5020CE99DBF}">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3C07EEC3-F7B5-4306-925B-CC54D81F219C}" type="sibTrans" cxnId="{F44C6CB3-DC8B-47B7-BB81-A5020CE99DBF}">
      <dgm:prSet custT="1"/>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6A2EDB74-8FB8-47C0-A0E3-30182ADEDA4F}">
      <dgm:prSet custT="1"/>
      <dgm:spPr/>
      <dgm:t>
        <a:bodyPr/>
        <a:lstStyle/>
        <a:p>
          <a:r>
            <a:rPr lang="ru-RU" sz="1600" smtClean="0">
              <a:solidFill>
                <a:schemeClr val="tx1"/>
              </a:solidFill>
              <a:latin typeface="Times New Roman" panose="02020603050405020304" pitchFamily="18" charset="0"/>
              <a:cs typeface="Times New Roman" panose="02020603050405020304" pitchFamily="18" charset="0"/>
            </a:rPr>
            <a:t>Все ныне действующие системы банковских операций подразделяются на системы банковских сообщений и системы расчетов. </a:t>
          </a:r>
          <a:endParaRPr lang="ru-RU" sz="1600" dirty="0" smtClean="0">
            <a:solidFill>
              <a:schemeClr val="tx1"/>
            </a:solidFill>
            <a:latin typeface="Times New Roman" panose="02020603050405020304" pitchFamily="18" charset="0"/>
            <a:cs typeface="Times New Roman" panose="02020603050405020304" pitchFamily="18" charset="0"/>
          </a:endParaRPr>
        </a:p>
      </dgm:t>
    </dgm:pt>
    <dgm:pt modelId="{2D3CC9C2-26C8-4991-A343-815F1448E729}" type="parTrans" cxnId="{533300F0-4C17-4340-9DFB-585DD1F430CC}">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D58DBD2A-C384-4742-AA91-9AE748EE96B4}" type="sibTrans" cxnId="{533300F0-4C17-4340-9DFB-585DD1F430CC}">
      <dgm:prSet custT="1"/>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CBF25BDD-DF28-4A65-86F7-C161007AA011}">
      <dgm:prSet custT="1"/>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Различие между ними заключается в том, что в рамках системы банковских сообщений осуществляются только оперативная пересылка и хранение расчетных документов, урегулирование платежей предо­ставлено банкам-участникам, функции же системы расчетов непосредственно связаны с выполнением взаимных требований и обязательств членов. </a:t>
          </a:r>
          <a:endParaRPr lang="ru-RU" sz="1600" dirty="0" smtClean="0">
            <a:solidFill>
              <a:schemeClr val="tx1"/>
            </a:solidFill>
            <a:latin typeface="Times New Roman" panose="02020603050405020304" pitchFamily="18" charset="0"/>
            <a:cs typeface="Times New Roman" panose="02020603050405020304" pitchFamily="18" charset="0"/>
          </a:endParaRPr>
        </a:p>
      </dgm:t>
    </dgm:pt>
    <dgm:pt modelId="{972A84DC-CA25-4A63-87FA-0A568D1A8EDE}" type="parTrans" cxnId="{F920AD02-D0C8-420D-9B0B-ABD897EED176}">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A2C6DED6-B5C6-4866-A4B6-9C303BE5A2A7}" type="sibTrans" cxnId="{F920AD02-D0C8-420D-9B0B-ABD897EED176}">
      <dgm:prSet custT="1"/>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BCBF4D84-F307-4F02-B2E6-9B746C87457E}">
      <dgm:prSet custT="1"/>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К первой группе относятся такие системы, как SWIFT и </a:t>
          </a:r>
          <a:r>
            <a:rPr lang="ru-RU" sz="1600" dirty="0" err="1" smtClean="0">
              <a:solidFill>
                <a:schemeClr val="tx1"/>
              </a:solidFill>
              <a:latin typeface="Times New Roman" panose="02020603050405020304" pitchFamily="18" charset="0"/>
              <a:cs typeface="Times New Roman" panose="02020603050405020304" pitchFamily="18" charset="0"/>
            </a:rPr>
            <a:t>BankWire</a:t>
          </a:r>
          <a:r>
            <a:rPr lang="ru-RU" sz="1600" dirty="0" smtClean="0">
              <a:solidFill>
                <a:schemeClr val="tx1"/>
              </a:solidFill>
              <a:latin typeface="Times New Roman" panose="02020603050405020304" pitchFamily="18" charset="0"/>
              <a:cs typeface="Times New Roman" panose="02020603050405020304" pitchFamily="18" charset="0"/>
            </a:rPr>
            <a:t> — част­ная электронная сеть банков США, ко второй — </a:t>
          </a:r>
          <a:r>
            <a:rPr lang="ru-RU" sz="1600" dirty="0" err="1" smtClean="0">
              <a:solidFill>
                <a:schemeClr val="tx1"/>
              </a:solidFill>
              <a:latin typeface="Times New Roman" panose="02020603050405020304" pitchFamily="18" charset="0"/>
              <a:cs typeface="Times New Roman" panose="02020603050405020304" pitchFamily="18" charset="0"/>
            </a:rPr>
            <a:t>FedWire</a:t>
          </a:r>
          <a:r>
            <a:rPr lang="ru-RU" sz="1600" dirty="0" smtClean="0">
              <a:solidFill>
                <a:schemeClr val="tx1"/>
              </a:solidFill>
              <a:latin typeface="Times New Roman" panose="02020603050405020304" pitchFamily="18" charset="0"/>
              <a:cs typeface="Times New Roman" panose="02020603050405020304" pitchFamily="18" charset="0"/>
            </a:rPr>
            <a:t> — сеть федеральной резервной системы (ФРС) США; Нью-Йоркская Международная платежная система расчетных палат CHIPS; Лондонская автоматическая система расчетных палат CHAPS. </a:t>
          </a:r>
          <a:endParaRPr lang="en-US" sz="1600" dirty="0">
            <a:solidFill>
              <a:schemeClr val="tx1"/>
            </a:solidFill>
            <a:latin typeface="Times New Roman" panose="02020603050405020304" pitchFamily="18" charset="0"/>
            <a:cs typeface="Times New Roman" panose="02020603050405020304" pitchFamily="18" charset="0"/>
          </a:endParaRPr>
        </a:p>
      </dgm:t>
    </dgm:pt>
    <dgm:pt modelId="{7C3A8759-AB78-44EF-9D39-50374874401C}" type="parTrans" cxnId="{88C5A067-B572-42F3-99DF-80CDDAD783CF}">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B79B9F4F-2151-4336-8771-D20130EEC1A0}" type="sibTrans" cxnId="{88C5A067-B572-42F3-99DF-80CDDAD783CF}">
      <dgm:prSet/>
      <dgm:spPr/>
      <dgm:t>
        <a:bodyPr/>
        <a:lstStyle/>
        <a:p>
          <a:endParaRPr lang="ru-RU" sz="1600">
            <a:solidFill>
              <a:schemeClr val="tx1"/>
            </a:solidFill>
            <a:latin typeface="Times New Roman" panose="02020603050405020304" pitchFamily="18" charset="0"/>
            <a:cs typeface="Times New Roman" panose="02020603050405020304" pitchFamily="18" charset="0"/>
          </a:endParaRPr>
        </a:p>
      </dgm:t>
    </dgm:pt>
    <dgm:pt modelId="{BC16216D-228F-4ECB-8EC6-92F8ACDBDC59}" type="pres">
      <dgm:prSet presAssocID="{BDC20125-6846-4197-BD0F-88AC8BE2A2DE}" presName="outerComposite" presStyleCnt="0">
        <dgm:presLayoutVars>
          <dgm:chMax val="5"/>
          <dgm:dir/>
          <dgm:resizeHandles val="exact"/>
        </dgm:presLayoutVars>
      </dgm:prSet>
      <dgm:spPr/>
    </dgm:pt>
    <dgm:pt modelId="{6818F120-ABE9-4310-A839-54B41B75FC92}" type="pres">
      <dgm:prSet presAssocID="{BDC20125-6846-4197-BD0F-88AC8BE2A2DE}" presName="dummyMaxCanvas" presStyleCnt="0">
        <dgm:presLayoutVars/>
      </dgm:prSet>
      <dgm:spPr/>
    </dgm:pt>
    <dgm:pt modelId="{0AA7F79D-83AB-43E3-B569-229DBC7CDCB3}" type="pres">
      <dgm:prSet presAssocID="{BDC20125-6846-4197-BD0F-88AC8BE2A2DE}" presName="FiveNodes_1" presStyleLbl="node1" presStyleIdx="0" presStyleCnt="5">
        <dgm:presLayoutVars>
          <dgm:bulletEnabled val="1"/>
        </dgm:presLayoutVars>
      </dgm:prSet>
      <dgm:spPr/>
    </dgm:pt>
    <dgm:pt modelId="{9153DB2F-5104-4773-8D75-91581369EF26}" type="pres">
      <dgm:prSet presAssocID="{BDC20125-6846-4197-BD0F-88AC8BE2A2DE}" presName="FiveNodes_2" presStyleLbl="node1" presStyleIdx="1" presStyleCnt="5">
        <dgm:presLayoutVars>
          <dgm:bulletEnabled val="1"/>
        </dgm:presLayoutVars>
      </dgm:prSet>
      <dgm:spPr/>
      <dgm:t>
        <a:bodyPr/>
        <a:lstStyle/>
        <a:p>
          <a:endParaRPr lang="ru-RU"/>
        </a:p>
      </dgm:t>
    </dgm:pt>
    <dgm:pt modelId="{15146EB9-3120-4026-91A0-55E87F714397}" type="pres">
      <dgm:prSet presAssocID="{BDC20125-6846-4197-BD0F-88AC8BE2A2DE}" presName="FiveNodes_3" presStyleLbl="node1" presStyleIdx="2" presStyleCnt="5">
        <dgm:presLayoutVars>
          <dgm:bulletEnabled val="1"/>
        </dgm:presLayoutVars>
      </dgm:prSet>
      <dgm:spPr/>
      <dgm:t>
        <a:bodyPr/>
        <a:lstStyle/>
        <a:p>
          <a:endParaRPr lang="ru-RU"/>
        </a:p>
      </dgm:t>
    </dgm:pt>
    <dgm:pt modelId="{0B3774E8-6402-471A-893D-D4B0A3C2E694}" type="pres">
      <dgm:prSet presAssocID="{BDC20125-6846-4197-BD0F-88AC8BE2A2DE}" presName="FiveNodes_4" presStyleLbl="node1" presStyleIdx="3" presStyleCnt="5" custScaleY="111878">
        <dgm:presLayoutVars>
          <dgm:bulletEnabled val="1"/>
        </dgm:presLayoutVars>
      </dgm:prSet>
      <dgm:spPr/>
      <dgm:t>
        <a:bodyPr/>
        <a:lstStyle/>
        <a:p>
          <a:endParaRPr lang="ru-RU"/>
        </a:p>
      </dgm:t>
    </dgm:pt>
    <dgm:pt modelId="{0DBF1425-A0A5-4CDC-A992-DB885CEA8532}" type="pres">
      <dgm:prSet presAssocID="{BDC20125-6846-4197-BD0F-88AC8BE2A2DE}" presName="FiveNodes_5" presStyleLbl="node1" presStyleIdx="4" presStyleCnt="5" custScaleX="107768">
        <dgm:presLayoutVars>
          <dgm:bulletEnabled val="1"/>
        </dgm:presLayoutVars>
      </dgm:prSet>
      <dgm:spPr/>
    </dgm:pt>
    <dgm:pt modelId="{03D31094-9964-447A-B4A1-47DDCDA4A54A}" type="pres">
      <dgm:prSet presAssocID="{BDC20125-6846-4197-BD0F-88AC8BE2A2DE}" presName="FiveConn_1-2" presStyleLbl="fgAccFollowNode1" presStyleIdx="0" presStyleCnt="4">
        <dgm:presLayoutVars>
          <dgm:bulletEnabled val="1"/>
        </dgm:presLayoutVars>
      </dgm:prSet>
      <dgm:spPr/>
    </dgm:pt>
    <dgm:pt modelId="{CF2F8491-C1A2-434D-BE30-68FED331AEC3}" type="pres">
      <dgm:prSet presAssocID="{BDC20125-6846-4197-BD0F-88AC8BE2A2DE}" presName="FiveConn_2-3" presStyleLbl="fgAccFollowNode1" presStyleIdx="1" presStyleCnt="4">
        <dgm:presLayoutVars>
          <dgm:bulletEnabled val="1"/>
        </dgm:presLayoutVars>
      </dgm:prSet>
      <dgm:spPr/>
    </dgm:pt>
    <dgm:pt modelId="{DB76433C-F7B5-4DDF-BB22-659AF1317CDF}" type="pres">
      <dgm:prSet presAssocID="{BDC20125-6846-4197-BD0F-88AC8BE2A2DE}" presName="FiveConn_3-4" presStyleLbl="fgAccFollowNode1" presStyleIdx="2" presStyleCnt="4">
        <dgm:presLayoutVars>
          <dgm:bulletEnabled val="1"/>
        </dgm:presLayoutVars>
      </dgm:prSet>
      <dgm:spPr/>
    </dgm:pt>
    <dgm:pt modelId="{40FD1469-979F-4182-B0EB-CA7979071DD6}" type="pres">
      <dgm:prSet presAssocID="{BDC20125-6846-4197-BD0F-88AC8BE2A2DE}" presName="FiveConn_4-5" presStyleLbl="fgAccFollowNode1" presStyleIdx="3" presStyleCnt="4">
        <dgm:presLayoutVars>
          <dgm:bulletEnabled val="1"/>
        </dgm:presLayoutVars>
      </dgm:prSet>
      <dgm:spPr/>
    </dgm:pt>
    <dgm:pt modelId="{25C621A0-DD62-4C64-BE60-AE9C5E2823A1}" type="pres">
      <dgm:prSet presAssocID="{BDC20125-6846-4197-BD0F-88AC8BE2A2DE}" presName="FiveNodes_1_text" presStyleLbl="node1" presStyleIdx="4" presStyleCnt="5">
        <dgm:presLayoutVars>
          <dgm:bulletEnabled val="1"/>
        </dgm:presLayoutVars>
      </dgm:prSet>
      <dgm:spPr/>
    </dgm:pt>
    <dgm:pt modelId="{5386D2F0-A6EB-40FE-85A0-74B698ECB72F}" type="pres">
      <dgm:prSet presAssocID="{BDC20125-6846-4197-BD0F-88AC8BE2A2DE}" presName="FiveNodes_2_text" presStyleLbl="node1" presStyleIdx="4" presStyleCnt="5">
        <dgm:presLayoutVars>
          <dgm:bulletEnabled val="1"/>
        </dgm:presLayoutVars>
      </dgm:prSet>
      <dgm:spPr/>
      <dgm:t>
        <a:bodyPr/>
        <a:lstStyle/>
        <a:p>
          <a:endParaRPr lang="ru-RU"/>
        </a:p>
      </dgm:t>
    </dgm:pt>
    <dgm:pt modelId="{346E438A-526F-4BF8-BCA8-D61189FB7B52}" type="pres">
      <dgm:prSet presAssocID="{BDC20125-6846-4197-BD0F-88AC8BE2A2DE}" presName="FiveNodes_3_text" presStyleLbl="node1" presStyleIdx="4" presStyleCnt="5">
        <dgm:presLayoutVars>
          <dgm:bulletEnabled val="1"/>
        </dgm:presLayoutVars>
      </dgm:prSet>
      <dgm:spPr/>
      <dgm:t>
        <a:bodyPr/>
        <a:lstStyle/>
        <a:p>
          <a:endParaRPr lang="ru-RU"/>
        </a:p>
      </dgm:t>
    </dgm:pt>
    <dgm:pt modelId="{418DEE9E-E448-4093-B31B-82EEB4446822}" type="pres">
      <dgm:prSet presAssocID="{BDC20125-6846-4197-BD0F-88AC8BE2A2DE}" presName="FiveNodes_4_text" presStyleLbl="node1" presStyleIdx="4" presStyleCnt="5">
        <dgm:presLayoutVars>
          <dgm:bulletEnabled val="1"/>
        </dgm:presLayoutVars>
      </dgm:prSet>
      <dgm:spPr/>
      <dgm:t>
        <a:bodyPr/>
        <a:lstStyle/>
        <a:p>
          <a:endParaRPr lang="ru-RU"/>
        </a:p>
      </dgm:t>
    </dgm:pt>
    <dgm:pt modelId="{6C3B53FC-1D98-4801-84D1-89705ECED1D8}" type="pres">
      <dgm:prSet presAssocID="{BDC20125-6846-4197-BD0F-88AC8BE2A2DE}" presName="FiveNodes_5_text" presStyleLbl="node1" presStyleIdx="4" presStyleCnt="5">
        <dgm:presLayoutVars>
          <dgm:bulletEnabled val="1"/>
        </dgm:presLayoutVars>
      </dgm:prSet>
      <dgm:spPr/>
    </dgm:pt>
  </dgm:ptLst>
  <dgm:cxnLst>
    <dgm:cxn modelId="{2EB51D59-ACF8-4811-8133-36DA92637318}" type="presOf" srcId="{BCBF4D84-F307-4F02-B2E6-9B746C87457E}" destId="{0DBF1425-A0A5-4CDC-A992-DB885CEA8532}" srcOrd="0" destOrd="0" presId="urn:microsoft.com/office/officeart/2005/8/layout/vProcess5"/>
    <dgm:cxn modelId="{402A9DD2-EB91-4759-A469-15B3C098E8D5}" type="presOf" srcId="{AABFD0F4-7AF3-445C-9535-ED703A6FD657}" destId="{03D31094-9964-447A-B4A1-47DDCDA4A54A}" srcOrd="0" destOrd="0" presId="urn:microsoft.com/office/officeart/2005/8/layout/vProcess5"/>
    <dgm:cxn modelId="{496BBDF7-3022-44D2-9213-F537A7193222}" type="presOf" srcId="{6A2EDB74-8FB8-47C0-A0E3-30182ADEDA4F}" destId="{15146EB9-3120-4026-91A0-55E87F714397}" srcOrd="0" destOrd="0" presId="urn:microsoft.com/office/officeart/2005/8/layout/vProcess5"/>
    <dgm:cxn modelId="{94B381FB-F4EA-48B1-93E4-C594DA80B2AA}" type="presOf" srcId="{A52E749B-4164-40D6-827C-AEAAAC49DA0E}" destId="{0AA7F79D-83AB-43E3-B569-229DBC7CDCB3}" srcOrd="0" destOrd="0" presId="urn:microsoft.com/office/officeart/2005/8/layout/vProcess5"/>
    <dgm:cxn modelId="{398D1A3E-814E-4793-99E2-726210A7504E}" type="presOf" srcId="{6A2EDB74-8FB8-47C0-A0E3-30182ADEDA4F}" destId="{346E438A-526F-4BF8-BCA8-D61189FB7B52}" srcOrd="1" destOrd="0" presId="urn:microsoft.com/office/officeart/2005/8/layout/vProcess5"/>
    <dgm:cxn modelId="{47F361DE-5C34-44D1-9C35-F5CFC4BEDC52}" type="presOf" srcId="{AF56094B-C5D6-4EFF-9A03-D8CFCF9E4AA3}" destId="{9153DB2F-5104-4773-8D75-91581369EF26}" srcOrd="0" destOrd="0" presId="urn:microsoft.com/office/officeart/2005/8/layout/vProcess5"/>
    <dgm:cxn modelId="{AC5529E5-72B3-489A-AE45-4BE93B7997AA}" type="presOf" srcId="{BDC20125-6846-4197-BD0F-88AC8BE2A2DE}" destId="{BC16216D-228F-4ECB-8EC6-92F8ACDBDC59}" srcOrd="0" destOrd="0" presId="urn:microsoft.com/office/officeart/2005/8/layout/vProcess5"/>
    <dgm:cxn modelId="{533300F0-4C17-4340-9DFB-585DD1F430CC}" srcId="{BDC20125-6846-4197-BD0F-88AC8BE2A2DE}" destId="{6A2EDB74-8FB8-47C0-A0E3-30182ADEDA4F}" srcOrd="2" destOrd="0" parTransId="{2D3CC9C2-26C8-4991-A343-815F1448E729}" sibTransId="{D58DBD2A-C384-4742-AA91-9AE748EE96B4}"/>
    <dgm:cxn modelId="{C7790767-B12E-4B96-A997-7F4527615116}" type="presOf" srcId="{BCBF4D84-F307-4F02-B2E6-9B746C87457E}" destId="{6C3B53FC-1D98-4801-84D1-89705ECED1D8}" srcOrd="1" destOrd="0" presId="urn:microsoft.com/office/officeart/2005/8/layout/vProcess5"/>
    <dgm:cxn modelId="{E6C72223-A8E5-473A-B4B9-0E6CFE16C026}" type="presOf" srcId="{CBF25BDD-DF28-4A65-86F7-C161007AA011}" destId="{0B3774E8-6402-471A-893D-D4B0A3C2E694}" srcOrd="0" destOrd="0" presId="urn:microsoft.com/office/officeart/2005/8/layout/vProcess5"/>
    <dgm:cxn modelId="{F44C6CB3-DC8B-47B7-BB81-A5020CE99DBF}" srcId="{BDC20125-6846-4197-BD0F-88AC8BE2A2DE}" destId="{AF56094B-C5D6-4EFF-9A03-D8CFCF9E4AA3}" srcOrd="1" destOrd="0" parTransId="{EB128756-D460-478F-8159-16B0E99590B1}" sibTransId="{3C07EEC3-F7B5-4306-925B-CC54D81F219C}"/>
    <dgm:cxn modelId="{39E0C246-26B5-4947-B874-0459584C4244}" type="presOf" srcId="{A2C6DED6-B5C6-4866-A4B6-9C303BE5A2A7}" destId="{40FD1469-979F-4182-B0EB-CA7979071DD6}" srcOrd="0" destOrd="0" presId="urn:microsoft.com/office/officeart/2005/8/layout/vProcess5"/>
    <dgm:cxn modelId="{C7195403-C5AE-43B5-BEE0-B6C88E1F4B35}" srcId="{BDC20125-6846-4197-BD0F-88AC8BE2A2DE}" destId="{A52E749B-4164-40D6-827C-AEAAAC49DA0E}" srcOrd="0" destOrd="0" parTransId="{80D7924B-D12D-488B-B3E5-C461F0152A63}" sibTransId="{AABFD0F4-7AF3-445C-9535-ED703A6FD657}"/>
    <dgm:cxn modelId="{F920AD02-D0C8-420D-9B0B-ABD897EED176}" srcId="{BDC20125-6846-4197-BD0F-88AC8BE2A2DE}" destId="{CBF25BDD-DF28-4A65-86F7-C161007AA011}" srcOrd="3" destOrd="0" parTransId="{972A84DC-CA25-4A63-87FA-0A568D1A8EDE}" sibTransId="{A2C6DED6-B5C6-4866-A4B6-9C303BE5A2A7}"/>
    <dgm:cxn modelId="{8E491DD2-2C5D-4BD9-820F-F4613F5CFFF4}" type="presOf" srcId="{AF56094B-C5D6-4EFF-9A03-D8CFCF9E4AA3}" destId="{5386D2F0-A6EB-40FE-85A0-74B698ECB72F}" srcOrd="1" destOrd="0" presId="urn:microsoft.com/office/officeart/2005/8/layout/vProcess5"/>
    <dgm:cxn modelId="{37C102EB-3E6E-42CB-A544-F3F725111D99}" type="presOf" srcId="{CBF25BDD-DF28-4A65-86F7-C161007AA011}" destId="{418DEE9E-E448-4093-B31B-82EEB4446822}" srcOrd="1" destOrd="0" presId="urn:microsoft.com/office/officeart/2005/8/layout/vProcess5"/>
    <dgm:cxn modelId="{A9A48125-4057-4822-BA42-50D70422A2EC}" type="presOf" srcId="{3C07EEC3-F7B5-4306-925B-CC54D81F219C}" destId="{CF2F8491-C1A2-434D-BE30-68FED331AEC3}" srcOrd="0" destOrd="0" presId="urn:microsoft.com/office/officeart/2005/8/layout/vProcess5"/>
    <dgm:cxn modelId="{73CDA860-F74B-4C57-990E-9FE1AB0CB668}" type="presOf" srcId="{A52E749B-4164-40D6-827C-AEAAAC49DA0E}" destId="{25C621A0-DD62-4C64-BE60-AE9C5E2823A1}" srcOrd="1" destOrd="0" presId="urn:microsoft.com/office/officeart/2005/8/layout/vProcess5"/>
    <dgm:cxn modelId="{88C5A067-B572-42F3-99DF-80CDDAD783CF}" srcId="{BDC20125-6846-4197-BD0F-88AC8BE2A2DE}" destId="{BCBF4D84-F307-4F02-B2E6-9B746C87457E}" srcOrd="4" destOrd="0" parTransId="{7C3A8759-AB78-44EF-9D39-50374874401C}" sibTransId="{B79B9F4F-2151-4336-8771-D20130EEC1A0}"/>
    <dgm:cxn modelId="{E51E0D79-DFE4-4E3C-9A26-19F108E8A554}" type="presOf" srcId="{D58DBD2A-C384-4742-AA91-9AE748EE96B4}" destId="{DB76433C-F7B5-4DDF-BB22-659AF1317CDF}" srcOrd="0" destOrd="0" presId="urn:microsoft.com/office/officeart/2005/8/layout/vProcess5"/>
    <dgm:cxn modelId="{0AC1BE45-FBAC-4448-8BA5-399E21EC96D1}" type="presParOf" srcId="{BC16216D-228F-4ECB-8EC6-92F8ACDBDC59}" destId="{6818F120-ABE9-4310-A839-54B41B75FC92}" srcOrd="0" destOrd="0" presId="urn:microsoft.com/office/officeart/2005/8/layout/vProcess5"/>
    <dgm:cxn modelId="{84EFBF7C-98B0-4670-B5B4-397A1403FEBC}" type="presParOf" srcId="{BC16216D-228F-4ECB-8EC6-92F8ACDBDC59}" destId="{0AA7F79D-83AB-43E3-B569-229DBC7CDCB3}" srcOrd="1" destOrd="0" presId="urn:microsoft.com/office/officeart/2005/8/layout/vProcess5"/>
    <dgm:cxn modelId="{F8650CE0-D4BD-4EF8-A349-7C3B40CE371D}" type="presParOf" srcId="{BC16216D-228F-4ECB-8EC6-92F8ACDBDC59}" destId="{9153DB2F-5104-4773-8D75-91581369EF26}" srcOrd="2" destOrd="0" presId="urn:microsoft.com/office/officeart/2005/8/layout/vProcess5"/>
    <dgm:cxn modelId="{DA3D8331-6484-4967-A7DC-6AD55BECF59B}" type="presParOf" srcId="{BC16216D-228F-4ECB-8EC6-92F8ACDBDC59}" destId="{15146EB9-3120-4026-91A0-55E87F714397}" srcOrd="3" destOrd="0" presId="urn:microsoft.com/office/officeart/2005/8/layout/vProcess5"/>
    <dgm:cxn modelId="{EEF144AB-49D2-4AF1-9C03-1731FBF89A36}" type="presParOf" srcId="{BC16216D-228F-4ECB-8EC6-92F8ACDBDC59}" destId="{0B3774E8-6402-471A-893D-D4B0A3C2E694}" srcOrd="4" destOrd="0" presId="urn:microsoft.com/office/officeart/2005/8/layout/vProcess5"/>
    <dgm:cxn modelId="{942D1E1E-9F9A-440A-973B-6EA0F4D318FE}" type="presParOf" srcId="{BC16216D-228F-4ECB-8EC6-92F8ACDBDC59}" destId="{0DBF1425-A0A5-4CDC-A992-DB885CEA8532}" srcOrd="5" destOrd="0" presId="urn:microsoft.com/office/officeart/2005/8/layout/vProcess5"/>
    <dgm:cxn modelId="{00738F9C-D142-4FC6-9E1F-88B224567D71}" type="presParOf" srcId="{BC16216D-228F-4ECB-8EC6-92F8ACDBDC59}" destId="{03D31094-9964-447A-B4A1-47DDCDA4A54A}" srcOrd="6" destOrd="0" presId="urn:microsoft.com/office/officeart/2005/8/layout/vProcess5"/>
    <dgm:cxn modelId="{87283255-A3F7-4696-A3A0-3F2EDEBFBA21}" type="presParOf" srcId="{BC16216D-228F-4ECB-8EC6-92F8ACDBDC59}" destId="{CF2F8491-C1A2-434D-BE30-68FED331AEC3}" srcOrd="7" destOrd="0" presId="urn:microsoft.com/office/officeart/2005/8/layout/vProcess5"/>
    <dgm:cxn modelId="{CF7218AB-EF22-4760-9195-E6393BF8304D}" type="presParOf" srcId="{BC16216D-228F-4ECB-8EC6-92F8ACDBDC59}" destId="{DB76433C-F7B5-4DDF-BB22-659AF1317CDF}" srcOrd="8" destOrd="0" presId="urn:microsoft.com/office/officeart/2005/8/layout/vProcess5"/>
    <dgm:cxn modelId="{D20C7C6F-EE18-4925-9415-7D59EE5B4B47}" type="presParOf" srcId="{BC16216D-228F-4ECB-8EC6-92F8ACDBDC59}" destId="{40FD1469-979F-4182-B0EB-CA7979071DD6}" srcOrd="9" destOrd="0" presId="urn:microsoft.com/office/officeart/2005/8/layout/vProcess5"/>
    <dgm:cxn modelId="{7F458AC4-0A42-4427-96E7-754D7884B666}" type="presParOf" srcId="{BC16216D-228F-4ECB-8EC6-92F8ACDBDC59}" destId="{25C621A0-DD62-4C64-BE60-AE9C5E2823A1}" srcOrd="10" destOrd="0" presId="urn:microsoft.com/office/officeart/2005/8/layout/vProcess5"/>
    <dgm:cxn modelId="{99352075-D989-4531-9253-37A04F2FD853}" type="presParOf" srcId="{BC16216D-228F-4ECB-8EC6-92F8ACDBDC59}" destId="{5386D2F0-A6EB-40FE-85A0-74B698ECB72F}" srcOrd="11" destOrd="0" presId="urn:microsoft.com/office/officeart/2005/8/layout/vProcess5"/>
    <dgm:cxn modelId="{C1CCB535-27E8-4A13-8B6E-E6AA700AB05D}" type="presParOf" srcId="{BC16216D-228F-4ECB-8EC6-92F8ACDBDC59}" destId="{346E438A-526F-4BF8-BCA8-D61189FB7B52}" srcOrd="12" destOrd="0" presId="urn:microsoft.com/office/officeart/2005/8/layout/vProcess5"/>
    <dgm:cxn modelId="{8A54826D-EFAB-417C-B23A-D1C08216647D}" type="presParOf" srcId="{BC16216D-228F-4ECB-8EC6-92F8ACDBDC59}" destId="{418DEE9E-E448-4093-B31B-82EEB4446822}" srcOrd="13" destOrd="0" presId="urn:microsoft.com/office/officeart/2005/8/layout/vProcess5"/>
    <dgm:cxn modelId="{3489943A-9C4D-4491-BFB9-855C4015C059}" type="presParOf" srcId="{BC16216D-228F-4ECB-8EC6-92F8ACDBDC59}" destId="{6C3B53FC-1D98-4801-84D1-89705ECED1D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471F5A-4651-443C-8C1A-895D6595AE05}" type="doc">
      <dgm:prSet loTypeId="urn:microsoft.com/office/officeart/2005/8/layout/hList3" loCatId="list" qsTypeId="urn:microsoft.com/office/officeart/2005/8/quickstyle/simple3" qsCatId="simple" csTypeId="urn:microsoft.com/office/officeart/2005/8/colors/colorful2" csCatId="colorful" phldr="1"/>
      <dgm:spPr/>
      <dgm:t>
        <a:bodyPr/>
        <a:lstStyle/>
        <a:p>
          <a:endParaRPr lang="ru-RU"/>
        </a:p>
      </dgm:t>
    </dgm:pt>
    <dgm:pt modelId="{04D5E7FF-5008-406E-8B05-6EE5852B6934}">
      <dgm:prSet phldrT="[Текст]" custT="1"/>
      <dgm:spPr/>
      <dgm:t>
        <a:bodyPr/>
        <a:lstStyle/>
        <a:p>
          <a:r>
            <a:rPr lang="ru-RU" sz="3200" dirty="0" smtClean="0">
              <a:latin typeface="Times New Roman" panose="02020603050405020304" pitchFamily="18" charset="0"/>
              <a:cs typeface="Times New Roman" panose="02020603050405020304" pitchFamily="18" charset="0"/>
            </a:rPr>
            <a:t>Работа в сети SWIFT дает пользователям ряд преимуществ</a:t>
          </a:r>
          <a:endParaRPr lang="ru-RU" sz="3200" dirty="0"/>
        </a:p>
      </dgm:t>
    </dgm:pt>
    <dgm:pt modelId="{94261843-2427-450E-A23E-C76B23D3E5A7}" type="parTrans" cxnId="{2D60D63F-200F-4FFA-BAE3-058F5CA4D62B}">
      <dgm:prSet/>
      <dgm:spPr/>
      <dgm:t>
        <a:bodyPr/>
        <a:lstStyle/>
        <a:p>
          <a:endParaRPr lang="ru-RU" sz="1700"/>
        </a:p>
      </dgm:t>
    </dgm:pt>
    <dgm:pt modelId="{D0107225-C651-48EC-AFFA-6611C0CE3313}" type="sibTrans" cxnId="{2D60D63F-200F-4FFA-BAE3-058F5CA4D62B}">
      <dgm:prSet/>
      <dgm:spPr/>
      <dgm:t>
        <a:bodyPr/>
        <a:lstStyle/>
        <a:p>
          <a:endParaRPr lang="ru-RU" sz="1700"/>
        </a:p>
      </dgm:t>
    </dgm:pt>
    <dgm:pt modelId="{34F3A4DE-191E-4260-B571-7B84425C8972}">
      <dgm:prSet phldrT="[Текст]" custT="1"/>
      <dgm:spPr/>
      <dgm:t>
        <a:bodyPr/>
        <a:lstStyle/>
        <a:p>
          <a:r>
            <a:rPr lang="ru-RU" sz="1700" dirty="0" smtClean="0">
              <a:latin typeface="Times New Roman" panose="02020603050405020304" pitchFamily="18" charset="0"/>
              <a:cs typeface="Times New Roman" panose="02020603050405020304" pitchFamily="18" charset="0"/>
            </a:rPr>
            <a:t>Надежность передачи сообщений, что обеспечивается </a:t>
          </a:r>
          <a:r>
            <a:rPr lang="ru-RU" sz="1700" i="1" dirty="0" smtClean="0">
              <a:latin typeface="Times New Roman" panose="02020603050405020304" pitchFamily="18" charset="0"/>
              <a:cs typeface="Times New Roman" panose="02020603050405020304" pitchFamily="18" charset="0"/>
            </a:rPr>
            <a:t>построением сети</a:t>
          </a:r>
          <a:r>
            <a:rPr lang="ru-RU" sz="1700" dirty="0" smtClean="0">
              <a:latin typeface="Times New Roman" panose="02020603050405020304" pitchFamily="18" charset="0"/>
              <a:cs typeface="Times New Roman" panose="02020603050405020304" pitchFamily="18" charset="0"/>
            </a:rPr>
            <a:t>, специальным порядком передачи и приема сообщений </a:t>
          </a:r>
          <a:endParaRPr lang="ru-RU" sz="1700" dirty="0"/>
        </a:p>
      </dgm:t>
    </dgm:pt>
    <dgm:pt modelId="{EC2EA48E-E3A8-4470-8470-AAA331B75ECD}" type="parTrans" cxnId="{5734AF55-84F8-4B72-8B2F-39FC9B25E9A8}">
      <dgm:prSet/>
      <dgm:spPr/>
      <dgm:t>
        <a:bodyPr/>
        <a:lstStyle/>
        <a:p>
          <a:endParaRPr lang="ru-RU" sz="1700"/>
        </a:p>
      </dgm:t>
    </dgm:pt>
    <dgm:pt modelId="{EE4ECE06-7053-40FE-A359-84ED64AC78B9}" type="sibTrans" cxnId="{5734AF55-84F8-4B72-8B2F-39FC9B25E9A8}">
      <dgm:prSet/>
      <dgm:spPr/>
      <dgm:t>
        <a:bodyPr/>
        <a:lstStyle/>
        <a:p>
          <a:endParaRPr lang="ru-RU" sz="1700"/>
        </a:p>
      </dgm:t>
    </dgm:pt>
    <dgm:pt modelId="{B1F5B5AB-843F-476F-B3FE-E9AE285710CF}">
      <dgm:prSet custT="1"/>
      <dgm:spPr/>
      <dgm:t>
        <a:bodyPr/>
        <a:lstStyle/>
        <a:p>
          <a:r>
            <a:rPr lang="ru-RU" sz="1700" dirty="0" smtClean="0">
              <a:latin typeface="Times New Roman" panose="02020603050405020304" pitchFamily="18" charset="0"/>
              <a:cs typeface="Times New Roman" panose="02020603050405020304" pitchFamily="18" charset="0"/>
            </a:rPr>
            <a:t>Сеть гарантирует полную безопасность многоуровневой комбинацией физических, технических и организационных методов защиты, обеспечивает полную сохранность и секретность передаваемых сведений</a:t>
          </a:r>
          <a:endParaRPr lang="en-US" sz="1700" dirty="0">
            <a:latin typeface="Times New Roman" panose="02020603050405020304" pitchFamily="18" charset="0"/>
            <a:cs typeface="Times New Roman" panose="02020603050405020304" pitchFamily="18" charset="0"/>
          </a:endParaRPr>
        </a:p>
      </dgm:t>
    </dgm:pt>
    <dgm:pt modelId="{8351A40D-B9B9-48B4-8754-7798B5DD26CD}" type="parTrans" cxnId="{2F56C596-EE35-47A3-AFEB-0D87930DE541}">
      <dgm:prSet/>
      <dgm:spPr/>
      <dgm:t>
        <a:bodyPr/>
        <a:lstStyle/>
        <a:p>
          <a:endParaRPr lang="ru-RU" sz="1700"/>
        </a:p>
      </dgm:t>
    </dgm:pt>
    <dgm:pt modelId="{CF643B43-81D9-4243-993C-6347A9716548}" type="sibTrans" cxnId="{2F56C596-EE35-47A3-AFEB-0D87930DE541}">
      <dgm:prSet/>
      <dgm:spPr/>
      <dgm:t>
        <a:bodyPr/>
        <a:lstStyle/>
        <a:p>
          <a:endParaRPr lang="ru-RU" sz="1700"/>
        </a:p>
      </dgm:t>
    </dgm:pt>
    <dgm:pt modelId="{73C6C6AF-D97A-4FED-B0A2-CE89D7AED88F}">
      <dgm:prSet custT="1"/>
      <dgm:spPr/>
      <dgm:t>
        <a:bodyPr/>
        <a:lstStyle/>
        <a:p>
          <a:r>
            <a:rPr lang="ru-RU" sz="1700" dirty="0" smtClean="0">
              <a:latin typeface="Times New Roman" panose="02020603050405020304" pitchFamily="18" charset="0"/>
              <a:cs typeface="Times New Roman" panose="02020603050405020304" pitchFamily="18" charset="0"/>
            </a:rPr>
            <a:t>Сокращение операционных расходов по сравнению с телексной связью. Например, стоимость 1 стандартного сообщения (до 325 байт) не зависит от расстояния, а высокая интенсивность обменов снижает стоимость настолько, что она оказывается ниже стоимости аналогичных передач по телексу и телеграфу.</a:t>
          </a:r>
          <a:endParaRPr lang="en-US" sz="1700" dirty="0">
            <a:latin typeface="Times New Roman" panose="02020603050405020304" pitchFamily="18" charset="0"/>
            <a:cs typeface="Times New Roman" panose="02020603050405020304" pitchFamily="18" charset="0"/>
          </a:endParaRPr>
        </a:p>
      </dgm:t>
    </dgm:pt>
    <dgm:pt modelId="{9515FACA-83BF-4F69-96F5-B10F3B596022}" type="parTrans" cxnId="{3AC7895E-6BE3-4761-A609-E0343C03BB17}">
      <dgm:prSet/>
      <dgm:spPr/>
      <dgm:t>
        <a:bodyPr/>
        <a:lstStyle/>
        <a:p>
          <a:endParaRPr lang="ru-RU" sz="1700"/>
        </a:p>
      </dgm:t>
    </dgm:pt>
    <dgm:pt modelId="{D1A094F1-7C41-4354-BAC0-024C4E569083}" type="sibTrans" cxnId="{3AC7895E-6BE3-4761-A609-E0343C03BB17}">
      <dgm:prSet/>
      <dgm:spPr/>
      <dgm:t>
        <a:bodyPr/>
        <a:lstStyle/>
        <a:p>
          <a:endParaRPr lang="ru-RU" sz="1700"/>
        </a:p>
      </dgm:t>
    </dgm:pt>
    <dgm:pt modelId="{77A06F0D-6C76-4524-B156-8F4671024AF4}">
      <dgm:prSet custT="1"/>
      <dgm:spPr/>
      <dgm:t>
        <a:bodyPr/>
        <a:lstStyle/>
        <a:p>
          <a:r>
            <a:rPr lang="ru-RU" sz="1700" dirty="0" smtClean="0">
              <a:latin typeface="Times New Roman" panose="02020603050405020304" pitchFamily="18" charset="0"/>
              <a:cs typeface="Times New Roman" panose="02020603050405020304" pitchFamily="18" charset="0"/>
            </a:rPr>
            <a:t>Быстрый способ передачи сообщений в любую точку мира; время доставки сообщения составляет 20 мин., его можно сократить до 1-5 мин. (срочное сообщение), что перекрывает показатели отдельных каналов связи. Аналогичная передача по телеграфу занимает около 90 мин. </a:t>
          </a:r>
          <a:endParaRPr lang="en-US" sz="1700" dirty="0">
            <a:latin typeface="Times New Roman" panose="02020603050405020304" pitchFamily="18" charset="0"/>
            <a:cs typeface="Times New Roman" panose="02020603050405020304" pitchFamily="18" charset="0"/>
          </a:endParaRPr>
        </a:p>
      </dgm:t>
    </dgm:pt>
    <dgm:pt modelId="{7014C317-5124-47D0-98F4-7125F584661A}" type="parTrans" cxnId="{78A3C81D-F24A-44EF-9A1F-18A02E5E3BEE}">
      <dgm:prSet/>
      <dgm:spPr/>
      <dgm:t>
        <a:bodyPr/>
        <a:lstStyle/>
        <a:p>
          <a:endParaRPr lang="ru-RU" sz="1700"/>
        </a:p>
      </dgm:t>
    </dgm:pt>
    <dgm:pt modelId="{33F558A1-0CDD-42A9-A4B4-8A2A454DB1C8}" type="sibTrans" cxnId="{78A3C81D-F24A-44EF-9A1F-18A02E5E3BEE}">
      <dgm:prSet/>
      <dgm:spPr/>
      <dgm:t>
        <a:bodyPr/>
        <a:lstStyle/>
        <a:p>
          <a:endParaRPr lang="ru-RU" sz="1700"/>
        </a:p>
      </dgm:t>
    </dgm:pt>
    <dgm:pt modelId="{B2A39EB5-7D6A-4EC9-BCD7-CE747BFB010D}">
      <dgm:prSet custT="1"/>
      <dgm:spPr/>
      <dgm:t>
        <a:bodyPr/>
        <a:lstStyle/>
        <a:p>
          <a:r>
            <a:rPr lang="ru-RU" sz="1700" smtClean="0">
              <a:latin typeface="Times New Roman" panose="02020603050405020304" pitchFamily="18" charset="0"/>
              <a:cs typeface="Times New Roman" panose="02020603050405020304" pitchFamily="18" charset="0"/>
            </a:rPr>
            <a:t>В связи с тем, что международные и кредитные обороты все более концентрируются на пользователях SWIFT, повышается конкурентоспособность банков-членов SWIFT.</a:t>
          </a:r>
          <a:endParaRPr lang="en-US" sz="1700" dirty="0">
            <a:latin typeface="Times New Roman" panose="02020603050405020304" pitchFamily="18" charset="0"/>
            <a:cs typeface="Times New Roman" panose="02020603050405020304" pitchFamily="18" charset="0"/>
          </a:endParaRPr>
        </a:p>
      </dgm:t>
    </dgm:pt>
    <dgm:pt modelId="{16E4CD05-33E4-488E-9642-A931F824CCF0}" type="parTrans" cxnId="{80F1FEBF-578C-4484-A0C8-F8F855BA706E}">
      <dgm:prSet/>
      <dgm:spPr/>
      <dgm:t>
        <a:bodyPr/>
        <a:lstStyle/>
        <a:p>
          <a:endParaRPr lang="ru-RU" sz="1700"/>
        </a:p>
      </dgm:t>
    </dgm:pt>
    <dgm:pt modelId="{90337B3C-D177-48D2-B104-CA4794E4AAB4}" type="sibTrans" cxnId="{80F1FEBF-578C-4484-A0C8-F8F855BA706E}">
      <dgm:prSet/>
      <dgm:spPr/>
      <dgm:t>
        <a:bodyPr/>
        <a:lstStyle/>
        <a:p>
          <a:endParaRPr lang="ru-RU" sz="1700"/>
        </a:p>
      </dgm:t>
    </dgm:pt>
    <dgm:pt modelId="{574F40B5-E968-4B24-ADEA-32FA6B1193AB}" type="pres">
      <dgm:prSet presAssocID="{9C471F5A-4651-443C-8C1A-895D6595AE05}" presName="composite" presStyleCnt="0">
        <dgm:presLayoutVars>
          <dgm:chMax val="1"/>
          <dgm:dir/>
          <dgm:resizeHandles val="exact"/>
        </dgm:presLayoutVars>
      </dgm:prSet>
      <dgm:spPr/>
    </dgm:pt>
    <dgm:pt modelId="{8BBA966D-8CB1-4F30-BECB-41C727F58340}" type="pres">
      <dgm:prSet presAssocID="{04D5E7FF-5008-406E-8B05-6EE5852B6934}" presName="roof" presStyleLbl="dkBgShp" presStyleIdx="0" presStyleCnt="2"/>
      <dgm:spPr/>
      <dgm:t>
        <a:bodyPr/>
        <a:lstStyle/>
        <a:p>
          <a:endParaRPr lang="ru-RU"/>
        </a:p>
      </dgm:t>
    </dgm:pt>
    <dgm:pt modelId="{F38ABDB8-CB69-4241-9C43-5C7144733D92}" type="pres">
      <dgm:prSet presAssocID="{04D5E7FF-5008-406E-8B05-6EE5852B6934}" presName="pillars" presStyleCnt="0"/>
      <dgm:spPr/>
    </dgm:pt>
    <dgm:pt modelId="{395F8747-8000-4ABA-BF85-D56E5C78890C}" type="pres">
      <dgm:prSet presAssocID="{04D5E7FF-5008-406E-8B05-6EE5852B6934}" presName="pillar1" presStyleLbl="node1" presStyleIdx="0" presStyleCnt="5">
        <dgm:presLayoutVars>
          <dgm:bulletEnabled val="1"/>
        </dgm:presLayoutVars>
      </dgm:prSet>
      <dgm:spPr/>
      <dgm:t>
        <a:bodyPr/>
        <a:lstStyle/>
        <a:p>
          <a:endParaRPr lang="ru-RU"/>
        </a:p>
      </dgm:t>
    </dgm:pt>
    <dgm:pt modelId="{C1366526-6B4E-434C-A566-6FD6BC2551E2}" type="pres">
      <dgm:prSet presAssocID="{B1F5B5AB-843F-476F-B3FE-E9AE285710CF}" presName="pillarX" presStyleLbl="node1" presStyleIdx="1" presStyleCnt="5" custScaleX="128840">
        <dgm:presLayoutVars>
          <dgm:bulletEnabled val="1"/>
        </dgm:presLayoutVars>
      </dgm:prSet>
      <dgm:spPr/>
    </dgm:pt>
    <dgm:pt modelId="{6D5B6755-72A1-4922-B8FA-54BE26997B12}" type="pres">
      <dgm:prSet presAssocID="{73C6C6AF-D97A-4FED-B0A2-CE89D7AED88F}" presName="pillarX" presStyleLbl="node1" presStyleIdx="2" presStyleCnt="5" custScaleX="179318">
        <dgm:presLayoutVars>
          <dgm:bulletEnabled val="1"/>
        </dgm:presLayoutVars>
      </dgm:prSet>
      <dgm:spPr/>
    </dgm:pt>
    <dgm:pt modelId="{445FBC20-9914-4302-8BF5-162861BA8240}" type="pres">
      <dgm:prSet presAssocID="{77A06F0D-6C76-4524-B156-8F4671024AF4}" presName="pillarX" presStyleLbl="node1" presStyleIdx="3" presStyleCnt="5" custScaleX="137302">
        <dgm:presLayoutVars>
          <dgm:bulletEnabled val="1"/>
        </dgm:presLayoutVars>
      </dgm:prSet>
      <dgm:spPr/>
    </dgm:pt>
    <dgm:pt modelId="{AEB03E66-3EFF-4537-AF6C-B2665E2B3B53}" type="pres">
      <dgm:prSet presAssocID="{B2A39EB5-7D6A-4EC9-BCD7-CE747BFB010D}" presName="pillarX" presStyleLbl="node1" presStyleIdx="4" presStyleCnt="5">
        <dgm:presLayoutVars>
          <dgm:bulletEnabled val="1"/>
        </dgm:presLayoutVars>
      </dgm:prSet>
      <dgm:spPr/>
    </dgm:pt>
    <dgm:pt modelId="{87CA42D3-A666-4812-BC93-C5BACC8CAF1D}" type="pres">
      <dgm:prSet presAssocID="{04D5E7FF-5008-406E-8B05-6EE5852B6934}" presName="base" presStyleLbl="dkBgShp" presStyleIdx="1" presStyleCnt="2"/>
      <dgm:spPr/>
    </dgm:pt>
  </dgm:ptLst>
  <dgm:cxnLst>
    <dgm:cxn modelId="{2D60D63F-200F-4FFA-BAE3-058F5CA4D62B}" srcId="{9C471F5A-4651-443C-8C1A-895D6595AE05}" destId="{04D5E7FF-5008-406E-8B05-6EE5852B6934}" srcOrd="0" destOrd="0" parTransId="{94261843-2427-450E-A23E-C76B23D3E5A7}" sibTransId="{D0107225-C651-48EC-AFFA-6611C0CE3313}"/>
    <dgm:cxn modelId="{78A3C81D-F24A-44EF-9A1F-18A02E5E3BEE}" srcId="{04D5E7FF-5008-406E-8B05-6EE5852B6934}" destId="{77A06F0D-6C76-4524-B156-8F4671024AF4}" srcOrd="3" destOrd="0" parTransId="{7014C317-5124-47D0-98F4-7125F584661A}" sibTransId="{33F558A1-0CDD-42A9-A4B4-8A2A454DB1C8}"/>
    <dgm:cxn modelId="{80F1FEBF-578C-4484-A0C8-F8F855BA706E}" srcId="{04D5E7FF-5008-406E-8B05-6EE5852B6934}" destId="{B2A39EB5-7D6A-4EC9-BCD7-CE747BFB010D}" srcOrd="4" destOrd="0" parTransId="{16E4CD05-33E4-488E-9642-A931F824CCF0}" sibTransId="{90337B3C-D177-48D2-B104-CA4794E4AAB4}"/>
    <dgm:cxn modelId="{1D30A6D8-CF57-4434-9897-7023B4018392}" type="presOf" srcId="{73C6C6AF-D97A-4FED-B0A2-CE89D7AED88F}" destId="{6D5B6755-72A1-4922-B8FA-54BE26997B12}" srcOrd="0" destOrd="0" presId="urn:microsoft.com/office/officeart/2005/8/layout/hList3"/>
    <dgm:cxn modelId="{0874180C-E2E6-49A5-84CE-DF72931EB36D}" type="presOf" srcId="{B2A39EB5-7D6A-4EC9-BCD7-CE747BFB010D}" destId="{AEB03E66-3EFF-4537-AF6C-B2665E2B3B53}" srcOrd="0" destOrd="0" presId="urn:microsoft.com/office/officeart/2005/8/layout/hList3"/>
    <dgm:cxn modelId="{5734AF55-84F8-4B72-8B2F-39FC9B25E9A8}" srcId="{04D5E7FF-5008-406E-8B05-6EE5852B6934}" destId="{34F3A4DE-191E-4260-B571-7B84425C8972}" srcOrd="0" destOrd="0" parTransId="{EC2EA48E-E3A8-4470-8470-AAA331B75ECD}" sibTransId="{EE4ECE06-7053-40FE-A359-84ED64AC78B9}"/>
    <dgm:cxn modelId="{3AC7895E-6BE3-4761-A609-E0343C03BB17}" srcId="{04D5E7FF-5008-406E-8B05-6EE5852B6934}" destId="{73C6C6AF-D97A-4FED-B0A2-CE89D7AED88F}" srcOrd="2" destOrd="0" parTransId="{9515FACA-83BF-4F69-96F5-B10F3B596022}" sibTransId="{D1A094F1-7C41-4354-BAC0-024C4E569083}"/>
    <dgm:cxn modelId="{2F56C596-EE35-47A3-AFEB-0D87930DE541}" srcId="{04D5E7FF-5008-406E-8B05-6EE5852B6934}" destId="{B1F5B5AB-843F-476F-B3FE-E9AE285710CF}" srcOrd="1" destOrd="0" parTransId="{8351A40D-B9B9-48B4-8754-7798B5DD26CD}" sibTransId="{CF643B43-81D9-4243-993C-6347A9716548}"/>
    <dgm:cxn modelId="{00E962C3-6FF1-44C9-8963-FD216F7207C0}" type="presOf" srcId="{9C471F5A-4651-443C-8C1A-895D6595AE05}" destId="{574F40B5-E968-4B24-ADEA-32FA6B1193AB}" srcOrd="0" destOrd="0" presId="urn:microsoft.com/office/officeart/2005/8/layout/hList3"/>
    <dgm:cxn modelId="{B843BA3C-8865-463B-9015-1F302E11E695}" type="presOf" srcId="{B1F5B5AB-843F-476F-B3FE-E9AE285710CF}" destId="{C1366526-6B4E-434C-A566-6FD6BC2551E2}" srcOrd="0" destOrd="0" presId="urn:microsoft.com/office/officeart/2005/8/layout/hList3"/>
    <dgm:cxn modelId="{D367C2EB-8D7D-4094-A55F-586B5F4A93BB}" type="presOf" srcId="{77A06F0D-6C76-4524-B156-8F4671024AF4}" destId="{445FBC20-9914-4302-8BF5-162861BA8240}" srcOrd="0" destOrd="0" presId="urn:microsoft.com/office/officeart/2005/8/layout/hList3"/>
    <dgm:cxn modelId="{D57659C5-D72B-474B-8FF9-DAA7F9320EC5}" type="presOf" srcId="{34F3A4DE-191E-4260-B571-7B84425C8972}" destId="{395F8747-8000-4ABA-BF85-D56E5C78890C}" srcOrd="0" destOrd="0" presId="urn:microsoft.com/office/officeart/2005/8/layout/hList3"/>
    <dgm:cxn modelId="{05EE5778-A78A-4EB0-9680-CFCC88C43136}" type="presOf" srcId="{04D5E7FF-5008-406E-8B05-6EE5852B6934}" destId="{8BBA966D-8CB1-4F30-BECB-41C727F58340}" srcOrd="0" destOrd="0" presId="urn:microsoft.com/office/officeart/2005/8/layout/hList3"/>
    <dgm:cxn modelId="{B4875B59-D0DA-473D-9E64-F2E826EE191C}" type="presParOf" srcId="{574F40B5-E968-4B24-ADEA-32FA6B1193AB}" destId="{8BBA966D-8CB1-4F30-BECB-41C727F58340}" srcOrd="0" destOrd="0" presId="urn:microsoft.com/office/officeart/2005/8/layout/hList3"/>
    <dgm:cxn modelId="{79F669DD-7FA0-472B-AC6E-C76B103FD606}" type="presParOf" srcId="{574F40B5-E968-4B24-ADEA-32FA6B1193AB}" destId="{F38ABDB8-CB69-4241-9C43-5C7144733D92}" srcOrd="1" destOrd="0" presId="urn:microsoft.com/office/officeart/2005/8/layout/hList3"/>
    <dgm:cxn modelId="{2BF0A37E-D46A-4F11-8FF3-C4670BBD18DE}" type="presParOf" srcId="{F38ABDB8-CB69-4241-9C43-5C7144733D92}" destId="{395F8747-8000-4ABA-BF85-D56E5C78890C}" srcOrd="0" destOrd="0" presId="urn:microsoft.com/office/officeart/2005/8/layout/hList3"/>
    <dgm:cxn modelId="{B8CE7011-D79C-46A2-BF4F-B60E51B758BC}" type="presParOf" srcId="{F38ABDB8-CB69-4241-9C43-5C7144733D92}" destId="{C1366526-6B4E-434C-A566-6FD6BC2551E2}" srcOrd="1" destOrd="0" presId="urn:microsoft.com/office/officeart/2005/8/layout/hList3"/>
    <dgm:cxn modelId="{F8C7E123-4966-4A12-A6A3-4BF0C422EC98}" type="presParOf" srcId="{F38ABDB8-CB69-4241-9C43-5C7144733D92}" destId="{6D5B6755-72A1-4922-B8FA-54BE26997B12}" srcOrd="2" destOrd="0" presId="urn:microsoft.com/office/officeart/2005/8/layout/hList3"/>
    <dgm:cxn modelId="{2D6397BB-CE15-4ED1-B113-303436F10DB7}" type="presParOf" srcId="{F38ABDB8-CB69-4241-9C43-5C7144733D92}" destId="{445FBC20-9914-4302-8BF5-162861BA8240}" srcOrd="3" destOrd="0" presId="urn:microsoft.com/office/officeart/2005/8/layout/hList3"/>
    <dgm:cxn modelId="{F08CA352-445A-4CEE-A7F0-A7A23248E2F1}" type="presParOf" srcId="{F38ABDB8-CB69-4241-9C43-5C7144733D92}" destId="{AEB03E66-3EFF-4537-AF6C-B2665E2B3B53}" srcOrd="4" destOrd="0" presId="urn:microsoft.com/office/officeart/2005/8/layout/hList3"/>
    <dgm:cxn modelId="{D3D6242C-37C0-4E9F-8BD8-0F2EA01327FE}" type="presParOf" srcId="{574F40B5-E968-4B24-ADEA-32FA6B1193AB}" destId="{87CA42D3-A666-4812-BC93-C5BACC8CAF1D}"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260A1F-6478-462A-9AF0-5B7CD8EDD0F6}" type="doc">
      <dgm:prSet loTypeId="urn:microsoft.com/office/officeart/2008/layout/VerticalCurvedList" loCatId="list" qsTypeId="urn:microsoft.com/office/officeart/2005/8/quickstyle/simple5" qsCatId="simple" csTypeId="urn:microsoft.com/office/officeart/2005/8/colors/colorful2" csCatId="colorful" phldr="1"/>
      <dgm:spPr/>
      <dgm:t>
        <a:bodyPr/>
        <a:lstStyle/>
        <a:p>
          <a:endParaRPr lang="ru-RU"/>
        </a:p>
      </dgm:t>
    </dgm:pt>
    <dgm:pt modelId="{756D4829-D79B-47CD-AD58-B1B42C374774}">
      <dgm:prSet phldrT="[Текст]" custT="1"/>
      <dgm:spPr/>
      <dgm:t>
        <a:bodyPr/>
        <a:lstStyle/>
        <a:p>
          <a:r>
            <a:rPr lang="ru-RU" sz="1800" dirty="0" smtClean="0">
              <a:solidFill>
                <a:schemeClr val="tx1"/>
              </a:solidFill>
              <a:latin typeface="Times New Roman" panose="02020603050405020304" pitchFamily="18" charset="0"/>
              <a:cs typeface="Times New Roman" panose="02020603050405020304" pitchFamily="18" charset="0"/>
            </a:rPr>
            <a:t>SWIFT гарантирует своим членам финансовую защиту, т.е. если по вине общества в течение суток сообщение не достигло адресата, то SWIFT берет на себя все </a:t>
          </a:r>
          <a:r>
            <a:rPr lang="ru-RU" sz="1800" i="1" dirty="0" smtClean="0">
              <a:solidFill>
                <a:schemeClr val="tx1"/>
              </a:solidFill>
              <a:latin typeface="Times New Roman" panose="02020603050405020304" pitchFamily="18" charset="0"/>
              <a:cs typeface="Times New Roman" panose="02020603050405020304" pitchFamily="18" charset="0"/>
            </a:rPr>
            <a:t>прямые и косвенные расходы</a:t>
          </a:r>
          <a:r>
            <a:rPr lang="ru-RU" sz="1800" dirty="0" smtClean="0">
              <a:solidFill>
                <a:schemeClr val="tx1"/>
              </a:solidFill>
              <a:latin typeface="Times New Roman" panose="02020603050405020304" pitchFamily="18" charset="0"/>
              <a:cs typeface="Times New Roman" panose="02020603050405020304" pitchFamily="18" charset="0"/>
            </a:rPr>
            <a:t>, которые понес клиент из-за этого опоздания</a:t>
          </a:r>
          <a:endParaRPr lang="ru-RU" sz="1800" dirty="0">
            <a:solidFill>
              <a:schemeClr val="tx1"/>
            </a:solidFill>
          </a:endParaRPr>
        </a:p>
      </dgm:t>
    </dgm:pt>
    <dgm:pt modelId="{0274737F-9AF6-4D76-9DC3-6DE7EEA1B11B}" type="parTrans" cxnId="{87E166E7-678A-4873-9868-4A88869C83EC}">
      <dgm:prSet/>
      <dgm:spPr/>
      <dgm:t>
        <a:bodyPr/>
        <a:lstStyle/>
        <a:p>
          <a:endParaRPr lang="ru-RU" sz="1800">
            <a:solidFill>
              <a:schemeClr val="tx1"/>
            </a:solidFill>
          </a:endParaRPr>
        </a:p>
      </dgm:t>
    </dgm:pt>
    <dgm:pt modelId="{173114A1-1466-4435-8573-4F4BD1873838}" type="sibTrans" cxnId="{87E166E7-678A-4873-9868-4A88869C83EC}">
      <dgm:prSet/>
      <dgm:spPr/>
      <dgm:t>
        <a:bodyPr/>
        <a:lstStyle/>
        <a:p>
          <a:endParaRPr lang="ru-RU" sz="1800">
            <a:solidFill>
              <a:schemeClr val="tx1"/>
            </a:solidFill>
          </a:endParaRPr>
        </a:p>
      </dgm:t>
    </dgm:pt>
    <dgm:pt modelId="{DD7944B4-0DC4-43F3-BDD8-2F268A76E68A}">
      <dgm:prSet custT="1"/>
      <dgm:spPr/>
      <dgm:t>
        <a:bodyPr/>
        <a:lstStyle/>
        <a:p>
          <a:r>
            <a:rPr lang="ru-RU" sz="1800" smtClean="0">
              <a:solidFill>
                <a:schemeClr val="tx1"/>
              </a:solidFill>
              <a:latin typeface="Times New Roman" panose="02020603050405020304" pitchFamily="18" charset="0"/>
              <a:cs typeface="Times New Roman" panose="02020603050405020304" pitchFamily="18" charset="0"/>
            </a:rPr>
            <a:t>SWIFT принимает на себя ответственность за точную, полную и своевременную доставку сообщений</a:t>
          </a:r>
          <a:endParaRPr lang="ru-RU" sz="1800" dirty="0" smtClean="0">
            <a:solidFill>
              <a:schemeClr val="tx1"/>
            </a:solidFill>
            <a:latin typeface="Times New Roman" panose="02020603050405020304" pitchFamily="18" charset="0"/>
            <a:cs typeface="Times New Roman" panose="02020603050405020304" pitchFamily="18" charset="0"/>
          </a:endParaRPr>
        </a:p>
      </dgm:t>
    </dgm:pt>
    <dgm:pt modelId="{E8E04BC2-00CA-41F5-9074-F2DB9E8D1DE1}" type="parTrans" cxnId="{B309C92B-1DC8-4DC3-8917-D288B1138A91}">
      <dgm:prSet/>
      <dgm:spPr/>
      <dgm:t>
        <a:bodyPr/>
        <a:lstStyle/>
        <a:p>
          <a:endParaRPr lang="ru-RU" sz="1800">
            <a:solidFill>
              <a:schemeClr val="tx1"/>
            </a:solidFill>
          </a:endParaRPr>
        </a:p>
      </dgm:t>
    </dgm:pt>
    <dgm:pt modelId="{8DBD32E8-E40F-4445-8E22-761140106E5E}" type="sibTrans" cxnId="{B309C92B-1DC8-4DC3-8917-D288B1138A91}">
      <dgm:prSet/>
      <dgm:spPr/>
      <dgm:t>
        <a:bodyPr/>
        <a:lstStyle/>
        <a:p>
          <a:endParaRPr lang="ru-RU" sz="1800">
            <a:solidFill>
              <a:schemeClr val="tx1"/>
            </a:solidFill>
          </a:endParaRPr>
        </a:p>
      </dgm:t>
    </dgm:pt>
    <dgm:pt modelId="{EE1DCAC3-CEF1-4BED-ACCA-EAFF516E7F8B}">
      <dgm:prSet custT="1"/>
      <dgm:spPr/>
      <dgm:t>
        <a:bodyPr/>
        <a:lstStyle/>
        <a:p>
          <a:r>
            <a:rPr lang="ru-RU" sz="1800" dirty="0" smtClean="0">
              <a:solidFill>
                <a:schemeClr val="tx1"/>
              </a:solidFill>
              <a:latin typeface="Times New Roman" panose="02020603050405020304" pitchFamily="18" charset="0"/>
              <a:cs typeface="Times New Roman" panose="02020603050405020304" pitchFamily="18" charset="0"/>
            </a:rPr>
            <a:t>Комбинирование физических и логических мер по безопасности, а также применение различных видов шифрования предупреждает возможность изменения сообщения в процессе его передачи по сети SWIFT. Никто кроме отправителя и получателя сообщения не может считать его содержание</a:t>
          </a:r>
          <a:endParaRPr lang="en-US" sz="1800" dirty="0">
            <a:solidFill>
              <a:schemeClr val="tx1"/>
            </a:solidFill>
            <a:latin typeface="Times New Roman" panose="02020603050405020304" pitchFamily="18" charset="0"/>
            <a:cs typeface="Times New Roman" panose="02020603050405020304" pitchFamily="18" charset="0"/>
          </a:endParaRPr>
        </a:p>
      </dgm:t>
    </dgm:pt>
    <dgm:pt modelId="{E193FCE4-062B-422E-A29A-DAF393A9DD85}" type="parTrans" cxnId="{FE38B92D-A26C-4776-AFDC-568D620C71F1}">
      <dgm:prSet/>
      <dgm:spPr/>
      <dgm:t>
        <a:bodyPr/>
        <a:lstStyle/>
        <a:p>
          <a:endParaRPr lang="ru-RU" sz="1800">
            <a:solidFill>
              <a:schemeClr val="tx1"/>
            </a:solidFill>
          </a:endParaRPr>
        </a:p>
      </dgm:t>
    </dgm:pt>
    <dgm:pt modelId="{6148DBD5-F844-4228-A9DB-C5E0D9117C2F}" type="sibTrans" cxnId="{FE38B92D-A26C-4776-AFDC-568D620C71F1}">
      <dgm:prSet/>
      <dgm:spPr/>
      <dgm:t>
        <a:bodyPr/>
        <a:lstStyle/>
        <a:p>
          <a:endParaRPr lang="ru-RU" sz="1800">
            <a:solidFill>
              <a:schemeClr val="tx1"/>
            </a:solidFill>
          </a:endParaRPr>
        </a:p>
      </dgm:t>
    </dgm:pt>
    <dgm:pt modelId="{0D93A5A2-9FDA-4787-ADBC-DE4FF897E4BD}">
      <dgm:prSet custT="1"/>
      <dgm:spPr/>
      <dgm:t>
        <a:bodyPr/>
        <a:lstStyle/>
        <a:p>
          <a:r>
            <a:rPr lang="ru-RU" sz="1800" smtClean="0">
              <a:solidFill>
                <a:schemeClr val="tx1"/>
              </a:solidFill>
              <a:latin typeface="Times New Roman" panose="02020603050405020304" pitchFamily="18" charset="0"/>
              <a:cs typeface="Times New Roman" panose="02020603050405020304" pitchFamily="18" charset="0"/>
            </a:rPr>
            <a:t>Работа в сети SWIFT происходит круглосуточно без праздников и выходных с доставкой сообщений в режиме реального времени</a:t>
          </a:r>
          <a:endParaRPr lang="en-US" sz="1800" dirty="0">
            <a:solidFill>
              <a:schemeClr val="tx1"/>
            </a:solidFill>
            <a:latin typeface="Times New Roman" panose="02020603050405020304" pitchFamily="18" charset="0"/>
            <a:cs typeface="Times New Roman" panose="02020603050405020304" pitchFamily="18" charset="0"/>
          </a:endParaRPr>
        </a:p>
      </dgm:t>
    </dgm:pt>
    <dgm:pt modelId="{8ADE0599-0531-4D3C-8DE2-FBE82BE93564}" type="parTrans" cxnId="{D4119C81-3165-493B-A007-C5538DC16CCA}">
      <dgm:prSet/>
      <dgm:spPr/>
      <dgm:t>
        <a:bodyPr/>
        <a:lstStyle/>
        <a:p>
          <a:endParaRPr lang="ru-RU" sz="1800">
            <a:solidFill>
              <a:schemeClr val="tx1"/>
            </a:solidFill>
          </a:endParaRPr>
        </a:p>
      </dgm:t>
    </dgm:pt>
    <dgm:pt modelId="{1298722C-A40D-4DBE-BA6A-0F322FF5C449}" type="sibTrans" cxnId="{D4119C81-3165-493B-A007-C5538DC16CCA}">
      <dgm:prSet/>
      <dgm:spPr/>
      <dgm:t>
        <a:bodyPr/>
        <a:lstStyle/>
        <a:p>
          <a:endParaRPr lang="ru-RU" sz="1800">
            <a:solidFill>
              <a:schemeClr val="tx1"/>
            </a:solidFill>
          </a:endParaRPr>
        </a:p>
      </dgm:t>
    </dgm:pt>
    <dgm:pt modelId="{1BF1D9C4-1254-44F8-B468-5164CBB6DEAA}">
      <dgm:prSet custT="1"/>
      <dgm:spPr/>
      <dgm:t>
        <a:bodyPr/>
        <a:lstStyle/>
        <a:p>
          <a:r>
            <a:rPr lang="ru-RU" sz="1800" smtClean="0">
              <a:solidFill>
                <a:schemeClr val="tx1"/>
              </a:solidFill>
              <a:latin typeface="Times New Roman" panose="02020603050405020304" pitchFamily="18" charset="0"/>
              <a:cs typeface="Times New Roman" panose="02020603050405020304" pitchFamily="18" charset="0"/>
            </a:rPr>
            <a:t>Стандарты и технология SWIFT предоставляют возможность создавать прикладные программы для автоматической обработки сообщений</a:t>
          </a:r>
          <a:endParaRPr lang="ru-RU" sz="1800" dirty="0" smtClean="0">
            <a:solidFill>
              <a:schemeClr val="tx1"/>
            </a:solidFill>
            <a:latin typeface="Times New Roman" panose="02020603050405020304" pitchFamily="18" charset="0"/>
            <a:cs typeface="Times New Roman" panose="02020603050405020304" pitchFamily="18" charset="0"/>
          </a:endParaRPr>
        </a:p>
      </dgm:t>
    </dgm:pt>
    <dgm:pt modelId="{731577CD-AA6C-4BA0-A0DA-06FE58AA0F53}" type="parTrans" cxnId="{A58C41E5-BFE3-423D-A8B1-61B6D7C833D0}">
      <dgm:prSet/>
      <dgm:spPr/>
      <dgm:t>
        <a:bodyPr/>
        <a:lstStyle/>
        <a:p>
          <a:endParaRPr lang="ru-RU" sz="1800">
            <a:solidFill>
              <a:schemeClr val="tx1"/>
            </a:solidFill>
          </a:endParaRPr>
        </a:p>
      </dgm:t>
    </dgm:pt>
    <dgm:pt modelId="{CF705432-FCBC-4BE8-8166-627CF00688A9}" type="sibTrans" cxnId="{A58C41E5-BFE3-423D-A8B1-61B6D7C833D0}">
      <dgm:prSet/>
      <dgm:spPr/>
      <dgm:t>
        <a:bodyPr/>
        <a:lstStyle/>
        <a:p>
          <a:endParaRPr lang="ru-RU" sz="1800">
            <a:solidFill>
              <a:schemeClr val="tx1"/>
            </a:solidFill>
          </a:endParaRPr>
        </a:p>
      </dgm:t>
    </dgm:pt>
    <dgm:pt modelId="{3C042904-34C4-4888-B73D-6EA758054A68}" type="pres">
      <dgm:prSet presAssocID="{CB260A1F-6478-462A-9AF0-5B7CD8EDD0F6}" presName="Name0" presStyleCnt="0">
        <dgm:presLayoutVars>
          <dgm:chMax val="7"/>
          <dgm:chPref val="7"/>
          <dgm:dir/>
        </dgm:presLayoutVars>
      </dgm:prSet>
      <dgm:spPr/>
    </dgm:pt>
    <dgm:pt modelId="{3028FB9C-D7FD-44CD-966E-BFB2D3D1C294}" type="pres">
      <dgm:prSet presAssocID="{CB260A1F-6478-462A-9AF0-5B7CD8EDD0F6}" presName="Name1" presStyleCnt="0"/>
      <dgm:spPr/>
    </dgm:pt>
    <dgm:pt modelId="{D728476A-CDCC-4097-B4F1-A0CAA22818CD}" type="pres">
      <dgm:prSet presAssocID="{CB260A1F-6478-462A-9AF0-5B7CD8EDD0F6}" presName="cycle" presStyleCnt="0"/>
      <dgm:spPr/>
    </dgm:pt>
    <dgm:pt modelId="{2A5F2DF5-DC23-4556-B0EA-AB5311637D7B}" type="pres">
      <dgm:prSet presAssocID="{CB260A1F-6478-462A-9AF0-5B7CD8EDD0F6}" presName="srcNode" presStyleLbl="node1" presStyleIdx="0" presStyleCnt="5"/>
      <dgm:spPr/>
    </dgm:pt>
    <dgm:pt modelId="{9C3986F5-A76B-4A8E-BD5B-D0FE302C775B}" type="pres">
      <dgm:prSet presAssocID="{CB260A1F-6478-462A-9AF0-5B7CD8EDD0F6}" presName="conn" presStyleLbl="parChTrans1D2" presStyleIdx="0" presStyleCnt="1"/>
      <dgm:spPr/>
    </dgm:pt>
    <dgm:pt modelId="{5F6F4069-D338-4997-9145-60956D9713CC}" type="pres">
      <dgm:prSet presAssocID="{CB260A1F-6478-462A-9AF0-5B7CD8EDD0F6}" presName="extraNode" presStyleLbl="node1" presStyleIdx="0" presStyleCnt="5"/>
      <dgm:spPr/>
    </dgm:pt>
    <dgm:pt modelId="{C15B8DBA-650A-478F-B4DB-965208A5BB08}" type="pres">
      <dgm:prSet presAssocID="{CB260A1F-6478-462A-9AF0-5B7CD8EDD0F6}" presName="dstNode" presStyleLbl="node1" presStyleIdx="0" presStyleCnt="5"/>
      <dgm:spPr/>
    </dgm:pt>
    <dgm:pt modelId="{3DFE2180-B10D-425C-88B7-5B8084982EAF}" type="pres">
      <dgm:prSet presAssocID="{756D4829-D79B-47CD-AD58-B1B42C374774}" presName="text_1" presStyleLbl="node1" presStyleIdx="0" presStyleCnt="5" custScaleY="113890">
        <dgm:presLayoutVars>
          <dgm:bulletEnabled val="1"/>
        </dgm:presLayoutVars>
      </dgm:prSet>
      <dgm:spPr/>
      <dgm:t>
        <a:bodyPr/>
        <a:lstStyle/>
        <a:p>
          <a:endParaRPr lang="ru-RU"/>
        </a:p>
      </dgm:t>
    </dgm:pt>
    <dgm:pt modelId="{A1267E6F-80A8-4E07-91A1-2A5C51836972}" type="pres">
      <dgm:prSet presAssocID="{756D4829-D79B-47CD-AD58-B1B42C374774}" presName="accent_1" presStyleCnt="0"/>
      <dgm:spPr/>
    </dgm:pt>
    <dgm:pt modelId="{46569472-BC3A-4887-8CE9-A80DFE46D6BA}" type="pres">
      <dgm:prSet presAssocID="{756D4829-D79B-47CD-AD58-B1B42C374774}" presName="accentRepeatNode" presStyleLbl="solidFgAcc1" presStyleIdx="0" presStyleCnt="5"/>
      <dgm:spPr/>
    </dgm:pt>
    <dgm:pt modelId="{A7974D4E-59AA-42E1-8C20-AC66AC0B1464}" type="pres">
      <dgm:prSet presAssocID="{DD7944B4-0DC4-43F3-BDD8-2F268A76E68A}" presName="text_2" presStyleLbl="node1" presStyleIdx="1" presStyleCnt="5">
        <dgm:presLayoutVars>
          <dgm:bulletEnabled val="1"/>
        </dgm:presLayoutVars>
      </dgm:prSet>
      <dgm:spPr/>
    </dgm:pt>
    <dgm:pt modelId="{31412A11-BBB3-449A-9590-22CA13C042BA}" type="pres">
      <dgm:prSet presAssocID="{DD7944B4-0DC4-43F3-BDD8-2F268A76E68A}" presName="accent_2" presStyleCnt="0"/>
      <dgm:spPr/>
    </dgm:pt>
    <dgm:pt modelId="{2D66E3BA-AC34-41AD-8ABE-FB1463964E4C}" type="pres">
      <dgm:prSet presAssocID="{DD7944B4-0DC4-43F3-BDD8-2F268A76E68A}" presName="accentRepeatNode" presStyleLbl="solidFgAcc1" presStyleIdx="1" presStyleCnt="5"/>
      <dgm:spPr/>
    </dgm:pt>
    <dgm:pt modelId="{D8B6ED2B-0D88-492B-B5CD-B37CF2C08B24}" type="pres">
      <dgm:prSet presAssocID="{EE1DCAC3-CEF1-4BED-ACCA-EAFF516E7F8B}" presName="text_3" presStyleLbl="node1" presStyleIdx="2" presStyleCnt="5" custScaleY="151203">
        <dgm:presLayoutVars>
          <dgm:bulletEnabled val="1"/>
        </dgm:presLayoutVars>
      </dgm:prSet>
      <dgm:spPr/>
    </dgm:pt>
    <dgm:pt modelId="{28BB1615-9E0A-4145-B8E9-15541AB43E88}" type="pres">
      <dgm:prSet presAssocID="{EE1DCAC3-CEF1-4BED-ACCA-EAFF516E7F8B}" presName="accent_3" presStyleCnt="0"/>
      <dgm:spPr/>
    </dgm:pt>
    <dgm:pt modelId="{4A02A316-0862-4A38-A99F-516D2E7F1E0E}" type="pres">
      <dgm:prSet presAssocID="{EE1DCAC3-CEF1-4BED-ACCA-EAFF516E7F8B}" presName="accentRepeatNode" presStyleLbl="solidFgAcc1" presStyleIdx="2" presStyleCnt="5"/>
      <dgm:spPr/>
    </dgm:pt>
    <dgm:pt modelId="{D015CECE-756E-4F2A-ABCE-F4A7E5E85FF9}" type="pres">
      <dgm:prSet presAssocID="{0D93A5A2-9FDA-4787-ADBC-DE4FF897E4BD}" presName="text_4" presStyleLbl="node1" presStyleIdx="3" presStyleCnt="5">
        <dgm:presLayoutVars>
          <dgm:bulletEnabled val="1"/>
        </dgm:presLayoutVars>
      </dgm:prSet>
      <dgm:spPr/>
    </dgm:pt>
    <dgm:pt modelId="{75C32B1D-FCA3-455F-A5B7-99ABFAE3AF65}" type="pres">
      <dgm:prSet presAssocID="{0D93A5A2-9FDA-4787-ADBC-DE4FF897E4BD}" presName="accent_4" presStyleCnt="0"/>
      <dgm:spPr/>
    </dgm:pt>
    <dgm:pt modelId="{DCCC5E7D-036A-4A23-AD0B-A85E1E6E3161}" type="pres">
      <dgm:prSet presAssocID="{0D93A5A2-9FDA-4787-ADBC-DE4FF897E4BD}" presName="accentRepeatNode" presStyleLbl="solidFgAcc1" presStyleIdx="3" presStyleCnt="5"/>
      <dgm:spPr/>
    </dgm:pt>
    <dgm:pt modelId="{D5070CEA-420F-42BA-AC69-27AC2E392ADE}" type="pres">
      <dgm:prSet presAssocID="{1BF1D9C4-1254-44F8-B468-5164CBB6DEAA}" presName="text_5" presStyleLbl="node1" presStyleIdx="4" presStyleCnt="5">
        <dgm:presLayoutVars>
          <dgm:bulletEnabled val="1"/>
        </dgm:presLayoutVars>
      </dgm:prSet>
      <dgm:spPr/>
    </dgm:pt>
    <dgm:pt modelId="{0AE41F1A-52C7-44D3-ABD8-7463DF4A1B37}" type="pres">
      <dgm:prSet presAssocID="{1BF1D9C4-1254-44F8-B468-5164CBB6DEAA}" presName="accent_5" presStyleCnt="0"/>
      <dgm:spPr/>
    </dgm:pt>
    <dgm:pt modelId="{11B688A3-9928-4058-8179-13693450800C}" type="pres">
      <dgm:prSet presAssocID="{1BF1D9C4-1254-44F8-B468-5164CBB6DEAA}" presName="accentRepeatNode" presStyleLbl="solidFgAcc1" presStyleIdx="4" presStyleCnt="5"/>
      <dgm:spPr/>
    </dgm:pt>
  </dgm:ptLst>
  <dgm:cxnLst>
    <dgm:cxn modelId="{D4119C81-3165-493B-A007-C5538DC16CCA}" srcId="{CB260A1F-6478-462A-9AF0-5B7CD8EDD0F6}" destId="{0D93A5A2-9FDA-4787-ADBC-DE4FF897E4BD}" srcOrd="3" destOrd="0" parTransId="{8ADE0599-0531-4D3C-8DE2-FBE82BE93564}" sibTransId="{1298722C-A40D-4DBE-BA6A-0F322FF5C449}"/>
    <dgm:cxn modelId="{127F144C-F32F-4B0A-BE41-0E2EF5623C1C}" type="presOf" srcId="{173114A1-1466-4435-8573-4F4BD1873838}" destId="{9C3986F5-A76B-4A8E-BD5B-D0FE302C775B}" srcOrd="0" destOrd="0" presId="urn:microsoft.com/office/officeart/2008/layout/VerticalCurvedList"/>
    <dgm:cxn modelId="{A58C41E5-BFE3-423D-A8B1-61B6D7C833D0}" srcId="{CB260A1F-6478-462A-9AF0-5B7CD8EDD0F6}" destId="{1BF1D9C4-1254-44F8-B468-5164CBB6DEAA}" srcOrd="4" destOrd="0" parTransId="{731577CD-AA6C-4BA0-A0DA-06FE58AA0F53}" sibTransId="{CF705432-FCBC-4BE8-8166-627CF00688A9}"/>
    <dgm:cxn modelId="{6FE4BC11-A80F-407E-96CF-6EE689EFAF27}" type="presOf" srcId="{EE1DCAC3-CEF1-4BED-ACCA-EAFF516E7F8B}" destId="{D8B6ED2B-0D88-492B-B5CD-B37CF2C08B24}" srcOrd="0" destOrd="0" presId="urn:microsoft.com/office/officeart/2008/layout/VerticalCurvedList"/>
    <dgm:cxn modelId="{565A42B0-03F7-452F-80B9-2596D05DBAB1}" type="presOf" srcId="{0D93A5A2-9FDA-4787-ADBC-DE4FF897E4BD}" destId="{D015CECE-756E-4F2A-ABCE-F4A7E5E85FF9}" srcOrd="0" destOrd="0" presId="urn:microsoft.com/office/officeart/2008/layout/VerticalCurvedList"/>
    <dgm:cxn modelId="{FE38B92D-A26C-4776-AFDC-568D620C71F1}" srcId="{CB260A1F-6478-462A-9AF0-5B7CD8EDD0F6}" destId="{EE1DCAC3-CEF1-4BED-ACCA-EAFF516E7F8B}" srcOrd="2" destOrd="0" parTransId="{E193FCE4-062B-422E-A29A-DAF393A9DD85}" sibTransId="{6148DBD5-F844-4228-A9DB-C5E0D9117C2F}"/>
    <dgm:cxn modelId="{E8F7DB44-7DE7-491E-908D-39A490A97385}" type="presOf" srcId="{1BF1D9C4-1254-44F8-B468-5164CBB6DEAA}" destId="{D5070CEA-420F-42BA-AC69-27AC2E392ADE}" srcOrd="0" destOrd="0" presId="urn:microsoft.com/office/officeart/2008/layout/VerticalCurvedList"/>
    <dgm:cxn modelId="{8307464B-B06E-49D5-B566-49B89B50205A}" type="presOf" srcId="{756D4829-D79B-47CD-AD58-B1B42C374774}" destId="{3DFE2180-B10D-425C-88B7-5B8084982EAF}" srcOrd="0" destOrd="0" presId="urn:microsoft.com/office/officeart/2008/layout/VerticalCurvedList"/>
    <dgm:cxn modelId="{E22F52FA-794A-4DC3-9BBE-74978A593285}" type="presOf" srcId="{DD7944B4-0DC4-43F3-BDD8-2F268A76E68A}" destId="{A7974D4E-59AA-42E1-8C20-AC66AC0B1464}" srcOrd="0" destOrd="0" presId="urn:microsoft.com/office/officeart/2008/layout/VerticalCurvedList"/>
    <dgm:cxn modelId="{87E166E7-678A-4873-9868-4A88869C83EC}" srcId="{CB260A1F-6478-462A-9AF0-5B7CD8EDD0F6}" destId="{756D4829-D79B-47CD-AD58-B1B42C374774}" srcOrd="0" destOrd="0" parTransId="{0274737F-9AF6-4D76-9DC3-6DE7EEA1B11B}" sibTransId="{173114A1-1466-4435-8573-4F4BD1873838}"/>
    <dgm:cxn modelId="{3D0FDED0-BC91-45E3-AF45-0FC6A38C34D9}" type="presOf" srcId="{CB260A1F-6478-462A-9AF0-5B7CD8EDD0F6}" destId="{3C042904-34C4-4888-B73D-6EA758054A68}" srcOrd="0" destOrd="0" presId="urn:microsoft.com/office/officeart/2008/layout/VerticalCurvedList"/>
    <dgm:cxn modelId="{B309C92B-1DC8-4DC3-8917-D288B1138A91}" srcId="{CB260A1F-6478-462A-9AF0-5B7CD8EDD0F6}" destId="{DD7944B4-0DC4-43F3-BDD8-2F268A76E68A}" srcOrd="1" destOrd="0" parTransId="{E8E04BC2-00CA-41F5-9074-F2DB9E8D1DE1}" sibTransId="{8DBD32E8-E40F-4445-8E22-761140106E5E}"/>
    <dgm:cxn modelId="{A3E861FE-2B02-49E4-A836-65CABA3F0B3E}" type="presParOf" srcId="{3C042904-34C4-4888-B73D-6EA758054A68}" destId="{3028FB9C-D7FD-44CD-966E-BFB2D3D1C294}" srcOrd="0" destOrd="0" presId="urn:microsoft.com/office/officeart/2008/layout/VerticalCurvedList"/>
    <dgm:cxn modelId="{F4260105-C0EC-4F1D-8315-63F9998A4349}" type="presParOf" srcId="{3028FB9C-D7FD-44CD-966E-BFB2D3D1C294}" destId="{D728476A-CDCC-4097-B4F1-A0CAA22818CD}" srcOrd="0" destOrd="0" presId="urn:microsoft.com/office/officeart/2008/layout/VerticalCurvedList"/>
    <dgm:cxn modelId="{9059551A-E007-4447-93DF-D0D14061FCF3}" type="presParOf" srcId="{D728476A-CDCC-4097-B4F1-A0CAA22818CD}" destId="{2A5F2DF5-DC23-4556-B0EA-AB5311637D7B}" srcOrd="0" destOrd="0" presId="urn:microsoft.com/office/officeart/2008/layout/VerticalCurvedList"/>
    <dgm:cxn modelId="{357C6010-0722-493C-9075-C91491025218}" type="presParOf" srcId="{D728476A-CDCC-4097-B4F1-A0CAA22818CD}" destId="{9C3986F5-A76B-4A8E-BD5B-D0FE302C775B}" srcOrd="1" destOrd="0" presId="urn:microsoft.com/office/officeart/2008/layout/VerticalCurvedList"/>
    <dgm:cxn modelId="{7C9AD668-1CF0-4E92-A73A-55F5450BB785}" type="presParOf" srcId="{D728476A-CDCC-4097-B4F1-A0CAA22818CD}" destId="{5F6F4069-D338-4997-9145-60956D9713CC}" srcOrd="2" destOrd="0" presId="urn:microsoft.com/office/officeart/2008/layout/VerticalCurvedList"/>
    <dgm:cxn modelId="{F3E86D76-F0EC-4D59-8C96-49D8EB9F6D61}" type="presParOf" srcId="{D728476A-CDCC-4097-B4F1-A0CAA22818CD}" destId="{C15B8DBA-650A-478F-B4DB-965208A5BB08}" srcOrd="3" destOrd="0" presId="urn:microsoft.com/office/officeart/2008/layout/VerticalCurvedList"/>
    <dgm:cxn modelId="{FAA73F0C-BFFA-444E-83A5-5361131C7928}" type="presParOf" srcId="{3028FB9C-D7FD-44CD-966E-BFB2D3D1C294}" destId="{3DFE2180-B10D-425C-88B7-5B8084982EAF}" srcOrd="1" destOrd="0" presId="urn:microsoft.com/office/officeart/2008/layout/VerticalCurvedList"/>
    <dgm:cxn modelId="{30C29E6D-163D-4CCE-831E-09C3C44EA787}" type="presParOf" srcId="{3028FB9C-D7FD-44CD-966E-BFB2D3D1C294}" destId="{A1267E6F-80A8-4E07-91A1-2A5C51836972}" srcOrd="2" destOrd="0" presId="urn:microsoft.com/office/officeart/2008/layout/VerticalCurvedList"/>
    <dgm:cxn modelId="{FD70CD51-7A86-4DDA-BC1A-B1FD157C09BB}" type="presParOf" srcId="{A1267E6F-80A8-4E07-91A1-2A5C51836972}" destId="{46569472-BC3A-4887-8CE9-A80DFE46D6BA}" srcOrd="0" destOrd="0" presId="urn:microsoft.com/office/officeart/2008/layout/VerticalCurvedList"/>
    <dgm:cxn modelId="{8366D7F8-1F70-4FE7-A1E0-FDF1EB0D0EFE}" type="presParOf" srcId="{3028FB9C-D7FD-44CD-966E-BFB2D3D1C294}" destId="{A7974D4E-59AA-42E1-8C20-AC66AC0B1464}" srcOrd="3" destOrd="0" presId="urn:microsoft.com/office/officeart/2008/layout/VerticalCurvedList"/>
    <dgm:cxn modelId="{512E5234-B228-49BD-A39D-67D0FBDBB317}" type="presParOf" srcId="{3028FB9C-D7FD-44CD-966E-BFB2D3D1C294}" destId="{31412A11-BBB3-449A-9590-22CA13C042BA}" srcOrd="4" destOrd="0" presId="urn:microsoft.com/office/officeart/2008/layout/VerticalCurvedList"/>
    <dgm:cxn modelId="{BE23B95C-A068-4EC1-96F0-C831E79C3280}" type="presParOf" srcId="{31412A11-BBB3-449A-9590-22CA13C042BA}" destId="{2D66E3BA-AC34-41AD-8ABE-FB1463964E4C}" srcOrd="0" destOrd="0" presId="urn:microsoft.com/office/officeart/2008/layout/VerticalCurvedList"/>
    <dgm:cxn modelId="{5B8FA4E3-E545-4B36-916E-AABFEDE36C87}" type="presParOf" srcId="{3028FB9C-D7FD-44CD-966E-BFB2D3D1C294}" destId="{D8B6ED2B-0D88-492B-B5CD-B37CF2C08B24}" srcOrd="5" destOrd="0" presId="urn:microsoft.com/office/officeart/2008/layout/VerticalCurvedList"/>
    <dgm:cxn modelId="{E9E03595-2BE7-4DCC-9942-431CEFCC34C2}" type="presParOf" srcId="{3028FB9C-D7FD-44CD-966E-BFB2D3D1C294}" destId="{28BB1615-9E0A-4145-B8E9-15541AB43E88}" srcOrd="6" destOrd="0" presId="urn:microsoft.com/office/officeart/2008/layout/VerticalCurvedList"/>
    <dgm:cxn modelId="{02DDF790-B3D3-482F-8142-5D2DFDDC13BE}" type="presParOf" srcId="{28BB1615-9E0A-4145-B8E9-15541AB43E88}" destId="{4A02A316-0862-4A38-A99F-516D2E7F1E0E}" srcOrd="0" destOrd="0" presId="urn:microsoft.com/office/officeart/2008/layout/VerticalCurvedList"/>
    <dgm:cxn modelId="{485419C4-E8C8-494E-B7BD-5FD540C7448C}" type="presParOf" srcId="{3028FB9C-D7FD-44CD-966E-BFB2D3D1C294}" destId="{D015CECE-756E-4F2A-ABCE-F4A7E5E85FF9}" srcOrd="7" destOrd="0" presId="urn:microsoft.com/office/officeart/2008/layout/VerticalCurvedList"/>
    <dgm:cxn modelId="{58097B51-B825-4E90-9209-4D7964BC83A4}" type="presParOf" srcId="{3028FB9C-D7FD-44CD-966E-BFB2D3D1C294}" destId="{75C32B1D-FCA3-455F-A5B7-99ABFAE3AF65}" srcOrd="8" destOrd="0" presId="urn:microsoft.com/office/officeart/2008/layout/VerticalCurvedList"/>
    <dgm:cxn modelId="{A957D920-2318-40A9-9306-0965E8D30592}" type="presParOf" srcId="{75C32B1D-FCA3-455F-A5B7-99ABFAE3AF65}" destId="{DCCC5E7D-036A-4A23-AD0B-A85E1E6E3161}" srcOrd="0" destOrd="0" presId="urn:microsoft.com/office/officeart/2008/layout/VerticalCurvedList"/>
    <dgm:cxn modelId="{DB16E9E8-6510-45D4-A9F8-7E6829D46410}" type="presParOf" srcId="{3028FB9C-D7FD-44CD-966E-BFB2D3D1C294}" destId="{D5070CEA-420F-42BA-AC69-27AC2E392ADE}" srcOrd="9" destOrd="0" presId="urn:microsoft.com/office/officeart/2008/layout/VerticalCurvedList"/>
    <dgm:cxn modelId="{94927A44-9FA3-4E21-A1FE-1A394817109A}" type="presParOf" srcId="{3028FB9C-D7FD-44CD-966E-BFB2D3D1C294}" destId="{0AE41F1A-52C7-44D3-ABD8-7463DF4A1B37}" srcOrd="10" destOrd="0" presId="urn:microsoft.com/office/officeart/2008/layout/VerticalCurvedList"/>
    <dgm:cxn modelId="{DCDF516D-2AEC-49BF-8205-4EB93F608D0F}" type="presParOf" srcId="{0AE41F1A-52C7-44D3-ABD8-7463DF4A1B37}" destId="{11B688A3-9928-4058-8179-13693450800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EBB6C5-F7B2-4E38-B875-38B4E77F9754}" type="doc">
      <dgm:prSet loTypeId="urn:microsoft.com/office/officeart/2005/8/layout/hList3" loCatId="list" qsTypeId="urn:microsoft.com/office/officeart/2005/8/quickstyle/simple3" qsCatId="simple" csTypeId="urn:microsoft.com/office/officeart/2005/8/colors/colorful4" csCatId="colorful" phldr="1"/>
      <dgm:spPr/>
      <dgm:t>
        <a:bodyPr/>
        <a:lstStyle/>
        <a:p>
          <a:endParaRPr lang="ru-RU"/>
        </a:p>
      </dgm:t>
    </dgm:pt>
    <dgm:pt modelId="{3224B9EB-29B7-446D-9823-86C54DC9C5BA}">
      <dgm:prSet phldrT="[Текст]" custT="1"/>
      <dgm:spPr/>
      <dgm:t>
        <a:bodyPr/>
        <a:lstStyle/>
        <a:p>
          <a:r>
            <a:rPr lang="ru-RU" sz="1500" dirty="0" smtClean="0">
              <a:latin typeface="Times New Roman" panose="02020603050405020304" pitchFamily="18" charset="0"/>
              <a:cs typeface="Times New Roman" panose="02020603050405020304" pitchFamily="18" charset="0"/>
            </a:rPr>
            <a:t>Обеспечение и обслуживание требуемой инфраструктуры центрального интерфейса SWIFT. Эта инфраструктура включает в себя коммуникационные линии до пользователей, модемы, криптографическое оборудование и другое периферийное оборудование</a:t>
          </a:r>
          <a:endParaRPr lang="ru-RU" sz="1500" dirty="0"/>
        </a:p>
      </dgm:t>
    </dgm:pt>
    <dgm:pt modelId="{65127937-6993-4989-B356-46DB4371186C}" type="parTrans" cxnId="{CEEC64D2-DE3A-445D-AE15-9359E24B727A}">
      <dgm:prSet/>
      <dgm:spPr/>
      <dgm:t>
        <a:bodyPr/>
        <a:lstStyle/>
        <a:p>
          <a:endParaRPr lang="ru-RU" sz="1500"/>
        </a:p>
      </dgm:t>
    </dgm:pt>
    <dgm:pt modelId="{9E0314EF-B4A4-411D-8335-C955C6375844}" type="sibTrans" cxnId="{CEEC64D2-DE3A-445D-AE15-9359E24B727A}">
      <dgm:prSet/>
      <dgm:spPr/>
      <dgm:t>
        <a:bodyPr/>
        <a:lstStyle/>
        <a:p>
          <a:endParaRPr lang="ru-RU" sz="1500"/>
        </a:p>
      </dgm:t>
    </dgm:pt>
    <dgm:pt modelId="{320FB26E-5644-4518-9714-84CA03D83623}">
      <dgm:prSet phldrT="[Текст]"/>
      <dgm:spPr/>
      <dgm:t>
        <a:bodyPr/>
        <a:lstStyle/>
        <a:p>
          <a:endParaRPr lang="ru-RU" sz="1500"/>
        </a:p>
      </dgm:t>
    </dgm:pt>
    <dgm:pt modelId="{213BEEC4-6C95-43FC-9B32-2D2843FB47B7}" type="parTrans" cxnId="{D850AE92-6BA0-4051-A1D2-9788A89BAA43}">
      <dgm:prSet/>
      <dgm:spPr/>
      <dgm:t>
        <a:bodyPr/>
        <a:lstStyle/>
        <a:p>
          <a:endParaRPr lang="ru-RU" sz="1500"/>
        </a:p>
      </dgm:t>
    </dgm:pt>
    <dgm:pt modelId="{A4539462-2465-4A63-BF2A-8CC18DD12F66}" type="sibTrans" cxnId="{D850AE92-6BA0-4051-A1D2-9788A89BAA43}">
      <dgm:prSet/>
      <dgm:spPr/>
      <dgm:t>
        <a:bodyPr/>
        <a:lstStyle/>
        <a:p>
          <a:endParaRPr lang="ru-RU" sz="1500"/>
        </a:p>
      </dgm:t>
    </dgm:pt>
    <dgm:pt modelId="{DB00F599-6A47-4F0E-8C52-284AC946B623}">
      <dgm:prSet custT="1"/>
      <dgm:spPr/>
      <dgm:t>
        <a:bodyPr/>
        <a:lstStyle/>
        <a:p>
          <a:r>
            <a:rPr lang="ru-RU" sz="1500" dirty="0" smtClean="0">
              <a:latin typeface="Times New Roman" panose="02020603050405020304" pitchFamily="18" charset="0"/>
              <a:cs typeface="Times New Roman" panose="02020603050405020304" pitchFamily="18" charset="0"/>
            </a:rPr>
            <a:t>Инсталляция программного обеспечения, проведение тестирования и настройка оборудования для всех пользователей</a:t>
          </a:r>
          <a:endParaRPr lang="en-US" sz="1500" dirty="0">
            <a:latin typeface="Times New Roman" panose="02020603050405020304" pitchFamily="18" charset="0"/>
            <a:cs typeface="Times New Roman" panose="02020603050405020304" pitchFamily="18" charset="0"/>
          </a:endParaRPr>
        </a:p>
      </dgm:t>
    </dgm:pt>
    <dgm:pt modelId="{46B4A66A-9603-4011-995E-AF5F439458EF}" type="parTrans" cxnId="{548C1C9F-E44A-44BD-B043-BF07DA36A377}">
      <dgm:prSet/>
      <dgm:spPr/>
      <dgm:t>
        <a:bodyPr/>
        <a:lstStyle/>
        <a:p>
          <a:endParaRPr lang="ru-RU" sz="1500"/>
        </a:p>
      </dgm:t>
    </dgm:pt>
    <dgm:pt modelId="{C1DD3BA6-F114-45BE-B635-05BE6B8A81FF}" type="sibTrans" cxnId="{548C1C9F-E44A-44BD-B043-BF07DA36A377}">
      <dgm:prSet/>
      <dgm:spPr/>
      <dgm:t>
        <a:bodyPr/>
        <a:lstStyle/>
        <a:p>
          <a:endParaRPr lang="ru-RU" sz="1500"/>
        </a:p>
      </dgm:t>
    </dgm:pt>
    <dgm:pt modelId="{DA9CDDC4-0E5B-4C18-8099-AB75ACDD0D7F}">
      <dgm:prSet custT="1"/>
      <dgm:spPr/>
      <dgm:t>
        <a:bodyPr/>
        <a:lstStyle/>
        <a:p>
          <a:r>
            <a:rPr lang="ru-RU" sz="1500" smtClean="0">
              <a:latin typeface="Times New Roman" panose="02020603050405020304" pitchFamily="18" charset="0"/>
              <a:cs typeface="Times New Roman" panose="02020603050405020304" pitchFamily="18" charset="0"/>
            </a:rPr>
            <a:t>Своевременное предоставление всех видов обновлений программного обеспечения</a:t>
          </a:r>
          <a:endParaRPr lang="en-US" sz="1500" dirty="0">
            <a:latin typeface="Times New Roman" panose="02020603050405020304" pitchFamily="18" charset="0"/>
            <a:cs typeface="Times New Roman" panose="02020603050405020304" pitchFamily="18" charset="0"/>
          </a:endParaRPr>
        </a:p>
      </dgm:t>
    </dgm:pt>
    <dgm:pt modelId="{4609ACFE-5F6D-4305-AD07-B8B18492D6D8}" type="parTrans" cxnId="{7B1D3239-37C3-4D4E-B2F8-B779C5C42DD3}">
      <dgm:prSet/>
      <dgm:spPr/>
      <dgm:t>
        <a:bodyPr/>
        <a:lstStyle/>
        <a:p>
          <a:endParaRPr lang="ru-RU" sz="1500"/>
        </a:p>
      </dgm:t>
    </dgm:pt>
    <dgm:pt modelId="{52D62C3A-F992-44F7-8F48-06B18FAF1C11}" type="sibTrans" cxnId="{7B1D3239-37C3-4D4E-B2F8-B779C5C42DD3}">
      <dgm:prSet/>
      <dgm:spPr/>
      <dgm:t>
        <a:bodyPr/>
        <a:lstStyle/>
        <a:p>
          <a:endParaRPr lang="ru-RU" sz="1500"/>
        </a:p>
      </dgm:t>
    </dgm:pt>
    <dgm:pt modelId="{C3277EF5-69FB-4136-A6B9-FBBDBDE879F0}">
      <dgm:prSet custT="1"/>
      <dgm:spPr/>
      <dgm:t>
        <a:bodyPr/>
        <a:lstStyle/>
        <a:p>
          <a:r>
            <a:rPr lang="ru-RU" sz="1500" smtClean="0">
              <a:latin typeface="Times New Roman" panose="02020603050405020304" pitchFamily="18" charset="0"/>
              <a:cs typeface="Times New Roman" panose="02020603050405020304" pitchFamily="18" charset="0"/>
            </a:rPr>
            <a:t>Необходимое обучение персонала работе с локальным терминалом и средствами коммуникации</a:t>
          </a:r>
          <a:endParaRPr lang="en-US" sz="1500" dirty="0">
            <a:latin typeface="Times New Roman" panose="02020603050405020304" pitchFamily="18" charset="0"/>
            <a:cs typeface="Times New Roman" panose="02020603050405020304" pitchFamily="18" charset="0"/>
          </a:endParaRPr>
        </a:p>
      </dgm:t>
    </dgm:pt>
    <dgm:pt modelId="{AE74935A-4425-45B2-B31D-EB9A643D4FC9}" type="parTrans" cxnId="{D454A8F9-B1C9-432F-9F94-CAEAC8A09EC2}">
      <dgm:prSet/>
      <dgm:spPr/>
      <dgm:t>
        <a:bodyPr/>
        <a:lstStyle/>
        <a:p>
          <a:endParaRPr lang="ru-RU" sz="1500"/>
        </a:p>
      </dgm:t>
    </dgm:pt>
    <dgm:pt modelId="{1387FB05-E354-4E4B-A7A4-AE575CC110C1}" type="sibTrans" cxnId="{D454A8F9-B1C9-432F-9F94-CAEAC8A09EC2}">
      <dgm:prSet/>
      <dgm:spPr/>
      <dgm:t>
        <a:bodyPr/>
        <a:lstStyle/>
        <a:p>
          <a:endParaRPr lang="ru-RU" sz="1500"/>
        </a:p>
      </dgm:t>
    </dgm:pt>
    <dgm:pt modelId="{552068B1-5BDA-43A7-B80D-9328D7AC45AB}">
      <dgm:prSet custT="1"/>
      <dgm:spPr/>
      <dgm:t>
        <a:bodyPr/>
        <a:lstStyle/>
        <a:p>
          <a:r>
            <a:rPr lang="ru-RU" sz="1500" dirty="0" smtClean="0">
              <a:latin typeface="Times New Roman" panose="02020603050405020304" pitchFamily="18" charset="0"/>
              <a:cs typeface="Times New Roman" panose="02020603050405020304" pitchFamily="18" charset="0"/>
            </a:rPr>
            <a:t>Обеспечение горячей поддержки по всем вопросам, касающимся работы SWIFT, оказание технических и операционных консультаций, разрешение проблем связанных с анализом и расследованием конкретных случаев, предоставление временных решений в течение требуемого времени</a:t>
          </a:r>
          <a:endParaRPr lang="en-US" sz="1500" dirty="0">
            <a:latin typeface="Times New Roman" panose="02020603050405020304" pitchFamily="18" charset="0"/>
            <a:cs typeface="Times New Roman" panose="02020603050405020304" pitchFamily="18" charset="0"/>
          </a:endParaRPr>
        </a:p>
      </dgm:t>
    </dgm:pt>
    <dgm:pt modelId="{107D2309-65CD-4511-9A5E-A1633038F8C8}" type="parTrans" cxnId="{C72E9B7F-ED5C-4058-9DBF-0C8D32E085EF}">
      <dgm:prSet/>
      <dgm:spPr/>
      <dgm:t>
        <a:bodyPr/>
        <a:lstStyle/>
        <a:p>
          <a:endParaRPr lang="ru-RU" sz="1500"/>
        </a:p>
      </dgm:t>
    </dgm:pt>
    <dgm:pt modelId="{99770066-AAA8-4377-8625-CE78A5500FCC}" type="sibTrans" cxnId="{C72E9B7F-ED5C-4058-9DBF-0C8D32E085EF}">
      <dgm:prSet/>
      <dgm:spPr/>
      <dgm:t>
        <a:bodyPr/>
        <a:lstStyle/>
        <a:p>
          <a:endParaRPr lang="ru-RU" sz="1500"/>
        </a:p>
      </dgm:t>
    </dgm:pt>
    <dgm:pt modelId="{DA19E944-3157-44E0-A4D3-F90D2EB151BF}">
      <dgm:prSet custT="1"/>
      <dgm:spPr/>
      <dgm:t>
        <a:bodyPr/>
        <a:lstStyle/>
        <a:p>
          <a:r>
            <a:rPr lang="ru-RU" sz="1500" smtClean="0">
              <a:latin typeface="Times New Roman" panose="02020603050405020304" pitchFamily="18" charset="0"/>
              <a:cs typeface="Times New Roman" panose="02020603050405020304" pitchFamily="18" charset="0"/>
            </a:rPr>
            <a:t>Работа с SWIFT Help Desk от имени пользователей НПК-национальная платежная корпорация</a:t>
          </a:r>
          <a:endParaRPr lang="en-US" sz="1500" dirty="0">
            <a:latin typeface="Times New Roman" panose="02020603050405020304" pitchFamily="18" charset="0"/>
            <a:cs typeface="Times New Roman" panose="02020603050405020304" pitchFamily="18" charset="0"/>
          </a:endParaRPr>
        </a:p>
      </dgm:t>
    </dgm:pt>
    <dgm:pt modelId="{D2981F6E-2A23-4CD9-93EF-A531DF06C8C8}" type="parTrans" cxnId="{C960DB3D-32F8-42E4-AA29-05D05828DDDB}">
      <dgm:prSet/>
      <dgm:spPr/>
      <dgm:t>
        <a:bodyPr/>
        <a:lstStyle/>
        <a:p>
          <a:endParaRPr lang="ru-RU" sz="1500"/>
        </a:p>
      </dgm:t>
    </dgm:pt>
    <dgm:pt modelId="{6B74DB03-5F99-457E-87BC-FDACC2809990}" type="sibTrans" cxnId="{C960DB3D-32F8-42E4-AA29-05D05828DDDB}">
      <dgm:prSet/>
      <dgm:spPr/>
      <dgm:t>
        <a:bodyPr/>
        <a:lstStyle/>
        <a:p>
          <a:endParaRPr lang="ru-RU" sz="1500"/>
        </a:p>
      </dgm:t>
    </dgm:pt>
    <dgm:pt modelId="{3D0D8A31-8B10-4487-8BA5-078821359DCF}">
      <dgm:prSet custT="1"/>
      <dgm:spPr/>
      <dgm:t>
        <a:bodyPr/>
        <a:lstStyle/>
        <a:p>
          <a:r>
            <a:rPr lang="ru-RU" sz="1500" smtClean="0">
              <a:latin typeface="Times New Roman" panose="02020603050405020304" pitchFamily="18" charset="0"/>
              <a:cs typeface="Times New Roman" panose="02020603050405020304" pitchFamily="18" charset="0"/>
            </a:rPr>
            <a:t>Предоставление помощи при заполнении регистрационных документов</a:t>
          </a:r>
          <a:endParaRPr lang="en-US" sz="1500" dirty="0">
            <a:latin typeface="Times New Roman" panose="02020603050405020304" pitchFamily="18" charset="0"/>
            <a:cs typeface="Times New Roman" panose="02020603050405020304" pitchFamily="18" charset="0"/>
          </a:endParaRPr>
        </a:p>
      </dgm:t>
    </dgm:pt>
    <dgm:pt modelId="{679EA6FF-6ABB-424B-8D97-F23DF3D27257}" type="parTrans" cxnId="{03B33FAC-C910-486E-A0EC-BA108DFC9899}">
      <dgm:prSet/>
      <dgm:spPr/>
      <dgm:t>
        <a:bodyPr/>
        <a:lstStyle/>
        <a:p>
          <a:endParaRPr lang="ru-RU" sz="1500"/>
        </a:p>
      </dgm:t>
    </dgm:pt>
    <dgm:pt modelId="{DB2FD511-B02F-47B2-A1C1-FF2495548215}" type="sibTrans" cxnId="{03B33FAC-C910-486E-A0EC-BA108DFC9899}">
      <dgm:prSet/>
      <dgm:spPr/>
      <dgm:t>
        <a:bodyPr/>
        <a:lstStyle/>
        <a:p>
          <a:endParaRPr lang="ru-RU" sz="1500"/>
        </a:p>
      </dgm:t>
    </dgm:pt>
    <dgm:pt modelId="{47CD24FC-20F7-491E-AAA1-3A9D1DD8BDA5}">
      <dgm:prSet phldrT="[Текст]" custT="1"/>
      <dgm:spPr/>
      <dgm:t>
        <a:bodyPr/>
        <a:lstStyle/>
        <a:p>
          <a:r>
            <a:rPr lang="ru-RU" sz="2600" dirty="0" smtClean="0">
              <a:latin typeface="Times New Roman" panose="02020603050405020304" pitchFamily="18" charset="0"/>
              <a:cs typeface="Times New Roman" panose="02020603050405020304" pitchFamily="18" charset="0"/>
            </a:rPr>
            <a:t>Сервисное Бюро SWIFT представляет собой программно-технический комплекс реализованный на кластере из двух станций RISK </a:t>
          </a:r>
          <a:r>
            <a:rPr lang="ru-RU" sz="2600" dirty="0" err="1" smtClean="0">
              <a:latin typeface="Times New Roman" panose="02020603050405020304" pitchFamily="18" charset="0"/>
              <a:cs typeface="Times New Roman" panose="02020603050405020304" pitchFamily="18" charset="0"/>
            </a:rPr>
            <a:t>Server</a:t>
          </a:r>
          <a:r>
            <a:rPr lang="ru-RU" sz="2600" dirty="0" smtClean="0">
              <a:latin typeface="Times New Roman" panose="02020603050405020304" pitchFamily="18" charset="0"/>
              <a:cs typeface="Times New Roman" panose="02020603050405020304" pitchFamily="18" charset="0"/>
            </a:rPr>
            <a:t> IBM с операционной системой AIX и интерфейсом SWIFT </a:t>
          </a:r>
          <a:r>
            <a:rPr lang="ru-RU" sz="2600" dirty="0" err="1" smtClean="0">
              <a:latin typeface="Times New Roman" panose="02020603050405020304" pitchFamily="18" charset="0"/>
              <a:cs typeface="Times New Roman" panose="02020603050405020304" pitchFamily="18" charset="0"/>
            </a:rPr>
            <a:t>Alliance</a:t>
          </a:r>
          <a:r>
            <a:rPr lang="ru-RU" sz="2600" dirty="0" smtClean="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Access</a:t>
          </a:r>
          <a:endParaRPr lang="ru-RU" sz="2600" dirty="0"/>
        </a:p>
      </dgm:t>
    </dgm:pt>
    <dgm:pt modelId="{F00F1899-79D7-4471-85E6-30675965D7A7}" type="sibTrans" cxnId="{90B957D7-5684-4157-BF02-7050BFFF4391}">
      <dgm:prSet/>
      <dgm:spPr/>
      <dgm:t>
        <a:bodyPr/>
        <a:lstStyle/>
        <a:p>
          <a:endParaRPr lang="ru-RU" sz="1500"/>
        </a:p>
      </dgm:t>
    </dgm:pt>
    <dgm:pt modelId="{DB8B9FEF-2B26-434D-9BBA-AA7B7DDA3258}" type="parTrans" cxnId="{90B957D7-5684-4157-BF02-7050BFFF4391}">
      <dgm:prSet/>
      <dgm:spPr/>
      <dgm:t>
        <a:bodyPr/>
        <a:lstStyle/>
        <a:p>
          <a:endParaRPr lang="ru-RU" sz="1500"/>
        </a:p>
      </dgm:t>
    </dgm:pt>
    <dgm:pt modelId="{48979CCC-9D81-4EED-BE41-98A2130258FF}" type="pres">
      <dgm:prSet presAssocID="{70EBB6C5-F7B2-4E38-B875-38B4E77F9754}" presName="composite" presStyleCnt="0">
        <dgm:presLayoutVars>
          <dgm:chMax val="1"/>
          <dgm:dir/>
          <dgm:resizeHandles val="exact"/>
        </dgm:presLayoutVars>
      </dgm:prSet>
      <dgm:spPr/>
    </dgm:pt>
    <dgm:pt modelId="{B11E5429-B933-4F69-A514-C3F85E2C74A5}" type="pres">
      <dgm:prSet presAssocID="{47CD24FC-20F7-491E-AAA1-3A9D1DD8BDA5}" presName="roof" presStyleLbl="dkBgShp" presStyleIdx="0" presStyleCnt="2"/>
      <dgm:spPr/>
      <dgm:t>
        <a:bodyPr/>
        <a:lstStyle/>
        <a:p>
          <a:endParaRPr lang="ru-RU"/>
        </a:p>
      </dgm:t>
    </dgm:pt>
    <dgm:pt modelId="{6A0F3014-85CB-44D2-AFE4-D9C17A448F57}" type="pres">
      <dgm:prSet presAssocID="{47CD24FC-20F7-491E-AAA1-3A9D1DD8BDA5}" presName="pillars" presStyleCnt="0"/>
      <dgm:spPr/>
    </dgm:pt>
    <dgm:pt modelId="{3582DD9B-182A-435B-9F00-4468DF678B7C}" type="pres">
      <dgm:prSet presAssocID="{47CD24FC-20F7-491E-AAA1-3A9D1DD8BDA5}" presName="pillar1" presStyleLbl="node1" presStyleIdx="0" presStyleCnt="7" custScaleX="182595">
        <dgm:presLayoutVars>
          <dgm:bulletEnabled val="1"/>
        </dgm:presLayoutVars>
      </dgm:prSet>
      <dgm:spPr/>
      <dgm:t>
        <a:bodyPr/>
        <a:lstStyle/>
        <a:p>
          <a:endParaRPr lang="ru-RU"/>
        </a:p>
      </dgm:t>
    </dgm:pt>
    <dgm:pt modelId="{0E2254EF-6ECD-44AD-8CCE-45D44A392D0A}" type="pres">
      <dgm:prSet presAssocID="{DB00F599-6A47-4F0E-8C52-284AC946B623}" presName="pillarX" presStyleLbl="node1" presStyleIdx="1" presStyleCnt="7">
        <dgm:presLayoutVars>
          <dgm:bulletEnabled val="1"/>
        </dgm:presLayoutVars>
      </dgm:prSet>
      <dgm:spPr/>
    </dgm:pt>
    <dgm:pt modelId="{4A03C57E-A34B-4647-910F-31827A388051}" type="pres">
      <dgm:prSet presAssocID="{DA9CDDC4-0E5B-4C18-8099-AB75ACDD0D7F}" presName="pillarX" presStyleLbl="node1" presStyleIdx="2" presStyleCnt="7">
        <dgm:presLayoutVars>
          <dgm:bulletEnabled val="1"/>
        </dgm:presLayoutVars>
      </dgm:prSet>
      <dgm:spPr/>
    </dgm:pt>
    <dgm:pt modelId="{7DA7D0C2-1AB7-489E-8FF9-2850533201C7}" type="pres">
      <dgm:prSet presAssocID="{C3277EF5-69FB-4136-A6B9-FBBDBDE879F0}" presName="pillarX" presStyleLbl="node1" presStyleIdx="3" presStyleCnt="7">
        <dgm:presLayoutVars>
          <dgm:bulletEnabled val="1"/>
        </dgm:presLayoutVars>
      </dgm:prSet>
      <dgm:spPr/>
    </dgm:pt>
    <dgm:pt modelId="{D3313380-080E-479F-ACDB-B8D22EE5A3CE}" type="pres">
      <dgm:prSet presAssocID="{552068B1-5BDA-43A7-B80D-9328D7AC45AB}" presName="pillarX" presStyleLbl="node1" presStyleIdx="4" presStyleCnt="7" custScaleX="201559">
        <dgm:presLayoutVars>
          <dgm:bulletEnabled val="1"/>
        </dgm:presLayoutVars>
      </dgm:prSet>
      <dgm:spPr/>
    </dgm:pt>
    <dgm:pt modelId="{47B33CA4-F797-4473-96C7-D1D8946A7D86}" type="pres">
      <dgm:prSet presAssocID="{DA19E944-3157-44E0-A4D3-F90D2EB151BF}" presName="pillarX" presStyleLbl="node1" presStyleIdx="5" presStyleCnt="7">
        <dgm:presLayoutVars>
          <dgm:bulletEnabled val="1"/>
        </dgm:presLayoutVars>
      </dgm:prSet>
      <dgm:spPr/>
    </dgm:pt>
    <dgm:pt modelId="{43222045-DE36-4838-A9F2-C5F1052C6263}" type="pres">
      <dgm:prSet presAssocID="{3D0D8A31-8B10-4487-8BA5-078821359DCF}" presName="pillarX" presStyleLbl="node1" presStyleIdx="6" presStyleCnt="7">
        <dgm:presLayoutVars>
          <dgm:bulletEnabled val="1"/>
        </dgm:presLayoutVars>
      </dgm:prSet>
      <dgm:spPr/>
    </dgm:pt>
    <dgm:pt modelId="{E932ED2D-9497-4459-923F-CA61E14FD73A}" type="pres">
      <dgm:prSet presAssocID="{47CD24FC-20F7-491E-AAA1-3A9D1DD8BDA5}" presName="base" presStyleLbl="dkBgShp" presStyleIdx="1" presStyleCnt="2"/>
      <dgm:spPr/>
    </dgm:pt>
  </dgm:ptLst>
  <dgm:cxnLst>
    <dgm:cxn modelId="{C72E9B7F-ED5C-4058-9DBF-0C8D32E085EF}" srcId="{47CD24FC-20F7-491E-AAA1-3A9D1DD8BDA5}" destId="{552068B1-5BDA-43A7-B80D-9328D7AC45AB}" srcOrd="4" destOrd="0" parTransId="{107D2309-65CD-4511-9A5E-A1633038F8C8}" sibTransId="{99770066-AAA8-4377-8625-CE78A5500FCC}"/>
    <dgm:cxn modelId="{03B33FAC-C910-486E-A0EC-BA108DFC9899}" srcId="{47CD24FC-20F7-491E-AAA1-3A9D1DD8BDA5}" destId="{3D0D8A31-8B10-4487-8BA5-078821359DCF}" srcOrd="6" destOrd="0" parTransId="{679EA6FF-6ABB-424B-8D97-F23DF3D27257}" sibTransId="{DB2FD511-B02F-47B2-A1C1-FF2495548215}"/>
    <dgm:cxn modelId="{D2B42D46-75FE-4A28-ADE7-CCAE2E0C13B8}" type="presOf" srcId="{70EBB6C5-F7B2-4E38-B875-38B4E77F9754}" destId="{48979CCC-9D81-4EED-BE41-98A2130258FF}" srcOrd="0" destOrd="0" presId="urn:microsoft.com/office/officeart/2005/8/layout/hList3"/>
    <dgm:cxn modelId="{D454A8F9-B1C9-432F-9F94-CAEAC8A09EC2}" srcId="{47CD24FC-20F7-491E-AAA1-3A9D1DD8BDA5}" destId="{C3277EF5-69FB-4136-A6B9-FBBDBDE879F0}" srcOrd="3" destOrd="0" parTransId="{AE74935A-4425-45B2-B31D-EB9A643D4FC9}" sibTransId="{1387FB05-E354-4E4B-A7A4-AE575CC110C1}"/>
    <dgm:cxn modelId="{90B957D7-5684-4157-BF02-7050BFFF4391}" srcId="{70EBB6C5-F7B2-4E38-B875-38B4E77F9754}" destId="{47CD24FC-20F7-491E-AAA1-3A9D1DD8BDA5}" srcOrd="0" destOrd="0" parTransId="{DB8B9FEF-2B26-434D-9BBA-AA7B7DDA3258}" sibTransId="{F00F1899-79D7-4471-85E6-30675965D7A7}"/>
    <dgm:cxn modelId="{2C726EDC-F1DC-439F-B06F-CC791CA9AB6F}" type="presOf" srcId="{C3277EF5-69FB-4136-A6B9-FBBDBDE879F0}" destId="{7DA7D0C2-1AB7-489E-8FF9-2850533201C7}" srcOrd="0" destOrd="0" presId="urn:microsoft.com/office/officeart/2005/8/layout/hList3"/>
    <dgm:cxn modelId="{A70FBBFE-F48D-4827-8049-CA3979C7428B}" type="presOf" srcId="{DB00F599-6A47-4F0E-8C52-284AC946B623}" destId="{0E2254EF-6ECD-44AD-8CCE-45D44A392D0A}" srcOrd="0" destOrd="0" presId="urn:microsoft.com/office/officeart/2005/8/layout/hList3"/>
    <dgm:cxn modelId="{ABA88858-7353-41BA-A66F-0A74AAD7EDAB}" type="presOf" srcId="{47CD24FC-20F7-491E-AAA1-3A9D1DD8BDA5}" destId="{B11E5429-B933-4F69-A514-C3F85E2C74A5}" srcOrd="0" destOrd="0" presId="urn:microsoft.com/office/officeart/2005/8/layout/hList3"/>
    <dgm:cxn modelId="{D850AE92-6BA0-4051-A1D2-9788A89BAA43}" srcId="{70EBB6C5-F7B2-4E38-B875-38B4E77F9754}" destId="{320FB26E-5644-4518-9714-84CA03D83623}" srcOrd="1" destOrd="0" parTransId="{213BEEC4-6C95-43FC-9B32-2D2843FB47B7}" sibTransId="{A4539462-2465-4A63-BF2A-8CC18DD12F66}"/>
    <dgm:cxn modelId="{48DE7F8D-C7F8-403C-A829-876064FFA500}" type="presOf" srcId="{DA9CDDC4-0E5B-4C18-8099-AB75ACDD0D7F}" destId="{4A03C57E-A34B-4647-910F-31827A388051}" srcOrd="0" destOrd="0" presId="urn:microsoft.com/office/officeart/2005/8/layout/hList3"/>
    <dgm:cxn modelId="{C960DB3D-32F8-42E4-AA29-05D05828DDDB}" srcId="{47CD24FC-20F7-491E-AAA1-3A9D1DD8BDA5}" destId="{DA19E944-3157-44E0-A4D3-F90D2EB151BF}" srcOrd="5" destOrd="0" parTransId="{D2981F6E-2A23-4CD9-93EF-A531DF06C8C8}" sibTransId="{6B74DB03-5F99-457E-87BC-FDACC2809990}"/>
    <dgm:cxn modelId="{548C1C9F-E44A-44BD-B043-BF07DA36A377}" srcId="{47CD24FC-20F7-491E-AAA1-3A9D1DD8BDA5}" destId="{DB00F599-6A47-4F0E-8C52-284AC946B623}" srcOrd="1" destOrd="0" parTransId="{46B4A66A-9603-4011-995E-AF5F439458EF}" sibTransId="{C1DD3BA6-F114-45BE-B635-05BE6B8A81FF}"/>
    <dgm:cxn modelId="{C9D44E85-9F5A-4D55-8140-D9A16C5EA0A6}" type="presOf" srcId="{3224B9EB-29B7-446D-9823-86C54DC9C5BA}" destId="{3582DD9B-182A-435B-9F00-4468DF678B7C}" srcOrd="0" destOrd="0" presId="urn:microsoft.com/office/officeart/2005/8/layout/hList3"/>
    <dgm:cxn modelId="{7B1D3239-37C3-4D4E-B2F8-B779C5C42DD3}" srcId="{47CD24FC-20F7-491E-AAA1-3A9D1DD8BDA5}" destId="{DA9CDDC4-0E5B-4C18-8099-AB75ACDD0D7F}" srcOrd="2" destOrd="0" parTransId="{4609ACFE-5F6D-4305-AD07-B8B18492D6D8}" sibTransId="{52D62C3A-F992-44F7-8F48-06B18FAF1C11}"/>
    <dgm:cxn modelId="{CEEC64D2-DE3A-445D-AE15-9359E24B727A}" srcId="{47CD24FC-20F7-491E-AAA1-3A9D1DD8BDA5}" destId="{3224B9EB-29B7-446D-9823-86C54DC9C5BA}" srcOrd="0" destOrd="0" parTransId="{65127937-6993-4989-B356-46DB4371186C}" sibTransId="{9E0314EF-B4A4-411D-8335-C955C6375844}"/>
    <dgm:cxn modelId="{33CA2ECB-0A49-46D8-BF3F-51CA09FE202D}" type="presOf" srcId="{DA19E944-3157-44E0-A4D3-F90D2EB151BF}" destId="{47B33CA4-F797-4473-96C7-D1D8946A7D86}" srcOrd="0" destOrd="0" presId="urn:microsoft.com/office/officeart/2005/8/layout/hList3"/>
    <dgm:cxn modelId="{EE53F5D4-B96C-443B-8BAD-8C2B2D3E7B88}" type="presOf" srcId="{3D0D8A31-8B10-4487-8BA5-078821359DCF}" destId="{43222045-DE36-4838-A9F2-C5F1052C6263}" srcOrd="0" destOrd="0" presId="urn:microsoft.com/office/officeart/2005/8/layout/hList3"/>
    <dgm:cxn modelId="{DC1B0E83-63B1-4B7F-81EF-7FC39202AACD}" type="presOf" srcId="{552068B1-5BDA-43A7-B80D-9328D7AC45AB}" destId="{D3313380-080E-479F-ACDB-B8D22EE5A3CE}" srcOrd="0" destOrd="0" presId="urn:microsoft.com/office/officeart/2005/8/layout/hList3"/>
    <dgm:cxn modelId="{F5306EC2-1ADC-4626-A944-C4F2E44F906B}" type="presParOf" srcId="{48979CCC-9D81-4EED-BE41-98A2130258FF}" destId="{B11E5429-B933-4F69-A514-C3F85E2C74A5}" srcOrd="0" destOrd="0" presId="urn:microsoft.com/office/officeart/2005/8/layout/hList3"/>
    <dgm:cxn modelId="{07083C18-359F-4769-AF06-356FF25268D5}" type="presParOf" srcId="{48979CCC-9D81-4EED-BE41-98A2130258FF}" destId="{6A0F3014-85CB-44D2-AFE4-D9C17A448F57}" srcOrd="1" destOrd="0" presId="urn:microsoft.com/office/officeart/2005/8/layout/hList3"/>
    <dgm:cxn modelId="{A18667E5-30D8-43EE-A4C3-4AD062F500C9}" type="presParOf" srcId="{6A0F3014-85CB-44D2-AFE4-D9C17A448F57}" destId="{3582DD9B-182A-435B-9F00-4468DF678B7C}" srcOrd="0" destOrd="0" presId="urn:microsoft.com/office/officeart/2005/8/layout/hList3"/>
    <dgm:cxn modelId="{53BE3DAE-7E46-45A5-A824-93A5F8FC1DAF}" type="presParOf" srcId="{6A0F3014-85CB-44D2-AFE4-D9C17A448F57}" destId="{0E2254EF-6ECD-44AD-8CCE-45D44A392D0A}" srcOrd="1" destOrd="0" presId="urn:microsoft.com/office/officeart/2005/8/layout/hList3"/>
    <dgm:cxn modelId="{E2330DB9-A8D9-4B2E-9BC4-7C2F4FDEC88E}" type="presParOf" srcId="{6A0F3014-85CB-44D2-AFE4-D9C17A448F57}" destId="{4A03C57E-A34B-4647-910F-31827A388051}" srcOrd="2" destOrd="0" presId="urn:microsoft.com/office/officeart/2005/8/layout/hList3"/>
    <dgm:cxn modelId="{17CD92AC-A9C3-4827-B4EF-560731FF656E}" type="presParOf" srcId="{6A0F3014-85CB-44D2-AFE4-D9C17A448F57}" destId="{7DA7D0C2-1AB7-489E-8FF9-2850533201C7}" srcOrd="3" destOrd="0" presId="urn:microsoft.com/office/officeart/2005/8/layout/hList3"/>
    <dgm:cxn modelId="{F3A3EE6C-0E77-43F9-80DB-13321807F5D1}" type="presParOf" srcId="{6A0F3014-85CB-44D2-AFE4-D9C17A448F57}" destId="{D3313380-080E-479F-ACDB-B8D22EE5A3CE}" srcOrd="4" destOrd="0" presId="urn:microsoft.com/office/officeart/2005/8/layout/hList3"/>
    <dgm:cxn modelId="{305DC45E-3667-42C6-B875-122D2AAE8B34}" type="presParOf" srcId="{6A0F3014-85CB-44D2-AFE4-D9C17A448F57}" destId="{47B33CA4-F797-4473-96C7-D1D8946A7D86}" srcOrd="5" destOrd="0" presId="urn:microsoft.com/office/officeart/2005/8/layout/hList3"/>
    <dgm:cxn modelId="{68BA1E1C-13E1-4ABE-A0E0-CAE251CF6759}" type="presParOf" srcId="{6A0F3014-85CB-44D2-AFE4-D9C17A448F57}" destId="{43222045-DE36-4838-A9F2-C5F1052C6263}" srcOrd="6" destOrd="0" presId="urn:microsoft.com/office/officeart/2005/8/layout/hList3"/>
    <dgm:cxn modelId="{7236A58F-652E-464C-842B-94BF0681E1E7}" type="presParOf" srcId="{48979CCC-9D81-4EED-BE41-98A2130258FF}" destId="{E932ED2D-9497-4459-923F-CA61E14FD73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422979-BCC0-463F-8C55-A0CBC352D237}"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ru-RU"/>
        </a:p>
      </dgm:t>
    </dgm:pt>
    <dgm:pt modelId="{1554F8A2-AFFF-4560-9BC7-5C66CBD02ACE}">
      <dgm:prSet phldrT="[Текст]" custT="1"/>
      <dgm:spPr/>
      <dgm:t>
        <a:bodyPr/>
        <a:lstStyle/>
        <a:p>
          <a:r>
            <a:rPr lang="ru-RU" sz="2800" b="0" dirty="0" smtClean="0">
              <a:latin typeface="Times New Roman" panose="02020603050405020304" pitchFamily="18" charset="0"/>
              <a:cs typeface="Times New Roman" panose="02020603050405020304" pitchFamily="18" charset="0"/>
            </a:rPr>
            <a:t>При подключении пользователей через Сервисное Бюро к международной сети SWIFT, используется следующие схемы подключения: </a:t>
          </a:r>
          <a:endParaRPr lang="ru-RU" sz="2800" b="0" dirty="0">
            <a:latin typeface="Times New Roman" panose="02020603050405020304" pitchFamily="18" charset="0"/>
            <a:cs typeface="Times New Roman" panose="02020603050405020304" pitchFamily="18" charset="0"/>
          </a:endParaRPr>
        </a:p>
      </dgm:t>
    </dgm:pt>
    <dgm:pt modelId="{FD747631-DB68-439B-B76D-A9C829076BE9}" type="parTrans" cxnId="{373F0646-0499-473F-90B2-8BE53678946A}">
      <dgm:prSet/>
      <dgm:spPr/>
      <dgm:t>
        <a:bodyPr/>
        <a:lstStyle/>
        <a:p>
          <a:endParaRPr lang="ru-RU" sz="1400" b="0">
            <a:latin typeface="Times New Roman" panose="02020603050405020304" pitchFamily="18" charset="0"/>
            <a:cs typeface="Times New Roman" panose="02020603050405020304" pitchFamily="18" charset="0"/>
          </a:endParaRPr>
        </a:p>
      </dgm:t>
    </dgm:pt>
    <dgm:pt modelId="{A54C93B2-6AE8-4FA5-8534-CBA692C6B6F8}" type="sibTrans" cxnId="{373F0646-0499-473F-90B2-8BE53678946A}">
      <dgm:prSet/>
      <dgm:spPr/>
      <dgm:t>
        <a:bodyPr/>
        <a:lstStyle/>
        <a:p>
          <a:endParaRPr lang="ru-RU" sz="1400" b="0">
            <a:latin typeface="Times New Roman" panose="02020603050405020304" pitchFamily="18" charset="0"/>
            <a:cs typeface="Times New Roman" panose="02020603050405020304" pitchFamily="18" charset="0"/>
          </a:endParaRPr>
        </a:p>
      </dgm:t>
    </dgm:pt>
    <dgm:pt modelId="{BAE6DCC0-308D-4604-8405-53449637E4A9}">
      <dgm:prSet phldrT="[Текст]" custT="1"/>
      <dgm:spPr/>
      <dgm:t>
        <a:bodyPr/>
        <a:lstStyle/>
        <a:p>
          <a:r>
            <a:rPr lang="ru-RU" sz="1400" b="0" dirty="0" smtClean="0">
              <a:latin typeface="Times New Roman" panose="02020603050405020304" pitchFamily="18" charset="0"/>
              <a:cs typeface="Times New Roman" panose="02020603050405020304" pitchFamily="18" charset="0"/>
            </a:rPr>
            <a:t>Доступ к альянсу SAA - SWIFT - программное обеспечение, используемое Пользователем для доступа в сеть </a:t>
          </a:r>
          <a:r>
            <a:rPr lang="ru-RU" sz="1400" b="0" dirty="0" err="1" smtClean="0">
              <a:latin typeface="Times New Roman" panose="02020603050405020304" pitchFamily="18" charset="0"/>
              <a:cs typeface="Times New Roman" panose="02020603050405020304" pitchFamily="18" charset="0"/>
            </a:rPr>
            <a:t>SWIFTNet</a:t>
          </a:r>
          <a:r>
            <a:rPr lang="ru-RU" sz="1400" b="0" dirty="0" smtClean="0">
              <a:latin typeface="Times New Roman" panose="02020603050405020304" pitchFamily="18" charset="0"/>
              <a:cs typeface="Times New Roman" panose="02020603050405020304" pitchFamily="18" charset="0"/>
            </a:rPr>
            <a:t> по схеме подключения "Общее соединение"- обеспечение </a:t>
          </a:r>
          <a:r>
            <a:rPr lang="ru-RU" sz="1400" b="0" dirty="0" err="1" smtClean="0">
              <a:latin typeface="Times New Roman" panose="02020603050405020304" pitchFamily="18" charset="0"/>
              <a:cs typeface="Times New Roman" panose="02020603050405020304" pitchFamily="18" charset="0"/>
            </a:rPr>
            <a:t>on-line</a:t>
          </a:r>
          <a:r>
            <a:rPr lang="ru-RU" sz="1400" b="0" dirty="0" smtClean="0">
              <a:latin typeface="Times New Roman" panose="02020603050405020304" pitchFamily="18" charset="0"/>
              <a:cs typeface="Times New Roman" panose="02020603050405020304" pitchFamily="18" charset="0"/>
            </a:rPr>
            <a:t> доступа пользователей к центральному интерфейсу SWIFT </a:t>
          </a:r>
          <a:r>
            <a:rPr lang="ru-RU" sz="1400" b="0" dirty="0" err="1" smtClean="0">
              <a:latin typeface="Times New Roman" panose="02020603050405020304" pitchFamily="18" charset="0"/>
              <a:cs typeface="Times New Roman" panose="02020603050405020304" pitchFamily="18" charset="0"/>
            </a:rPr>
            <a:t>Alliance</a:t>
          </a:r>
          <a:r>
            <a:rPr lang="ru-RU" sz="1400" b="0" dirty="0" smtClean="0">
              <a:latin typeface="Times New Roman" panose="02020603050405020304" pitchFamily="18" charset="0"/>
              <a:cs typeface="Times New Roman" panose="02020603050405020304" pitchFamily="18" charset="0"/>
            </a:rPr>
            <a:t> </a:t>
          </a:r>
          <a:r>
            <a:rPr lang="ru-RU" sz="1400" b="0" dirty="0" err="1" smtClean="0">
              <a:latin typeface="Times New Roman" panose="02020603050405020304" pitchFamily="18" charset="0"/>
              <a:cs typeface="Times New Roman" panose="02020603050405020304" pitchFamily="18" charset="0"/>
            </a:rPr>
            <a:t>Access</a:t>
          </a:r>
          <a:r>
            <a:rPr lang="ru-RU" sz="1400" b="0" dirty="0" smtClean="0">
              <a:latin typeface="Times New Roman" panose="02020603050405020304" pitchFamily="18" charset="0"/>
              <a:cs typeface="Times New Roman" panose="02020603050405020304" pitchFamily="18" charset="0"/>
            </a:rPr>
            <a:t> Сервисного Бюро посредством специализированного программного обеспечения «рабочая станция SWIFT </a:t>
          </a:r>
          <a:r>
            <a:rPr lang="ru-RU" sz="1400" b="0" dirty="0" err="1" smtClean="0">
              <a:latin typeface="Times New Roman" panose="02020603050405020304" pitchFamily="18" charset="0"/>
              <a:cs typeface="Times New Roman" panose="02020603050405020304" pitchFamily="18" charset="0"/>
            </a:rPr>
            <a:t>Alliance</a:t>
          </a:r>
          <a:r>
            <a:rPr lang="ru-RU" sz="1400" b="0" dirty="0" smtClean="0">
              <a:latin typeface="Times New Roman" panose="02020603050405020304" pitchFamily="18" charset="0"/>
              <a:cs typeface="Times New Roman" panose="02020603050405020304" pitchFamily="18" charset="0"/>
            </a:rPr>
            <a:t> </a:t>
          </a:r>
          <a:r>
            <a:rPr lang="ru-RU" sz="1400" b="0" dirty="0" err="1" smtClean="0">
              <a:latin typeface="Times New Roman" panose="02020603050405020304" pitchFamily="18" charset="0"/>
              <a:cs typeface="Times New Roman" panose="02020603050405020304" pitchFamily="18" charset="0"/>
            </a:rPr>
            <a:t>Workstation</a:t>
          </a:r>
          <a:r>
            <a:rPr lang="ru-RU" sz="1400" b="0" dirty="0" smtClean="0">
              <a:latin typeface="Times New Roman" panose="02020603050405020304" pitchFamily="18" charset="0"/>
              <a:cs typeface="Times New Roman" panose="02020603050405020304" pitchFamily="18" charset="0"/>
            </a:rPr>
            <a:t>»</a:t>
          </a:r>
          <a:endParaRPr lang="ru-RU" sz="1400" b="0" dirty="0">
            <a:latin typeface="Times New Roman" panose="02020603050405020304" pitchFamily="18" charset="0"/>
            <a:cs typeface="Times New Roman" panose="02020603050405020304" pitchFamily="18" charset="0"/>
          </a:endParaRPr>
        </a:p>
      </dgm:t>
    </dgm:pt>
    <dgm:pt modelId="{93B11EE4-17F6-4529-8871-54C676AC6834}" type="parTrans" cxnId="{F1B48067-76C7-47FD-9FD5-B16F61FDEB0D}">
      <dgm:prSet/>
      <dgm:spPr/>
      <dgm:t>
        <a:bodyPr/>
        <a:lstStyle/>
        <a:p>
          <a:endParaRPr lang="ru-RU" sz="1400" b="0">
            <a:latin typeface="Times New Roman" panose="02020603050405020304" pitchFamily="18" charset="0"/>
            <a:cs typeface="Times New Roman" panose="02020603050405020304" pitchFamily="18" charset="0"/>
          </a:endParaRPr>
        </a:p>
      </dgm:t>
    </dgm:pt>
    <dgm:pt modelId="{4B30BD73-AC13-49C8-BD77-8647B40CF674}" type="sibTrans" cxnId="{F1B48067-76C7-47FD-9FD5-B16F61FDEB0D}">
      <dgm:prSet/>
      <dgm:spPr/>
      <dgm:t>
        <a:bodyPr/>
        <a:lstStyle/>
        <a:p>
          <a:endParaRPr lang="ru-RU" sz="1400" b="0">
            <a:latin typeface="Times New Roman" panose="02020603050405020304" pitchFamily="18" charset="0"/>
            <a:cs typeface="Times New Roman" panose="02020603050405020304" pitchFamily="18" charset="0"/>
          </a:endParaRPr>
        </a:p>
      </dgm:t>
    </dgm:pt>
    <dgm:pt modelId="{489D2FE1-A289-4A1B-85FA-0A74F63DA58E}">
      <dgm:prSet phldrT="[Текст]"/>
      <dgm:spPr/>
      <dgm:t>
        <a:bodyPr/>
        <a:lstStyle/>
        <a:p>
          <a:endParaRPr lang="ru-RU" sz="1400" b="0" dirty="0">
            <a:latin typeface="Times New Roman" panose="02020603050405020304" pitchFamily="18" charset="0"/>
            <a:cs typeface="Times New Roman" panose="02020603050405020304" pitchFamily="18" charset="0"/>
          </a:endParaRPr>
        </a:p>
      </dgm:t>
    </dgm:pt>
    <dgm:pt modelId="{7D74200B-375D-46C4-8808-6307D049BE68}" type="parTrans" cxnId="{41CE577E-21AA-4044-8223-F5D982B78FC0}">
      <dgm:prSet/>
      <dgm:spPr/>
      <dgm:t>
        <a:bodyPr/>
        <a:lstStyle/>
        <a:p>
          <a:endParaRPr lang="ru-RU" sz="1400" b="0">
            <a:latin typeface="Times New Roman" panose="02020603050405020304" pitchFamily="18" charset="0"/>
            <a:cs typeface="Times New Roman" panose="02020603050405020304" pitchFamily="18" charset="0"/>
          </a:endParaRPr>
        </a:p>
      </dgm:t>
    </dgm:pt>
    <dgm:pt modelId="{A90E549E-758F-4BF0-92E6-305DEC291B2C}" type="sibTrans" cxnId="{41CE577E-21AA-4044-8223-F5D982B78FC0}">
      <dgm:prSet/>
      <dgm:spPr/>
      <dgm:t>
        <a:bodyPr/>
        <a:lstStyle/>
        <a:p>
          <a:endParaRPr lang="ru-RU" sz="1400" b="0">
            <a:latin typeface="Times New Roman" panose="02020603050405020304" pitchFamily="18" charset="0"/>
            <a:cs typeface="Times New Roman" panose="02020603050405020304" pitchFamily="18" charset="0"/>
          </a:endParaRPr>
        </a:p>
      </dgm:t>
    </dgm:pt>
    <dgm:pt modelId="{359BCB8F-BB72-4B5F-B5A3-C3B95B8AB0BE}">
      <dgm:prSet custT="1"/>
      <dgm:spPr/>
      <dgm:t>
        <a:bodyPr/>
        <a:lstStyle/>
        <a:p>
          <a:r>
            <a:rPr lang="ru-RU" sz="1400" b="0" dirty="0" err="1" smtClean="0">
              <a:latin typeface="Times New Roman" panose="02020603050405020304" pitchFamily="18" charset="0"/>
              <a:cs typeface="Times New Roman" panose="02020603050405020304" pitchFamily="18" charset="0"/>
            </a:rPr>
            <a:t>Alliance</a:t>
          </a:r>
          <a:r>
            <a:rPr lang="ru-RU" sz="1400" b="0" dirty="0" smtClean="0">
              <a:latin typeface="Times New Roman" panose="02020603050405020304" pitchFamily="18" charset="0"/>
              <a:cs typeface="Times New Roman" panose="02020603050405020304" pitchFamily="18" charset="0"/>
            </a:rPr>
            <a:t> </a:t>
          </a:r>
          <a:r>
            <a:rPr lang="ru-RU" sz="1400" b="0" dirty="0" err="1" smtClean="0">
              <a:latin typeface="Times New Roman" panose="02020603050405020304" pitchFamily="18" charset="0"/>
              <a:cs typeface="Times New Roman" panose="02020603050405020304" pitchFamily="18" charset="0"/>
            </a:rPr>
            <a:t>Access</a:t>
          </a:r>
          <a:r>
            <a:rPr lang="ru-RU" sz="1400" b="0" dirty="0" smtClean="0">
              <a:latin typeface="Times New Roman" panose="02020603050405020304" pitchFamily="18" charset="0"/>
              <a:cs typeface="Times New Roman" panose="02020603050405020304" pitchFamily="18" charset="0"/>
            </a:rPr>
            <a:t> (Доступный альянс)- Ведущий программный продукт на рынке программного обеспечения, позволяющего подключаться и отправлять сообщения через сеть SWIFT. </a:t>
          </a:r>
        </a:p>
        <a:p>
          <a:r>
            <a:rPr lang="ru-RU" sz="1400" b="0" dirty="0" err="1" smtClean="0">
              <a:latin typeface="Times New Roman" panose="02020603050405020304" pitchFamily="18" charset="0"/>
              <a:cs typeface="Times New Roman" panose="02020603050405020304" pitchFamily="18" charset="0"/>
            </a:rPr>
            <a:t>Alliance</a:t>
          </a:r>
          <a:r>
            <a:rPr lang="ru-RU" sz="1400" b="0" dirty="0" smtClean="0">
              <a:latin typeface="Times New Roman" panose="02020603050405020304" pitchFamily="18" charset="0"/>
              <a:cs typeface="Times New Roman" panose="02020603050405020304" pitchFamily="18" charset="0"/>
            </a:rPr>
            <a:t> </a:t>
          </a:r>
          <a:r>
            <a:rPr lang="ru-RU" sz="1400" b="0" dirty="0" err="1" smtClean="0">
              <a:latin typeface="Times New Roman" panose="02020603050405020304" pitchFamily="18" charset="0"/>
              <a:cs typeface="Times New Roman" panose="02020603050405020304" pitchFamily="18" charset="0"/>
            </a:rPr>
            <a:t>Access</a:t>
          </a:r>
          <a:r>
            <a:rPr lang="ru-RU" sz="1400" b="0" dirty="0" smtClean="0">
              <a:latin typeface="Times New Roman" panose="02020603050405020304" pitchFamily="18" charset="0"/>
              <a:cs typeface="Times New Roman" panose="02020603050405020304" pitchFamily="18" charset="0"/>
            </a:rPr>
            <a:t> позволяет подключаться к сети SWIFT с одним или несколькими SWIFT BIC, обладает широкими возможностями по маршрутизации сообщений, гибкими настройками по интеграции с внешними приложениями, средствами для автоматизации операций администрирования.</a:t>
          </a:r>
          <a:endParaRPr lang="en-US" sz="1400" b="0" dirty="0" smtClean="0">
            <a:latin typeface="Times New Roman" panose="02020603050405020304" pitchFamily="18" charset="0"/>
            <a:cs typeface="Times New Roman" panose="02020603050405020304" pitchFamily="18" charset="0"/>
          </a:endParaRPr>
        </a:p>
        <a:p>
          <a:r>
            <a:rPr lang="ru-RU" sz="1400" b="0" dirty="0" smtClean="0">
              <a:latin typeface="Times New Roman" panose="02020603050405020304" pitchFamily="18" charset="0"/>
              <a:cs typeface="Times New Roman" panose="02020603050405020304" pitchFamily="18" charset="0"/>
            </a:rPr>
            <a:t>«Доступный </a:t>
          </a:r>
          <a:r>
            <a:rPr lang="ru-RU" sz="1400" b="0" dirty="0" err="1" smtClean="0">
              <a:latin typeface="Times New Roman" panose="02020603050405020304" pitchFamily="18" charset="0"/>
              <a:cs typeface="Times New Roman" panose="02020603050405020304" pitchFamily="18" charset="0"/>
            </a:rPr>
            <a:t>Alliance</a:t>
          </a:r>
          <a:r>
            <a:rPr lang="ru-RU" sz="1400" b="0" dirty="0" smtClean="0">
              <a:latin typeface="Times New Roman" panose="02020603050405020304" pitchFamily="18" charset="0"/>
              <a:cs typeface="Times New Roman" panose="02020603050405020304" pitchFamily="18" charset="0"/>
            </a:rPr>
            <a:t>» может использоваться в качестве «единого окна» для агрегирования различных типов трафика для различных сервисов: FIN, </a:t>
          </a:r>
          <a:r>
            <a:rPr lang="ru-RU" sz="1400" b="0" dirty="0" err="1" smtClean="0">
              <a:latin typeface="Times New Roman" panose="02020603050405020304" pitchFamily="18" charset="0"/>
              <a:cs typeface="Times New Roman" panose="02020603050405020304" pitchFamily="18" charset="0"/>
            </a:rPr>
            <a:t>InterAct</a:t>
          </a:r>
          <a:r>
            <a:rPr lang="ru-RU" sz="1400" b="0" dirty="0" smtClean="0">
              <a:latin typeface="Times New Roman" panose="02020603050405020304" pitchFamily="18" charset="0"/>
              <a:cs typeface="Times New Roman" panose="02020603050405020304" pitchFamily="18" charset="0"/>
            </a:rPr>
            <a:t> и </a:t>
          </a:r>
          <a:r>
            <a:rPr lang="ru-RU" sz="1400" b="0" dirty="0" err="1" smtClean="0">
              <a:latin typeface="Times New Roman" panose="02020603050405020304" pitchFamily="18" charset="0"/>
              <a:cs typeface="Times New Roman" panose="02020603050405020304" pitchFamily="18" charset="0"/>
            </a:rPr>
            <a:t>FileAct</a:t>
          </a:r>
          <a:endParaRPr lang="ru-RU" sz="1400" b="0" dirty="0" smtClean="0">
            <a:latin typeface="Times New Roman" panose="02020603050405020304" pitchFamily="18" charset="0"/>
            <a:cs typeface="Times New Roman" panose="02020603050405020304" pitchFamily="18" charset="0"/>
          </a:endParaRPr>
        </a:p>
      </dgm:t>
    </dgm:pt>
    <dgm:pt modelId="{53217740-39EE-40C4-AEE6-F2DCA516EB70}" type="parTrans" cxnId="{900F9BBF-7100-4F4A-92D7-CC1CD70E0661}">
      <dgm:prSet/>
      <dgm:spPr/>
      <dgm:t>
        <a:bodyPr/>
        <a:lstStyle/>
        <a:p>
          <a:endParaRPr lang="ru-RU" sz="1400" b="0">
            <a:latin typeface="Times New Roman" panose="02020603050405020304" pitchFamily="18" charset="0"/>
            <a:cs typeface="Times New Roman" panose="02020603050405020304" pitchFamily="18" charset="0"/>
          </a:endParaRPr>
        </a:p>
      </dgm:t>
    </dgm:pt>
    <dgm:pt modelId="{76CA86B8-A47C-487A-8018-7E30B0243F46}" type="sibTrans" cxnId="{900F9BBF-7100-4F4A-92D7-CC1CD70E0661}">
      <dgm:prSet/>
      <dgm:spPr/>
      <dgm:t>
        <a:bodyPr/>
        <a:lstStyle/>
        <a:p>
          <a:endParaRPr lang="ru-RU" sz="1400" b="0">
            <a:latin typeface="Times New Roman" panose="02020603050405020304" pitchFamily="18" charset="0"/>
            <a:cs typeface="Times New Roman" panose="02020603050405020304" pitchFamily="18" charset="0"/>
          </a:endParaRPr>
        </a:p>
      </dgm:t>
    </dgm:pt>
    <dgm:pt modelId="{6D97B503-3DAE-4146-9592-349250EB302D}">
      <dgm:prSet custT="1"/>
      <dgm:spPr/>
      <dgm:t>
        <a:bodyPr/>
        <a:lstStyle/>
        <a:p>
          <a:r>
            <a:rPr lang="ru-RU" sz="1400" b="0" dirty="0" err="1" smtClean="0">
              <a:latin typeface="Times New Roman" panose="02020603050405020304" pitchFamily="18" charset="0"/>
              <a:cs typeface="Times New Roman" panose="02020603050405020304" pitchFamily="18" charset="0"/>
            </a:rPr>
            <a:t>Alliance</a:t>
          </a:r>
          <a:r>
            <a:rPr lang="ru-RU" sz="1400" b="0" dirty="0" smtClean="0">
              <a:latin typeface="Times New Roman" panose="02020603050405020304" pitchFamily="18" charset="0"/>
              <a:cs typeface="Times New Roman" panose="02020603050405020304" pitchFamily="18" charset="0"/>
            </a:rPr>
            <a:t> </a:t>
          </a:r>
          <a:r>
            <a:rPr lang="ru-RU" sz="1400" b="0" dirty="0" err="1" smtClean="0">
              <a:latin typeface="Times New Roman" panose="02020603050405020304" pitchFamily="18" charset="0"/>
              <a:cs typeface="Times New Roman" panose="02020603050405020304" pitchFamily="18" charset="0"/>
            </a:rPr>
            <a:t>Entry</a:t>
          </a:r>
          <a:r>
            <a:rPr lang="ru-RU" sz="1400" b="0" dirty="0" smtClean="0">
              <a:latin typeface="Times New Roman" panose="02020603050405020304" pitchFamily="18" charset="0"/>
              <a:cs typeface="Times New Roman" panose="02020603050405020304" pitchFamily="18" charset="0"/>
            </a:rPr>
            <a:t> (начальный) - представляет собой упрощённую версию </a:t>
          </a:r>
          <a:r>
            <a:rPr lang="ru-RU" sz="1400" b="0" dirty="0" err="1" smtClean="0">
              <a:latin typeface="Times New Roman" panose="02020603050405020304" pitchFamily="18" charset="0"/>
              <a:cs typeface="Times New Roman" panose="02020603050405020304" pitchFamily="18" charset="0"/>
            </a:rPr>
            <a:t>Alliance</a:t>
          </a:r>
          <a:r>
            <a:rPr lang="ru-RU" sz="1400" b="0" dirty="0" smtClean="0">
              <a:latin typeface="Times New Roman" panose="02020603050405020304" pitchFamily="18" charset="0"/>
              <a:cs typeface="Times New Roman" panose="02020603050405020304" pitchFamily="18" charset="0"/>
            </a:rPr>
            <a:t> </a:t>
          </a:r>
          <a:r>
            <a:rPr lang="ru-RU" sz="1400" b="0" dirty="0" err="1" smtClean="0">
              <a:latin typeface="Times New Roman" panose="02020603050405020304" pitchFamily="18" charset="0"/>
              <a:cs typeface="Times New Roman" panose="02020603050405020304" pitchFamily="18" charset="0"/>
            </a:rPr>
            <a:t>Access</a:t>
          </a:r>
          <a:r>
            <a:rPr lang="ru-RU" sz="1400" b="0" dirty="0" smtClean="0">
              <a:latin typeface="Times New Roman" panose="02020603050405020304" pitchFamily="18" charset="0"/>
              <a:cs typeface="Times New Roman" panose="02020603050405020304" pitchFamily="18" charset="0"/>
            </a:rPr>
            <a:t> для пользователей и предлагает базовые опции по обмену информацией между внешними приложениями и SWIFT. </a:t>
          </a:r>
          <a:r>
            <a:rPr lang="ru-RU" sz="1400" b="0" dirty="0" err="1" smtClean="0">
              <a:latin typeface="Times New Roman" panose="02020603050405020304" pitchFamily="18" charset="0"/>
              <a:cs typeface="Times New Roman" panose="02020603050405020304" pitchFamily="18" charset="0"/>
            </a:rPr>
            <a:t>Alliance</a:t>
          </a:r>
          <a:r>
            <a:rPr lang="ru-RU" sz="1400" b="0" dirty="0" smtClean="0">
              <a:latin typeface="Times New Roman" panose="02020603050405020304" pitchFamily="18" charset="0"/>
              <a:cs typeface="Times New Roman" panose="02020603050405020304" pitchFamily="18" charset="0"/>
            </a:rPr>
            <a:t> </a:t>
          </a:r>
          <a:r>
            <a:rPr lang="ru-RU" sz="1400" b="0" dirty="0" err="1" smtClean="0">
              <a:latin typeface="Times New Roman" panose="02020603050405020304" pitchFamily="18" charset="0"/>
              <a:cs typeface="Times New Roman" panose="02020603050405020304" pitchFamily="18" charset="0"/>
            </a:rPr>
            <a:t>Entry</a:t>
          </a:r>
          <a:r>
            <a:rPr lang="ru-RU" sz="1400" b="0" dirty="0" smtClean="0">
              <a:latin typeface="Times New Roman" panose="02020603050405020304" pitchFamily="18" charset="0"/>
              <a:cs typeface="Times New Roman" panose="02020603050405020304" pitchFamily="18" charset="0"/>
            </a:rPr>
            <a:t> позволяет подключаться только с одним SWIFT BIC для обмена. </a:t>
          </a:r>
        </a:p>
        <a:p>
          <a:r>
            <a:rPr lang="ru-RU" sz="1400" b="0" dirty="0" smtClean="0">
              <a:latin typeface="Times New Roman" panose="02020603050405020304" pitchFamily="18" charset="0"/>
              <a:cs typeface="Times New Roman" panose="02020603050405020304" pitchFamily="18" charset="0"/>
            </a:rPr>
            <a:t>Интерфейс поддерживается только на операционной системе </a:t>
          </a:r>
          <a:r>
            <a:rPr lang="ru-RU" sz="1400" b="0" dirty="0" err="1" smtClean="0">
              <a:latin typeface="Times New Roman" panose="02020603050405020304" pitchFamily="18" charset="0"/>
              <a:cs typeface="Times New Roman" panose="02020603050405020304" pitchFamily="18" charset="0"/>
            </a:rPr>
            <a:t>Windows</a:t>
          </a:r>
          <a:r>
            <a:rPr lang="ru-RU" sz="1400" b="0" dirty="0" smtClean="0">
              <a:latin typeface="Times New Roman" panose="02020603050405020304" pitchFamily="18" charset="0"/>
              <a:cs typeface="Times New Roman" panose="02020603050405020304" pitchFamily="18" charset="0"/>
            </a:rPr>
            <a:t> и использует </a:t>
          </a:r>
          <a:r>
            <a:rPr lang="ru-RU" sz="1400" b="0" dirty="0" err="1" smtClean="0">
              <a:latin typeface="Times New Roman" panose="02020603050405020304" pitchFamily="18" charset="0"/>
              <a:cs typeface="Times New Roman" panose="02020603050405020304" pitchFamily="18" charset="0"/>
            </a:rPr>
            <a:t>Alliance</a:t>
          </a:r>
          <a:r>
            <a:rPr lang="ru-RU" sz="1400" b="0" dirty="0" smtClean="0">
              <a:latin typeface="Times New Roman" panose="02020603050405020304" pitchFamily="18" charset="0"/>
              <a:cs typeface="Times New Roman" panose="02020603050405020304" pitchFamily="18" charset="0"/>
            </a:rPr>
            <a:t> </a:t>
          </a:r>
          <a:r>
            <a:rPr lang="ru-RU" sz="1400" b="0" dirty="0" err="1" smtClean="0">
              <a:latin typeface="Times New Roman" panose="02020603050405020304" pitchFamily="18" charset="0"/>
              <a:cs typeface="Times New Roman" panose="02020603050405020304" pitchFamily="18" charset="0"/>
            </a:rPr>
            <a:t>Web</a:t>
          </a:r>
          <a:r>
            <a:rPr lang="ru-RU" sz="1400" b="0" dirty="0" smtClean="0">
              <a:latin typeface="Times New Roman" panose="02020603050405020304" pitchFamily="18" charset="0"/>
              <a:cs typeface="Times New Roman" panose="02020603050405020304" pitchFamily="18" charset="0"/>
            </a:rPr>
            <a:t> </a:t>
          </a:r>
          <a:r>
            <a:rPr lang="ru-RU" sz="1400" b="0" dirty="0" err="1" smtClean="0">
              <a:latin typeface="Times New Roman" panose="02020603050405020304" pitchFamily="18" charset="0"/>
              <a:cs typeface="Times New Roman" panose="02020603050405020304" pitchFamily="18" charset="0"/>
            </a:rPr>
            <a:t>Platform</a:t>
          </a:r>
          <a:r>
            <a:rPr lang="ru-RU" sz="1400" b="0" dirty="0" smtClean="0">
              <a:latin typeface="Times New Roman" panose="02020603050405020304" pitchFamily="18" charset="0"/>
              <a:cs typeface="Times New Roman" panose="02020603050405020304" pitchFamily="18" charset="0"/>
            </a:rPr>
            <a:t> SE в качестве графического интерфейса для работы конечных пользователей.</a:t>
          </a:r>
          <a:endParaRPr lang="ru-RU" sz="1400" b="0" dirty="0" smtClean="0">
            <a:latin typeface="Times New Roman" panose="02020603050405020304" pitchFamily="18" charset="0"/>
            <a:cs typeface="Times New Roman" panose="02020603050405020304" pitchFamily="18" charset="0"/>
          </a:endParaRPr>
        </a:p>
      </dgm:t>
    </dgm:pt>
    <dgm:pt modelId="{0A38057A-0760-4537-96A3-9594F51D69B2}" type="parTrans" cxnId="{7391D4F4-BF46-4FA2-9AB4-1E8B4B2B9EF8}">
      <dgm:prSet/>
      <dgm:spPr/>
      <dgm:t>
        <a:bodyPr/>
        <a:lstStyle/>
        <a:p>
          <a:endParaRPr lang="ru-RU" sz="1400" b="0">
            <a:latin typeface="Times New Roman" panose="02020603050405020304" pitchFamily="18" charset="0"/>
            <a:cs typeface="Times New Roman" panose="02020603050405020304" pitchFamily="18" charset="0"/>
          </a:endParaRPr>
        </a:p>
      </dgm:t>
    </dgm:pt>
    <dgm:pt modelId="{0135EC0B-DE2C-4770-8C0D-80B61493C11B}" type="sibTrans" cxnId="{7391D4F4-BF46-4FA2-9AB4-1E8B4B2B9EF8}">
      <dgm:prSet/>
      <dgm:spPr/>
      <dgm:t>
        <a:bodyPr/>
        <a:lstStyle/>
        <a:p>
          <a:endParaRPr lang="ru-RU" sz="1400" b="0">
            <a:latin typeface="Times New Roman" panose="02020603050405020304" pitchFamily="18" charset="0"/>
            <a:cs typeface="Times New Roman" panose="02020603050405020304" pitchFamily="18" charset="0"/>
          </a:endParaRPr>
        </a:p>
      </dgm:t>
    </dgm:pt>
    <dgm:pt modelId="{FC328EDB-5812-46ED-B04C-F542C086A998}" type="pres">
      <dgm:prSet presAssocID="{D8422979-BCC0-463F-8C55-A0CBC352D237}" presName="composite" presStyleCnt="0">
        <dgm:presLayoutVars>
          <dgm:chMax val="1"/>
          <dgm:dir/>
          <dgm:resizeHandles val="exact"/>
        </dgm:presLayoutVars>
      </dgm:prSet>
      <dgm:spPr/>
    </dgm:pt>
    <dgm:pt modelId="{DE1DB258-77DF-4710-BED9-CB4B7460BD68}" type="pres">
      <dgm:prSet presAssocID="{1554F8A2-AFFF-4560-9BC7-5C66CBD02ACE}" presName="roof" presStyleLbl="dkBgShp" presStyleIdx="0" presStyleCnt="2"/>
      <dgm:spPr/>
      <dgm:t>
        <a:bodyPr/>
        <a:lstStyle/>
        <a:p>
          <a:endParaRPr lang="ru-RU"/>
        </a:p>
      </dgm:t>
    </dgm:pt>
    <dgm:pt modelId="{A129CB22-0925-4EEA-9A52-D77EE1A21038}" type="pres">
      <dgm:prSet presAssocID="{1554F8A2-AFFF-4560-9BC7-5C66CBD02ACE}" presName="pillars" presStyleCnt="0"/>
      <dgm:spPr/>
    </dgm:pt>
    <dgm:pt modelId="{9E474BA4-E1DD-4B38-ACDA-1FAC41482951}" type="pres">
      <dgm:prSet presAssocID="{1554F8A2-AFFF-4560-9BC7-5C66CBD02ACE}" presName="pillar1" presStyleLbl="node1" presStyleIdx="0" presStyleCnt="3" custScaleX="77106">
        <dgm:presLayoutVars>
          <dgm:bulletEnabled val="1"/>
        </dgm:presLayoutVars>
      </dgm:prSet>
      <dgm:spPr/>
      <dgm:t>
        <a:bodyPr/>
        <a:lstStyle/>
        <a:p>
          <a:endParaRPr lang="ru-RU"/>
        </a:p>
      </dgm:t>
    </dgm:pt>
    <dgm:pt modelId="{9F96D908-E26F-40F1-87D5-4B2D69040D0B}" type="pres">
      <dgm:prSet presAssocID="{359BCB8F-BB72-4B5F-B5A3-C3B95B8AB0BE}" presName="pillarX" presStyleLbl="node1" presStyleIdx="1" presStyleCnt="3">
        <dgm:presLayoutVars>
          <dgm:bulletEnabled val="1"/>
        </dgm:presLayoutVars>
      </dgm:prSet>
      <dgm:spPr/>
      <dgm:t>
        <a:bodyPr/>
        <a:lstStyle/>
        <a:p>
          <a:endParaRPr lang="ru-RU"/>
        </a:p>
      </dgm:t>
    </dgm:pt>
    <dgm:pt modelId="{A20FE401-CB27-496A-BF18-4AD85EBF2540}" type="pres">
      <dgm:prSet presAssocID="{6D97B503-3DAE-4146-9592-349250EB302D}" presName="pillarX" presStyleLbl="node1" presStyleIdx="2" presStyleCnt="3">
        <dgm:presLayoutVars>
          <dgm:bulletEnabled val="1"/>
        </dgm:presLayoutVars>
      </dgm:prSet>
      <dgm:spPr/>
      <dgm:t>
        <a:bodyPr/>
        <a:lstStyle/>
        <a:p>
          <a:endParaRPr lang="ru-RU"/>
        </a:p>
      </dgm:t>
    </dgm:pt>
    <dgm:pt modelId="{28492469-DAE1-40A7-B713-E670FB1ACCCF}" type="pres">
      <dgm:prSet presAssocID="{1554F8A2-AFFF-4560-9BC7-5C66CBD02ACE}" presName="base" presStyleLbl="dkBgShp" presStyleIdx="1" presStyleCnt="2"/>
      <dgm:spPr/>
    </dgm:pt>
  </dgm:ptLst>
  <dgm:cxnLst>
    <dgm:cxn modelId="{7391D4F4-BF46-4FA2-9AB4-1E8B4B2B9EF8}" srcId="{1554F8A2-AFFF-4560-9BC7-5C66CBD02ACE}" destId="{6D97B503-3DAE-4146-9592-349250EB302D}" srcOrd="2" destOrd="0" parTransId="{0A38057A-0760-4537-96A3-9594F51D69B2}" sibTransId="{0135EC0B-DE2C-4770-8C0D-80B61493C11B}"/>
    <dgm:cxn modelId="{373F0646-0499-473F-90B2-8BE53678946A}" srcId="{D8422979-BCC0-463F-8C55-A0CBC352D237}" destId="{1554F8A2-AFFF-4560-9BC7-5C66CBD02ACE}" srcOrd="0" destOrd="0" parTransId="{FD747631-DB68-439B-B76D-A9C829076BE9}" sibTransId="{A54C93B2-6AE8-4FA5-8534-CBA692C6B6F8}"/>
    <dgm:cxn modelId="{6F131598-1EC9-449D-A8CC-02BFBE82BC4A}" type="presOf" srcId="{359BCB8F-BB72-4B5F-B5A3-C3B95B8AB0BE}" destId="{9F96D908-E26F-40F1-87D5-4B2D69040D0B}" srcOrd="0" destOrd="0" presId="urn:microsoft.com/office/officeart/2005/8/layout/hList3"/>
    <dgm:cxn modelId="{B3C69DFF-EED2-459B-940F-89BC6D539B34}" type="presOf" srcId="{6D97B503-3DAE-4146-9592-349250EB302D}" destId="{A20FE401-CB27-496A-BF18-4AD85EBF2540}" srcOrd="0" destOrd="0" presId="urn:microsoft.com/office/officeart/2005/8/layout/hList3"/>
    <dgm:cxn modelId="{7B850D76-91BB-429D-BABB-9ADE334B4A3B}" type="presOf" srcId="{BAE6DCC0-308D-4604-8405-53449637E4A9}" destId="{9E474BA4-E1DD-4B38-ACDA-1FAC41482951}" srcOrd="0" destOrd="0" presId="urn:microsoft.com/office/officeart/2005/8/layout/hList3"/>
    <dgm:cxn modelId="{900F9BBF-7100-4F4A-92D7-CC1CD70E0661}" srcId="{1554F8A2-AFFF-4560-9BC7-5C66CBD02ACE}" destId="{359BCB8F-BB72-4B5F-B5A3-C3B95B8AB0BE}" srcOrd="1" destOrd="0" parTransId="{53217740-39EE-40C4-AEE6-F2DCA516EB70}" sibTransId="{76CA86B8-A47C-487A-8018-7E30B0243F46}"/>
    <dgm:cxn modelId="{F1B48067-76C7-47FD-9FD5-B16F61FDEB0D}" srcId="{1554F8A2-AFFF-4560-9BC7-5C66CBD02ACE}" destId="{BAE6DCC0-308D-4604-8405-53449637E4A9}" srcOrd="0" destOrd="0" parTransId="{93B11EE4-17F6-4529-8871-54C676AC6834}" sibTransId="{4B30BD73-AC13-49C8-BD77-8647B40CF674}"/>
    <dgm:cxn modelId="{7E92031B-E2B3-4F26-A6C5-347B249BDA4F}" type="presOf" srcId="{1554F8A2-AFFF-4560-9BC7-5C66CBD02ACE}" destId="{DE1DB258-77DF-4710-BED9-CB4B7460BD68}" srcOrd="0" destOrd="0" presId="urn:microsoft.com/office/officeart/2005/8/layout/hList3"/>
    <dgm:cxn modelId="{41CE577E-21AA-4044-8223-F5D982B78FC0}" srcId="{D8422979-BCC0-463F-8C55-A0CBC352D237}" destId="{489D2FE1-A289-4A1B-85FA-0A74F63DA58E}" srcOrd="1" destOrd="0" parTransId="{7D74200B-375D-46C4-8808-6307D049BE68}" sibTransId="{A90E549E-758F-4BF0-92E6-305DEC291B2C}"/>
    <dgm:cxn modelId="{92A4A81E-0292-4C3A-A274-E5650A8BA4E2}" type="presOf" srcId="{D8422979-BCC0-463F-8C55-A0CBC352D237}" destId="{FC328EDB-5812-46ED-B04C-F542C086A998}" srcOrd="0" destOrd="0" presId="urn:microsoft.com/office/officeart/2005/8/layout/hList3"/>
    <dgm:cxn modelId="{1529D4A5-F1BC-4C4F-81BC-F8FC29B9DE3B}" type="presParOf" srcId="{FC328EDB-5812-46ED-B04C-F542C086A998}" destId="{DE1DB258-77DF-4710-BED9-CB4B7460BD68}" srcOrd="0" destOrd="0" presId="urn:microsoft.com/office/officeart/2005/8/layout/hList3"/>
    <dgm:cxn modelId="{5ADF7B52-59C0-4AD9-B483-41D6A229E733}" type="presParOf" srcId="{FC328EDB-5812-46ED-B04C-F542C086A998}" destId="{A129CB22-0925-4EEA-9A52-D77EE1A21038}" srcOrd="1" destOrd="0" presId="urn:microsoft.com/office/officeart/2005/8/layout/hList3"/>
    <dgm:cxn modelId="{87333FC6-9659-42C0-B2D8-0DE564AC2211}" type="presParOf" srcId="{A129CB22-0925-4EEA-9A52-D77EE1A21038}" destId="{9E474BA4-E1DD-4B38-ACDA-1FAC41482951}" srcOrd="0" destOrd="0" presId="urn:microsoft.com/office/officeart/2005/8/layout/hList3"/>
    <dgm:cxn modelId="{3FE47820-4EF9-4359-A42D-7BB62838DC85}" type="presParOf" srcId="{A129CB22-0925-4EEA-9A52-D77EE1A21038}" destId="{9F96D908-E26F-40F1-87D5-4B2D69040D0B}" srcOrd="1" destOrd="0" presId="urn:microsoft.com/office/officeart/2005/8/layout/hList3"/>
    <dgm:cxn modelId="{F5ECDD34-266D-4B07-9703-116850174B0F}" type="presParOf" srcId="{A129CB22-0925-4EEA-9A52-D77EE1A21038}" destId="{A20FE401-CB27-496A-BF18-4AD85EBF2540}" srcOrd="2" destOrd="0" presId="urn:microsoft.com/office/officeart/2005/8/layout/hList3"/>
    <dgm:cxn modelId="{7484AE87-049C-49BE-AAD0-23DC3A7A9E16}" type="presParOf" srcId="{FC328EDB-5812-46ED-B04C-F542C086A998}" destId="{28492469-DAE1-40A7-B713-E670FB1ACCC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18612A-9294-40D6-AFC4-104F744EE48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6A8318B-64C9-4D48-9DA8-D068BDF6D122}">
      <dgm:prSet phldrT="[Текст]" custT="1"/>
      <dgm:spPr/>
      <dgm:t>
        <a:bodyPr/>
        <a:lstStyle/>
        <a:p>
          <a:r>
            <a:rPr lang="ru-RU" sz="1700" dirty="0" smtClean="0">
              <a:latin typeface="Times New Roman" panose="02020603050405020304" pitchFamily="18" charset="0"/>
              <a:cs typeface="Times New Roman" panose="02020603050405020304" pitchFamily="18" charset="0"/>
            </a:rPr>
            <a:t>Организация – пользователь SWIFT, подключающаяся к системе SWIFT через Сервис-Бюро БФК со своим интерфейсом, располагает аппаратно-программным комплексом с программным обеспечением </a:t>
          </a:r>
          <a:r>
            <a:rPr lang="ru-RU" sz="1700" dirty="0" err="1" smtClean="0">
              <a:latin typeface="Times New Roman" panose="02020603050405020304" pitchFamily="18" charset="0"/>
              <a:cs typeface="Times New Roman" panose="02020603050405020304" pitchFamily="18" charset="0"/>
            </a:rPr>
            <a:t>Alliance</a:t>
          </a:r>
          <a:r>
            <a:rPr lang="ru-RU" sz="1700" dirty="0" smtClean="0">
              <a:latin typeface="Times New Roman" panose="02020603050405020304" pitchFamily="18" charset="0"/>
              <a:cs typeface="Times New Roman" panose="02020603050405020304" pitchFamily="18" charset="0"/>
            </a:rPr>
            <a:t> </a:t>
          </a:r>
          <a:r>
            <a:rPr lang="ru-RU" sz="1700" dirty="0" err="1" smtClean="0">
              <a:latin typeface="Times New Roman" panose="02020603050405020304" pitchFamily="18" charset="0"/>
              <a:cs typeface="Times New Roman" panose="02020603050405020304" pitchFamily="18" charset="0"/>
            </a:rPr>
            <a:t>Access</a:t>
          </a:r>
          <a:r>
            <a:rPr lang="ru-RU" sz="1700" dirty="0" smtClean="0">
              <a:latin typeface="Times New Roman" panose="02020603050405020304" pitchFamily="18" charset="0"/>
              <a:cs typeface="Times New Roman" panose="02020603050405020304" pitchFamily="18" charset="0"/>
            </a:rPr>
            <a:t> (AA) или </a:t>
          </a:r>
          <a:r>
            <a:rPr lang="ru-RU" sz="1700" dirty="0" err="1" smtClean="0">
              <a:latin typeface="Times New Roman" panose="02020603050405020304" pitchFamily="18" charset="0"/>
              <a:cs typeface="Times New Roman" panose="02020603050405020304" pitchFamily="18" charset="0"/>
            </a:rPr>
            <a:t>Alliance</a:t>
          </a:r>
          <a:r>
            <a:rPr lang="ru-RU" sz="1700" dirty="0" smtClean="0">
              <a:latin typeface="Times New Roman" panose="02020603050405020304" pitchFamily="18" charset="0"/>
              <a:cs typeface="Times New Roman" panose="02020603050405020304" pitchFamily="18" charset="0"/>
            </a:rPr>
            <a:t> </a:t>
          </a:r>
          <a:r>
            <a:rPr lang="ru-RU" sz="1700" dirty="0" err="1" smtClean="0">
              <a:latin typeface="Times New Roman" panose="02020603050405020304" pitchFamily="18" charset="0"/>
              <a:cs typeface="Times New Roman" panose="02020603050405020304" pitchFamily="18" charset="0"/>
            </a:rPr>
            <a:t>Entry</a:t>
          </a:r>
          <a:r>
            <a:rPr lang="ru-RU" sz="1700" dirty="0" smtClean="0">
              <a:latin typeface="Times New Roman" panose="02020603050405020304" pitchFamily="18" charset="0"/>
              <a:cs typeface="Times New Roman" panose="02020603050405020304" pitchFamily="18" charset="0"/>
            </a:rPr>
            <a:t> (AE) c базами данных. AA/AE используется для создания/модификации/ удаления сообщений. </a:t>
          </a:r>
          <a:endParaRPr lang="ru-RU" sz="1700" dirty="0"/>
        </a:p>
      </dgm:t>
    </dgm:pt>
    <dgm:pt modelId="{5D326786-6BFB-41EF-9D43-BBA0663C57A7}" type="parTrans" cxnId="{8337C8F6-E29B-4FE3-B53E-E0B928C8BAEE}">
      <dgm:prSet/>
      <dgm:spPr/>
      <dgm:t>
        <a:bodyPr/>
        <a:lstStyle/>
        <a:p>
          <a:endParaRPr lang="ru-RU" sz="1700"/>
        </a:p>
      </dgm:t>
    </dgm:pt>
    <dgm:pt modelId="{25FC61C5-A709-44A0-86F2-F35F04D09476}" type="sibTrans" cxnId="{8337C8F6-E29B-4FE3-B53E-E0B928C8BAEE}">
      <dgm:prSet/>
      <dgm:spPr/>
      <dgm:t>
        <a:bodyPr/>
        <a:lstStyle/>
        <a:p>
          <a:endParaRPr lang="ru-RU" sz="1700"/>
        </a:p>
      </dgm:t>
    </dgm:pt>
    <dgm:pt modelId="{4E183BED-F261-4705-BEE3-EDFFEF61A418}">
      <dgm:prSet custT="1"/>
      <dgm:spPr/>
      <dgm:t>
        <a:bodyPr/>
        <a:lstStyle/>
        <a:p>
          <a:r>
            <a:rPr lang="ru-RU" sz="1700" smtClean="0">
              <a:latin typeface="Times New Roman" panose="02020603050405020304" pitchFamily="18" charset="0"/>
              <a:cs typeface="Times New Roman" panose="02020603050405020304" pitchFamily="18" charset="0"/>
            </a:rPr>
            <a:t>Все остальные приложения, шифровальное оборудование и специализированные каналы связи в SWIFT располагаются в Сервис-Бюро.</a:t>
          </a:r>
          <a:endParaRPr lang="ru-RU" sz="1700" dirty="0" smtClean="0">
            <a:latin typeface="Times New Roman" panose="02020603050405020304" pitchFamily="18" charset="0"/>
            <a:cs typeface="Times New Roman" panose="02020603050405020304" pitchFamily="18" charset="0"/>
          </a:endParaRPr>
        </a:p>
      </dgm:t>
    </dgm:pt>
    <dgm:pt modelId="{F3FCE299-9D97-4790-8AB0-76B8886195FA}" type="parTrans" cxnId="{D7F0C9EB-B09F-490F-B1A7-F3844FD992F8}">
      <dgm:prSet/>
      <dgm:spPr/>
      <dgm:t>
        <a:bodyPr/>
        <a:lstStyle/>
        <a:p>
          <a:endParaRPr lang="ru-RU" sz="1700"/>
        </a:p>
      </dgm:t>
    </dgm:pt>
    <dgm:pt modelId="{F3E01137-0915-4C77-847B-095ECE203377}" type="sibTrans" cxnId="{D7F0C9EB-B09F-490F-B1A7-F3844FD992F8}">
      <dgm:prSet/>
      <dgm:spPr/>
      <dgm:t>
        <a:bodyPr/>
        <a:lstStyle/>
        <a:p>
          <a:endParaRPr lang="ru-RU" sz="1700"/>
        </a:p>
      </dgm:t>
    </dgm:pt>
    <dgm:pt modelId="{103F7B4C-BEF8-4B8C-A004-FA187F131A13}">
      <dgm:prSet custT="1"/>
      <dgm:spPr/>
      <dgm:t>
        <a:bodyPr/>
        <a:lstStyle/>
        <a:p>
          <a:r>
            <a:rPr lang="ru-RU" sz="1700" dirty="0" smtClean="0">
              <a:latin typeface="Times New Roman" panose="02020603050405020304" pitchFamily="18" charset="0"/>
              <a:cs typeface="Times New Roman" panose="02020603050405020304" pitchFamily="18" charset="0"/>
            </a:rPr>
            <a:t>Сервис-Бюро организует защищенный канал связи между пользователем и Комплексом SWIFT, размещенным на территории Сервис-Бюро, по которому созданные АА/АЕ пользователя сообщения доставляются в систему SWIFT.</a:t>
          </a:r>
          <a:endParaRPr lang="ru-RU" sz="1700" dirty="0" smtClean="0">
            <a:latin typeface="Times New Roman" panose="02020603050405020304" pitchFamily="18" charset="0"/>
            <a:cs typeface="Times New Roman" panose="02020603050405020304" pitchFamily="18" charset="0"/>
          </a:endParaRPr>
        </a:p>
      </dgm:t>
    </dgm:pt>
    <dgm:pt modelId="{0DC350EF-1AE5-43B5-91D1-1A22CC71071B}" type="parTrans" cxnId="{E8DFA189-5E0A-4FDF-B1B2-12C9D42F1DD0}">
      <dgm:prSet/>
      <dgm:spPr/>
      <dgm:t>
        <a:bodyPr/>
        <a:lstStyle/>
        <a:p>
          <a:endParaRPr lang="ru-RU" sz="1700"/>
        </a:p>
      </dgm:t>
    </dgm:pt>
    <dgm:pt modelId="{A6237B6F-8853-490A-8744-A18F53CC26CE}" type="sibTrans" cxnId="{E8DFA189-5E0A-4FDF-B1B2-12C9D42F1DD0}">
      <dgm:prSet/>
      <dgm:spPr/>
      <dgm:t>
        <a:bodyPr/>
        <a:lstStyle/>
        <a:p>
          <a:endParaRPr lang="ru-RU" sz="1700"/>
        </a:p>
      </dgm:t>
    </dgm:pt>
    <dgm:pt modelId="{3E4C3D24-9026-4B69-9A28-73DE08A3BCA2}">
      <dgm:prSet custT="1"/>
      <dgm:spPr/>
      <dgm:t>
        <a:bodyPr/>
        <a:lstStyle/>
        <a:p>
          <a:r>
            <a:rPr lang="ru-RU" sz="1700" dirty="0" smtClean="0">
              <a:latin typeface="Times New Roman" panose="02020603050405020304" pitchFamily="18" charset="0"/>
              <a:cs typeface="Times New Roman" panose="02020603050405020304" pitchFamily="18" charset="0"/>
            </a:rPr>
            <a:t>Принимаемые от SWIFT сообщения доставляются на аппаратно-программный комплекс пользователя по защищенному каналу связи через Комплекс Сервис-Бюро.</a:t>
          </a:r>
          <a:endParaRPr lang="ru-RU" sz="1700" dirty="0" smtClean="0">
            <a:latin typeface="Times New Roman" panose="02020603050405020304" pitchFamily="18" charset="0"/>
            <a:cs typeface="Times New Roman" panose="02020603050405020304" pitchFamily="18" charset="0"/>
          </a:endParaRPr>
        </a:p>
      </dgm:t>
    </dgm:pt>
    <dgm:pt modelId="{C5D2DE43-5CCA-439C-AB55-299E99D90963}" type="parTrans" cxnId="{5B9AAAC5-A78A-449A-8668-9E46EF2DACF8}">
      <dgm:prSet/>
      <dgm:spPr/>
      <dgm:t>
        <a:bodyPr/>
        <a:lstStyle/>
        <a:p>
          <a:endParaRPr lang="ru-RU" sz="1700"/>
        </a:p>
      </dgm:t>
    </dgm:pt>
    <dgm:pt modelId="{3D6EF485-5D28-4B17-A657-8A5C5B7A62A6}" type="sibTrans" cxnId="{5B9AAAC5-A78A-449A-8668-9E46EF2DACF8}">
      <dgm:prSet/>
      <dgm:spPr/>
      <dgm:t>
        <a:bodyPr/>
        <a:lstStyle/>
        <a:p>
          <a:endParaRPr lang="ru-RU" sz="1700"/>
        </a:p>
      </dgm:t>
    </dgm:pt>
    <dgm:pt modelId="{FEDED06D-947D-4EBC-9178-8F4E893230E8}">
      <dgm:prSet custT="1"/>
      <dgm:spPr/>
      <dgm:t>
        <a:bodyPr/>
        <a:lstStyle/>
        <a:p>
          <a:r>
            <a:rPr lang="ru-RU" sz="1700" dirty="0" smtClean="0">
              <a:latin typeface="Times New Roman" panose="02020603050405020304" pitchFamily="18" charset="0"/>
              <a:cs typeface="Times New Roman" panose="02020603050405020304" pitchFamily="18" charset="0"/>
            </a:rPr>
            <a:t>При подключении к SWIFT с собственным интерфейсом через Сервис-Бюро, организации необходимо иметь соответствующий квалифицированный персонал (</a:t>
          </a:r>
          <a:r>
            <a:rPr lang="ru-RU" sz="1700" dirty="0" err="1" smtClean="0">
              <a:latin typeface="Times New Roman" panose="02020603050405020304" pitchFamily="18" charset="0"/>
              <a:cs typeface="Times New Roman" panose="02020603050405020304" pitchFamily="18" charset="0"/>
            </a:rPr>
            <a:t>Security</a:t>
          </a:r>
          <a:r>
            <a:rPr lang="ru-RU" sz="1700" dirty="0" smtClean="0">
              <a:latin typeface="Times New Roman" panose="02020603050405020304" pitchFamily="18" charset="0"/>
              <a:cs typeface="Times New Roman" panose="02020603050405020304" pitchFamily="18" charset="0"/>
            </a:rPr>
            <a:t> </a:t>
          </a:r>
          <a:r>
            <a:rPr lang="ru-RU" sz="1700" dirty="0" err="1" smtClean="0">
              <a:latin typeface="Times New Roman" panose="02020603050405020304" pitchFamily="18" charset="0"/>
              <a:cs typeface="Times New Roman" panose="02020603050405020304" pitchFamily="18" charset="0"/>
            </a:rPr>
            <a:t>Officers</a:t>
          </a:r>
          <a:r>
            <a:rPr lang="ru-RU" sz="1700" dirty="0" smtClean="0">
              <a:latin typeface="Times New Roman" panose="02020603050405020304" pitchFamily="18" charset="0"/>
              <a:cs typeface="Times New Roman" panose="02020603050405020304" pitchFamily="18" charset="0"/>
            </a:rPr>
            <a:t>), администрирующий аппаратно-программный комплекс с установленным AA/AE. </a:t>
          </a:r>
          <a:endParaRPr lang="ru-RU" sz="1700" dirty="0" smtClean="0">
            <a:latin typeface="Times New Roman" panose="02020603050405020304" pitchFamily="18" charset="0"/>
            <a:cs typeface="Times New Roman" panose="02020603050405020304" pitchFamily="18" charset="0"/>
          </a:endParaRPr>
        </a:p>
      </dgm:t>
    </dgm:pt>
    <dgm:pt modelId="{A871FF4D-8146-4324-89D4-E348AA705BB8}" type="parTrans" cxnId="{8AD87D6D-7FED-4599-98D4-40D0E0BA6254}">
      <dgm:prSet/>
      <dgm:spPr/>
      <dgm:t>
        <a:bodyPr/>
        <a:lstStyle/>
        <a:p>
          <a:endParaRPr lang="ru-RU" sz="1700"/>
        </a:p>
      </dgm:t>
    </dgm:pt>
    <dgm:pt modelId="{67DB423F-49E8-47EB-BF8D-3E47672C7332}" type="sibTrans" cxnId="{8AD87D6D-7FED-4599-98D4-40D0E0BA6254}">
      <dgm:prSet/>
      <dgm:spPr/>
      <dgm:t>
        <a:bodyPr/>
        <a:lstStyle/>
        <a:p>
          <a:endParaRPr lang="ru-RU" sz="1700"/>
        </a:p>
      </dgm:t>
    </dgm:pt>
    <dgm:pt modelId="{535240DB-AD98-459C-85E7-8DA90C4492A7}" type="pres">
      <dgm:prSet presAssocID="{EA18612A-9294-40D6-AFC4-104F744EE486}" presName="linear" presStyleCnt="0">
        <dgm:presLayoutVars>
          <dgm:animLvl val="lvl"/>
          <dgm:resizeHandles val="exact"/>
        </dgm:presLayoutVars>
      </dgm:prSet>
      <dgm:spPr/>
    </dgm:pt>
    <dgm:pt modelId="{ABD5EF23-7E12-4C7C-9AA4-DDE5DB3223F3}" type="pres">
      <dgm:prSet presAssocID="{C6A8318B-64C9-4D48-9DA8-D068BDF6D122}" presName="parentText" presStyleLbl="node1" presStyleIdx="0" presStyleCnt="5">
        <dgm:presLayoutVars>
          <dgm:chMax val="0"/>
          <dgm:bulletEnabled val="1"/>
        </dgm:presLayoutVars>
      </dgm:prSet>
      <dgm:spPr/>
      <dgm:t>
        <a:bodyPr/>
        <a:lstStyle/>
        <a:p>
          <a:endParaRPr lang="ru-RU"/>
        </a:p>
      </dgm:t>
    </dgm:pt>
    <dgm:pt modelId="{D84065D1-AE6A-45AF-A996-949F268FD412}" type="pres">
      <dgm:prSet presAssocID="{25FC61C5-A709-44A0-86F2-F35F04D09476}" presName="spacer" presStyleCnt="0"/>
      <dgm:spPr/>
    </dgm:pt>
    <dgm:pt modelId="{A8C0CD97-DA09-48EF-965D-9C0E66282849}" type="pres">
      <dgm:prSet presAssocID="{4E183BED-F261-4705-BEE3-EDFFEF61A418}" presName="parentText" presStyleLbl="node1" presStyleIdx="1" presStyleCnt="5">
        <dgm:presLayoutVars>
          <dgm:chMax val="0"/>
          <dgm:bulletEnabled val="1"/>
        </dgm:presLayoutVars>
      </dgm:prSet>
      <dgm:spPr/>
    </dgm:pt>
    <dgm:pt modelId="{B0B978C8-6DB6-4D3E-BB25-D87BACCA8095}" type="pres">
      <dgm:prSet presAssocID="{F3E01137-0915-4C77-847B-095ECE203377}" presName="spacer" presStyleCnt="0"/>
      <dgm:spPr/>
    </dgm:pt>
    <dgm:pt modelId="{4B723062-78F7-4188-8724-CDEDAA676C98}" type="pres">
      <dgm:prSet presAssocID="{103F7B4C-BEF8-4B8C-A004-FA187F131A13}" presName="parentText" presStyleLbl="node1" presStyleIdx="2" presStyleCnt="5">
        <dgm:presLayoutVars>
          <dgm:chMax val="0"/>
          <dgm:bulletEnabled val="1"/>
        </dgm:presLayoutVars>
      </dgm:prSet>
      <dgm:spPr/>
    </dgm:pt>
    <dgm:pt modelId="{6F9B7F30-774A-46A6-91ED-0A8C6B5F5EFA}" type="pres">
      <dgm:prSet presAssocID="{A6237B6F-8853-490A-8744-A18F53CC26CE}" presName="spacer" presStyleCnt="0"/>
      <dgm:spPr/>
    </dgm:pt>
    <dgm:pt modelId="{5CFA3439-9BF2-42CB-9F76-882C1FBA8502}" type="pres">
      <dgm:prSet presAssocID="{3E4C3D24-9026-4B69-9A28-73DE08A3BCA2}" presName="parentText" presStyleLbl="node1" presStyleIdx="3" presStyleCnt="5">
        <dgm:presLayoutVars>
          <dgm:chMax val="0"/>
          <dgm:bulletEnabled val="1"/>
        </dgm:presLayoutVars>
      </dgm:prSet>
      <dgm:spPr/>
    </dgm:pt>
    <dgm:pt modelId="{DA75A06E-2811-43B4-AF7E-2F7FD8C96D1C}" type="pres">
      <dgm:prSet presAssocID="{3D6EF485-5D28-4B17-A657-8A5C5B7A62A6}" presName="spacer" presStyleCnt="0"/>
      <dgm:spPr/>
    </dgm:pt>
    <dgm:pt modelId="{29420AAC-2E4F-479F-8A98-0232BFC70B6B}" type="pres">
      <dgm:prSet presAssocID="{FEDED06D-947D-4EBC-9178-8F4E893230E8}" presName="parentText" presStyleLbl="node1" presStyleIdx="4" presStyleCnt="5">
        <dgm:presLayoutVars>
          <dgm:chMax val="0"/>
          <dgm:bulletEnabled val="1"/>
        </dgm:presLayoutVars>
      </dgm:prSet>
      <dgm:spPr/>
    </dgm:pt>
  </dgm:ptLst>
  <dgm:cxnLst>
    <dgm:cxn modelId="{63F398A8-F413-4F21-B1DD-CCAB501A31FC}" type="presOf" srcId="{3E4C3D24-9026-4B69-9A28-73DE08A3BCA2}" destId="{5CFA3439-9BF2-42CB-9F76-882C1FBA8502}" srcOrd="0" destOrd="0" presId="urn:microsoft.com/office/officeart/2005/8/layout/vList2"/>
    <dgm:cxn modelId="{5B9AAAC5-A78A-449A-8668-9E46EF2DACF8}" srcId="{EA18612A-9294-40D6-AFC4-104F744EE486}" destId="{3E4C3D24-9026-4B69-9A28-73DE08A3BCA2}" srcOrd="3" destOrd="0" parTransId="{C5D2DE43-5CCA-439C-AB55-299E99D90963}" sibTransId="{3D6EF485-5D28-4B17-A657-8A5C5B7A62A6}"/>
    <dgm:cxn modelId="{D1EBC639-D5EC-4831-8BF1-D07897BC9A25}" type="presOf" srcId="{4E183BED-F261-4705-BEE3-EDFFEF61A418}" destId="{A8C0CD97-DA09-48EF-965D-9C0E66282849}" srcOrd="0" destOrd="0" presId="urn:microsoft.com/office/officeart/2005/8/layout/vList2"/>
    <dgm:cxn modelId="{8AD87D6D-7FED-4599-98D4-40D0E0BA6254}" srcId="{EA18612A-9294-40D6-AFC4-104F744EE486}" destId="{FEDED06D-947D-4EBC-9178-8F4E893230E8}" srcOrd="4" destOrd="0" parTransId="{A871FF4D-8146-4324-89D4-E348AA705BB8}" sibTransId="{67DB423F-49E8-47EB-BF8D-3E47672C7332}"/>
    <dgm:cxn modelId="{8337C8F6-E29B-4FE3-B53E-E0B928C8BAEE}" srcId="{EA18612A-9294-40D6-AFC4-104F744EE486}" destId="{C6A8318B-64C9-4D48-9DA8-D068BDF6D122}" srcOrd="0" destOrd="0" parTransId="{5D326786-6BFB-41EF-9D43-BBA0663C57A7}" sibTransId="{25FC61C5-A709-44A0-86F2-F35F04D09476}"/>
    <dgm:cxn modelId="{DD14EEEE-B706-44E5-8977-BC5BBC042235}" type="presOf" srcId="{FEDED06D-947D-4EBC-9178-8F4E893230E8}" destId="{29420AAC-2E4F-479F-8A98-0232BFC70B6B}" srcOrd="0" destOrd="0" presId="urn:microsoft.com/office/officeart/2005/8/layout/vList2"/>
    <dgm:cxn modelId="{E8DFA189-5E0A-4FDF-B1B2-12C9D42F1DD0}" srcId="{EA18612A-9294-40D6-AFC4-104F744EE486}" destId="{103F7B4C-BEF8-4B8C-A004-FA187F131A13}" srcOrd="2" destOrd="0" parTransId="{0DC350EF-1AE5-43B5-91D1-1A22CC71071B}" sibTransId="{A6237B6F-8853-490A-8744-A18F53CC26CE}"/>
    <dgm:cxn modelId="{D7F0C9EB-B09F-490F-B1A7-F3844FD992F8}" srcId="{EA18612A-9294-40D6-AFC4-104F744EE486}" destId="{4E183BED-F261-4705-BEE3-EDFFEF61A418}" srcOrd="1" destOrd="0" parTransId="{F3FCE299-9D97-4790-8AB0-76B8886195FA}" sibTransId="{F3E01137-0915-4C77-847B-095ECE203377}"/>
    <dgm:cxn modelId="{E60DC029-F3A9-4BEC-BB81-15DFD6209C97}" type="presOf" srcId="{103F7B4C-BEF8-4B8C-A004-FA187F131A13}" destId="{4B723062-78F7-4188-8724-CDEDAA676C98}" srcOrd="0" destOrd="0" presId="urn:microsoft.com/office/officeart/2005/8/layout/vList2"/>
    <dgm:cxn modelId="{7DA4EB1C-220F-4A3E-A9CF-39A4F141AD86}" type="presOf" srcId="{EA18612A-9294-40D6-AFC4-104F744EE486}" destId="{535240DB-AD98-459C-85E7-8DA90C4492A7}" srcOrd="0" destOrd="0" presId="urn:microsoft.com/office/officeart/2005/8/layout/vList2"/>
    <dgm:cxn modelId="{0A2D7A86-6F82-47E6-A532-E696AA4C1F92}" type="presOf" srcId="{C6A8318B-64C9-4D48-9DA8-D068BDF6D122}" destId="{ABD5EF23-7E12-4C7C-9AA4-DDE5DB3223F3}" srcOrd="0" destOrd="0" presId="urn:microsoft.com/office/officeart/2005/8/layout/vList2"/>
    <dgm:cxn modelId="{CE112BD5-B88C-42E0-9F37-825F134073E0}" type="presParOf" srcId="{535240DB-AD98-459C-85E7-8DA90C4492A7}" destId="{ABD5EF23-7E12-4C7C-9AA4-DDE5DB3223F3}" srcOrd="0" destOrd="0" presId="urn:microsoft.com/office/officeart/2005/8/layout/vList2"/>
    <dgm:cxn modelId="{B23BD2DC-9149-479F-9C4E-FE1B4B758653}" type="presParOf" srcId="{535240DB-AD98-459C-85E7-8DA90C4492A7}" destId="{D84065D1-AE6A-45AF-A996-949F268FD412}" srcOrd="1" destOrd="0" presId="urn:microsoft.com/office/officeart/2005/8/layout/vList2"/>
    <dgm:cxn modelId="{842C262F-6362-409A-8777-9E4E911AD203}" type="presParOf" srcId="{535240DB-AD98-459C-85E7-8DA90C4492A7}" destId="{A8C0CD97-DA09-48EF-965D-9C0E66282849}" srcOrd="2" destOrd="0" presId="urn:microsoft.com/office/officeart/2005/8/layout/vList2"/>
    <dgm:cxn modelId="{3FDC2937-86C3-49B4-A2E2-866712BC4917}" type="presParOf" srcId="{535240DB-AD98-459C-85E7-8DA90C4492A7}" destId="{B0B978C8-6DB6-4D3E-BB25-D87BACCA8095}" srcOrd="3" destOrd="0" presId="urn:microsoft.com/office/officeart/2005/8/layout/vList2"/>
    <dgm:cxn modelId="{C7707876-EA49-44A5-BC92-50F35B1A37CD}" type="presParOf" srcId="{535240DB-AD98-459C-85E7-8DA90C4492A7}" destId="{4B723062-78F7-4188-8724-CDEDAA676C98}" srcOrd="4" destOrd="0" presId="urn:microsoft.com/office/officeart/2005/8/layout/vList2"/>
    <dgm:cxn modelId="{94C929AC-414E-4F43-81D0-B4D5EA698630}" type="presParOf" srcId="{535240DB-AD98-459C-85E7-8DA90C4492A7}" destId="{6F9B7F30-774A-46A6-91ED-0A8C6B5F5EFA}" srcOrd="5" destOrd="0" presId="urn:microsoft.com/office/officeart/2005/8/layout/vList2"/>
    <dgm:cxn modelId="{7E38621E-6D4C-412B-B046-8781AC5BB89B}" type="presParOf" srcId="{535240DB-AD98-459C-85E7-8DA90C4492A7}" destId="{5CFA3439-9BF2-42CB-9F76-882C1FBA8502}" srcOrd="6" destOrd="0" presId="urn:microsoft.com/office/officeart/2005/8/layout/vList2"/>
    <dgm:cxn modelId="{6F3B8159-E1E0-4545-8F07-CD7F1B4532F2}" type="presParOf" srcId="{535240DB-AD98-459C-85E7-8DA90C4492A7}" destId="{DA75A06E-2811-43B4-AF7E-2F7FD8C96D1C}" srcOrd="7" destOrd="0" presId="urn:microsoft.com/office/officeart/2005/8/layout/vList2"/>
    <dgm:cxn modelId="{D4C5810C-93AC-4833-A07D-66AFA271B024}" type="presParOf" srcId="{535240DB-AD98-459C-85E7-8DA90C4492A7}" destId="{29420AAC-2E4F-479F-8A98-0232BFC70B6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88F870-A800-43F8-99FF-A8444BECE46E}"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ru-RU"/>
        </a:p>
      </dgm:t>
    </dgm:pt>
    <dgm:pt modelId="{D77778AA-EEDC-4F4C-9A09-6B25B8727A53}">
      <dgm:prSet phldrT="[Текст]" custT="1"/>
      <dgm:spPr/>
      <dgm:t>
        <a:bodyPr/>
        <a:lstStyle/>
        <a:p>
          <a:r>
            <a:rPr lang="ru-RU" sz="1600" smtClean="0">
              <a:latin typeface="Times New Roman" panose="02020603050405020304" pitchFamily="18" charset="0"/>
              <a:cs typeface="Times New Roman" panose="02020603050405020304" pitchFamily="18" charset="0"/>
            </a:rPr>
            <a:t>SAG - SWIFT Alliance Gateway(ворота) программное обеспечение, используемое Пользователем , работающим на собственном комплексе SWIFT Alliance Access/Entry для доступа в сеть SWIFTNet по схеме "Подключение к шлюзу", через шлюз "SWIFT Alliance Gateway" Сервисного Бюро;</a:t>
          </a:r>
          <a:endParaRPr lang="ru-RU" sz="1600"/>
        </a:p>
      </dgm:t>
    </dgm:pt>
    <dgm:pt modelId="{A70D75E0-71DC-4E53-AA26-2DFF23B9A724}" type="parTrans" cxnId="{5E394F20-8883-4991-A5DF-F9A0920AF5D8}">
      <dgm:prSet/>
      <dgm:spPr/>
      <dgm:t>
        <a:bodyPr/>
        <a:lstStyle/>
        <a:p>
          <a:endParaRPr lang="ru-RU" sz="1600"/>
        </a:p>
      </dgm:t>
    </dgm:pt>
    <dgm:pt modelId="{D0E8CED4-1926-4CA2-9AAF-968DB259DF24}" type="sibTrans" cxnId="{5E394F20-8883-4991-A5DF-F9A0920AF5D8}">
      <dgm:prSet/>
      <dgm:spPr/>
      <dgm:t>
        <a:bodyPr/>
        <a:lstStyle/>
        <a:p>
          <a:endParaRPr lang="ru-RU" sz="1600"/>
        </a:p>
      </dgm:t>
    </dgm:pt>
    <dgm:pt modelId="{9E76B1A5-FAA7-443E-AADC-25C25E77D2FC}">
      <dgm:prSet custT="1"/>
      <dgm:spPr/>
      <dgm:t>
        <a:bodyPr/>
        <a:lstStyle/>
        <a:p>
          <a:r>
            <a:rPr lang="ru-RU" sz="1600" smtClean="0">
              <a:latin typeface="Times New Roman" panose="02020603050405020304" pitchFamily="18" charset="0"/>
              <a:cs typeface="Times New Roman" panose="02020603050405020304" pitchFamily="18" charset="0"/>
            </a:rPr>
            <a:t>SAC - SWIFT Alliance Connect(подключение) - программное обеспечение, используемое Пользователем, для доступа к центральному интерфейсу SWIFT Alliance Access НПК (КЦМР) через Интернет по схеме подключения "SIDE connection";</a:t>
          </a:r>
          <a:endParaRPr lang="en-US" sz="1600" dirty="0">
            <a:latin typeface="Times New Roman" panose="02020603050405020304" pitchFamily="18" charset="0"/>
            <a:cs typeface="Times New Roman" panose="02020603050405020304" pitchFamily="18" charset="0"/>
          </a:endParaRPr>
        </a:p>
      </dgm:t>
    </dgm:pt>
    <dgm:pt modelId="{238BEF29-92BC-420F-9979-C45DE9DB7B00}" type="parTrans" cxnId="{20B000F0-F26D-484B-B699-B8CC0131857F}">
      <dgm:prSet/>
      <dgm:spPr/>
      <dgm:t>
        <a:bodyPr/>
        <a:lstStyle/>
        <a:p>
          <a:endParaRPr lang="ru-RU" sz="1600"/>
        </a:p>
      </dgm:t>
    </dgm:pt>
    <dgm:pt modelId="{CF72AC74-AF0B-4D63-BABE-362F489BC601}" type="sibTrans" cxnId="{20B000F0-F26D-484B-B699-B8CC0131857F}">
      <dgm:prSet/>
      <dgm:spPr/>
      <dgm:t>
        <a:bodyPr/>
        <a:lstStyle/>
        <a:p>
          <a:endParaRPr lang="ru-RU" sz="1600"/>
        </a:p>
      </dgm:t>
    </dgm:pt>
    <dgm:pt modelId="{7261881E-4633-48DE-AB57-FCEB04AC6EB9}">
      <dgm:prSet custT="1"/>
      <dgm:spPr/>
      <dgm:t>
        <a:bodyPr/>
        <a:lstStyle/>
        <a:p>
          <a:r>
            <a:rPr lang="ru-RU" sz="1600" smtClean="0">
              <a:latin typeface="Times New Roman" panose="02020603050405020304" pitchFamily="18" charset="0"/>
              <a:cs typeface="Times New Roman" panose="02020603050405020304" pitchFamily="18" charset="0"/>
            </a:rPr>
            <a:t>В Казахстане функционирует Сервисное бюро SWIFT НПК(Национальная платежная корпорация) является сертифицированным компанией SWIFT участником, деятельность которого в полной мере соответствует предъявляемым требованиям и установленным стандартам. </a:t>
          </a:r>
          <a:endParaRPr lang="ru-RU" sz="1600" dirty="0" smtClean="0">
            <a:latin typeface="Times New Roman" panose="02020603050405020304" pitchFamily="18" charset="0"/>
            <a:cs typeface="Times New Roman" panose="02020603050405020304" pitchFamily="18" charset="0"/>
          </a:endParaRPr>
        </a:p>
      </dgm:t>
    </dgm:pt>
    <dgm:pt modelId="{F148D6B1-B2F6-4FD2-98EB-294D4317BA4D}" type="parTrans" cxnId="{57D83836-D30B-4E6E-B016-AA8B6D603F69}">
      <dgm:prSet/>
      <dgm:spPr/>
      <dgm:t>
        <a:bodyPr/>
        <a:lstStyle/>
        <a:p>
          <a:endParaRPr lang="ru-RU" sz="1600"/>
        </a:p>
      </dgm:t>
    </dgm:pt>
    <dgm:pt modelId="{7C9FA400-7C60-4ECA-A41D-9873DB0DD717}" type="sibTrans" cxnId="{57D83836-D30B-4E6E-B016-AA8B6D603F69}">
      <dgm:prSet/>
      <dgm:spPr/>
      <dgm:t>
        <a:bodyPr/>
        <a:lstStyle/>
        <a:p>
          <a:endParaRPr lang="ru-RU" sz="1600"/>
        </a:p>
      </dgm:t>
    </dgm:pt>
    <dgm:pt modelId="{70EE7551-973B-46D6-8860-549E4F6ABAC8}">
      <dgm:prSet custT="1"/>
      <dgm:spPr/>
      <dgm:t>
        <a:bodyPr/>
        <a:lstStyle/>
        <a:p>
          <a:r>
            <a:rPr lang="ru-RU" sz="1600" smtClean="0">
              <a:latin typeface="Times New Roman" panose="02020603050405020304" pitchFamily="18" charset="0"/>
              <a:cs typeface="Times New Roman" panose="02020603050405020304" pitchFamily="18" charset="0"/>
            </a:rPr>
            <a:t>Согласно внутренним правилам и регламентам компании SWIFT, Сервисное бюро SWIFT (КЦМР) ежегодно проводит предписываемые компанией процедуры по </a:t>
          </a:r>
          <a:r>
            <a:rPr lang="ru-RU" sz="1600" u="sng" smtClean="0">
              <a:latin typeface="Times New Roman" panose="02020603050405020304" pitchFamily="18" charset="0"/>
              <a:cs typeface="Times New Roman" panose="02020603050405020304" pitchFamily="18" charset="0"/>
            </a:rPr>
            <a:t>самоаттестации</a:t>
          </a:r>
          <a:r>
            <a:rPr lang="ru-RU" sz="1600" smtClean="0">
              <a:latin typeface="Times New Roman" panose="02020603050405020304" pitchFamily="18" charset="0"/>
              <a:cs typeface="Times New Roman" panose="02020603050405020304" pitchFamily="18" charset="0"/>
            </a:rPr>
            <a:t>, а также проходит ежегодный аудит непосредственно аудиторами SWIFT".</a:t>
          </a:r>
          <a:endParaRPr lang="ru-RU" sz="1600" dirty="0" smtClean="0">
            <a:latin typeface="Times New Roman" panose="02020603050405020304" pitchFamily="18" charset="0"/>
            <a:cs typeface="Times New Roman" panose="02020603050405020304" pitchFamily="18" charset="0"/>
          </a:endParaRPr>
        </a:p>
      </dgm:t>
    </dgm:pt>
    <dgm:pt modelId="{34D87CD5-770B-4953-B6ED-90E43622D72F}" type="parTrans" cxnId="{276D9B57-84F7-4E03-8D6D-4E8D51E0E62F}">
      <dgm:prSet/>
      <dgm:spPr/>
      <dgm:t>
        <a:bodyPr/>
        <a:lstStyle/>
        <a:p>
          <a:endParaRPr lang="ru-RU" sz="1600"/>
        </a:p>
      </dgm:t>
    </dgm:pt>
    <dgm:pt modelId="{209815DF-B912-4A8A-A72B-F5C6342F70E5}" type="sibTrans" cxnId="{276D9B57-84F7-4E03-8D6D-4E8D51E0E62F}">
      <dgm:prSet/>
      <dgm:spPr/>
      <dgm:t>
        <a:bodyPr/>
        <a:lstStyle/>
        <a:p>
          <a:endParaRPr lang="ru-RU" sz="1600"/>
        </a:p>
      </dgm:t>
    </dgm:pt>
    <dgm:pt modelId="{58CD32CD-BA4C-451D-A0C9-AB6C7478A90E}">
      <dgm:prSet custT="1"/>
      <dgm:spPr/>
      <dgm:t>
        <a:bodyPr/>
        <a:lstStyle/>
        <a:p>
          <a:r>
            <a:rPr lang="ru-RU" sz="1600" smtClean="0">
              <a:latin typeface="Times New Roman" panose="02020603050405020304" pitchFamily="18" charset="0"/>
              <a:cs typeface="Times New Roman" panose="02020603050405020304" pitchFamily="18" charset="0"/>
            </a:rPr>
            <a:t>По итогам сентября 2023 года юань впервые опередил евро и стал второй по популярности валютой в мировой </a:t>
          </a:r>
          <a:r>
            <a:rPr lang="ru-RU" sz="1600" smtClean="0">
              <a:latin typeface="Times New Roman" panose="02020603050405020304" pitchFamily="18" charset="0"/>
              <a:cs typeface="Times New Roman" panose="02020603050405020304" pitchFamily="18" charset="0"/>
              <a:hlinkClick xmlns:r="http://schemas.openxmlformats.org/officeDocument/2006/relationships" r:id="rId1" tooltip="Торговля"/>
            </a:rPr>
            <a:t>торговле</a:t>
          </a:r>
          <a:r>
            <a:rPr lang="ru-RU" sz="1600" smtClean="0">
              <a:latin typeface="Times New Roman" panose="02020603050405020304" pitchFamily="18" charset="0"/>
              <a:cs typeface="Times New Roman" panose="02020603050405020304" pitchFamily="18" charset="0"/>
            </a:rPr>
            <a:t> через SWIFT. Такие цифры международная платежная система обнародовала 18 октября 2023 года.</a:t>
          </a:r>
          <a:endParaRPr lang="ru-RU" sz="1600" dirty="0">
            <a:latin typeface="Times New Roman" panose="02020603050405020304" pitchFamily="18" charset="0"/>
            <a:cs typeface="Times New Roman" panose="02020603050405020304" pitchFamily="18" charset="0"/>
          </a:endParaRPr>
        </a:p>
      </dgm:t>
    </dgm:pt>
    <dgm:pt modelId="{BE71ABA1-8044-4C35-B1E9-0EB8A7B90190}" type="parTrans" cxnId="{7AFAFFB7-1935-4BC0-95F0-FF74B047F10A}">
      <dgm:prSet/>
      <dgm:spPr/>
      <dgm:t>
        <a:bodyPr/>
        <a:lstStyle/>
        <a:p>
          <a:endParaRPr lang="ru-RU" sz="1600"/>
        </a:p>
      </dgm:t>
    </dgm:pt>
    <dgm:pt modelId="{2BBBA92F-D2AD-4247-BF5C-7C8E67904261}" type="sibTrans" cxnId="{7AFAFFB7-1935-4BC0-95F0-FF74B047F10A}">
      <dgm:prSet/>
      <dgm:spPr/>
      <dgm:t>
        <a:bodyPr/>
        <a:lstStyle/>
        <a:p>
          <a:endParaRPr lang="ru-RU" sz="1600"/>
        </a:p>
      </dgm:t>
    </dgm:pt>
    <dgm:pt modelId="{208619FB-5E56-4CA2-9237-25170A644FE3}">
      <dgm:prSet custT="1"/>
      <dgm:spPr/>
      <dgm:t>
        <a:bodyPr/>
        <a:lstStyle/>
        <a:p>
          <a:r>
            <a:rPr lang="ru-RU" sz="1600" smtClean="0">
              <a:latin typeface="Times New Roman" panose="02020603050405020304" pitchFamily="18" charset="0"/>
              <a:cs typeface="Times New Roman" panose="02020603050405020304" pitchFamily="18" charset="0"/>
            </a:rPr>
            <a:t>По данным SWIFT, доля юаня в международных расчетах в сентябре 2023 года выросла до 5,8% (самый высокий показатель за пять лет) с 4,82% месяцем ранее. </a:t>
          </a:r>
          <a:endParaRPr lang="ru-RU" sz="1600" dirty="0" smtClean="0">
            <a:latin typeface="Times New Roman" panose="02020603050405020304" pitchFamily="18" charset="0"/>
            <a:cs typeface="Times New Roman" panose="02020603050405020304" pitchFamily="18" charset="0"/>
          </a:endParaRPr>
        </a:p>
      </dgm:t>
    </dgm:pt>
    <dgm:pt modelId="{1DAACFB8-6057-4D50-8272-14EC8ED2ACAD}" type="parTrans" cxnId="{FC2D7C92-81C8-4C44-867F-B17298FE1343}">
      <dgm:prSet/>
      <dgm:spPr/>
      <dgm:t>
        <a:bodyPr/>
        <a:lstStyle/>
        <a:p>
          <a:endParaRPr lang="ru-RU" sz="1600"/>
        </a:p>
      </dgm:t>
    </dgm:pt>
    <dgm:pt modelId="{695D620A-19A6-46D6-A444-F6F1E1AB90BF}" type="sibTrans" cxnId="{FC2D7C92-81C8-4C44-867F-B17298FE1343}">
      <dgm:prSet/>
      <dgm:spPr/>
      <dgm:t>
        <a:bodyPr/>
        <a:lstStyle/>
        <a:p>
          <a:endParaRPr lang="ru-RU" sz="1600"/>
        </a:p>
      </dgm:t>
    </dgm:pt>
    <dgm:pt modelId="{136DD3CF-420F-4996-89FA-883ABF819DAF}">
      <dgm:prSet custT="1"/>
      <dgm:spPr/>
      <dgm:t>
        <a:bodyPr/>
        <a:lstStyle/>
        <a:p>
          <a:r>
            <a:rPr lang="ru-RU" sz="1600" smtClean="0">
              <a:latin typeface="Times New Roman" panose="02020603050405020304" pitchFamily="18" charset="0"/>
              <a:cs typeface="Times New Roman" panose="02020603050405020304" pitchFamily="18" charset="0"/>
            </a:rPr>
            <a:t>Показатель евро за это время снизился с 6,43% до 5,43%. Доллар сохранил первое место с результатом в 84,15% по итогам первого </a:t>
          </a:r>
          <a:r>
            <a:rPr lang="ru-RU" sz="1600" u="sng" smtClean="0">
              <a:latin typeface="Times New Roman" panose="02020603050405020304" pitchFamily="18" charset="0"/>
              <a:cs typeface="Times New Roman" panose="02020603050405020304" pitchFamily="18" charset="0"/>
            </a:rPr>
            <a:t>осеннего месяца 2023 </a:t>
          </a:r>
          <a:r>
            <a:rPr lang="ru-RU" sz="1600" smtClean="0">
              <a:latin typeface="Times New Roman" panose="02020603050405020304" pitchFamily="18" charset="0"/>
              <a:cs typeface="Times New Roman" panose="02020603050405020304" pitchFamily="18" charset="0"/>
            </a:rPr>
            <a:t>года. следом за евро идут </a:t>
          </a:r>
          <a:r>
            <a:rPr lang="ru-RU" sz="1600" u="sng" smtClean="0">
              <a:latin typeface="Times New Roman" panose="02020603050405020304" pitchFamily="18" charset="0"/>
              <a:cs typeface="Times New Roman" panose="02020603050405020304" pitchFamily="18" charset="0"/>
            </a:rPr>
            <a:t>японская иена</a:t>
          </a:r>
          <a:r>
            <a:rPr lang="ru-RU" sz="1600" smtClean="0">
              <a:latin typeface="Times New Roman" panose="02020603050405020304" pitchFamily="18" charset="0"/>
              <a:cs typeface="Times New Roman" panose="02020603050405020304" pitchFamily="18" charset="0"/>
            </a:rPr>
            <a:t>, доля которой повысилась с 1,28% в августе 2023 года до 1,4% месяц спустя, и саудовский риал с долей 0,56% в сентябре против 0,63% в августе.</a:t>
          </a:r>
          <a:endParaRPr lang="ru-RU" sz="1600" dirty="0">
            <a:latin typeface="Times New Roman" panose="02020603050405020304" pitchFamily="18" charset="0"/>
            <a:cs typeface="Times New Roman" panose="02020603050405020304" pitchFamily="18" charset="0"/>
          </a:endParaRPr>
        </a:p>
      </dgm:t>
    </dgm:pt>
    <dgm:pt modelId="{1BA32437-2CC9-43AB-90B9-58577FF8B2F9}" type="parTrans" cxnId="{4F95BAED-58B6-4143-989E-98D374A1CD6F}">
      <dgm:prSet/>
      <dgm:spPr/>
      <dgm:t>
        <a:bodyPr/>
        <a:lstStyle/>
        <a:p>
          <a:endParaRPr lang="ru-RU" sz="1600"/>
        </a:p>
      </dgm:t>
    </dgm:pt>
    <dgm:pt modelId="{58376654-6F72-4829-843B-CDB5127301E5}" type="sibTrans" cxnId="{4F95BAED-58B6-4143-989E-98D374A1CD6F}">
      <dgm:prSet/>
      <dgm:spPr/>
      <dgm:t>
        <a:bodyPr/>
        <a:lstStyle/>
        <a:p>
          <a:endParaRPr lang="ru-RU" sz="1600"/>
        </a:p>
      </dgm:t>
    </dgm:pt>
    <dgm:pt modelId="{01953784-63B1-4153-B5AA-45F60695C8E7}" type="pres">
      <dgm:prSet presAssocID="{2C88F870-A800-43F8-99FF-A8444BECE46E}" presName="linear" presStyleCnt="0">
        <dgm:presLayoutVars>
          <dgm:animLvl val="lvl"/>
          <dgm:resizeHandles val="exact"/>
        </dgm:presLayoutVars>
      </dgm:prSet>
      <dgm:spPr/>
    </dgm:pt>
    <dgm:pt modelId="{07DC120A-E3CC-47C6-90C9-62FC016CFB4F}" type="pres">
      <dgm:prSet presAssocID="{D77778AA-EEDC-4F4C-9A09-6B25B8727A53}" presName="parentText" presStyleLbl="node1" presStyleIdx="0" presStyleCnt="7">
        <dgm:presLayoutVars>
          <dgm:chMax val="0"/>
          <dgm:bulletEnabled val="1"/>
        </dgm:presLayoutVars>
      </dgm:prSet>
      <dgm:spPr/>
      <dgm:t>
        <a:bodyPr/>
        <a:lstStyle/>
        <a:p>
          <a:endParaRPr lang="ru-RU"/>
        </a:p>
      </dgm:t>
    </dgm:pt>
    <dgm:pt modelId="{916807CC-50A2-4AD7-986A-EA4FAAF210B5}" type="pres">
      <dgm:prSet presAssocID="{D0E8CED4-1926-4CA2-9AAF-968DB259DF24}" presName="spacer" presStyleCnt="0"/>
      <dgm:spPr/>
    </dgm:pt>
    <dgm:pt modelId="{0C5C7559-709C-4F17-B0AF-25AE73ECD16C}" type="pres">
      <dgm:prSet presAssocID="{9E76B1A5-FAA7-443E-AADC-25C25E77D2FC}" presName="parentText" presStyleLbl="node1" presStyleIdx="1" presStyleCnt="7">
        <dgm:presLayoutVars>
          <dgm:chMax val="0"/>
          <dgm:bulletEnabled val="1"/>
        </dgm:presLayoutVars>
      </dgm:prSet>
      <dgm:spPr/>
    </dgm:pt>
    <dgm:pt modelId="{E91BAB95-7400-4AE4-9CC7-62D83A724BD6}" type="pres">
      <dgm:prSet presAssocID="{CF72AC74-AF0B-4D63-BABE-362F489BC601}" presName="spacer" presStyleCnt="0"/>
      <dgm:spPr/>
    </dgm:pt>
    <dgm:pt modelId="{4FD0D83B-F39A-4530-BD9E-3F3F1F9635B3}" type="pres">
      <dgm:prSet presAssocID="{7261881E-4633-48DE-AB57-FCEB04AC6EB9}" presName="parentText" presStyleLbl="node1" presStyleIdx="2" presStyleCnt="7">
        <dgm:presLayoutVars>
          <dgm:chMax val="0"/>
          <dgm:bulletEnabled val="1"/>
        </dgm:presLayoutVars>
      </dgm:prSet>
      <dgm:spPr/>
    </dgm:pt>
    <dgm:pt modelId="{EFDFCD50-06AE-4885-A3E4-E49840510083}" type="pres">
      <dgm:prSet presAssocID="{7C9FA400-7C60-4ECA-A41D-9873DB0DD717}" presName="spacer" presStyleCnt="0"/>
      <dgm:spPr/>
    </dgm:pt>
    <dgm:pt modelId="{E7776616-969A-4370-B6A6-C95F5B3C4EB9}" type="pres">
      <dgm:prSet presAssocID="{70EE7551-973B-46D6-8860-549E4F6ABAC8}" presName="parentText" presStyleLbl="node1" presStyleIdx="3" presStyleCnt="7">
        <dgm:presLayoutVars>
          <dgm:chMax val="0"/>
          <dgm:bulletEnabled val="1"/>
        </dgm:presLayoutVars>
      </dgm:prSet>
      <dgm:spPr/>
    </dgm:pt>
    <dgm:pt modelId="{F829CDA5-3AD7-4D10-A0DE-0893AF549E79}" type="pres">
      <dgm:prSet presAssocID="{209815DF-B912-4A8A-A72B-F5C6342F70E5}" presName="spacer" presStyleCnt="0"/>
      <dgm:spPr/>
    </dgm:pt>
    <dgm:pt modelId="{39554CCB-E5F1-4587-9B8F-A1960E728EBC}" type="pres">
      <dgm:prSet presAssocID="{58CD32CD-BA4C-451D-A0C9-AB6C7478A90E}" presName="parentText" presStyleLbl="node1" presStyleIdx="4" presStyleCnt="7">
        <dgm:presLayoutVars>
          <dgm:chMax val="0"/>
          <dgm:bulletEnabled val="1"/>
        </dgm:presLayoutVars>
      </dgm:prSet>
      <dgm:spPr/>
    </dgm:pt>
    <dgm:pt modelId="{163A7FB2-908E-45A1-8F69-8C0C909B6AEA}" type="pres">
      <dgm:prSet presAssocID="{2BBBA92F-D2AD-4247-BF5C-7C8E67904261}" presName="spacer" presStyleCnt="0"/>
      <dgm:spPr/>
    </dgm:pt>
    <dgm:pt modelId="{BB528A25-6196-43AA-A957-D42DD0FA4734}" type="pres">
      <dgm:prSet presAssocID="{208619FB-5E56-4CA2-9237-25170A644FE3}" presName="parentText" presStyleLbl="node1" presStyleIdx="5" presStyleCnt="7">
        <dgm:presLayoutVars>
          <dgm:chMax val="0"/>
          <dgm:bulletEnabled val="1"/>
        </dgm:presLayoutVars>
      </dgm:prSet>
      <dgm:spPr/>
    </dgm:pt>
    <dgm:pt modelId="{F6A103FF-BEF0-469F-8250-AC17985FFC48}" type="pres">
      <dgm:prSet presAssocID="{695D620A-19A6-46D6-A444-F6F1E1AB90BF}" presName="spacer" presStyleCnt="0"/>
      <dgm:spPr/>
    </dgm:pt>
    <dgm:pt modelId="{A632BF67-BD3D-4D52-85A6-AF5C886A3407}" type="pres">
      <dgm:prSet presAssocID="{136DD3CF-420F-4996-89FA-883ABF819DAF}" presName="parentText" presStyleLbl="node1" presStyleIdx="6" presStyleCnt="7">
        <dgm:presLayoutVars>
          <dgm:chMax val="0"/>
          <dgm:bulletEnabled val="1"/>
        </dgm:presLayoutVars>
      </dgm:prSet>
      <dgm:spPr/>
    </dgm:pt>
  </dgm:ptLst>
  <dgm:cxnLst>
    <dgm:cxn modelId="{20B000F0-F26D-484B-B699-B8CC0131857F}" srcId="{2C88F870-A800-43F8-99FF-A8444BECE46E}" destId="{9E76B1A5-FAA7-443E-AADC-25C25E77D2FC}" srcOrd="1" destOrd="0" parTransId="{238BEF29-92BC-420F-9979-C45DE9DB7B00}" sibTransId="{CF72AC74-AF0B-4D63-BABE-362F489BC601}"/>
    <dgm:cxn modelId="{4F95BAED-58B6-4143-989E-98D374A1CD6F}" srcId="{2C88F870-A800-43F8-99FF-A8444BECE46E}" destId="{136DD3CF-420F-4996-89FA-883ABF819DAF}" srcOrd="6" destOrd="0" parTransId="{1BA32437-2CC9-43AB-90B9-58577FF8B2F9}" sibTransId="{58376654-6F72-4829-843B-CDB5127301E5}"/>
    <dgm:cxn modelId="{5813BC73-0268-448C-9CCA-8AD704E816FA}" type="presOf" srcId="{136DD3CF-420F-4996-89FA-883ABF819DAF}" destId="{A632BF67-BD3D-4D52-85A6-AF5C886A3407}" srcOrd="0" destOrd="0" presId="urn:microsoft.com/office/officeart/2005/8/layout/vList2"/>
    <dgm:cxn modelId="{97D0018B-D379-49CB-8BE5-1557B6E7140E}" type="presOf" srcId="{9E76B1A5-FAA7-443E-AADC-25C25E77D2FC}" destId="{0C5C7559-709C-4F17-B0AF-25AE73ECD16C}" srcOrd="0" destOrd="0" presId="urn:microsoft.com/office/officeart/2005/8/layout/vList2"/>
    <dgm:cxn modelId="{440B2EB8-F951-4E54-9611-83955509CD10}" type="presOf" srcId="{7261881E-4633-48DE-AB57-FCEB04AC6EB9}" destId="{4FD0D83B-F39A-4530-BD9E-3F3F1F9635B3}" srcOrd="0" destOrd="0" presId="urn:microsoft.com/office/officeart/2005/8/layout/vList2"/>
    <dgm:cxn modelId="{57D83836-D30B-4E6E-B016-AA8B6D603F69}" srcId="{2C88F870-A800-43F8-99FF-A8444BECE46E}" destId="{7261881E-4633-48DE-AB57-FCEB04AC6EB9}" srcOrd="2" destOrd="0" parTransId="{F148D6B1-B2F6-4FD2-98EB-294D4317BA4D}" sibTransId="{7C9FA400-7C60-4ECA-A41D-9873DB0DD717}"/>
    <dgm:cxn modelId="{6F1F1CF3-3867-4167-964A-E4B4441064DF}" type="presOf" srcId="{70EE7551-973B-46D6-8860-549E4F6ABAC8}" destId="{E7776616-969A-4370-B6A6-C95F5B3C4EB9}" srcOrd="0" destOrd="0" presId="urn:microsoft.com/office/officeart/2005/8/layout/vList2"/>
    <dgm:cxn modelId="{276D9B57-84F7-4E03-8D6D-4E8D51E0E62F}" srcId="{2C88F870-A800-43F8-99FF-A8444BECE46E}" destId="{70EE7551-973B-46D6-8860-549E4F6ABAC8}" srcOrd="3" destOrd="0" parTransId="{34D87CD5-770B-4953-B6ED-90E43622D72F}" sibTransId="{209815DF-B912-4A8A-A72B-F5C6342F70E5}"/>
    <dgm:cxn modelId="{ED84E385-4E8D-4B69-A78B-249F9D52011F}" type="presOf" srcId="{D77778AA-EEDC-4F4C-9A09-6B25B8727A53}" destId="{07DC120A-E3CC-47C6-90C9-62FC016CFB4F}" srcOrd="0" destOrd="0" presId="urn:microsoft.com/office/officeart/2005/8/layout/vList2"/>
    <dgm:cxn modelId="{DD263729-1527-4CED-9686-C5D80EB95767}" type="presOf" srcId="{2C88F870-A800-43F8-99FF-A8444BECE46E}" destId="{01953784-63B1-4153-B5AA-45F60695C8E7}" srcOrd="0" destOrd="0" presId="urn:microsoft.com/office/officeart/2005/8/layout/vList2"/>
    <dgm:cxn modelId="{919F84B4-6114-47C0-8E47-81F2A4562AD3}" type="presOf" srcId="{208619FB-5E56-4CA2-9237-25170A644FE3}" destId="{BB528A25-6196-43AA-A957-D42DD0FA4734}" srcOrd="0" destOrd="0" presId="urn:microsoft.com/office/officeart/2005/8/layout/vList2"/>
    <dgm:cxn modelId="{5E394F20-8883-4991-A5DF-F9A0920AF5D8}" srcId="{2C88F870-A800-43F8-99FF-A8444BECE46E}" destId="{D77778AA-EEDC-4F4C-9A09-6B25B8727A53}" srcOrd="0" destOrd="0" parTransId="{A70D75E0-71DC-4E53-AA26-2DFF23B9A724}" sibTransId="{D0E8CED4-1926-4CA2-9AAF-968DB259DF24}"/>
    <dgm:cxn modelId="{FC2D7C92-81C8-4C44-867F-B17298FE1343}" srcId="{2C88F870-A800-43F8-99FF-A8444BECE46E}" destId="{208619FB-5E56-4CA2-9237-25170A644FE3}" srcOrd="5" destOrd="0" parTransId="{1DAACFB8-6057-4D50-8272-14EC8ED2ACAD}" sibTransId="{695D620A-19A6-46D6-A444-F6F1E1AB90BF}"/>
    <dgm:cxn modelId="{7AFAFFB7-1935-4BC0-95F0-FF74B047F10A}" srcId="{2C88F870-A800-43F8-99FF-A8444BECE46E}" destId="{58CD32CD-BA4C-451D-A0C9-AB6C7478A90E}" srcOrd="4" destOrd="0" parTransId="{BE71ABA1-8044-4C35-B1E9-0EB8A7B90190}" sibTransId="{2BBBA92F-D2AD-4247-BF5C-7C8E67904261}"/>
    <dgm:cxn modelId="{FC28F598-784B-46E4-A6F7-1B887956EA0F}" type="presOf" srcId="{58CD32CD-BA4C-451D-A0C9-AB6C7478A90E}" destId="{39554CCB-E5F1-4587-9B8F-A1960E728EBC}" srcOrd="0" destOrd="0" presId="urn:microsoft.com/office/officeart/2005/8/layout/vList2"/>
    <dgm:cxn modelId="{B9B60267-3CDB-4FC2-80D6-1BE00D11173E}" type="presParOf" srcId="{01953784-63B1-4153-B5AA-45F60695C8E7}" destId="{07DC120A-E3CC-47C6-90C9-62FC016CFB4F}" srcOrd="0" destOrd="0" presId="urn:microsoft.com/office/officeart/2005/8/layout/vList2"/>
    <dgm:cxn modelId="{060E8248-70C9-460F-8E40-1C2DA31DC263}" type="presParOf" srcId="{01953784-63B1-4153-B5AA-45F60695C8E7}" destId="{916807CC-50A2-4AD7-986A-EA4FAAF210B5}" srcOrd="1" destOrd="0" presId="urn:microsoft.com/office/officeart/2005/8/layout/vList2"/>
    <dgm:cxn modelId="{510301B8-E62C-448D-AD1F-D1A7C0F0E1CA}" type="presParOf" srcId="{01953784-63B1-4153-B5AA-45F60695C8E7}" destId="{0C5C7559-709C-4F17-B0AF-25AE73ECD16C}" srcOrd="2" destOrd="0" presId="urn:microsoft.com/office/officeart/2005/8/layout/vList2"/>
    <dgm:cxn modelId="{291322E6-615B-4F63-8568-948BA259E8E3}" type="presParOf" srcId="{01953784-63B1-4153-B5AA-45F60695C8E7}" destId="{E91BAB95-7400-4AE4-9CC7-62D83A724BD6}" srcOrd="3" destOrd="0" presId="urn:microsoft.com/office/officeart/2005/8/layout/vList2"/>
    <dgm:cxn modelId="{0A6AA430-9221-4B8E-AD80-0801D9A0A72C}" type="presParOf" srcId="{01953784-63B1-4153-B5AA-45F60695C8E7}" destId="{4FD0D83B-F39A-4530-BD9E-3F3F1F9635B3}" srcOrd="4" destOrd="0" presId="urn:microsoft.com/office/officeart/2005/8/layout/vList2"/>
    <dgm:cxn modelId="{9B1899E3-0067-443A-A3CB-5D7541841B92}" type="presParOf" srcId="{01953784-63B1-4153-B5AA-45F60695C8E7}" destId="{EFDFCD50-06AE-4885-A3E4-E49840510083}" srcOrd="5" destOrd="0" presId="urn:microsoft.com/office/officeart/2005/8/layout/vList2"/>
    <dgm:cxn modelId="{5AEB7D0B-70C2-4689-AA3C-E996A8C4992C}" type="presParOf" srcId="{01953784-63B1-4153-B5AA-45F60695C8E7}" destId="{E7776616-969A-4370-B6A6-C95F5B3C4EB9}" srcOrd="6" destOrd="0" presId="urn:microsoft.com/office/officeart/2005/8/layout/vList2"/>
    <dgm:cxn modelId="{34E0E8EF-2CA3-4B9B-8119-E2FCD58F12D3}" type="presParOf" srcId="{01953784-63B1-4153-B5AA-45F60695C8E7}" destId="{F829CDA5-3AD7-4D10-A0DE-0893AF549E79}" srcOrd="7" destOrd="0" presId="urn:microsoft.com/office/officeart/2005/8/layout/vList2"/>
    <dgm:cxn modelId="{2AA45793-CE7B-4CB7-94A8-8CE578C707ED}" type="presParOf" srcId="{01953784-63B1-4153-B5AA-45F60695C8E7}" destId="{39554CCB-E5F1-4587-9B8F-A1960E728EBC}" srcOrd="8" destOrd="0" presId="urn:microsoft.com/office/officeart/2005/8/layout/vList2"/>
    <dgm:cxn modelId="{48C8C437-8CBC-44B5-8024-EE4CE63A02CE}" type="presParOf" srcId="{01953784-63B1-4153-B5AA-45F60695C8E7}" destId="{163A7FB2-908E-45A1-8F69-8C0C909B6AEA}" srcOrd="9" destOrd="0" presId="urn:microsoft.com/office/officeart/2005/8/layout/vList2"/>
    <dgm:cxn modelId="{990100D0-3F6D-4B82-8CBB-1619087B154E}" type="presParOf" srcId="{01953784-63B1-4153-B5AA-45F60695C8E7}" destId="{BB528A25-6196-43AA-A957-D42DD0FA4734}" srcOrd="10" destOrd="0" presId="urn:microsoft.com/office/officeart/2005/8/layout/vList2"/>
    <dgm:cxn modelId="{77440726-B5CC-4B1E-9B55-D070546D91A7}" type="presParOf" srcId="{01953784-63B1-4153-B5AA-45F60695C8E7}" destId="{F6A103FF-BEF0-469F-8250-AC17985FFC48}" srcOrd="11" destOrd="0" presId="urn:microsoft.com/office/officeart/2005/8/layout/vList2"/>
    <dgm:cxn modelId="{8BB83CF5-24CB-4B74-BC09-97BAEF877E2F}" type="presParOf" srcId="{01953784-63B1-4153-B5AA-45F60695C8E7}" destId="{A632BF67-BD3D-4D52-85A6-AF5C886A3407}"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287B7C-5587-433C-90D4-15682C733944}"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ru-RU"/>
        </a:p>
      </dgm:t>
    </dgm:pt>
    <dgm:pt modelId="{65D90FEA-6F76-48C8-B2D5-3781AF249191}">
      <dgm:prSet phldrT="[Текст]" custT="1"/>
      <dgm:spPr/>
      <dgm:t>
        <a:bodyPr/>
        <a:lstStyle/>
        <a:p>
          <a:r>
            <a:rPr lang="ru-RU" sz="1600" b="1" smtClean="0">
              <a:latin typeface="Times New Roman" panose="02020603050405020304" pitchFamily="18" charset="0"/>
              <a:cs typeface="Times New Roman" panose="02020603050405020304" pitchFamily="18" charset="0"/>
            </a:rPr>
            <a:t>По состоянию на 2021 г. членами SWIFT являются более 11 тыс. финансовых организаций в более чем 200 странах мира, в том числе около 1 тыс. корпораций. Средний оборот более 30 млн сообщений в день. </a:t>
          </a:r>
          <a:r>
            <a:rPr lang="ru-RU" sz="1600" smtClean="0">
              <a:latin typeface="Times New Roman" panose="02020603050405020304" pitchFamily="18" charset="0"/>
              <a:cs typeface="Times New Roman" panose="02020603050405020304" pitchFamily="18" charset="0"/>
            </a:rPr>
            <a:t>10500 крупнейших банков и финансовых организаций из 215 стран данные на сентябрь 2023г.</a:t>
          </a:r>
          <a:endParaRPr lang="ru-RU" sz="1600"/>
        </a:p>
      </dgm:t>
    </dgm:pt>
    <dgm:pt modelId="{FC3B5B01-7C85-47E5-ADE2-1EC02DE44AE7}" type="parTrans" cxnId="{0784E360-32D6-434D-9570-55B250D95AEB}">
      <dgm:prSet/>
      <dgm:spPr/>
      <dgm:t>
        <a:bodyPr/>
        <a:lstStyle/>
        <a:p>
          <a:endParaRPr lang="ru-RU" sz="1600"/>
        </a:p>
      </dgm:t>
    </dgm:pt>
    <dgm:pt modelId="{9CA24544-F1FF-453D-869F-2235A5ED3892}" type="sibTrans" cxnId="{0784E360-32D6-434D-9570-55B250D95AEB}">
      <dgm:prSet/>
      <dgm:spPr/>
      <dgm:t>
        <a:bodyPr/>
        <a:lstStyle/>
        <a:p>
          <a:endParaRPr lang="ru-RU" sz="1600"/>
        </a:p>
      </dgm:t>
    </dgm:pt>
    <dgm:pt modelId="{841004AC-8E94-414B-A45E-FC93CE88C196}">
      <dgm:prSet custT="1"/>
      <dgm:spPr/>
      <dgm:t>
        <a:bodyPr/>
        <a:lstStyle/>
        <a:p>
          <a:r>
            <a:rPr lang="ru-RU" sz="1600" smtClean="0">
              <a:latin typeface="Times New Roman" panose="02020603050405020304" pitchFamily="18" charset="0"/>
              <a:cs typeface="Times New Roman" panose="02020603050405020304" pitchFamily="18" charset="0"/>
            </a:rPr>
            <a:t>На протяжении 43 лет система считалась самой защищенной и неуязвимой для кибермошенников, но в 2016 г. хакеры смогли взломать систему финансовых транзакций SWIFT. Была совершена попытка вывести из банка южноазиатской страны 951 млн долларов США. Большая часть транзакций была заблокирована, однако 81 млн долларов США удалось вывести на счета игорных заведений на Филиппинах, после чего следы этих денег были потеряны.</a:t>
          </a:r>
          <a:endParaRPr lang="ru-RU" sz="1600" dirty="0" smtClean="0">
            <a:latin typeface="Times New Roman" panose="02020603050405020304" pitchFamily="18" charset="0"/>
            <a:cs typeface="Times New Roman" panose="02020603050405020304" pitchFamily="18" charset="0"/>
          </a:endParaRPr>
        </a:p>
      </dgm:t>
    </dgm:pt>
    <dgm:pt modelId="{F05E31F3-29FD-49EF-9377-E0BD85D6F4F0}" type="parTrans" cxnId="{7EACB2B6-0929-4653-8F5F-62B90BB973A4}">
      <dgm:prSet/>
      <dgm:spPr/>
      <dgm:t>
        <a:bodyPr/>
        <a:lstStyle/>
        <a:p>
          <a:endParaRPr lang="ru-RU" sz="1600"/>
        </a:p>
      </dgm:t>
    </dgm:pt>
    <dgm:pt modelId="{DEBDEC59-1448-4FB0-A4EF-0D7E7F3F7709}" type="sibTrans" cxnId="{7EACB2B6-0929-4653-8F5F-62B90BB973A4}">
      <dgm:prSet/>
      <dgm:spPr/>
      <dgm:t>
        <a:bodyPr/>
        <a:lstStyle/>
        <a:p>
          <a:endParaRPr lang="ru-RU" sz="1600"/>
        </a:p>
      </dgm:t>
    </dgm:pt>
    <dgm:pt modelId="{B0D876F8-2CC3-43EB-999B-9F528E3CA62D}">
      <dgm:prSet custT="1"/>
      <dgm:spPr/>
      <dgm:t>
        <a:bodyPr/>
        <a:lstStyle/>
        <a:p>
          <a:r>
            <a:rPr lang="ru-RU" sz="1600" smtClean="0">
              <a:latin typeface="Times New Roman" panose="02020603050405020304" pitchFamily="18" charset="0"/>
              <a:cs typeface="Times New Roman" panose="02020603050405020304" pitchFamily="18" charset="0"/>
            </a:rPr>
            <a:t>После этой новости по всему миру регулярно стали появляться новости </a:t>
          </a:r>
          <a:r>
            <a:rPr lang="ru-RU" sz="1600" u="sng" smtClean="0">
              <a:latin typeface="Times New Roman" panose="02020603050405020304" pitchFamily="18" charset="0"/>
              <a:cs typeface="Times New Roman" panose="02020603050405020304" pitchFamily="18" charset="0"/>
            </a:rPr>
            <a:t>о попытках или успешных атаках </a:t>
          </a:r>
          <a:r>
            <a:rPr lang="ru-RU" sz="1600" smtClean="0">
              <a:latin typeface="Times New Roman" panose="02020603050405020304" pitchFamily="18" charset="0"/>
              <a:cs typeface="Times New Roman" panose="02020603050405020304" pitchFamily="18" charset="0"/>
            </a:rPr>
            <a:t>на участников платежной системы SWIFT, что объясняется появлением к ней интереса у сообщества кибермошенников. </a:t>
          </a:r>
          <a:endParaRPr lang="ru-RU" sz="1600" dirty="0" smtClean="0">
            <a:latin typeface="Times New Roman" panose="02020603050405020304" pitchFamily="18" charset="0"/>
            <a:cs typeface="Times New Roman" panose="02020603050405020304" pitchFamily="18" charset="0"/>
          </a:endParaRPr>
        </a:p>
      </dgm:t>
    </dgm:pt>
    <dgm:pt modelId="{CE5D8821-0F77-4418-9B89-7EB2CFBC2EEE}" type="parTrans" cxnId="{864F3FCB-7E8B-4A56-B900-92FECDB40F10}">
      <dgm:prSet/>
      <dgm:spPr/>
      <dgm:t>
        <a:bodyPr/>
        <a:lstStyle/>
        <a:p>
          <a:endParaRPr lang="ru-RU" sz="1600"/>
        </a:p>
      </dgm:t>
    </dgm:pt>
    <dgm:pt modelId="{EFBFE267-F2D6-452D-83C6-F66F7E7B605A}" type="sibTrans" cxnId="{864F3FCB-7E8B-4A56-B900-92FECDB40F10}">
      <dgm:prSet/>
      <dgm:spPr/>
      <dgm:t>
        <a:bodyPr/>
        <a:lstStyle/>
        <a:p>
          <a:endParaRPr lang="ru-RU" sz="1600"/>
        </a:p>
      </dgm:t>
    </dgm:pt>
    <dgm:pt modelId="{CE98C015-91EE-4987-9D20-FDB100632E61}">
      <dgm:prSet custT="1"/>
      <dgm:spPr/>
      <dgm:t>
        <a:bodyPr/>
        <a:lstStyle/>
        <a:p>
          <a:r>
            <a:rPr lang="ru-RU" sz="1600" smtClean="0">
              <a:latin typeface="Times New Roman" panose="02020603050405020304" pitchFamily="18" charset="0"/>
              <a:cs typeface="Times New Roman" panose="02020603050405020304" pitchFamily="18" charset="0"/>
            </a:rPr>
            <a:t>Также в России 15 декабря 2017 г. была зафиксирована успешная кибератака на один из российских банков с выводом денег за рубеж. В обзоре FinCERT говорится: "В Банк России направлена информация об одной успешной атаке на рабочее место оператора системы SWIFT. Объем несанкционированных операций в результате данной атаки составил 339,5 млн рублей".</a:t>
          </a:r>
          <a:endParaRPr lang="ru-RU" sz="1600" b="1" dirty="0">
            <a:latin typeface="Times New Roman" panose="02020603050405020304" pitchFamily="18" charset="0"/>
            <a:cs typeface="Times New Roman" panose="02020603050405020304" pitchFamily="18" charset="0"/>
          </a:endParaRPr>
        </a:p>
      </dgm:t>
    </dgm:pt>
    <dgm:pt modelId="{D4AF3BD9-5D31-44E3-B398-A617DAD6CA83}" type="parTrans" cxnId="{4E61E695-4636-4744-A086-661254E8E3C3}">
      <dgm:prSet/>
      <dgm:spPr/>
      <dgm:t>
        <a:bodyPr/>
        <a:lstStyle/>
        <a:p>
          <a:endParaRPr lang="ru-RU" sz="1600"/>
        </a:p>
      </dgm:t>
    </dgm:pt>
    <dgm:pt modelId="{7A83B803-05CF-4BA4-B8B3-AC44D1E0B92B}" type="sibTrans" cxnId="{4E61E695-4636-4744-A086-661254E8E3C3}">
      <dgm:prSet/>
      <dgm:spPr/>
      <dgm:t>
        <a:bodyPr/>
        <a:lstStyle/>
        <a:p>
          <a:endParaRPr lang="ru-RU" sz="1600"/>
        </a:p>
      </dgm:t>
    </dgm:pt>
    <dgm:pt modelId="{2561744A-6D1F-48B9-96EC-85EAE97D5DBF}">
      <dgm:prSet custT="1"/>
      <dgm:spPr/>
      <dgm:t>
        <a:bodyPr/>
        <a:lstStyle/>
        <a:p>
          <a:r>
            <a:rPr lang="ru-RU" sz="1600" smtClean="0">
              <a:latin typeface="Times New Roman" panose="02020603050405020304" pitchFamily="18" charset="0"/>
              <a:cs typeface="Times New Roman" panose="02020603050405020304" pitchFamily="18" charset="0"/>
            </a:rPr>
            <a:t>После анализа инцидентов в Аlliance SWIFT сделали выводы, что слабым местом стали </a:t>
          </a:r>
          <a:r>
            <a:rPr lang="ru-RU" sz="1600" u="sng" smtClean="0">
              <a:latin typeface="Times New Roman" panose="02020603050405020304" pitchFamily="18" charset="0"/>
              <a:cs typeface="Times New Roman" panose="02020603050405020304" pitchFamily="18" charset="0"/>
            </a:rPr>
            <a:t>инфраструктура и операционные процессы </a:t>
          </a:r>
          <a:r>
            <a:rPr lang="ru-RU" sz="1600" smtClean="0">
              <a:latin typeface="Times New Roman" panose="02020603050405020304" pitchFamily="18" charset="0"/>
              <a:cs typeface="Times New Roman" panose="02020603050405020304" pitchFamily="18" charset="0"/>
            </a:rPr>
            <a:t>на стороне участников обмена. </a:t>
          </a:r>
          <a:endParaRPr lang="ru-RU" sz="1600" dirty="0" smtClean="0">
            <a:latin typeface="Times New Roman" panose="02020603050405020304" pitchFamily="18" charset="0"/>
            <a:cs typeface="Times New Roman" panose="02020603050405020304" pitchFamily="18" charset="0"/>
          </a:endParaRPr>
        </a:p>
      </dgm:t>
    </dgm:pt>
    <dgm:pt modelId="{C76D9A31-B6D6-4AD7-B528-2D4B75060625}" type="parTrans" cxnId="{4D7E7163-4272-4773-A649-F15385D6C951}">
      <dgm:prSet/>
      <dgm:spPr/>
      <dgm:t>
        <a:bodyPr/>
        <a:lstStyle/>
        <a:p>
          <a:endParaRPr lang="ru-RU" sz="1600"/>
        </a:p>
      </dgm:t>
    </dgm:pt>
    <dgm:pt modelId="{BFFC3CEC-8507-4B2B-A258-2B2059B33244}" type="sibTrans" cxnId="{4D7E7163-4272-4773-A649-F15385D6C951}">
      <dgm:prSet/>
      <dgm:spPr/>
      <dgm:t>
        <a:bodyPr/>
        <a:lstStyle/>
        <a:p>
          <a:endParaRPr lang="ru-RU" sz="1600"/>
        </a:p>
      </dgm:t>
    </dgm:pt>
    <dgm:pt modelId="{81DCFA8E-3107-4B72-8014-FD5A0833BB47}">
      <dgm:prSet custT="1"/>
      <dgm:spPr/>
      <dgm:t>
        <a:bodyPr/>
        <a:lstStyle/>
        <a:p>
          <a:r>
            <a:rPr lang="ru-RU" sz="1600" smtClean="0">
              <a:latin typeface="Times New Roman" panose="02020603050405020304" pitchFamily="18" charset="0"/>
              <a:cs typeface="Times New Roman" panose="02020603050405020304" pitchFamily="18" charset="0"/>
            </a:rPr>
            <a:t>Ранее считалось, что участники ответственно относятся к своим рискам и предпринимают соответствующие защитные меры, но время доказало обратное.</a:t>
          </a:r>
          <a:endParaRPr lang="ru-RU" sz="1600" b="1" dirty="0">
            <a:latin typeface="Times New Roman" panose="02020603050405020304" pitchFamily="18" charset="0"/>
            <a:cs typeface="Times New Roman" panose="02020603050405020304" pitchFamily="18" charset="0"/>
          </a:endParaRPr>
        </a:p>
      </dgm:t>
    </dgm:pt>
    <dgm:pt modelId="{F169C239-6EDB-49BD-93B4-69487BD4AC47}" type="parTrans" cxnId="{1B31BD5F-8279-4E73-BEFD-546BBAB1E014}">
      <dgm:prSet/>
      <dgm:spPr/>
      <dgm:t>
        <a:bodyPr/>
        <a:lstStyle/>
        <a:p>
          <a:endParaRPr lang="ru-RU" sz="1600"/>
        </a:p>
      </dgm:t>
    </dgm:pt>
    <dgm:pt modelId="{716AEE82-AED1-47B6-9CA6-0304A2E7BC8A}" type="sibTrans" cxnId="{1B31BD5F-8279-4E73-BEFD-546BBAB1E014}">
      <dgm:prSet/>
      <dgm:spPr/>
      <dgm:t>
        <a:bodyPr/>
        <a:lstStyle/>
        <a:p>
          <a:endParaRPr lang="ru-RU" sz="1600"/>
        </a:p>
      </dgm:t>
    </dgm:pt>
    <dgm:pt modelId="{41EF2FE4-B238-4CD6-8C05-ED3FA6A10892}" type="pres">
      <dgm:prSet presAssocID="{68287B7C-5587-433C-90D4-15682C733944}" presName="linear" presStyleCnt="0">
        <dgm:presLayoutVars>
          <dgm:animLvl val="lvl"/>
          <dgm:resizeHandles val="exact"/>
        </dgm:presLayoutVars>
      </dgm:prSet>
      <dgm:spPr/>
    </dgm:pt>
    <dgm:pt modelId="{3904BC7B-5DA5-41B0-8B3E-A25FD0DF2E8B}" type="pres">
      <dgm:prSet presAssocID="{65D90FEA-6F76-48C8-B2D5-3781AF249191}" presName="parentText" presStyleLbl="node1" presStyleIdx="0" presStyleCnt="6">
        <dgm:presLayoutVars>
          <dgm:chMax val="0"/>
          <dgm:bulletEnabled val="1"/>
        </dgm:presLayoutVars>
      </dgm:prSet>
      <dgm:spPr/>
      <dgm:t>
        <a:bodyPr/>
        <a:lstStyle/>
        <a:p>
          <a:endParaRPr lang="ru-RU"/>
        </a:p>
      </dgm:t>
    </dgm:pt>
    <dgm:pt modelId="{4B56916D-6007-497B-A891-5266E929CED7}" type="pres">
      <dgm:prSet presAssocID="{9CA24544-F1FF-453D-869F-2235A5ED3892}" presName="spacer" presStyleCnt="0"/>
      <dgm:spPr/>
    </dgm:pt>
    <dgm:pt modelId="{3FF3157E-CC86-42FF-A391-66FE52B109BA}" type="pres">
      <dgm:prSet presAssocID="{841004AC-8E94-414B-A45E-FC93CE88C196}" presName="parentText" presStyleLbl="node1" presStyleIdx="1" presStyleCnt="6">
        <dgm:presLayoutVars>
          <dgm:chMax val="0"/>
          <dgm:bulletEnabled val="1"/>
        </dgm:presLayoutVars>
      </dgm:prSet>
      <dgm:spPr/>
    </dgm:pt>
    <dgm:pt modelId="{28BA1B9A-68D8-42BC-A672-25AAD9F9C3FC}" type="pres">
      <dgm:prSet presAssocID="{DEBDEC59-1448-4FB0-A4EF-0D7E7F3F7709}" presName="spacer" presStyleCnt="0"/>
      <dgm:spPr/>
    </dgm:pt>
    <dgm:pt modelId="{B587F2FD-0486-4355-8970-46DF4F1E5D45}" type="pres">
      <dgm:prSet presAssocID="{B0D876F8-2CC3-43EB-999B-9F528E3CA62D}" presName="parentText" presStyleLbl="node1" presStyleIdx="2" presStyleCnt="6">
        <dgm:presLayoutVars>
          <dgm:chMax val="0"/>
          <dgm:bulletEnabled val="1"/>
        </dgm:presLayoutVars>
      </dgm:prSet>
      <dgm:spPr/>
    </dgm:pt>
    <dgm:pt modelId="{1B71156C-A91E-4DF1-8A93-4318C2F0E586}" type="pres">
      <dgm:prSet presAssocID="{EFBFE267-F2D6-452D-83C6-F66F7E7B605A}" presName="spacer" presStyleCnt="0"/>
      <dgm:spPr/>
    </dgm:pt>
    <dgm:pt modelId="{2916F27D-D619-4ADD-A849-6CF1FDB57218}" type="pres">
      <dgm:prSet presAssocID="{CE98C015-91EE-4987-9D20-FDB100632E61}" presName="parentText" presStyleLbl="node1" presStyleIdx="3" presStyleCnt="6">
        <dgm:presLayoutVars>
          <dgm:chMax val="0"/>
          <dgm:bulletEnabled val="1"/>
        </dgm:presLayoutVars>
      </dgm:prSet>
      <dgm:spPr/>
    </dgm:pt>
    <dgm:pt modelId="{8240C148-F0E5-4C8A-B875-50BB8DA954A8}" type="pres">
      <dgm:prSet presAssocID="{7A83B803-05CF-4BA4-B8B3-AC44D1E0B92B}" presName="spacer" presStyleCnt="0"/>
      <dgm:spPr/>
    </dgm:pt>
    <dgm:pt modelId="{75F81E58-6FB6-4C78-94A7-E00F127AF233}" type="pres">
      <dgm:prSet presAssocID="{2561744A-6D1F-48B9-96EC-85EAE97D5DBF}" presName="parentText" presStyleLbl="node1" presStyleIdx="4" presStyleCnt="6">
        <dgm:presLayoutVars>
          <dgm:chMax val="0"/>
          <dgm:bulletEnabled val="1"/>
        </dgm:presLayoutVars>
      </dgm:prSet>
      <dgm:spPr/>
    </dgm:pt>
    <dgm:pt modelId="{28AC4D74-9A1B-4AB8-8CDF-D393EF4A3ED2}" type="pres">
      <dgm:prSet presAssocID="{BFFC3CEC-8507-4B2B-A258-2B2059B33244}" presName="spacer" presStyleCnt="0"/>
      <dgm:spPr/>
    </dgm:pt>
    <dgm:pt modelId="{9D8963B1-EE32-42C9-B7EA-19E742364D10}" type="pres">
      <dgm:prSet presAssocID="{81DCFA8E-3107-4B72-8014-FD5A0833BB47}" presName="parentText" presStyleLbl="node1" presStyleIdx="5" presStyleCnt="6">
        <dgm:presLayoutVars>
          <dgm:chMax val="0"/>
          <dgm:bulletEnabled val="1"/>
        </dgm:presLayoutVars>
      </dgm:prSet>
      <dgm:spPr/>
    </dgm:pt>
  </dgm:ptLst>
  <dgm:cxnLst>
    <dgm:cxn modelId="{2CF04936-DDF7-4B5A-BA66-3039BDBAE4DE}" type="presOf" srcId="{65D90FEA-6F76-48C8-B2D5-3781AF249191}" destId="{3904BC7B-5DA5-41B0-8B3E-A25FD0DF2E8B}" srcOrd="0" destOrd="0" presId="urn:microsoft.com/office/officeart/2005/8/layout/vList2"/>
    <dgm:cxn modelId="{E4E63E00-469F-43BC-AD9B-08DAC82B883C}" type="presOf" srcId="{68287B7C-5587-433C-90D4-15682C733944}" destId="{41EF2FE4-B238-4CD6-8C05-ED3FA6A10892}" srcOrd="0" destOrd="0" presId="urn:microsoft.com/office/officeart/2005/8/layout/vList2"/>
    <dgm:cxn modelId="{34A7A556-4A86-4492-B08D-E767F8C29F51}" type="presOf" srcId="{841004AC-8E94-414B-A45E-FC93CE88C196}" destId="{3FF3157E-CC86-42FF-A391-66FE52B109BA}" srcOrd="0" destOrd="0" presId="urn:microsoft.com/office/officeart/2005/8/layout/vList2"/>
    <dgm:cxn modelId="{864F3FCB-7E8B-4A56-B900-92FECDB40F10}" srcId="{68287B7C-5587-433C-90D4-15682C733944}" destId="{B0D876F8-2CC3-43EB-999B-9F528E3CA62D}" srcOrd="2" destOrd="0" parTransId="{CE5D8821-0F77-4418-9B89-7EB2CFBC2EEE}" sibTransId="{EFBFE267-F2D6-452D-83C6-F66F7E7B605A}"/>
    <dgm:cxn modelId="{4E61E695-4636-4744-A086-661254E8E3C3}" srcId="{68287B7C-5587-433C-90D4-15682C733944}" destId="{CE98C015-91EE-4987-9D20-FDB100632E61}" srcOrd="3" destOrd="0" parTransId="{D4AF3BD9-5D31-44E3-B398-A617DAD6CA83}" sibTransId="{7A83B803-05CF-4BA4-B8B3-AC44D1E0B92B}"/>
    <dgm:cxn modelId="{4D7E7163-4272-4773-A649-F15385D6C951}" srcId="{68287B7C-5587-433C-90D4-15682C733944}" destId="{2561744A-6D1F-48B9-96EC-85EAE97D5DBF}" srcOrd="4" destOrd="0" parTransId="{C76D9A31-B6D6-4AD7-B528-2D4B75060625}" sibTransId="{BFFC3CEC-8507-4B2B-A258-2B2059B33244}"/>
    <dgm:cxn modelId="{7EACB2B6-0929-4653-8F5F-62B90BB973A4}" srcId="{68287B7C-5587-433C-90D4-15682C733944}" destId="{841004AC-8E94-414B-A45E-FC93CE88C196}" srcOrd="1" destOrd="0" parTransId="{F05E31F3-29FD-49EF-9377-E0BD85D6F4F0}" sibTransId="{DEBDEC59-1448-4FB0-A4EF-0D7E7F3F7709}"/>
    <dgm:cxn modelId="{0784E360-32D6-434D-9570-55B250D95AEB}" srcId="{68287B7C-5587-433C-90D4-15682C733944}" destId="{65D90FEA-6F76-48C8-B2D5-3781AF249191}" srcOrd="0" destOrd="0" parTransId="{FC3B5B01-7C85-47E5-ADE2-1EC02DE44AE7}" sibTransId="{9CA24544-F1FF-453D-869F-2235A5ED3892}"/>
    <dgm:cxn modelId="{E5F8C694-EDDF-45CA-9269-94D71488E2B3}" type="presOf" srcId="{B0D876F8-2CC3-43EB-999B-9F528E3CA62D}" destId="{B587F2FD-0486-4355-8970-46DF4F1E5D45}" srcOrd="0" destOrd="0" presId="urn:microsoft.com/office/officeart/2005/8/layout/vList2"/>
    <dgm:cxn modelId="{153A290E-C6EA-440E-AEEF-631C4363FE2E}" type="presOf" srcId="{CE98C015-91EE-4987-9D20-FDB100632E61}" destId="{2916F27D-D619-4ADD-A849-6CF1FDB57218}" srcOrd="0" destOrd="0" presId="urn:microsoft.com/office/officeart/2005/8/layout/vList2"/>
    <dgm:cxn modelId="{1B31BD5F-8279-4E73-BEFD-546BBAB1E014}" srcId="{68287B7C-5587-433C-90D4-15682C733944}" destId="{81DCFA8E-3107-4B72-8014-FD5A0833BB47}" srcOrd="5" destOrd="0" parTransId="{F169C239-6EDB-49BD-93B4-69487BD4AC47}" sibTransId="{716AEE82-AED1-47B6-9CA6-0304A2E7BC8A}"/>
    <dgm:cxn modelId="{6EFF5D83-73B1-4B58-9969-9BC62B763F7F}" type="presOf" srcId="{2561744A-6D1F-48B9-96EC-85EAE97D5DBF}" destId="{75F81E58-6FB6-4C78-94A7-E00F127AF233}" srcOrd="0" destOrd="0" presId="urn:microsoft.com/office/officeart/2005/8/layout/vList2"/>
    <dgm:cxn modelId="{B3D41C50-46C2-4BA2-8D40-0E9AF089E95E}" type="presOf" srcId="{81DCFA8E-3107-4B72-8014-FD5A0833BB47}" destId="{9D8963B1-EE32-42C9-B7EA-19E742364D10}" srcOrd="0" destOrd="0" presId="urn:microsoft.com/office/officeart/2005/8/layout/vList2"/>
    <dgm:cxn modelId="{CB306148-ACA7-4BBB-82DE-407420FCFD72}" type="presParOf" srcId="{41EF2FE4-B238-4CD6-8C05-ED3FA6A10892}" destId="{3904BC7B-5DA5-41B0-8B3E-A25FD0DF2E8B}" srcOrd="0" destOrd="0" presId="urn:microsoft.com/office/officeart/2005/8/layout/vList2"/>
    <dgm:cxn modelId="{AC291C75-B99A-4084-8965-6B99DAF65E1E}" type="presParOf" srcId="{41EF2FE4-B238-4CD6-8C05-ED3FA6A10892}" destId="{4B56916D-6007-497B-A891-5266E929CED7}" srcOrd="1" destOrd="0" presId="urn:microsoft.com/office/officeart/2005/8/layout/vList2"/>
    <dgm:cxn modelId="{EDA463B0-D3C4-4BCF-990A-0532B62D40D0}" type="presParOf" srcId="{41EF2FE4-B238-4CD6-8C05-ED3FA6A10892}" destId="{3FF3157E-CC86-42FF-A391-66FE52B109BA}" srcOrd="2" destOrd="0" presId="urn:microsoft.com/office/officeart/2005/8/layout/vList2"/>
    <dgm:cxn modelId="{A39133CF-3E24-473E-B546-A6BF6D818EC6}" type="presParOf" srcId="{41EF2FE4-B238-4CD6-8C05-ED3FA6A10892}" destId="{28BA1B9A-68D8-42BC-A672-25AAD9F9C3FC}" srcOrd="3" destOrd="0" presId="urn:microsoft.com/office/officeart/2005/8/layout/vList2"/>
    <dgm:cxn modelId="{2E252BE8-9E9C-4888-8208-3A095F795BB2}" type="presParOf" srcId="{41EF2FE4-B238-4CD6-8C05-ED3FA6A10892}" destId="{B587F2FD-0486-4355-8970-46DF4F1E5D45}" srcOrd="4" destOrd="0" presId="urn:microsoft.com/office/officeart/2005/8/layout/vList2"/>
    <dgm:cxn modelId="{14181BDB-9F4F-4E0F-823D-2A2C6FBD5CD9}" type="presParOf" srcId="{41EF2FE4-B238-4CD6-8C05-ED3FA6A10892}" destId="{1B71156C-A91E-4DF1-8A93-4318C2F0E586}" srcOrd="5" destOrd="0" presId="urn:microsoft.com/office/officeart/2005/8/layout/vList2"/>
    <dgm:cxn modelId="{E4CA78B7-547E-4B29-A239-96701CC6BC9D}" type="presParOf" srcId="{41EF2FE4-B238-4CD6-8C05-ED3FA6A10892}" destId="{2916F27D-D619-4ADD-A849-6CF1FDB57218}" srcOrd="6" destOrd="0" presId="urn:microsoft.com/office/officeart/2005/8/layout/vList2"/>
    <dgm:cxn modelId="{FAF2C28A-5091-40B6-BC8A-0AE784240F13}" type="presParOf" srcId="{41EF2FE4-B238-4CD6-8C05-ED3FA6A10892}" destId="{8240C148-F0E5-4C8A-B875-50BB8DA954A8}" srcOrd="7" destOrd="0" presId="urn:microsoft.com/office/officeart/2005/8/layout/vList2"/>
    <dgm:cxn modelId="{41B3DEDB-2508-48EE-8CD5-3743F9772BE7}" type="presParOf" srcId="{41EF2FE4-B238-4CD6-8C05-ED3FA6A10892}" destId="{75F81E58-6FB6-4C78-94A7-E00F127AF233}" srcOrd="8" destOrd="0" presId="urn:microsoft.com/office/officeart/2005/8/layout/vList2"/>
    <dgm:cxn modelId="{6934C862-3C36-4052-8069-8C2E4C63E6B6}" type="presParOf" srcId="{41EF2FE4-B238-4CD6-8C05-ED3FA6A10892}" destId="{28AC4D74-9A1B-4AB8-8CDF-D393EF4A3ED2}" srcOrd="9" destOrd="0" presId="urn:microsoft.com/office/officeart/2005/8/layout/vList2"/>
    <dgm:cxn modelId="{AD2AEDF3-2459-4374-8DDC-B8FAE41000D3}" type="presParOf" srcId="{41EF2FE4-B238-4CD6-8C05-ED3FA6A10892}" destId="{9D8963B1-EE32-42C9-B7EA-19E742364D1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6549D-EEA9-4525-9919-FEEC6A03D693}">
      <dsp:nvSpPr>
        <dsp:cNvPr id="0" name=""/>
        <dsp:cNvSpPr/>
      </dsp:nvSpPr>
      <dsp:spPr>
        <a:xfrm>
          <a:off x="0" y="7913"/>
          <a:ext cx="10515600" cy="46023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SWIFT — международная система денежных переводов. Наличие SWIFT-кода говорит о надежности банка и безопасности переводов за границу для физлиц и организаций.</a:t>
          </a:r>
          <a:endParaRPr lang="ru-RU" sz="1600" kern="1200" dirty="0">
            <a:latin typeface="Times New Roman" panose="02020603050405020304" pitchFamily="18" charset="0"/>
            <a:cs typeface="Times New Roman" panose="02020603050405020304" pitchFamily="18" charset="0"/>
          </a:endParaRPr>
        </a:p>
      </dsp:txBody>
      <dsp:txXfrm>
        <a:off x="22467" y="30380"/>
        <a:ext cx="10470666" cy="415296"/>
      </dsp:txXfrm>
    </dsp:sp>
    <dsp:sp modelId="{E2FEA803-FBB1-46F8-89E6-772F2BEC8CCB}">
      <dsp:nvSpPr>
        <dsp:cNvPr id="0" name=""/>
        <dsp:cNvSpPr/>
      </dsp:nvSpPr>
      <dsp:spPr>
        <a:xfrm>
          <a:off x="0" y="475029"/>
          <a:ext cx="10515600" cy="46023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SWIFT - это акционерное общество, владельцами которого являются банки-члены.</a:t>
          </a:r>
          <a:endParaRPr lang="ru-RU" sz="1600" kern="1200" dirty="0" smtClean="0">
            <a:latin typeface="Times New Roman" panose="02020603050405020304" pitchFamily="18" charset="0"/>
            <a:cs typeface="Times New Roman" panose="02020603050405020304" pitchFamily="18" charset="0"/>
          </a:endParaRPr>
        </a:p>
      </dsp:txBody>
      <dsp:txXfrm>
        <a:off x="22467" y="497496"/>
        <a:ext cx="10470666" cy="415296"/>
      </dsp:txXfrm>
    </dsp:sp>
    <dsp:sp modelId="{A94FC596-3424-4E49-8BC4-6EC1A85C070D}">
      <dsp:nvSpPr>
        <dsp:cNvPr id="0" name=""/>
        <dsp:cNvSpPr/>
      </dsp:nvSpPr>
      <dsp:spPr>
        <a:xfrm>
          <a:off x="0" y="949421"/>
          <a:ext cx="10515600" cy="46023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Зарегистрировано общество в Бельгии (штаб-квартира и постоянно действующие органы находятся в г. Ла-</a:t>
          </a:r>
          <a:r>
            <a:rPr lang="ru-RU" sz="1600" kern="1200" dirty="0" err="1" smtClean="0">
              <a:latin typeface="Times New Roman" panose="02020603050405020304" pitchFamily="18" charset="0"/>
              <a:cs typeface="Times New Roman" panose="02020603050405020304" pitchFamily="18" charset="0"/>
            </a:rPr>
            <a:t>Ульп</a:t>
          </a:r>
          <a:r>
            <a:rPr lang="ru-RU" sz="1600" kern="1200" dirty="0" smtClean="0">
              <a:latin typeface="Times New Roman" panose="02020603050405020304" pitchFamily="18" charset="0"/>
              <a:cs typeface="Times New Roman" panose="02020603050405020304" pitchFamily="18" charset="0"/>
            </a:rPr>
            <a:t> недалеко от Брюсселя) и действует по бельгийским законам. </a:t>
          </a:r>
          <a:endParaRPr lang="ru-RU" sz="1600" kern="1200" dirty="0" smtClean="0">
            <a:latin typeface="Times New Roman" panose="02020603050405020304" pitchFamily="18" charset="0"/>
            <a:cs typeface="Times New Roman" panose="02020603050405020304" pitchFamily="18" charset="0"/>
          </a:endParaRPr>
        </a:p>
      </dsp:txBody>
      <dsp:txXfrm>
        <a:off x="22467" y="971888"/>
        <a:ext cx="10470666" cy="415296"/>
      </dsp:txXfrm>
    </dsp:sp>
    <dsp:sp modelId="{99A2C7F2-FA1B-4CA3-AFEB-72BFDF4E83B3}">
      <dsp:nvSpPr>
        <dsp:cNvPr id="0" name=""/>
        <dsp:cNvSpPr/>
      </dsp:nvSpPr>
      <dsp:spPr>
        <a:xfrm>
          <a:off x="0" y="1423812"/>
          <a:ext cx="10515600" cy="46023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Высший орган - общее собрание банков-членов или их представителей (Генеральная ассамблея). </a:t>
          </a:r>
          <a:endParaRPr lang="ru-RU" sz="1600" kern="1200" dirty="0" smtClean="0">
            <a:latin typeface="Times New Roman" panose="02020603050405020304" pitchFamily="18" charset="0"/>
            <a:cs typeface="Times New Roman" panose="02020603050405020304" pitchFamily="18" charset="0"/>
          </a:endParaRPr>
        </a:p>
      </dsp:txBody>
      <dsp:txXfrm>
        <a:off x="22467" y="1446279"/>
        <a:ext cx="10470666" cy="415296"/>
      </dsp:txXfrm>
    </dsp:sp>
    <dsp:sp modelId="{D1E65311-C54E-43C1-A352-1ADD47C7FA42}">
      <dsp:nvSpPr>
        <dsp:cNvPr id="0" name=""/>
        <dsp:cNvSpPr/>
      </dsp:nvSpPr>
      <dsp:spPr>
        <a:xfrm>
          <a:off x="0" y="1898204"/>
          <a:ext cx="10515600" cy="46023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Все решения принимаются большинством голосов участников ассамблеи в соответствии с принципом: одна акция - один голос</a:t>
          </a:r>
          <a:endParaRPr lang="ru-RU" sz="1600" kern="1200" dirty="0" smtClean="0">
            <a:latin typeface="Times New Roman" panose="02020603050405020304" pitchFamily="18" charset="0"/>
            <a:cs typeface="Times New Roman" panose="02020603050405020304" pitchFamily="18" charset="0"/>
          </a:endParaRPr>
        </a:p>
      </dsp:txBody>
      <dsp:txXfrm>
        <a:off x="22467" y="1920671"/>
        <a:ext cx="10470666" cy="415296"/>
      </dsp:txXfrm>
    </dsp:sp>
    <dsp:sp modelId="{35F70F5E-E880-45E2-9299-BFF66B433269}">
      <dsp:nvSpPr>
        <dsp:cNvPr id="0" name=""/>
        <dsp:cNvSpPr/>
      </dsp:nvSpPr>
      <dsp:spPr>
        <a:xfrm>
          <a:off x="0" y="2372595"/>
          <a:ext cx="10515600" cy="46023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Главенствующее положение в совете директоров занимают представители банков стран Западной Европы с США. Количество акций распределяется пропорционально трафику передаваемых сообщений. </a:t>
          </a:r>
          <a:endParaRPr lang="ru-RU" sz="1600" kern="1200" dirty="0" smtClean="0">
            <a:latin typeface="Times New Roman" panose="02020603050405020304" pitchFamily="18" charset="0"/>
            <a:cs typeface="Times New Roman" panose="02020603050405020304" pitchFamily="18" charset="0"/>
          </a:endParaRPr>
        </a:p>
      </dsp:txBody>
      <dsp:txXfrm>
        <a:off x="22467" y="2395062"/>
        <a:ext cx="10470666" cy="415296"/>
      </dsp:txXfrm>
    </dsp:sp>
    <dsp:sp modelId="{060B05BF-3654-4671-8CE8-CB6B67867F96}">
      <dsp:nvSpPr>
        <dsp:cNvPr id="0" name=""/>
        <dsp:cNvSpPr/>
      </dsp:nvSpPr>
      <dsp:spPr>
        <a:xfrm>
          <a:off x="0" y="2846986"/>
          <a:ext cx="10515600" cy="46023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Наибольшее количество акций имеют США, Германия, Швейцария, Франция, Великобритания.</a:t>
          </a:r>
          <a:endParaRPr lang="en-US" sz="1600" kern="1200" dirty="0">
            <a:latin typeface="Times New Roman" panose="02020603050405020304" pitchFamily="18" charset="0"/>
            <a:cs typeface="Times New Roman" panose="02020603050405020304" pitchFamily="18" charset="0"/>
          </a:endParaRPr>
        </a:p>
      </dsp:txBody>
      <dsp:txXfrm>
        <a:off x="22467" y="2869453"/>
        <a:ext cx="10470666" cy="415296"/>
      </dsp:txXfrm>
    </dsp:sp>
    <dsp:sp modelId="{F246F115-80C4-4270-997F-48D6A1D6CF45}">
      <dsp:nvSpPr>
        <dsp:cNvPr id="0" name=""/>
        <dsp:cNvSpPr/>
      </dsp:nvSpPr>
      <dsp:spPr>
        <a:xfrm>
          <a:off x="0" y="3321378"/>
          <a:ext cx="10515600" cy="46023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Наряду с банками-членами имеются и две другие категории пользователей сети SWIFT - ассоциированные члены и участники. </a:t>
          </a:r>
          <a:endParaRPr lang="ru-RU" sz="1600" kern="1200" dirty="0" smtClean="0">
            <a:latin typeface="Times New Roman" panose="02020603050405020304" pitchFamily="18" charset="0"/>
            <a:cs typeface="Times New Roman" panose="02020603050405020304" pitchFamily="18" charset="0"/>
          </a:endParaRPr>
        </a:p>
      </dsp:txBody>
      <dsp:txXfrm>
        <a:off x="22467" y="3343845"/>
        <a:ext cx="10470666" cy="415296"/>
      </dsp:txXfrm>
    </dsp:sp>
    <dsp:sp modelId="{29F1C0D4-BF94-4A67-AC87-448ABA73A516}">
      <dsp:nvSpPr>
        <dsp:cNvPr id="0" name=""/>
        <dsp:cNvSpPr/>
      </dsp:nvSpPr>
      <dsp:spPr>
        <a:xfrm>
          <a:off x="0" y="3795769"/>
          <a:ext cx="10515600" cy="46023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В качестве первых выступают филиалы и отделения банков-членов. Ассоциированные члены не являются акционерами и лишены права участия в управлении делами общества. </a:t>
          </a:r>
          <a:endParaRPr lang="ru-RU" sz="1600" kern="1200" dirty="0" smtClean="0">
            <a:latin typeface="Times New Roman" panose="02020603050405020304" pitchFamily="18" charset="0"/>
            <a:cs typeface="Times New Roman" panose="02020603050405020304" pitchFamily="18" charset="0"/>
          </a:endParaRPr>
        </a:p>
      </dsp:txBody>
      <dsp:txXfrm>
        <a:off x="22467" y="3818236"/>
        <a:ext cx="10470666" cy="415296"/>
      </dsp:txXfrm>
    </dsp:sp>
    <dsp:sp modelId="{6F0892A6-C0FA-4594-A55A-67E6D786408F}">
      <dsp:nvSpPr>
        <dsp:cNvPr id="0" name=""/>
        <dsp:cNvSpPr/>
      </dsp:nvSpPr>
      <dsp:spPr>
        <a:xfrm>
          <a:off x="0" y="4270161"/>
          <a:ext cx="10515600" cy="46023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Вступление в SWIFT стоит дорого: единовременный взнос составляет 400 000 бельгийских франков для банков-членов и 200 000 бельгийских франков для ассоциированных членов. </a:t>
          </a:r>
          <a:endParaRPr lang="ru-RU" sz="1600" kern="1200" dirty="0" smtClean="0">
            <a:latin typeface="Times New Roman" panose="02020603050405020304" pitchFamily="18" charset="0"/>
            <a:cs typeface="Times New Roman" panose="02020603050405020304" pitchFamily="18" charset="0"/>
          </a:endParaRPr>
        </a:p>
      </dsp:txBody>
      <dsp:txXfrm>
        <a:off x="22467" y="4292628"/>
        <a:ext cx="10470666" cy="415296"/>
      </dsp:txXfrm>
    </dsp:sp>
    <dsp:sp modelId="{3D3D92BE-4072-4883-BE35-F4198993AC68}">
      <dsp:nvSpPr>
        <dsp:cNvPr id="0" name=""/>
        <dsp:cNvSpPr/>
      </dsp:nvSpPr>
      <dsp:spPr>
        <a:xfrm>
          <a:off x="0" y="4744552"/>
          <a:ext cx="10515600" cy="46023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Кроме того, банки-члены должны приобрести одну акцию стоимостью в 55 000 бельгийских франков. Как показывает практика, затраты банков на участие в системе SWIFT окупаются обычно в течение 5 лет. </a:t>
          </a:r>
          <a:endParaRPr lang="ru-RU" sz="1600" kern="1200" dirty="0" smtClean="0">
            <a:latin typeface="Times New Roman" panose="02020603050405020304" pitchFamily="18" charset="0"/>
            <a:cs typeface="Times New Roman" panose="02020603050405020304" pitchFamily="18" charset="0"/>
          </a:endParaRPr>
        </a:p>
      </dsp:txBody>
      <dsp:txXfrm>
        <a:off x="22467" y="4767019"/>
        <a:ext cx="10470666" cy="415296"/>
      </dsp:txXfrm>
    </dsp:sp>
    <dsp:sp modelId="{9B945B54-E4AD-4892-A62D-4962A99F76F8}">
      <dsp:nvSpPr>
        <dsp:cNvPr id="0" name=""/>
        <dsp:cNvSpPr/>
      </dsp:nvSpPr>
      <dsp:spPr>
        <a:xfrm>
          <a:off x="0" y="5218944"/>
          <a:ext cx="10515600" cy="46023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Цена акции определяется ежегодно по итогам Общего собрания Членов Компании. </a:t>
          </a:r>
          <a:endParaRPr lang="ru-RU" sz="1600" kern="1200" dirty="0" smtClean="0">
            <a:latin typeface="Times New Roman" panose="02020603050405020304" pitchFamily="18" charset="0"/>
            <a:cs typeface="Times New Roman" panose="02020603050405020304" pitchFamily="18" charset="0"/>
          </a:endParaRPr>
        </a:p>
      </dsp:txBody>
      <dsp:txXfrm>
        <a:off x="22467" y="5241411"/>
        <a:ext cx="10470666" cy="4152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B4363-AC78-489D-8A97-3356FD1D74B4}">
      <dsp:nvSpPr>
        <dsp:cNvPr id="0" name=""/>
        <dsp:cNvSpPr/>
      </dsp:nvSpPr>
      <dsp:spPr>
        <a:xfrm>
          <a:off x="-6147935" y="-940596"/>
          <a:ext cx="7318380" cy="7318380"/>
        </a:xfrm>
        <a:prstGeom prst="blockArc">
          <a:avLst>
            <a:gd name="adj1" fmla="val 18900000"/>
            <a:gd name="adj2" fmla="val 2700000"/>
            <a:gd name="adj3" fmla="val 295"/>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5A0F0B-E286-4694-B1EC-2062B958487E}">
      <dsp:nvSpPr>
        <dsp:cNvPr id="0" name=""/>
        <dsp:cNvSpPr/>
      </dsp:nvSpPr>
      <dsp:spPr>
        <a:xfrm>
          <a:off x="435852" y="286322"/>
          <a:ext cx="10002873" cy="57242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364" tIns="40640" rIns="40640" bIns="40640" numCol="1" spcCol="1270" anchor="ctr" anchorCtr="0">
          <a:noAutofit/>
        </a:bodyPr>
        <a:lstStyle/>
        <a:p>
          <a:pPr lvl="0" algn="l" defTabSz="71120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Разработана Customer Security Programme (CSP), которая буде представляет собой требования по организации мер защиты на стороне участников и контрольные механизмы по их выполнению. </a:t>
          </a:r>
          <a:endParaRPr lang="ru-RU" sz="1600" kern="1200"/>
        </a:p>
      </dsp:txBody>
      <dsp:txXfrm>
        <a:off x="435852" y="286322"/>
        <a:ext cx="10002873" cy="572427"/>
      </dsp:txXfrm>
    </dsp:sp>
    <dsp:sp modelId="{41BC2F63-9DFA-4449-B6A5-0410A1CAFE8C}">
      <dsp:nvSpPr>
        <dsp:cNvPr id="0" name=""/>
        <dsp:cNvSpPr/>
      </dsp:nvSpPr>
      <dsp:spPr>
        <a:xfrm>
          <a:off x="78085" y="214768"/>
          <a:ext cx="715533" cy="71553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981477-33ED-4A04-8C3D-BF827339E53A}">
      <dsp:nvSpPr>
        <dsp:cNvPr id="0" name=""/>
        <dsp:cNvSpPr/>
      </dsp:nvSpPr>
      <dsp:spPr>
        <a:xfrm>
          <a:off x="906712" y="1144854"/>
          <a:ext cx="9532012" cy="572427"/>
        </a:xfrm>
        <a:prstGeom prst="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364" tIns="40640" rIns="40640" bIns="40640" numCol="1" spcCol="1270" anchor="ctr" anchorCtr="0">
          <a:noAutofit/>
        </a:bodyPr>
        <a:lstStyle/>
        <a:p>
          <a:pPr lvl="0" algn="l" defTabSz="71120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CSP - Программа обеспечения безопасности клиентов будет пересматриваться на ежегодной основе и дополняться мерами защиты с учетом новых угроз и лучших практик.</a:t>
          </a:r>
          <a:endParaRPr lang="ru-RU" sz="1600" b="1" kern="1200" dirty="0" smtClean="0">
            <a:latin typeface="Times New Roman" panose="02020603050405020304" pitchFamily="18" charset="0"/>
            <a:cs typeface="Times New Roman" panose="02020603050405020304" pitchFamily="18" charset="0"/>
          </a:endParaRPr>
        </a:p>
      </dsp:txBody>
      <dsp:txXfrm>
        <a:off x="906712" y="1144854"/>
        <a:ext cx="9532012" cy="572427"/>
      </dsp:txXfrm>
    </dsp:sp>
    <dsp:sp modelId="{3CCBEC09-903C-4C5A-9FF7-AA048A4ADF96}">
      <dsp:nvSpPr>
        <dsp:cNvPr id="0" name=""/>
        <dsp:cNvSpPr/>
      </dsp:nvSpPr>
      <dsp:spPr>
        <a:xfrm>
          <a:off x="548945" y="1073300"/>
          <a:ext cx="715533" cy="715533"/>
        </a:xfrm>
        <a:prstGeom prst="ellipse">
          <a:avLst/>
        </a:prstGeom>
        <a:solidFill>
          <a:schemeClr val="lt1">
            <a:hueOff val="0"/>
            <a:satOff val="0"/>
            <a:lumOff val="0"/>
            <a:alphaOff val="0"/>
          </a:schemeClr>
        </a:solidFill>
        <a:ln w="12700" cap="flat" cmpd="sng" algn="ctr">
          <a:solidFill>
            <a:schemeClr val="accent5">
              <a:hueOff val="-1470669"/>
              <a:satOff val="-2046"/>
              <a:lumOff val="-7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340FFF-6F0A-4046-839B-33B5E825A5E9}">
      <dsp:nvSpPr>
        <dsp:cNvPr id="0" name=""/>
        <dsp:cNvSpPr/>
      </dsp:nvSpPr>
      <dsp:spPr>
        <a:xfrm>
          <a:off x="1122025" y="1825873"/>
          <a:ext cx="9316700" cy="927452"/>
        </a:xfrm>
        <a:prstGeom prst="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364" tIns="40640" rIns="40640" bIns="40640" numCol="1" spcCol="1270" anchor="ctr" anchorCtr="0">
          <a:noAutofit/>
        </a:bodyPr>
        <a:lstStyle/>
        <a:p>
          <a:pPr lvl="0" algn="l"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Первая версия CSP была представлена в 2017 г., она включала в себя 16 обязательных и 11 рекомендованных элементов контроля, которые участники платежной системы должны были реализовывать на добровольной основе. Версия-2021 CSCF была выпущена в июле 2020 г. и включала уже 22 обязательных и 9 рекомендательных мер защиты.</a:t>
          </a:r>
          <a:endParaRPr lang="ru-RU" sz="1600" b="1" kern="1200" dirty="0">
            <a:latin typeface="Times New Roman" panose="02020603050405020304" pitchFamily="18" charset="0"/>
            <a:cs typeface="Times New Roman" panose="02020603050405020304" pitchFamily="18" charset="0"/>
          </a:endParaRPr>
        </a:p>
      </dsp:txBody>
      <dsp:txXfrm>
        <a:off x="1122025" y="1825873"/>
        <a:ext cx="9316700" cy="927452"/>
      </dsp:txXfrm>
    </dsp:sp>
    <dsp:sp modelId="{074FA8D7-55ED-4FAC-AADA-DFB296135170}">
      <dsp:nvSpPr>
        <dsp:cNvPr id="0" name=""/>
        <dsp:cNvSpPr/>
      </dsp:nvSpPr>
      <dsp:spPr>
        <a:xfrm>
          <a:off x="764258" y="1931832"/>
          <a:ext cx="715533" cy="715533"/>
        </a:xfrm>
        <a:prstGeom prst="ellipse">
          <a:avLst/>
        </a:prstGeom>
        <a:solidFill>
          <a:schemeClr val="lt1">
            <a:hueOff val="0"/>
            <a:satOff val="0"/>
            <a:lumOff val="0"/>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E523B1-B215-4DF2-9878-684302B8694E}">
      <dsp:nvSpPr>
        <dsp:cNvPr id="0" name=""/>
        <dsp:cNvSpPr/>
      </dsp:nvSpPr>
      <dsp:spPr>
        <a:xfrm>
          <a:off x="1122025" y="2811292"/>
          <a:ext cx="9316700" cy="672590"/>
        </a:xfrm>
        <a:prstGeom prst="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364" tIns="40640" rIns="40640" bIns="40640" numCol="1" spcCol="1270" anchor="ctr" anchorCtr="0">
          <a:noAutofit/>
        </a:bodyPr>
        <a:lstStyle/>
        <a:p>
          <a:pPr lvl="0" algn="l"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Вначале альянс обязывал участников провести </a:t>
          </a:r>
          <a:r>
            <a:rPr lang="ru-RU" sz="1600" kern="1200" dirty="0" err="1" smtClean="0">
              <a:latin typeface="Times New Roman" panose="02020603050405020304" pitchFamily="18" charset="0"/>
              <a:cs typeface="Times New Roman" panose="02020603050405020304" pitchFamily="18" charset="0"/>
            </a:rPr>
            <a:t>самоаттестацию</a:t>
          </a:r>
          <a:r>
            <a:rPr lang="ru-RU" sz="1600" kern="1200" dirty="0" smtClean="0">
              <a:latin typeface="Times New Roman" panose="02020603050405020304" pitchFamily="18" charset="0"/>
              <a:cs typeface="Times New Roman" panose="02020603050405020304" pitchFamily="18" charset="0"/>
            </a:rPr>
            <a:t> по обязательным и опционально рекомендованным элементам контроля, а с середины 2020 г. необходимо стало проводить независимую аттестацию на соответствие требованиям SWIFT CSCF.</a:t>
          </a:r>
          <a:endParaRPr lang="ru-RU" sz="1600" b="1" kern="1200" dirty="0">
            <a:latin typeface="Times New Roman" panose="02020603050405020304" pitchFamily="18" charset="0"/>
            <a:cs typeface="Times New Roman" panose="02020603050405020304" pitchFamily="18" charset="0"/>
          </a:endParaRPr>
        </a:p>
      </dsp:txBody>
      <dsp:txXfrm>
        <a:off x="1122025" y="2811292"/>
        <a:ext cx="9316700" cy="672590"/>
      </dsp:txXfrm>
    </dsp:sp>
    <dsp:sp modelId="{206A5258-0909-445E-B0C8-6DAC99F8562C}">
      <dsp:nvSpPr>
        <dsp:cNvPr id="0" name=""/>
        <dsp:cNvSpPr/>
      </dsp:nvSpPr>
      <dsp:spPr>
        <a:xfrm>
          <a:off x="764258" y="2789821"/>
          <a:ext cx="715533" cy="715533"/>
        </a:xfrm>
        <a:prstGeom prst="ellipse">
          <a:avLst/>
        </a:prstGeom>
        <a:solidFill>
          <a:schemeClr val="lt1">
            <a:hueOff val="0"/>
            <a:satOff val="0"/>
            <a:lumOff val="0"/>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B2E49E-E14D-4CB6-8E88-38B4FB0FFA08}">
      <dsp:nvSpPr>
        <dsp:cNvPr id="0" name=""/>
        <dsp:cNvSpPr/>
      </dsp:nvSpPr>
      <dsp:spPr>
        <a:xfrm>
          <a:off x="906712" y="3585208"/>
          <a:ext cx="9532012" cy="841822"/>
        </a:xfrm>
        <a:prstGeom prst="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364" tIns="40640" rIns="40640" bIns="40640" numCol="1" spcCol="1270" anchor="ctr" anchorCtr="0">
          <a:noAutofit/>
        </a:bodyPr>
        <a:lstStyle/>
        <a:p>
          <a:pPr lvl="0" algn="l"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Все результаты аттестации публикуются самими участниками в KYC </a:t>
          </a:r>
          <a:r>
            <a:rPr lang="ru-RU" sz="1600" kern="1200" dirty="0" err="1" smtClean="0">
              <a:latin typeface="Times New Roman" panose="02020603050405020304" pitchFamily="18" charset="0"/>
              <a:cs typeface="Times New Roman" panose="02020603050405020304" pitchFamily="18" charset="0"/>
            </a:rPr>
            <a:t>Registry</a:t>
          </a:r>
          <a:r>
            <a:rPr lang="ru-RU" sz="1600" kern="1200" dirty="0" smtClean="0">
              <a:latin typeface="Times New Roman" panose="02020603050405020304" pitchFamily="18" charset="0"/>
              <a:cs typeface="Times New Roman" panose="02020603050405020304" pitchFamily="18" charset="0"/>
            </a:rPr>
            <a:t> (KYC-SA), которое является </a:t>
          </a:r>
          <a:r>
            <a:rPr lang="ru-RU" sz="1600" i="1" kern="1200" dirty="0" smtClean="0">
              <a:latin typeface="Times New Roman" panose="02020603050405020304" pitchFamily="18" charset="0"/>
              <a:cs typeface="Times New Roman" panose="02020603050405020304" pitchFamily="18" charset="0"/>
            </a:rPr>
            <a:t>центральным приложением </a:t>
          </a:r>
          <a:r>
            <a:rPr lang="ru-RU" sz="1600" kern="1200" dirty="0" smtClean="0">
              <a:latin typeface="Times New Roman" panose="02020603050405020304" pitchFamily="18" charset="0"/>
              <a:cs typeface="Times New Roman" panose="02020603050405020304" pitchFamily="18" charset="0"/>
            </a:rPr>
            <a:t>для пользователей, что способствует прозрачному обмену информацией о состоянии безопасности с контрагентами для управления </a:t>
          </a:r>
          <a:r>
            <a:rPr lang="ru-RU" sz="1600" kern="1200" dirty="0" err="1" smtClean="0">
              <a:latin typeface="Times New Roman" panose="02020603050405020304" pitchFamily="18" charset="0"/>
              <a:cs typeface="Times New Roman" panose="02020603050405020304" pitchFamily="18" charset="0"/>
            </a:rPr>
            <a:t>киберрисками</a:t>
          </a:r>
          <a:r>
            <a:rPr lang="ru-RU" sz="1600" kern="1200" dirty="0" smtClean="0">
              <a:latin typeface="Times New Roman" panose="02020603050405020304" pitchFamily="18" charset="0"/>
              <a:cs typeface="Times New Roman" panose="02020603050405020304" pitchFamily="18" charset="0"/>
            </a:rPr>
            <a:t> и оценке контрагентов (</a:t>
          </a:r>
          <a:r>
            <a:rPr lang="ru-RU" sz="1600" kern="1200" dirty="0" err="1" smtClean="0">
              <a:latin typeface="Times New Roman" panose="02020603050405020304" pitchFamily="18" charset="0"/>
              <a:cs typeface="Times New Roman" panose="02020603050405020304" pitchFamily="18" charset="0"/>
            </a:rPr>
            <a:t>Due</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Diligence</a:t>
          </a:r>
          <a:r>
            <a:rPr lang="ru-RU" sz="1600" kern="1200" dirty="0" smtClean="0">
              <a:latin typeface="Times New Roman" panose="02020603050405020304" pitchFamily="18" charset="0"/>
              <a:cs typeface="Times New Roman" panose="02020603050405020304" pitchFamily="18" charset="0"/>
            </a:rPr>
            <a:t>)</a:t>
          </a:r>
          <a:endParaRPr lang="ru-RU" sz="1600" b="1" kern="1200" dirty="0">
            <a:latin typeface="Times New Roman" panose="02020603050405020304" pitchFamily="18" charset="0"/>
            <a:cs typeface="Times New Roman" panose="02020603050405020304" pitchFamily="18" charset="0"/>
          </a:endParaRPr>
        </a:p>
      </dsp:txBody>
      <dsp:txXfrm>
        <a:off x="906712" y="3585208"/>
        <a:ext cx="9532012" cy="841822"/>
      </dsp:txXfrm>
    </dsp:sp>
    <dsp:sp modelId="{801D07B8-63B3-4209-B97D-96E41735774E}">
      <dsp:nvSpPr>
        <dsp:cNvPr id="0" name=""/>
        <dsp:cNvSpPr/>
      </dsp:nvSpPr>
      <dsp:spPr>
        <a:xfrm>
          <a:off x="548945" y="3648353"/>
          <a:ext cx="715533" cy="715533"/>
        </a:xfrm>
        <a:prstGeom prst="ellipse">
          <a:avLst/>
        </a:prstGeom>
        <a:solidFill>
          <a:schemeClr val="lt1">
            <a:hueOff val="0"/>
            <a:satOff val="0"/>
            <a:lumOff val="0"/>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F2423D-7708-484E-AE5D-58A1E76A13EE}">
      <dsp:nvSpPr>
        <dsp:cNvPr id="0" name=""/>
        <dsp:cNvSpPr/>
      </dsp:nvSpPr>
      <dsp:spPr>
        <a:xfrm>
          <a:off x="435852" y="4578438"/>
          <a:ext cx="10002873" cy="572427"/>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364" tIns="40640" rIns="40640" bIns="40640" numCol="1" spcCol="1270" anchor="ctr" anchorCtr="0">
          <a:noAutofit/>
        </a:bodyPr>
        <a:lstStyle/>
        <a:p>
          <a:pPr lvl="0" algn="l" defTabSz="71120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Кроме того, Alliance SWIFT ввел новое требование, которое заключается в выполнении ежегодного внешнего аудита</a:t>
          </a:r>
          <a:endParaRPr lang="ru-RU" sz="1600" kern="1200" dirty="0" smtClean="0">
            <a:latin typeface="Times New Roman" panose="02020603050405020304" pitchFamily="18" charset="0"/>
            <a:cs typeface="Times New Roman" panose="02020603050405020304" pitchFamily="18" charset="0"/>
          </a:endParaRPr>
        </a:p>
      </dsp:txBody>
      <dsp:txXfrm>
        <a:off x="435852" y="4578438"/>
        <a:ext cx="10002873" cy="572427"/>
      </dsp:txXfrm>
    </dsp:sp>
    <dsp:sp modelId="{1661A8B9-6968-40CB-A40C-A09F08611EBE}">
      <dsp:nvSpPr>
        <dsp:cNvPr id="0" name=""/>
        <dsp:cNvSpPr/>
      </dsp:nvSpPr>
      <dsp:spPr>
        <a:xfrm>
          <a:off x="78085" y="4506885"/>
          <a:ext cx="715533" cy="715533"/>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F9D11-DC82-4EB5-9742-83A2BE330370}">
      <dsp:nvSpPr>
        <dsp:cNvPr id="0" name=""/>
        <dsp:cNvSpPr/>
      </dsp:nvSpPr>
      <dsp:spPr>
        <a:xfrm>
          <a:off x="-5705970" y="-873913"/>
          <a:ext cx="6797326" cy="6797326"/>
        </a:xfrm>
        <a:prstGeom prst="blockArc">
          <a:avLst>
            <a:gd name="adj1" fmla="val 18900000"/>
            <a:gd name="adj2" fmla="val 2700000"/>
            <a:gd name="adj3" fmla="val 318"/>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B5582A-776E-45E2-A5EE-FEC33E5CF302}">
      <dsp:nvSpPr>
        <dsp:cNvPr id="0" name=""/>
        <dsp:cNvSpPr/>
      </dsp:nvSpPr>
      <dsp:spPr>
        <a:xfrm>
          <a:off x="354222" y="229550"/>
          <a:ext cx="9778809" cy="45889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4251" tIns="40640" rIns="40640" bIns="40640" numCol="1" spcCol="1270" anchor="ctr" anchorCtr="0">
          <a:noAutofit/>
        </a:bodyPr>
        <a:lstStyle/>
        <a:p>
          <a:pPr lvl="0" algn="l" defTabSz="711200">
            <a:lnSpc>
              <a:spcPct val="90000"/>
            </a:lnSpc>
            <a:spcBef>
              <a:spcPct val="0"/>
            </a:spcBef>
            <a:spcAft>
              <a:spcPct val="35000"/>
            </a:spcAft>
          </a:pPr>
          <a:r>
            <a:rPr lang="ru-RU" sz="1600" kern="1200" smtClean="0">
              <a:solidFill>
                <a:schemeClr val="tx1"/>
              </a:solidFill>
              <a:latin typeface="Times New Roman" panose="02020603050405020304" pitchFamily="18" charset="0"/>
              <a:cs typeface="Times New Roman" panose="02020603050405020304" pitchFamily="18" charset="0"/>
            </a:rPr>
            <a:t>Все компоненты SWIFT должны быть в отделенном физически от основной инфраструктуры банка контуре безопасности (отдельные серверы и коммуникационное оборудование).</a:t>
          </a:r>
          <a:endParaRPr lang="ru-RU" sz="1600" kern="1200">
            <a:solidFill>
              <a:schemeClr val="tx1"/>
            </a:solidFill>
          </a:endParaRPr>
        </a:p>
      </dsp:txBody>
      <dsp:txXfrm>
        <a:off x="354222" y="229550"/>
        <a:ext cx="9778809" cy="458898"/>
      </dsp:txXfrm>
    </dsp:sp>
    <dsp:sp modelId="{42AD2810-02FD-4000-A471-CA22415F3E37}">
      <dsp:nvSpPr>
        <dsp:cNvPr id="0" name=""/>
        <dsp:cNvSpPr/>
      </dsp:nvSpPr>
      <dsp:spPr>
        <a:xfrm>
          <a:off x="67410" y="172187"/>
          <a:ext cx="573623" cy="573623"/>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7DB56AB-F1C0-4098-A03F-E60F3AA7EFF6}">
      <dsp:nvSpPr>
        <dsp:cNvPr id="0" name=""/>
        <dsp:cNvSpPr/>
      </dsp:nvSpPr>
      <dsp:spPr>
        <a:xfrm>
          <a:off x="769796" y="825625"/>
          <a:ext cx="9363236" cy="644252"/>
        </a:xfrm>
        <a:prstGeom prst="rect">
          <a:avLst/>
        </a:prstGeom>
        <a:gradFill rotWithShape="0">
          <a:gsLst>
            <a:gs pos="0">
              <a:schemeClr val="accent2">
                <a:hueOff val="-242561"/>
                <a:satOff val="-13988"/>
                <a:lumOff val="1438"/>
                <a:alphaOff val="0"/>
                <a:satMod val="103000"/>
                <a:lumMod val="102000"/>
                <a:tint val="94000"/>
              </a:schemeClr>
            </a:gs>
            <a:gs pos="50000">
              <a:schemeClr val="accent2">
                <a:hueOff val="-242561"/>
                <a:satOff val="-13988"/>
                <a:lumOff val="1438"/>
                <a:alphaOff val="0"/>
                <a:satMod val="110000"/>
                <a:lumMod val="100000"/>
                <a:shade val="100000"/>
              </a:schemeClr>
            </a:gs>
            <a:gs pos="100000">
              <a:schemeClr val="accent2">
                <a:hueOff val="-242561"/>
                <a:satOff val="-13988"/>
                <a:lumOff val="143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4251" tIns="40640" rIns="40640" bIns="4064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Должен использоваться межсетевой экран (далее – МЭ) транспортного уровня, создающий границу контура безопасности. Доступ для администрирования МЭ должен быть только из контура безопасности SWIFT.</a:t>
          </a:r>
          <a:endParaRPr lang="ru-RU" sz="1600" b="1" kern="1200" dirty="0">
            <a:solidFill>
              <a:schemeClr val="tx1"/>
            </a:solidFill>
            <a:latin typeface="Times New Roman" panose="02020603050405020304" pitchFamily="18" charset="0"/>
            <a:cs typeface="Times New Roman" panose="02020603050405020304" pitchFamily="18" charset="0"/>
          </a:endParaRPr>
        </a:p>
      </dsp:txBody>
      <dsp:txXfrm>
        <a:off x="769796" y="825625"/>
        <a:ext cx="9363236" cy="644252"/>
      </dsp:txXfrm>
    </dsp:sp>
    <dsp:sp modelId="{FD760C96-A113-4BBE-A633-2707A8F117DA}">
      <dsp:nvSpPr>
        <dsp:cNvPr id="0" name=""/>
        <dsp:cNvSpPr/>
      </dsp:nvSpPr>
      <dsp:spPr>
        <a:xfrm>
          <a:off x="482984" y="860939"/>
          <a:ext cx="573623" cy="573623"/>
        </a:xfrm>
        <a:prstGeom prst="ellipse">
          <a:avLst/>
        </a:prstGeom>
        <a:solidFill>
          <a:schemeClr val="lt1">
            <a:hueOff val="0"/>
            <a:satOff val="0"/>
            <a:lumOff val="0"/>
            <a:alphaOff val="0"/>
          </a:schemeClr>
        </a:solidFill>
        <a:ln w="6350" cap="flat" cmpd="sng" algn="ctr">
          <a:solidFill>
            <a:schemeClr val="accent2">
              <a:hueOff val="-242561"/>
              <a:satOff val="-13988"/>
              <a:lumOff val="1438"/>
              <a:alphaOff val="0"/>
            </a:schemeClr>
          </a:solidFill>
          <a:prstDash val="solid"/>
          <a:miter lim="800000"/>
        </a:ln>
        <a:effectLst/>
      </dsp:spPr>
      <dsp:style>
        <a:lnRef idx="1">
          <a:scrgbClr r="0" g="0" b="0"/>
        </a:lnRef>
        <a:fillRef idx="1">
          <a:scrgbClr r="0" g="0" b="0"/>
        </a:fillRef>
        <a:effectRef idx="2">
          <a:scrgbClr r="0" g="0" b="0"/>
        </a:effectRef>
        <a:fontRef idx="minor"/>
      </dsp:style>
    </dsp:sp>
    <dsp:sp modelId="{C51CBEDC-3CD2-4493-A4F9-0DA4E0B57A7D}">
      <dsp:nvSpPr>
        <dsp:cNvPr id="0" name=""/>
        <dsp:cNvSpPr/>
      </dsp:nvSpPr>
      <dsp:spPr>
        <a:xfrm>
          <a:off x="997528" y="1606548"/>
          <a:ext cx="9135503" cy="458898"/>
        </a:xfrm>
        <a:prstGeom prst="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4251" tIns="40640" rIns="40640" bIns="40640" numCol="1" spcCol="1270" anchor="ctr" anchorCtr="0">
          <a:noAutofit/>
        </a:bodyPr>
        <a:lstStyle/>
        <a:p>
          <a:pPr lvl="0" algn="l" defTabSz="711200">
            <a:lnSpc>
              <a:spcPct val="90000"/>
            </a:lnSpc>
            <a:spcBef>
              <a:spcPct val="0"/>
            </a:spcBef>
            <a:spcAft>
              <a:spcPct val="35000"/>
            </a:spcAft>
          </a:pPr>
          <a:r>
            <a:rPr lang="ru-RU" sz="1600" kern="1200" smtClean="0">
              <a:solidFill>
                <a:schemeClr val="tx1"/>
              </a:solidFill>
              <a:latin typeface="Times New Roman" panose="02020603050405020304" pitchFamily="18" charset="0"/>
              <a:cs typeface="Times New Roman" panose="02020603050405020304" pitchFamily="18" charset="0"/>
            </a:rPr>
            <a:t>Операторы/администраторы должны работать с компонентами SWIFT локально внутри контура безопасности. </a:t>
          </a:r>
          <a:endParaRPr lang="ru-RU" sz="1600" b="1" kern="1200" dirty="0">
            <a:solidFill>
              <a:schemeClr val="tx1"/>
            </a:solidFill>
            <a:latin typeface="Times New Roman" panose="02020603050405020304" pitchFamily="18" charset="0"/>
            <a:cs typeface="Times New Roman" panose="02020603050405020304" pitchFamily="18" charset="0"/>
          </a:endParaRPr>
        </a:p>
      </dsp:txBody>
      <dsp:txXfrm>
        <a:off x="997528" y="1606548"/>
        <a:ext cx="9135503" cy="458898"/>
      </dsp:txXfrm>
    </dsp:sp>
    <dsp:sp modelId="{7A1A690F-74A4-4F89-A004-4823A1C412AB}">
      <dsp:nvSpPr>
        <dsp:cNvPr id="0" name=""/>
        <dsp:cNvSpPr/>
      </dsp:nvSpPr>
      <dsp:spPr>
        <a:xfrm>
          <a:off x="710716" y="1549186"/>
          <a:ext cx="573623" cy="573623"/>
        </a:xfrm>
        <a:prstGeom prst="ellipse">
          <a:avLst/>
        </a:prstGeom>
        <a:solidFill>
          <a:schemeClr val="lt1">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2">
          <a:scrgbClr r="0" g="0" b="0"/>
        </a:effectRef>
        <a:fontRef idx="minor"/>
      </dsp:style>
    </dsp:sp>
    <dsp:sp modelId="{52F8272A-C285-4BBA-A597-259D1350F671}">
      <dsp:nvSpPr>
        <dsp:cNvPr id="0" name=""/>
        <dsp:cNvSpPr/>
      </dsp:nvSpPr>
      <dsp:spPr>
        <a:xfrm>
          <a:off x="1070241" y="2295300"/>
          <a:ext cx="9062790" cy="458898"/>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4251" tIns="40640" rIns="40640" bIns="40640" numCol="1" spcCol="1270" anchor="ctr" anchorCtr="0">
          <a:noAutofit/>
        </a:bodyPr>
        <a:lstStyle/>
        <a:p>
          <a:pPr lvl="0" algn="l" defTabSz="711200">
            <a:lnSpc>
              <a:spcPct val="90000"/>
            </a:lnSpc>
            <a:spcBef>
              <a:spcPct val="0"/>
            </a:spcBef>
            <a:spcAft>
              <a:spcPct val="35000"/>
            </a:spcAft>
          </a:pPr>
          <a:r>
            <a:rPr lang="ru-RU" sz="1600" kern="1200" smtClean="0">
              <a:solidFill>
                <a:schemeClr val="tx1"/>
              </a:solidFill>
              <a:latin typeface="Times New Roman" panose="02020603050405020304" pitchFamily="18" charset="0"/>
              <a:cs typeface="Times New Roman" panose="02020603050405020304" pitchFamily="18" charset="0"/>
            </a:rPr>
            <a:t>В случае удаленной работы операторов/администраторов должен использоваться Jump-сервер.</a:t>
          </a:r>
          <a:endParaRPr lang="ru-RU" sz="1600" b="1" kern="1200" dirty="0">
            <a:solidFill>
              <a:schemeClr val="tx1"/>
            </a:solidFill>
            <a:latin typeface="Times New Roman" panose="02020603050405020304" pitchFamily="18" charset="0"/>
            <a:cs typeface="Times New Roman" panose="02020603050405020304" pitchFamily="18" charset="0"/>
          </a:endParaRPr>
        </a:p>
      </dsp:txBody>
      <dsp:txXfrm>
        <a:off x="1070241" y="2295300"/>
        <a:ext cx="9062790" cy="458898"/>
      </dsp:txXfrm>
    </dsp:sp>
    <dsp:sp modelId="{119999CE-5E36-4D4B-B826-B68540BCE96A}">
      <dsp:nvSpPr>
        <dsp:cNvPr id="0" name=""/>
        <dsp:cNvSpPr/>
      </dsp:nvSpPr>
      <dsp:spPr>
        <a:xfrm>
          <a:off x="783429" y="2237937"/>
          <a:ext cx="573623" cy="573623"/>
        </a:xfrm>
        <a:prstGeom prst="ellipse">
          <a:avLst/>
        </a:prstGeom>
        <a:solidFill>
          <a:schemeClr val="lt1">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2">
          <a:scrgbClr r="0" g="0" b="0"/>
        </a:effectRef>
        <a:fontRef idx="minor"/>
      </dsp:style>
    </dsp:sp>
    <dsp:sp modelId="{5615094F-9EF9-4C30-837A-CFC1ABE4ACE9}">
      <dsp:nvSpPr>
        <dsp:cNvPr id="0" name=""/>
        <dsp:cNvSpPr/>
      </dsp:nvSpPr>
      <dsp:spPr>
        <a:xfrm>
          <a:off x="997528" y="2984051"/>
          <a:ext cx="9135503" cy="458898"/>
        </a:xfrm>
        <a:prstGeom prst="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4251" tIns="40640" rIns="40640" bIns="40640" numCol="1" spcCol="1270" anchor="ctr" anchorCtr="0">
          <a:noAutofit/>
        </a:bodyPr>
        <a:lstStyle/>
        <a:p>
          <a:pPr lvl="0" algn="l" defTabSz="711200">
            <a:lnSpc>
              <a:spcPct val="90000"/>
            </a:lnSpc>
            <a:spcBef>
              <a:spcPct val="0"/>
            </a:spcBef>
            <a:spcAft>
              <a:spcPct val="35000"/>
            </a:spcAft>
          </a:pPr>
          <a:r>
            <a:rPr lang="ru-RU" sz="1600" kern="1200" smtClean="0">
              <a:solidFill>
                <a:schemeClr val="tx1"/>
              </a:solidFill>
              <a:latin typeface="Times New Roman" panose="02020603050405020304" pitchFamily="18" charset="0"/>
              <a:cs typeface="Times New Roman" panose="02020603050405020304" pitchFamily="18" charset="0"/>
            </a:rPr>
            <a:t>Должна быть 2FA для операторов/администраторов (Двухфакторная аутентификация сотрудников аккаунта).</a:t>
          </a:r>
          <a:endParaRPr lang="ru-RU" sz="1600" b="1" kern="1200" dirty="0">
            <a:solidFill>
              <a:schemeClr val="tx1"/>
            </a:solidFill>
            <a:latin typeface="Times New Roman" panose="02020603050405020304" pitchFamily="18" charset="0"/>
            <a:cs typeface="Times New Roman" panose="02020603050405020304" pitchFamily="18" charset="0"/>
          </a:endParaRPr>
        </a:p>
      </dsp:txBody>
      <dsp:txXfrm>
        <a:off x="997528" y="2984051"/>
        <a:ext cx="9135503" cy="458898"/>
      </dsp:txXfrm>
    </dsp:sp>
    <dsp:sp modelId="{382CEBE1-6988-450B-A0B0-2F5DEFDCD501}">
      <dsp:nvSpPr>
        <dsp:cNvPr id="0" name=""/>
        <dsp:cNvSpPr/>
      </dsp:nvSpPr>
      <dsp:spPr>
        <a:xfrm>
          <a:off x="710716" y="2926689"/>
          <a:ext cx="573623" cy="573623"/>
        </a:xfrm>
        <a:prstGeom prst="ellipse">
          <a:avLst/>
        </a:prstGeom>
        <a:solidFill>
          <a:schemeClr val="lt1">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2">
          <a:scrgbClr r="0" g="0" b="0"/>
        </a:effectRef>
        <a:fontRef idx="minor"/>
      </dsp:style>
    </dsp:sp>
    <dsp:sp modelId="{49BC9DC1-4FA1-41FA-8291-3BAADF1DB02A}">
      <dsp:nvSpPr>
        <dsp:cNvPr id="0" name=""/>
        <dsp:cNvSpPr/>
      </dsp:nvSpPr>
      <dsp:spPr>
        <a:xfrm>
          <a:off x="769796" y="3672298"/>
          <a:ext cx="9363236" cy="458898"/>
        </a:xfrm>
        <a:prstGeom prst="rect">
          <a:avLst/>
        </a:prstGeom>
        <a:gradFill rotWithShape="0">
          <a:gsLst>
            <a:gs pos="0">
              <a:schemeClr val="accent2">
                <a:hueOff val="-1212803"/>
                <a:satOff val="-69940"/>
                <a:lumOff val="7190"/>
                <a:alphaOff val="0"/>
                <a:satMod val="103000"/>
                <a:lumMod val="102000"/>
                <a:tint val="94000"/>
              </a:schemeClr>
            </a:gs>
            <a:gs pos="50000">
              <a:schemeClr val="accent2">
                <a:hueOff val="-1212803"/>
                <a:satOff val="-69940"/>
                <a:lumOff val="7190"/>
                <a:alphaOff val="0"/>
                <a:satMod val="110000"/>
                <a:lumMod val="100000"/>
                <a:shade val="100000"/>
              </a:schemeClr>
            </a:gs>
            <a:gs pos="100000">
              <a:schemeClr val="accent2">
                <a:hueOff val="-1212803"/>
                <a:satOff val="-69940"/>
                <a:lumOff val="719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4251" tIns="40640" rIns="40640" bIns="40640" numCol="1" spcCol="1270" anchor="ctr" anchorCtr="0">
          <a:noAutofit/>
        </a:bodyPr>
        <a:lstStyle/>
        <a:p>
          <a:pPr lvl="0" algn="l" defTabSz="711200">
            <a:lnSpc>
              <a:spcPct val="90000"/>
            </a:lnSpc>
            <a:spcBef>
              <a:spcPct val="0"/>
            </a:spcBef>
            <a:spcAft>
              <a:spcPct val="35000"/>
            </a:spcAft>
          </a:pPr>
          <a:r>
            <a:rPr lang="ru-RU" sz="1600" kern="1200" smtClean="0">
              <a:solidFill>
                <a:schemeClr val="tx1"/>
              </a:solidFill>
              <a:latin typeface="Times New Roman" panose="02020603050405020304" pitchFamily="18" charset="0"/>
              <a:cs typeface="Times New Roman" panose="02020603050405020304" pitchFamily="18" charset="0"/>
            </a:rPr>
            <a:t>Физический доступ к серверам и другому оборудованию должен быть доступен только для системных и прикладных администраторов SWIFT.</a:t>
          </a:r>
          <a:endParaRPr lang="ru-RU" sz="1600" b="1" kern="1200" dirty="0">
            <a:solidFill>
              <a:schemeClr val="tx1"/>
            </a:solidFill>
            <a:latin typeface="Times New Roman" panose="02020603050405020304" pitchFamily="18" charset="0"/>
            <a:cs typeface="Times New Roman" panose="02020603050405020304" pitchFamily="18" charset="0"/>
          </a:endParaRPr>
        </a:p>
      </dsp:txBody>
      <dsp:txXfrm>
        <a:off x="769796" y="3672298"/>
        <a:ext cx="9363236" cy="458898"/>
      </dsp:txXfrm>
    </dsp:sp>
    <dsp:sp modelId="{B29172EB-48EF-4515-BAA5-9D805553DEC8}">
      <dsp:nvSpPr>
        <dsp:cNvPr id="0" name=""/>
        <dsp:cNvSpPr/>
      </dsp:nvSpPr>
      <dsp:spPr>
        <a:xfrm>
          <a:off x="482984" y="3614936"/>
          <a:ext cx="573623" cy="573623"/>
        </a:xfrm>
        <a:prstGeom prst="ellipse">
          <a:avLst/>
        </a:prstGeom>
        <a:solidFill>
          <a:schemeClr val="lt1">
            <a:hueOff val="0"/>
            <a:satOff val="0"/>
            <a:lumOff val="0"/>
            <a:alphaOff val="0"/>
          </a:schemeClr>
        </a:solidFill>
        <a:ln w="6350" cap="flat" cmpd="sng" algn="ctr">
          <a:solidFill>
            <a:schemeClr val="accent2">
              <a:hueOff val="-1212803"/>
              <a:satOff val="-69940"/>
              <a:lumOff val="719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69DC3C5-7055-4316-AC25-A457F9BA3907}">
      <dsp:nvSpPr>
        <dsp:cNvPr id="0" name=""/>
        <dsp:cNvSpPr/>
      </dsp:nvSpPr>
      <dsp:spPr>
        <a:xfrm>
          <a:off x="354222" y="4361050"/>
          <a:ext cx="9778809" cy="458898"/>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4251" tIns="40640" rIns="40640" bIns="40640" numCol="1" spcCol="1270" anchor="ctr" anchorCtr="0">
          <a:noAutofit/>
        </a:bodyPr>
        <a:lstStyle/>
        <a:p>
          <a:pPr lvl="0" algn="l" defTabSz="711200">
            <a:lnSpc>
              <a:spcPct val="90000"/>
            </a:lnSpc>
            <a:spcBef>
              <a:spcPct val="0"/>
            </a:spcBef>
            <a:spcAft>
              <a:spcPct val="35000"/>
            </a:spcAft>
          </a:pPr>
          <a:r>
            <a:rPr lang="ru-RU" sz="1600" kern="1200" smtClean="0">
              <a:solidFill>
                <a:schemeClr val="tx1"/>
              </a:solidFill>
              <a:latin typeface="Times New Roman" panose="02020603050405020304" pitchFamily="18" charset="0"/>
              <a:cs typeface="Times New Roman" panose="02020603050405020304" pitchFamily="18" charset="0"/>
            </a:rPr>
            <a:t>Желательно отделение от общих корпоративных ИТ-сервисов (WSUS, SCCM, Antivirus, SIEM, BackUp).</a:t>
          </a:r>
          <a:endParaRPr lang="ru-RU" sz="1600" b="1" kern="1200" dirty="0">
            <a:solidFill>
              <a:schemeClr val="tx1"/>
            </a:solidFill>
            <a:latin typeface="Times New Roman" panose="02020603050405020304" pitchFamily="18" charset="0"/>
            <a:cs typeface="Times New Roman" panose="02020603050405020304" pitchFamily="18" charset="0"/>
          </a:endParaRPr>
        </a:p>
      </dsp:txBody>
      <dsp:txXfrm>
        <a:off x="354222" y="4361050"/>
        <a:ext cx="9778809" cy="458898"/>
      </dsp:txXfrm>
    </dsp:sp>
    <dsp:sp modelId="{C0702F1B-E2A7-4CD5-A33E-A86D43966B8F}">
      <dsp:nvSpPr>
        <dsp:cNvPr id="0" name=""/>
        <dsp:cNvSpPr/>
      </dsp:nvSpPr>
      <dsp:spPr>
        <a:xfrm>
          <a:off x="67410" y="4303687"/>
          <a:ext cx="573623" cy="573623"/>
        </a:xfrm>
        <a:prstGeom prst="ellipse">
          <a:avLst/>
        </a:prstGeom>
        <a:solidFill>
          <a:schemeClr val="lt1">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7F79D-83AB-43E3-B569-229DBC7CDCB3}">
      <dsp:nvSpPr>
        <dsp:cNvPr id="0" name=""/>
        <dsp:cNvSpPr/>
      </dsp:nvSpPr>
      <dsp:spPr>
        <a:xfrm>
          <a:off x="-154334" y="0"/>
          <a:ext cx="7947193" cy="97240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smtClean="0">
              <a:solidFill>
                <a:schemeClr val="tx1"/>
              </a:solidFill>
              <a:latin typeface="Times New Roman" panose="02020603050405020304" pitchFamily="18" charset="0"/>
              <a:cs typeface="Times New Roman" panose="02020603050405020304" pitchFamily="18" charset="0"/>
            </a:rPr>
            <a:t>В каждой стране, в которой развертывается система SWIFT, общество создает свою региональную администрацию. SWIFT в Казахстане, начинался с Алем банка в 1992 г. </a:t>
          </a:r>
          <a:endParaRPr lang="ru-RU" sz="1600" kern="1200">
            <a:solidFill>
              <a:schemeClr val="tx1"/>
            </a:solidFill>
            <a:latin typeface="Times New Roman" panose="02020603050405020304" pitchFamily="18" charset="0"/>
            <a:cs typeface="Times New Roman" panose="02020603050405020304" pitchFamily="18" charset="0"/>
          </a:endParaRPr>
        </a:p>
      </dsp:txBody>
      <dsp:txXfrm>
        <a:off x="-125853" y="28481"/>
        <a:ext cx="6784118" cy="915445"/>
      </dsp:txXfrm>
    </dsp:sp>
    <dsp:sp modelId="{9153DB2F-5104-4773-8D75-91581369EF26}">
      <dsp:nvSpPr>
        <dsp:cNvPr id="0" name=""/>
        <dsp:cNvSpPr/>
      </dsp:nvSpPr>
      <dsp:spPr>
        <a:xfrm>
          <a:off x="439124" y="1107463"/>
          <a:ext cx="7947193" cy="972407"/>
        </a:xfrm>
        <a:prstGeom prst="roundRect">
          <a:avLst>
            <a:gd name="adj" fmla="val 10000"/>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Членство в SWIFT создает возможности для более широких и интенсивных финансовых и экономических внешних контактов, в частности, создания условий для функционирования иностранных инвестиций на территории стран СНГ.</a:t>
          </a:r>
          <a:endParaRPr lang="ru-RU" sz="1600" kern="1200" dirty="0" smtClean="0">
            <a:solidFill>
              <a:schemeClr val="tx1"/>
            </a:solidFill>
            <a:latin typeface="Times New Roman" panose="02020603050405020304" pitchFamily="18" charset="0"/>
            <a:cs typeface="Times New Roman" panose="02020603050405020304" pitchFamily="18" charset="0"/>
          </a:endParaRPr>
        </a:p>
      </dsp:txBody>
      <dsp:txXfrm>
        <a:off x="467605" y="1135944"/>
        <a:ext cx="6664707" cy="915445"/>
      </dsp:txXfrm>
    </dsp:sp>
    <dsp:sp modelId="{15146EB9-3120-4026-91A0-55E87F714397}">
      <dsp:nvSpPr>
        <dsp:cNvPr id="0" name=""/>
        <dsp:cNvSpPr/>
      </dsp:nvSpPr>
      <dsp:spPr>
        <a:xfrm>
          <a:off x="1032584" y="2214927"/>
          <a:ext cx="7947193" cy="972407"/>
        </a:xfrm>
        <a:prstGeom prst="roundRect">
          <a:avLst>
            <a:gd name="adj" fmla="val 1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smtClean="0">
              <a:solidFill>
                <a:schemeClr val="tx1"/>
              </a:solidFill>
              <a:latin typeface="Times New Roman" panose="02020603050405020304" pitchFamily="18" charset="0"/>
              <a:cs typeface="Times New Roman" panose="02020603050405020304" pitchFamily="18" charset="0"/>
            </a:rPr>
            <a:t>Все ныне действующие системы банковских операций подразделяются на системы банковских сообщений и системы расчетов. </a:t>
          </a:r>
          <a:endParaRPr lang="ru-RU" sz="1600" kern="1200" dirty="0" smtClean="0">
            <a:solidFill>
              <a:schemeClr val="tx1"/>
            </a:solidFill>
            <a:latin typeface="Times New Roman" panose="02020603050405020304" pitchFamily="18" charset="0"/>
            <a:cs typeface="Times New Roman" panose="02020603050405020304" pitchFamily="18" charset="0"/>
          </a:endParaRPr>
        </a:p>
      </dsp:txBody>
      <dsp:txXfrm>
        <a:off x="1061065" y="2243408"/>
        <a:ext cx="6664707" cy="915445"/>
      </dsp:txXfrm>
    </dsp:sp>
    <dsp:sp modelId="{0B3774E8-6402-471A-893D-D4B0A3C2E694}">
      <dsp:nvSpPr>
        <dsp:cNvPr id="0" name=""/>
        <dsp:cNvSpPr/>
      </dsp:nvSpPr>
      <dsp:spPr>
        <a:xfrm>
          <a:off x="1626043" y="3264640"/>
          <a:ext cx="7947193" cy="1087909"/>
        </a:xfrm>
        <a:prstGeom prst="roundRect">
          <a:avLst>
            <a:gd name="adj" fmla="val 10000"/>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Различие между ними заключается в том, что в рамках системы банковских сообщений осуществляются только оперативная пересылка и хранение расчетных документов, урегулирование платежей предо­ставлено банкам-участникам, функции же системы расчетов непосредственно связаны с выполнением взаимных требований и обязательств членов. </a:t>
          </a:r>
          <a:endParaRPr lang="ru-RU" sz="1600" kern="1200" dirty="0" smtClean="0">
            <a:solidFill>
              <a:schemeClr val="tx1"/>
            </a:solidFill>
            <a:latin typeface="Times New Roman" panose="02020603050405020304" pitchFamily="18" charset="0"/>
            <a:cs typeface="Times New Roman" panose="02020603050405020304" pitchFamily="18" charset="0"/>
          </a:endParaRPr>
        </a:p>
      </dsp:txBody>
      <dsp:txXfrm>
        <a:off x="1657907" y="3296504"/>
        <a:ext cx="6657941" cy="1024181"/>
      </dsp:txXfrm>
    </dsp:sp>
    <dsp:sp modelId="{0DBF1425-A0A5-4CDC-A992-DB885CEA8532}">
      <dsp:nvSpPr>
        <dsp:cNvPr id="0" name=""/>
        <dsp:cNvSpPr/>
      </dsp:nvSpPr>
      <dsp:spPr>
        <a:xfrm>
          <a:off x="1910833" y="4429855"/>
          <a:ext cx="8564531" cy="972407"/>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К первой группе относятся такие системы, как SWIFT и </a:t>
          </a:r>
          <a:r>
            <a:rPr lang="ru-RU" sz="1600" kern="1200" dirty="0" err="1" smtClean="0">
              <a:solidFill>
                <a:schemeClr val="tx1"/>
              </a:solidFill>
              <a:latin typeface="Times New Roman" panose="02020603050405020304" pitchFamily="18" charset="0"/>
              <a:cs typeface="Times New Roman" panose="02020603050405020304" pitchFamily="18" charset="0"/>
            </a:rPr>
            <a:t>BankWire</a:t>
          </a:r>
          <a:r>
            <a:rPr lang="ru-RU" sz="1600" kern="1200" dirty="0" smtClean="0">
              <a:solidFill>
                <a:schemeClr val="tx1"/>
              </a:solidFill>
              <a:latin typeface="Times New Roman" panose="02020603050405020304" pitchFamily="18" charset="0"/>
              <a:cs typeface="Times New Roman" panose="02020603050405020304" pitchFamily="18" charset="0"/>
            </a:rPr>
            <a:t> — част­ная электронная сеть банков США, ко второй — </a:t>
          </a:r>
          <a:r>
            <a:rPr lang="ru-RU" sz="1600" kern="1200" dirty="0" err="1" smtClean="0">
              <a:solidFill>
                <a:schemeClr val="tx1"/>
              </a:solidFill>
              <a:latin typeface="Times New Roman" panose="02020603050405020304" pitchFamily="18" charset="0"/>
              <a:cs typeface="Times New Roman" panose="02020603050405020304" pitchFamily="18" charset="0"/>
            </a:rPr>
            <a:t>FedWire</a:t>
          </a:r>
          <a:r>
            <a:rPr lang="ru-RU" sz="1600" kern="1200" dirty="0" smtClean="0">
              <a:solidFill>
                <a:schemeClr val="tx1"/>
              </a:solidFill>
              <a:latin typeface="Times New Roman" panose="02020603050405020304" pitchFamily="18" charset="0"/>
              <a:cs typeface="Times New Roman" panose="02020603050405020304" pitchFamily="18" charset="0"/>
            </a:rPr>
            <a:t> — сеть федеральной резервной системы (ФРС) США; Нью-Йоркская Международная платежная система расчетных палат CHIPS; Лондонская автоматическая система расчетных палат CHAPS. </a:t>
          </a:r>
          <a:endParaRPr lang="en-US" sz="1600" kern="1200" dirty="0">
            <a:solidFill>
              <a:schemeClr val="tx1"/>
            </a:solidFill>
            <a:latin typeface="Times New Roman" panose="02020603050405020304" pitchFamily="18" charset="0"/>
            <a:cs typeface="Times New Roman" panose="02020603050405020304" pitchFamily="18" charset="0"/>
          </a:endParaRPr>
        </a:p>
      </dsp:txBody>
      <dsp:txXfrm>
        <a:off x="1939314" y="4458336"/>
        <a:ext cx="7186847" cy="915445"/>
      </dsp:txXfrm>
    </dsp:sp>
    <dsp:sp modelId="{03D31094-9964-447A-B4A1-47DDCDA4A54A}">
      <dsp:nvSpPr>
        <dsp:cNvPr id="0" name=""/>
        <dsp:cNvSpPr/>
      </dsp:nvSpPr>
      <dsp:spPr>
        <a:xfrm>
          <a:off x="7160794" y="710397"/>
          <a:ext cx="632064" cy="632064"/>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ru-RU" sz="1600" kern="1200">
            <a:solidFill>
              <a:schemeClr val="tx1"/>
            </a:solidFill>
            <a:latin typeface="Times New Roman" panose="02020603050405020304" pitchFamily="18" charset="0"/>
            <a:cs typeface="Times New Roman" panose="02020603050405020304" pitchFamily="18" charset="0"/>
          </a:endParaRPr>
        </a:p>
      </dsp:txBody>
      <dsp:txXfrm>
        <a:off x="7303008" y="710397"/>
        <a:ext cx="347636" cy="475628"/>
      </dsp:txXfrm>
    </dsp:sp>
    <dsp:sp modelId="{CF2F8491-C1A2-434D-BE30-68FED331AEC3}">
      <dsp:nvSpPr>
        <dsp:cNvPr id="0" name=""/>
        <dsp:cNvSpPr/>
      </dsp:nvSpPr>
      <dsp:spPr>
        <a:xfrm>
          <a:off x="7754253" y="1817861"/>
          <a:ext cx="632064" cy="632064"/>
        </a:xfrm>
        <a:prstGeom prst="downArrow">
          <a:avLst>
            <a:gd name="adj1" fmla="val 55000"/>
            <a:gd name="adj2" fmla="val 45000"/>
          </a:avLst>
        </a:prstGeom>
        <a:solidFill>
          <a:schemeClr val="accent2">
            <a:tint val="40000"/>
            <a:alpha val="90000"/>
            <a:hueOff val="-283075"/>
            <a:satOff val="-25115"/>
            <a:lumOff val="-256"/>
            <a:alphaOff val="0"/>
          </a:schemeClr>
        </a:solidFill>
        <a:ln w="6350" cap="flat" cmpd="sng" algn="ctr">
          <a:solidFill>
            <a:schemeClr val="accent2">
              <a:tint val="40000"/>
              <a:alpha val="90000"/>
              <a:hueOff val="-283075"/>
              <a:satOff val="-25115"/>
              <a:lumOff val="-25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ru-RU" sz="1600" kern="1200">
            <a:solidFill>
              <a:schemeClr val="tx1"/>
            </a:solidFill>
            <a:latin typeface="Times New Roman" panose="02020603050405020304" pitchFamily="18" charset="0"/>
            <a:cs typeface="Times New Roman" panose="02020603050405020304" pitchFamily="18" charset="0"/>
          </a:endParaRPr>
        </a:p>
      </dsp:txBody>
      <dsp:txXfrm>
        <a:off x="7896467" y="1817861"/>
        <a:ext cx="347636" cy="475628"/>
      </dsp:txXfrm>
    </dsp:sp>
    <dsp:sp modelId="{DB76433C-F7B5-4DDF-BB22-659AF1317CDF}">
      <dsp:nvSpPr>
        <dsp:cNvPr id="0" name=""/>
        <dsp:cNvSpPr/>
      </dsp:nvSpPr>
      <dsp:spPr>
        <a:xfrm>
          <a:off x="8347713" y="2909118"/>
          <a:ext cx="632064" cy="632064"/>
        </a:xfrm>
        <a:prstGeom prst="downArrow">
          <a:avLst>
            <a:gd name="adj1" fmla="val 55000"/>
            <a:gd name="adj2" fmla="val 45000"/>
          </a:avLst>
        </a:prstGeom>
        <a:solidFill>
          <a:schemeClr val="accent2">
            <a:tint val="40000"/>
            <a:alpha val="90000"/>
            <a:hueOff val="-566151"/>
            <a:satOff val="-50231"/>
            <a:lumOff val="-513"/>
            <a:alphaOff val="0"/>
          </a:schemeClr>
        </a:solidFill>
        <a:ln w="6350" cap="flat" cmpd="sng" algn="ctr">
          <a:solidFill>
            <a:schemeClr val="accent2">
              <a:tint val="40000"/>
              <a:alpha val="90000"/>
              <a:hueOff val="-566151"/>
              <a:satOff val="-50231"/>
              <a:lumOff val="-51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ru-RU" sz="1600" kern="1200">
            <a:solidFill>
              <a:schemeClr val="tx1"/>
            </a:solidFill>
            <a:latin typeface="Times New Roman" panose="02020603050405020304" pitchFamily="18" charset="0"/>
            <a:cs typeface="Times New Roman" panose="02020603050405020304" pitchFamily="18" charset="0"/>
          </a:endParaRPr>
        </a:p>
      </dsp:txBody>
      <dsp:txXfrm>
        <a:off x="8489927" y="2909118"/>
        <a:ext cx="347636" cy="475628"/>
      </dsp:txXfrm>
    </dsp:sp>
    <dsp:sp modelId="{40FD1469-979F-4182-B0EB-CA7979071DD6}">
      <dsp:nvSpPr>
        <dsp:cNvPr id="0" name=""/>
        <dsp:cNvSpPr/>
      </dsp:nvSpPr>
      <dsp:spPr>
        <a:xfrm>
          <a:off x="8941172" y="4027387"/>
          <a:ext cx="632064" cy="632064"/>
        </a:xfrm>
        <a:prstGeom prst="downArrow">
          <a:avLst>
            <a:gd name="adj1" fmla="val 55000"/>
            <a:gd name="adj2" fmla="val 45000"/>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ru-RU" sz="1600" kern="1200">
            <a:solidFill>
              <a:schemeClr val="tx1"/>
            </a:solidFill>
            <a:latin typeface="Times New Roman" panose="02020603050405020304" pitchFamily="18" charset="0"/>
            <a:cs typeface="Times New Roman" panose="02020603050405020304" pitchFamily="18" charset="0"/>
          </a:endParaRPr>
        </a:p>
      </dsp:txBody>
      <dsp:txXfrm>
        <a:off x="9083386" y="4027387"/>
        <a:ext cx="347636" cy="475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A966D-8CB1-4F30-BECB-41C727F58340}">
      <dsp:nvSpPr>
        <dsp:cNvPr id="0" name=""/>
        <dsp:cNvSpPr/>
      </dsp:nvSpPr>
      <dsp:spPr>
        <a:xfrm>
          <a:off x="0" y="0"/>
          <a:ext cx="10515600" cy="1520176"/>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kern="1200" dirty="0" smtClean="0">
              <a:latin typeface="Times New Roman" panose="02020603050405020304" pitchFamily="18" charset="0"/>
              <a:cs typeface="Times New Roman" panose="02020603050405020304" pitchFamily="18" charset="0"/>
            </a:rPr>
            <a:t>Работа в сети SWIFT дает пользователям ряд преимуществ</a:t>
          </a:r>
          <a:endParaRPr lang="ru-RU" sz="3200" kern="1200" dirty="0"/>
        </a:p>
      </dsp:txBody>
      <dsp:txXfrm>
        <a:off x="0" y="0"/>
        <a:ext cx="10515600" cy="1520176"/>
      </dsp:txXfrm>
    </dsp:sp>
    <dsp:sp modelId="{395F8747-8000-4ABA-BF85-D56E5C78890C}">
      <dsp:nvSpPr>
        <dsp:cNvPr id="0" name=""/>
        <dsp:cNvSpPr/>
      </dsp:nvSpPr>
      <dsp:spPr>
        <a:xfrm>
          <a:off x="4856" y="1520176"/>
          <a:ext cx="1627658" cy="319237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latin typeface="Times New Roman" panose="02020603050405020304" pitchFamily="18" charset="0"/>
              <a:cs typeface="Times New Roman" panose="02020603050405020304" pitchFamily="18" charset="0"/>
            </a:rPr>
            <a:t>Надежность передачи сообщений, что обеспечивается </a:t>
          </a:r>
          <a:r>
            <a:rPr lang="ru-RU" sz="1700" i="1" kern="1200" dirty="0" smtClean="0">
              <a:latin typeface="Times New Roman" panose="02020603050405020304" pitchFamily="18" charset="0"/>
              <a:cs typeface="Times New Roman" panose="02020603050405020304" pitchFamily="18" charset="0"/>
            </a:rPr>
            <a:t>построением сети</a:t>
          </a:r>
          <a:r>
            <a:rPr lang="ru-RU" sz="1700" kern="1200" dirty="0" smtClean="0">
              <a:latin typeface="Times New Roman" panose="02020603050405020304" pitchFamily="18" charset="0"/>
              <a:cs typeface="Times New Roman" panose="02020603050405020304" pitchFamily="18" charset="0"/>
            </a:rPr>
            <a:t>, специальным порядком передачи и приема сообщений </a:t>
          </a:r>
          <a:endParaRPr lang="ru-RU" sz="1700" kern="1200" dirty="0"/>
        </a:p>
      </dsp:txBody>
      <dsp:txXfrm>
        <a:off x="4856" y="1520176"/>
        <a:ext cx="1627658" cy="3192370"/>
      </dsp:txXfrm>
    </dsp:sp>
    <dsp:sp modelId="{C1366526-6B4E-434C-A566-6FD6BC2551E2}">
      <dsp:nvSpPr>
        <dsp:cNvPr id="0" name=""/>
        <dsp:cNvSpPr/>
      </dsp:nvSpPr>
      <dsp:spPr>
        <a:xfrm>
          <a:off x="1632515" y="1520176"/>
          <a:ext cx="2097075" cy="3192370"/>
        </a:xfrm>
        <a:prstGeom prst="rect">
          <a:avLst/>
        </a:prstGeom>
        <a:gradFill rotWithShape="0">
          <a:gsLst>
            <a:gs pos="0">
              <a:schemeClr val="accent2">
                <a:hueOff val="-363841"/>
                <a:satOff val="-20982"/>
                <a:lumOff val="2157"/>
                <a:alphaOff val="0"/>
                <a:lumMod val="110000"/>
                <a:satMod val="105000"/>
                <a:tint val="67000"/>
              </a:schemeClr>
            </a:gs>
            <a:gs pos="50000">
              <a:schemeClr val="accent2">
                <a:hueOff val="-363841"/>
                <a:satOff val="-20982"/>
                <a:lumOff val="2157"/>
                <a:alphaOff val="0"/>
                <a:lumMod val="105000"/>
                <a:satMod val="103000"/>
                <a:tint val="73000"/>
              </a:schemeClr>
            </a:gs>
            <a:gs pos="100000">
              <a:schemeClr val="accent2">
                <a:hueOff val="-363841"/>
                <a:satOff val="-20982"/>
                <a:lumOff val="21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latin typeface="Times New Roman" panose="02020603050405020304" pitchFamily="18" charset="0"/>
              <a:cs typeface="Times New Roman" panose="02020603050405020304" pitchFamily="18" charset="0"/>
            </a:rPr>
            <a:t>Сеть гарантирует полную безопасность многоуровневой комбинацией физических, технических и организационных методов защиты, обеспечивает полную сохранность и секретность передаваемых сведений</a:t>
          </a:r>
          <a:endParaRPr lang="en-US" sz="1700" kern="1200" dirty="0">
            <a:latin typeface="Times New Roman" panose="02020603050405020304" pitchFamily="18" charset="0"/>
            <a:cs typeface="Times New Roman" panose="02020603050405020304" pitchFamily="18" charset="0"/>
          </a:endParaRPr>
        </a:p>
      </dsp:txBody>
      <dsp:txXfrm>
        <a:off x="1632515" y="1520176"/>
        <a:ext cx="2097075" cy="3192370"/>
      </dsp:txXfrm>
    </dsp:sp>
    <dsp:sp modelId="{6D5B6755-72A1-4922-B8FA-54BE26997B12}">
      <dsp:nvSpPr>
        <dsp:cNvPr id="0" name=""/>
        <dsp:cNvSpPr/>
      </dsp:nvSpPr>
      <dsp:spPr>
        <a:xfrm>
          <a:off x="3729591" y="1520176"/>
          <a:ext cx="2918685" cy="3192370"/>
        </a:xfrm>
        <a:prstGeom prst="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latin typeface="Times New Roman" panose="02020603050405020304" pitchFamily="18" charset="0"/>
              <a:cs typeface="Times New Roman" panose="02020603050405020304" pitchFamily="18" charset="0"/>
            </a:rPr>
            <a:t>Сокращение операционных расходов по сравнению с телексной связью. Например, стоимость 1 стандартного сообщения (до 325 байт) не зависит от расстояния, а высокая интенсивность обменов снижает стоимость настолько, что она оказывается ниже стоимости аналогичных передач по телексу и телеграфу.</a:t>
          </a:r>
          <a:endParaRPr lang="en-US" sz="1700" kern="1200" dirty="0">
            <a:latin typeface="Times New Roman" panose="02020603050405020304" pitchFamily="18" charset="0"/>
            <a:cs typeface="Times New Roman" panose="02020603050405020304" pitchFamily="18" charset="0"/>
          </a:endParaRPr>
        </a:p>
      </dsp:txBody>
      <dsp:txXfrm>
        <a:off x="3729591" y="1520176"/>
        <a:ext cx="2918685" cy="3192370"/>
      </dsp:txXfrm>
    </dsp:sp>
    <dsp:sp modelId="{445FBC20-9914-4302-8BF5-162861BA8240}">
      <dsp:nvSpPr>
        <dsp:cNvPr id="0" name=""/>
        <dsp:cNvSpPr/>
      </dsp:nvSpPr>
      <dsp:spPr>
        <a:xfrm>
          <a:off x="6648276" y="1520176"/>
          <a:ext cx="2234808" cy="3192370"/>
        </a:xfrm>
        <a:prstGeom prst="rect">
          <a:avLst/>
        </a:prstGeom>
        <a:gradFill rotWithShape="0">
          <a:gsLst>
            <a:gs pos="0">
              <a:schemeClr val="accent2">
                <a:hueOff val="-1091522"/>
                <a:satOff val="-62946"/>
                <a:lumOff val="6471"/>
                <a:alphaOff val="0"/>
                <a:lumMod val="110000"/>
                <a:satMod val="105000"/>
                <a:tint val="67000"/>
              </a:schemeClr>
            </a:gs>
            <a:gs pos="50000">
              <a:schemeClr val="accent2">
                <a:hueOff val="-1091522"/>
                <a:satOff val="-62946"/>
                <a:lumOff val="6471"/>
                <a:alphaOff val="0"/>
                <a:lumMod val="105000"/>
                <a:satMod val="103000"/>
                <a:tint val="73000"/>
              </a:schemeClr>
            </a:gs>
            <a:gs pos="100000">
              <a:schemeClr val="accent2">
                <a:hueOff val="-1091522"/>
                <a:satOff val="-62946"/>
                <a:lumOff val="6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latin typeface="Times New Roman" panose="02020603050405020304" pitchFamily="18" charset="0"/>
              <a:cs typeface="Times New Roman" panose="02020603050405020304" pitchFamily="18" charset="0"/>
            </a:rPr>
            <a:t>Быстрый способ передачи сообщений в любую точку мира; время доставки сообщения составляет 20 мин., его можно сократить до 1-5 мин. (срочное сообщение), что перекрывает показатели отдельных каналов связи. Аналогичная передача по телеграфу занимает около 90 мин. </a:t>
          </a:r>
          <a:endParaRPr lang="en-US" sz="1700" kern="1200" dirty="0">
            <a:latin typeface="Times New Roman" panose="02020603050405020304" pitchFamily="18" charset="0"/>
            <a:cs typeface="Times New Roman" panose="02020603050405020304" pitchFamily="18" charset="0"/>
          </a:endParaRPr>
        </a:p>
      </dsp:txBody>
      <dsp:txXfrm>
        <a:off x="6648276" y="1520176"/>
        <a:ext cx="2234808" cy="3192370"/>
      </dsp:txXfrm>
    </dsp:sp>
    <dsp:sp modelId="{AEB03E66-3EFF-4537-AF6C-B2665E2B3B53}">
      <dsp:nvSpPr>
        <dsp:cNvPr id="0" name=""/>
        <dsp:cNvSpPr/>
      </dsp:nvSpPr>
      <dsp:spPr>
        <a:xfrm>
          <a:off x="8883084" y="1520176"/>
          <a:ext cx="1627658" cy="3192370"/>
        </a:xfrm>
        <a:prstGeom prst="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smtClean="0">
              <a:latin typeface="Times New Roman" panose="02020603050405020304" pitchFamily="18" charset="0"/>
              <a:cs typeface="Times New Roman" panose="02020603050405020304" pitchFamily="18" charset="0"/>
            </a:rPr>
            <a:t>В связи с тем, что международные и кредитные обороты все более концентрируются на пользователях SWIFT, повышается конкурентоспособность банков-членов SWIFT.</a:t>
          </a:r>
          <a:endParaRPr lang="en-US" sz="1700" kern="1200" dirty="0">
            <a:latin typeface="Times New Roman" panose="02020603050405020304" pitchFamily="18" charset="0"/>
            <a:cs typeface="Times New Roman" panose="02020603050405020304" pitchFamily="18" charset="0"/>
          </a:endParaRPr>
        </a:p>
      </dsp:txBody>
      <dsp:txXfrm>
        <a:off x="8883084" y="1520176"/>
        <a:ext cx="1627658" cy="3192370"/>
      </dsp:txXfrm>
    </dsp:sp>
    <dsp:sp modelId="{87CA42D3-A666-4812-BC93-C5BACC8CAF1D}">
      <dsp:nvSpPr>
        <dsp:cNvPr id="0" name=""/>
        <dsp:cNvSpPr/>
      </dsp:nvSpPr>
      <dsp:spPr>
        <a:xfrm>
          <a:off x="0" y="4712546"/>
          <a:ext cx="10515600" cy="354707"/>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986F5-A76B-4A8E-BD5B-D0FE302C775B}">
      <dsp:nvSpPr>
        <dsp:cNvPr id="0" name=""/>
        <dsp:cNvSpPr/>
      </dsp:nvSpPr>
      <dsp:spPr>
        <a:xfrm>
          <a:off x="-6108422" y="-934589"/>
          <a:ext cx="7271441" cy="7271441"/>
        </a:xfrm>
        <a:prstGeom prst="blockArc">
          <a:avLst>
            <a:gd name="adj1" fmla="val 18900000"/>
            <a:gd name="adj2" fmla="val 2700000"/>
            <a:gd name="adj3" fmla="val 297"/>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FE2180-B10D-425C-88B7-5B8084982EAF}">
      <dsp:nvSpPr>
        <dsp:cNvPr id="0" name=""/>
        <dsp:cNvSpPr/>
      </dsp:nvSpPr>
      <dsp:spPr>
        <a:xfrm>
          <a:off x="508201" y="290619"/>
          <a:ext cx="9931075" cy="76932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6177" tIns="45720" rIns="45720" bIns="45720" numCol="1" spcCol="1270" anchor="ctr" anchorCtr="0">
          <a:noAutofit/>
        </a:bodyPr>
        <a:lstStyle/>
        <a:p>
          <a:pPr lvl="0" algn="l" defTabSz="800100">
            <a:lnSpc>
              <a:spcPct val="90000"/>
            </a:lnSpc>
            <a:spcBef>
              <a:spcPct val="0"/>
            </a:spcBef>
            <a:spcAft>
              <a:spcPct val="35000"/>
            </a:spcAft>
          </a:pPr>
          <a:r>
            <a:rPr lang="ru-RU" sz="1800" kern="1200" dirty="0" smtClean="0">
              <a:solidFill>
                <a:schemeClr val="tx1"/>
              </a:solidFill>
              <a:latin typeface="Times New Roman" panose="02020603050405020304" pitchFamily="18" charset="0"/>
              <a:cs typeface="Times New Roman" panose="02020603050405020304" pitchFamily="18" charset="0"/>
            </a:rPr>
            <a:t>SWIFT гарантирует своим членам финансовую защиту, т.е. если по вине общества в течение суток сообщение не достигло адресата, то SWIFT берет на себя все </a:t>
          </a:r>
          <a:r>
            <a:rPr lang="ru-RU" sz="1800" i="1" kern="1200" dirty="0" smtClean="0">
              <a:solidFill>
                <a:schemeClr val="tx1"/>
              </a:solidFill>
              <a:latin typeface="Times New Roman" panose="02020603050405020304" pitchFamily="18" charset="0"/>
              <a:cs typeface="Times New Roman" panose="02020603050405020304" pitchFamily="18" charset="0"/>
            </a:rPr>
            <a:t>прямые и косвенные расходы</a:t>
          </a:r>
          <a:r>
            <a:rPr lang="ru-RU" sz="1800" kern="1200" dirty="0" smtClean="0">
              <a:solidFill>
                <a:schemeClr val="tx1"/>
              </a:solidFill>
              <a:latin typeface="Times New Roman" panose="02020603050405020304" pitchFamily="18" charset="0"/>
              <a:cs typeface="Times New Roman" panose="02020603050405020304" pitchFamily="18" charset="0"/>
            </a:rPr>
            <a:t>, которые понес клиент из-за этого опоздания</a:t>
          </a:r>
          <a:endParaRPr lang="ru-RU" sz="1800" kern="1200" dirty="0">
            <a:solidFill>
              <a:schemeClr val="tx1"/>
            </a:solidFill>
          </a:endParaRPr>
        </a:p>
      </dsp:txBody>
      <dsp:txXfrm>
        <a:off x="508201" y="290619"/>
        <a:ext cx="9931075" cy="769325"/>
      </dsp:txXfrm>
    </dsp:sp>
    <dsp:sp modelId="{46569472-BC3A-4887-8CE9-A80DFE46D6BA}">
      <dsp:nvSpPr>
        <dsp:cNvPr id="0" name=""/>
        <dsp:cNvSpPr/>
      </dsp:nvSpPr>
      <dsp:spPr>
        <a:xfrm>
          <a:off x="86014" y="253096"/>
          <a:ext cx="844373" cy="844373"/>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7974D4E-59AA-42E1-8C20-AC66AC0B1464}">
      <dsp:nvSpPr>
        <dsp:cNvPr id="0" name=""/>
        <dsp:cNvSpPr/>
      </dsp:nvSpPr>
      <dsp:spPr>
        <a:xfrm>
          <a:off x="992244" y="1350457"/>
          <a:ext cx="9447032" cy="675498"/>
        </a:xfrm>
        <a:prstGeom prst="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6177" tIns="45720" rIns="45720" bIns="45720" numCol="1" spcCol="1270" anchor="ctr" anchorCtr="0">
          <a:noAutofit/>
        </a:bodyPr>
        <a:lstStyle/>
        <a:p>
          <a:pPr lvl="0" algn="l" defTabSz="800100">
            <a:lnSpc>
              <a:spcPct val="90000"/>
            </a:lnSpc>
            <a:spcBef>
              <a:spcPct val="0"/>
            </a:spcBef>
            <a:spcAft>
              <a:spcPct val="35000"/>
            </a:spcAft>
          </a:pPr>
          <a:r>
            <a:rPr lang="ru-RU" sz="1800" kern="1200" smtClean="0">
              <a:solidFill>
                <a:schemeClr val="tx1"/>
              </a:solidFill>
              <a:latin typeface="Times New Roman" panose="02020603050405020304" pitchFamily="18" charset="0"/>
              <a:cs typeface="Times New Roman" panose="02020603050405020304" pitchFamily="18" charset="0"/>
            </a:rPr>
            <a:t>SWIFT принимает на себя ответственность за точную, полную и своевременную доставку сообщений</a:t>
          </a:r>
          <a:endParaRPr lang="ru-RU" sz="1800" kern="1200" dirty="0" smtClean="0">
            <a:solidFill>
              <a:schemeClr val="tx1"/>
            </a:solidFill>
            <a:latin typeface="Times New Roman" panose="02020603050405020304" pitchFamily="18" charset="0"/>
            <a:cs typeface="Times New Roman" panose="02020603050405020304" pitchFamily="18" charset="0"/>
          </a:endParaRPr>
        </a:p>
      </dsp:txBody>
      <dsp:txXfrm>
        <a:off x="992244" y="1350457"/>
        <a:ext cx="9447032" cy="675498"/>
      </dsp:txXfrm>
    </dsp:sp>
    <dsp:sp modelId="{2D66E3BA-AC34-41AD-8ABE-FB1463964E4C}">
      <dsp:nvSpPr>
        <dsp:cNvPr id="0" name=""/>
        <dsp:cNvSpPr/>
      </dsp:nvSpPr>
      <dsp:spPr>
        <a:xfrm>
          <a:off x="570057" y="1266020"/>
          <a:ext cx="844373" cy="844373"/>
        </a:xfrm>
        <a:prstGeom prst="ellipse">
          <a:avLst/>
        </a:prstGeom>
        <a:solidFill>
          <a:schemeClr val="lt1">
            <a:hueOff val="0"/>
            <a:satOff val="0"/>
            <a:lumOff val="0"/>
            <a:alphaOff val="0"/>
          </a:schemeClr>
        </a:solidFill>
        <a:ln w="6350" cap="flat" cmpd="sng" algn="ctr">
          <a:solidFill>
            <a:schemeClr val="accent2">
              <a:hueOff val="-363841"/>
              <a:satOff val="-20982"/>
              <a:lumOff val="2157"/>
              <a:alphaOff val="0"/>
            </a:schemeClr>
          </a:solidFill>
          <a:prstDash val="solid"/>
          <a:miter lim="800000"/>
        </a:ln>
        <a:effectLst/>
      </dsp:spPr>
      <dsp:style>
        <a:lnRef idx="1">
          <a:scrgbClr r="0" g="0" b="0"/>
        </a:lnRef>
        <a:fillRef idx="1">
          <a:scrgbClr r="0" g="0" b="0"/>
        </a:fillRef>
        <a:effectRef idx="2">
          <a:scrgbClr r="0" g="0" b="0"/>
        </a:effectRef>
        <a:fontRef idx="minor"/>
      </dsp:style>
    </dsp:sp>
    <dsp:sp modelId="{D8B6ED2B-0D88-492B-B5CD-B37CF2C08B24}">
      <dsp:nvSpPr>
        <dsp:cNvPr id="0" name=""/>
        <dsp:cNvSpPr/>
      </dsp:nvSpPr>
      <dsp:spPr>
        <a:xfrm>
          <a:off x="1140806" y="2190444"/>
          <a:ext cx="9298470" cy="1021374"/>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6177" tIns="45720" rIns="45720" bIns="45720" numCol="1" spcCol="1270" anchor="ctr" anchorCtr="0">
          <a:noAutofit/>
        </a:bodyPr>
        <a:lstStyle/>
        <a:p>
          <a:pPr lvl="0" algn="l" defTabSz="800100">
            <a:lnSpc>
              <a:spcPct val="90000"/>
            </a:lnSpc>
            <a:spcBef>
              <a:spcPct val="0"/>
            </a:spcBef>
            <a:spcAft>
              <a:spcPct val="35000"/>
            </a:spcAft>
          </a:pPr>
          <a:r>
            <a:rPr lang="ru-RU" sz="1800" kern="1200" dirty="0" smtClean="0">
              <a:solidFill>
                <a:schemeClr val="tx1"/>
              </a:solidFill>
              <a:latin typeface="Times New Roman" panose="02020603050405020304" pitchFamily="18" charset="0"/>
              <a:cs typeface="Times New Roman" panose="02020603050405020304" pitchFamily="18" charset="0"/>
            </a:rPr>
            <a:t>Комбинирование физических и логических мер по безопасности, а также применение различных видов шифрования предупреждает возможность изменения сообщения в процессе его передачи по сети SWIFT. Никто кроме отправителя и получателя сообщения не может считать его содержание</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1140806" y="2190444"/>
        <a:ext cx="9298470" cy="1021374"/>
      </dsp:txXfrm>
    </dsp:sp>
    <dsp:sp modelId="{4A02A316-0862-4A38-A99F-516D2E7F1E0E}">
      <dsp:nvSpPr>
        <dsp:cNvPr id="0" name=""/>
        <dsp:cNvSpPr/>
      </dsp:nvSpPr>
      <dsp:spPr>
        <a:xfrm>
          <a:off x="718619" y="2278944"/>
          <a:ext cx="844373" cy="844373"/>
        </a:xfrm>
        <a:prstGeom prst="ellipse">
          <a:avLst/>
        </a:prstGeom>
        <a:solidFill>
          <a:schemeClr val="lt1">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2">
          <a:scrgbClr r="0" g="0" b="0"/>
        </a:effectRef>
        <a:fontRef idx="minor"/>
      </dsp:style>
    </dsp:sp>
    <dsp:sp modelId="{D015CECE-756E-4F2A-ABCE-F4A7E5E85FF9}">
      <dsp:nvSpPr>
        <dsp:cNvPr id="0" name=""/>
        <dsp:cNvSpPr/>
      </dsp:nvSpPr>
      <dsp:spPr>
        <a:xfrm>
          <a:off x="992244" y="3376306"/>
          <a:ext cx="9447032" cy="675498"/>
        </a:xfrm>
        <a:prstGeom prst="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6177" tIns="45720" rIns="45720" bIns="45720" numCol="1" spcCol="1270" anchor="ctr" anchorCtr="0">
          <a:noAutofit/>
        </a:bodyPr>
        <a:lstStyle/>
        <a:p>
          <a:pPr lvl="0" algn="l" defTabSz="800100">
            <a:lnSpc>
              <a:spcPct val="90000"/>
            </a:lnSpc>
            <a:spcBef>
              <a:spcPct val="0"/>
            </a:spcBef>
            <a:spcAft>
              <a:spcPct val="35000"/>
            </a:spcAft>
          </a:pPr>
          <a:r>
            <a:rPr lang="ru-RU" sz="1800" kern="1200" smtClean="0">
              <a:solidFill>
                <a:schemeClr val="tx1"/>
              </a:solidFill>
              <a:latin typeface="Times New Roman" panose="02020603050405020304" pitchFamily="18" charset="0"/>
              <a:cs typeface="Times New Roman" panose="02020603050405020304" pitchFamily="18" charset="0"/>
            </a:rPr>
            <a:t>Работа в сети SWIFT происходит круглосуточно без праздников и выходных с доставкой сообщений в режиме реального времени</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992244" y="3376306"/>
        <a:ext cx="9447032" cy="675498"/>
      </dsp:txXfrm>
    </dsp:sp>
    <dsp:sp modelId="{DCCC5E7D-036A-4A23-AD0B-A85E1E6E3161}">
      <dsp:nvSpPr>
        <dsp:cNvPr id="0" name=""/>
        <dsp:cNvSpPr/>
      </dsp:nvSpPr>
      <dsp:spPr>
        <a:xfrm>
          <a:off x="570057" y="3291868"/>
          <a:ext cx="844373" cy="844373"/>
        </a:xfrm>
        <a:prstGeom prst="ellipse">
          <a:avLst/>
        </a:prstGeom>
        <a:solidFill>
          <a:schemeClr val="lt1">
            <a:hueOff val="0"/>
            <a:satOff val="0"/>
            <a:lumOff val="0"/>
            <a:alphaOff val="0"/>
          </a:schemeClr>
        </a:solidFill>
        <a:ln w="6350" cap="flat" cmpd="sng" algn="ctr">
          <a:solidFill>
            <a:schemeClr val="accent2">
              <a:hueOff val="-1091522"/>
              <a:satOff val="-62946"/>
              <a:lumOff val="6471"/>
              <a:alphaOff val="0"/>
            </a:schemeClr>
          </a:solidFill>
          <a:prstDash val="solid"/>
          <a:miter lim="800000"/>
        </a:ln>
        <a:effectLst/>
      </dsp:spPr>
      <dsp:style>
        <a:lnRef idx="1">
          <a:scrgbClr r="0" g="0" b="0"/>
        </a:lnRef>
        <a:fillRef idx="1">
          <a:scrgbClr r="0" g="0" b="0"/>
        </a:fillRef>
        <a:effectRef idx="2">
          <a:scrgbClr r="0" g="0" b="0"/>
        </a:effectRef>
        <a:fontRef idx="minor"/>
      </dsp:style>
    </dsp:sp>
    <dsp:sp modelId="{D5070CEA-420F-42BA-AC69-27AC2E392ADE}">
      <dsp:nvSpPr>
        <dsp:cNvPr id="0" name=""/>
        <dsp:cNvSpPr/>
      </dsp:nvSpPr>
      <dsp:spPr>
        <a:xfrm>
          <a:off x="508201" y="4389230"/>
          <a:ext cx="9931075" cy="675498"/>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6177" tIns="45720" rIns="45720" bIns="45720" numCol="1" spcCol="1270" anchor="ctr" anchorCtr="0">
          <a:noAutofit/>
        </a:bodyPr>
        <a:lstStyle/>
        <a:p>
          <a:pPr lvl="0" algn="l" defTabSz="800100">
            <a:lnSpc>
              <a:spcPct val="90000"/>
            </a:lnSpc>
            <a:spcBef>
              <a:spcPct val="0"/>
            </a:spcBef>
            <a:spcAft>
              <a:spcPct val="35000"/>
            </a:spcAft>
          </a:pPr>
          <a:r>
            <a:rPr lang="ru-RU" sz="1800" kern="1200" smtClean="0">
              <a:solidFill>
                <a:schemeClr val="tx1"/>
              </a:solidFill>
              <a:latin typeface="Times New Roman" panose="02020603050405020304" pitchFamily="18" charset="0"/>
              <a:cs typeface="Times New Roman" panose="02020603050405020304" pitchFamily="18" charset="0"/>
            </a:rPr>
            <a:t>Стандарты и технология SWIFT предоставляют возможность создавать прикладные программы для автоматической обработки сообщений</a:t>
          </a:r>
          <a:endParaRPr lang="ru-RU" sz="1800" kern="1200" dirty="0" smtClean="0">
            <a:solidFill>
              <a:schemeClr val="tx1"/>
            </a:solidFill>
            <a:latin typeface="Times New Roman" panose="02020603050405020304" pitchFamily="18" charset="0"/>
            <a:cs typeface="Times New Roman" panose="02020603050405020304" pitchFamily="18" charset="0"/>
          </a:endParaRPr>
        </a:p>
      </dsp:txBody>
      <dsp:txXfrm>
        <a:off x="508201" y="4389230"/>
        <a:ext cx="9931075" cy="675498"/>
      </dsp:txXfrm>
    </dsp:sp>
    <dsp:sp modelId="{11B688A3-9928-4058-8179-13693450800C}">
      <dsp:nvSpPr>
        <dsp:cNvPr id="0" name=""/>
        <dsp:cNvSpPr/>
      </dsp:nvSpPr>
      <dsp:spPr>
        <a:xfrm>
          <a:off x="86014" y="4304793"/>
          <a:ext cx="844373" cy="844373"/>
        </a:xfrm>
        <a:prstGeom prst="ellipse">
          <a:avLst/>
        </a:prstGeom>
        <a:solidFill>
          <a:schemeClr val="lt1">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E5429-B933-4F69-A514-C3F85E2C74A5}">
      <dsp:nvSpPr>
        <dsp:cNvPr id="0" name=""/>
        <dsp:cNvSpPr/>
      </dsp:nvSpPr>
      <dsp:spPr>
        <a:xfrm>
          <a:off x="0" y="0"/>
          <a:ext cx="10350623" cy="1437613"/>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kern="1200" dirty="0" smtClean="0">
              <a:latin typeface="Times New Roman" panose="02020603050405020304" pitchFamily="18" charset="0"/>
              <a:cs typeface="Times New Roman" panose="02020603050405020304" pitchFamily="18" charset="0"/>
            </a:rPr>
            <a:t>Сервисное Бюро SWIFT представляет собой программно-технический комплекс реализованный на кластере из двух станций RISK </a:t>
          </a:r>
          <a:r>
            <a:rPr lang="ru-RU" sz="2600" kern="1200" dirty="0" err="1" smtClean="0">
              <a:latin typeface="Times New Roman" panose="02020603050405020304" pitchFamily="18" charset="0"/>
              <a:cs typeface="Times New Roman" panose="02020603050405020304" pitchFamily="18" charset="0"/>
            </a:rPr>
            <a:t>Server</a:t>
          </a:r>
          <a:r>
            <a:rPr lang="ru-RU" sz="2600" kern="1200" dirty="0" smtClean="0">
              <a:latin typeface="Times New Roman" panose="02020603050405020304" pitchFamily="18" charset="0"/>
              <a:cs typeface="Times New Roman" panose="02020603050405020304" pitchFamily="18" charset="0"/>
            </a:rPr>
            <a:t> IBM с операционной системой AIX и интерфейсом SWIFT </a:t>
          </a:r>
          <a:r>
            <a:rPr lang="ru-RU" sz="2600" kern="1200" dirty="0" err="1" smtClean="0">
              <a:latin typeface="Times New Roman" panose="02020603050405020304" pitchFamily="18" charset="0"/>
              <a:cs typeface="Times New Roman" panose="02020603050405020304" pitchFamily="18" charset="0"/>
            </a:rPr>
            <a:t>Alliance</a:t>
          </a:r>
          <a:r>
            <a:rPr lang="ru-RU" sz="2600" kern="1200" dirty="0" smtClean="0">
              <a:latin typeface="Times New Roman" panose="02020603050405020304" pitchFamily="18" charset="0"/>
              <a:cs typeface="Times New Roman" panose="02020603050405020304" pitchFamily="18" charset="0"/>
            </a:rPr>
            <a:t> </a:t>
          </a:r>
          <a:r>
            <a:rPr lang="ru-RU" sz="2600" kern="1200" dirty="0" err="1" smtClean="0">
              <a:latin typeface="Times New Roman" panose="02020603050405020304" pitchFamily="18" charset="0"/>
              <a:cs typeface="Times New Roman" panose="02020603050405020304" pitchFamily="18" charset="0"/>
            </a:rPr>
            <a:t>Access</a:t>
          </a:r>
          <a:endParaRPr lang="ru-RU" sz="2600" kern="1200" dirty="0"/>
        </a:p>
      </dsp:txBody>
      <dsp:txXfrm>
        <a:off x="0" y="0"/>
        <a:ext cx="10350623" cy="1437613"/>
      </dsp:txXfrm>
    </dsp:sp>
    <dsp:sp modelId="{3582DD9B-182A-435B-9F00-4468DF678B7C}">
      <dsp:nvSpPr>
        <dsp:cNvPr id="0" name=""/>
        <dsp:cNvSpPr/>
      </dsp:nvSpPr>
      <dsp:spPr>
        <a:xfrm>
          <a:off x="2990" y="1437613"/>
          <a:ext cx="2136369" cy="3018988"/>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latin typeface="Times New Roman" panose="02020603050405020304" pitchFamily="18" charset="0"/>
              <a:cs typeface="Times New Roman" panose="02020603050405020304" pitchFamily="18" charset="0"/>
            </a:rPr>
            <a:t>Обеспечение и обслуживание требуемой инфраструктуры центрального интерфейса SWIFT. Эта инфраструктура включает в себя коммуникационные линии до пользователей, модемы, криптографическое оборудование и другое периферийное оборудование</a:t>
          </a:r>
          <a:endParaRPr lang="ru-RU" sz="1500" kern="1200" dirty="0"/>
        </a:p>
      </dsp:txBody>
      <dsp:txXfrm>
        <a:off x="2990" y="1437613"/>
        <a:ext cx="2136369" cy="3018988"/>
      </dsp:txXfrm>
    </dsp:sp>
    <dsp:sp modelId="{0E2254EF-6ECD-44AD-8CCE-45D44A392D0A}">
      <dsp:nvSpPr>
        <dsp:cNvPr id="0" name=""/>
        <dsp:cNvSpPr/>
      </dsp:nvSpPr>
      <dsp:spPr>
        <a:xfrm>
          <a:off x="2139360" y="1437613"/>
          <a:ext cx="1170004" cy="3018988"/>
        </a:xfrm>
        <a:prstGeom prst="rect">
          <a:avLst/>
        </a:prstGeom>
        <a:gradFill rotWithShape="0">
          <a:gsLst>
            <a:gs pos="0">
              <a:schemeClr val="accent4">
                <a:hueOff val="1732615"/>
                <a:satOff val="-7995"/>
                <a:lumOff val="294"/>
                <a:alphaOff val="0"/>
                <a:lumMod val="110000"/>
                <a:satMod val="105000"/>
                <a:tint val="67000"/>
              </a:schemeClr>
            </a:gs>
            <a:gs pos="50000">
              <a:schemeClr val="accent4">
                <a:hueOff val="1732615"/>
                <a:satOff val="-7995"/>
                <a:lumOff val="294"/>
                <a:alphaOff val="0"/>
                <a:lumMod val="105000"/>
                <a:satMod val="103000"/>
                <a:tint val="73000"/>
              </a:schemeClr>
            </a:gs>
            <a:gs pos="100000">
              <a:schemeClr val="accent4">
                <a:hueOff val="1732615"/>
                <a:satOff val="-7995"/>
                <a:lumOff val="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latin typeface="Times New Roman" panose="02020603050405020304" pitchFamily="18" charset="0"/>
              <a:cs typeface="Times New Roman" panose="02020603050405020304" pitchFamily="18" charset="0"/>
            </a:rPr>
            <a:t>Инсталляция программного обеспечения, проведение тестирования и настройка оборудования для всех пользователей</a:t>
          </a:r>
          <a:endParaRPr lang="en-US" sz="1500" kern="1200" dirty="0">
            <a:latin typeface="Times New Roman" panose="02020603050405020304" pitchFamily="18" charset="0"/>
            <a:cs typeface="Times New Roman" panose="02020603050405020304" pitchFamily="18" charset="0"/>
          </a:endParaRPr>
        </a:p>
      </dsp:txBody>
      <dsp:txXfrm>
        <a:off x="2139360" y="1437613"/>
        <a:ext cx="1170004" cy="3018988"/>
      </dsp:txXfrm>
    </dsp:sp>
    <dsp:sp modelId="{4A03C57E-A34B-4647-910F-31827A388051}">
      <dsp:nvSpPr>
        <dsp:cNvPr id="0" name=""/>
        <dsp:cNvSpPr/>
      </dsp:nvSpPr>
      <dsp:spPr>
        <a:xfrm>
          <a:off x="3309364" y="1437613"/>
          <a:ext cx="1170004" cy="3018988"/>
        </a:xfrm>
        <a:prstGeom prst="rect">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smtClean="0">
              <a:latin typeface="Times New Roman" panose="02020603050405020304" pitchFamily="18" charset="0"/>
              <a:cs typeface="Times New Roman" panose="02020603050405020304" pitchFamily="18" charset="0"/>
            </a:rPr>
            <a:t>Своевременное предоставление всех видов обновлений программного обеспечения</a:t>
          </a:r>
          <a:endParaRPr lang="en-US" sz="1500" kern="1200" dirty="0">
            <a:latin typeface="Times New Roman" panose="02020603050405020304" pitchFamily="18" charset="0"/>
            <a:cs typeface="Times New Roman" panose="02020603050405020304" pitchFamily="18" charset="0"/>
          </a:endParaRPr>
        </a:p>
      </dsp:txBody>
      <dsp:txXfrm>
        <a:off x="3309364" y="1437613"/>
        <a:ext cx="1170004" cy="3018988"/>
      </dsp:txXfrm>
    </dsp:sp>
    <dsp:sp modelId="{7DA7D0C2-1AB7-489E-8FF9-2850533201C7}">
      <dsp:nvSpPr>
        <dsp:cNvPr id="0" name=""/>
        <dsp:cNvSpPr/>
      </dsp:nvSpPr>
      <dsp:spPr>
        <a:xfrm>
          <a:off x="4479369" y="1437613"/>
          <a:ext cx="1170004" cy="3018988"/>
        </a:xfrm>
        <a:prstGeom prst="rect">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smtClean="0">
              <a:latin typeface="Times New Roman" panose="02020603050405020304" pitchFamily="18" charset="0"/>
              <a:cs typeface="Times New Roman" panose="02020603050405020304" pitchFamily="18" charset="0"/>
            </a:rPr>
            <a:t>Необходимое обучение персонала работе с локальным терминалом и средствами коммуникации</a:t>
          </a:r>
          <a:endParaRPr lang="en-US" sz="1500" kern="1200" dirty="0">
            <a:latin typeface="Times New Roman" panose="02020603050405020304" pitchFamily="18" charset="0"/>
            <a:cs typeface="Times New Roman" panose="02020603050405020304" pitchFamily="18" charset="0"/>
          </a:endParaRPr>
        </a:p>
      </dsp:txBody>
      <dsp:txXfrm>
        <a:off x="4479369" y="1437613"/>
        <a:ext cx="1170004" cy="3018988"/>
      </dsp:txXfrm>
    </dsp:sp>
    <dsp:sp modelId="{D3313380-080E-479F-ACDB-B8D22EE5A3CE}">
      <dsp:nvSpPr>
        <dsp:cNvPr id="0" name=""/>
        <dsp:cNvSpPr/>
      </dsp:nvSpPr>
      <dsp:spPr>
        <a:xfrm>
          <a:off x="5649373" y="1437613"/>
          <a:ext cx="2358249" cy="3018988"/>
        </a:xfrm>
        <a:prstGeom prst="rect">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latin typeface="Times New Roman" panose="02020603050405020304" pitchFamily="18" charset="0"/>
              <a:cs typeface="Times New Roman" panose="02020603050405020304" pitchFamily="18" charset="0"/>
            </a:rPr>
            <a:t>Обеспечение горячей поддержки по всем вопросам, касающимся работы SWIFT, оказание технических и операционных консультаций, разрешение проблем связанных с анализом и расследованием конкретных случаев, предоставление временных решений в течение требуемого времени</a:t>
          </a:r>
          <a:endParaRPr lang="en-US" sz="1500" kern="1200" dirty="0">
            <a:latin typeface="Times New Roman" panose="02020603050405020304" pitchFamily="18" charset="0"/>
            <a:cs typeface="Times New Roman" panose="02020603050405020304" pitchFamily="18" charset="0"/>
          </a:endParaRPr>
        </a:p>
      </dsp:txBody>
      <dsp:txXfrm>
        <a:off x="5649373" y="1437613"/>
        <a:ext cx="2358249" cy="3018988"/>
      </dsp:txXfrm>
    </dsp:sp>
    <dsp:sp modelId="{47B33CA4-F797-4473-96C7-D1D8946A7D86}">
      <dsp:nvSpPr>
        <dsp:cNvPr id="0" name=""/>
        <dsp:cNvSpPr/>
      </dsp:nvSpPr>
      <dsp:spPr>
        <a:xfrm>
          <a:off x="8007623" y="1437613"/>
          <a:ext cx="1170004" cy="3018988"/>
        </a:xfrm>
        <a:prstGeom prst="rect">
          <a:avLst/>
        </a:prstGeom>
        <a:gradFill rotWithShape="0">
          <a:gsLst>
            <a:gs pos="0">
              <a:schemeClr val="accent4">
                <a:hueOff val="8663077"/>
                <a:satOff val="-39973"/>
                <a:lumOff val="1471"/>
                <a:alphaOff val="0"/>
                <a:lumMod val="110000"/>
                <a:satMod val="105000"/>
                <a:tint val="67000"/>
              </a:schemeClr>
            </a:gs>
            <a:gs pos="50000">
              <a:schemeClr val="accent4">
                <a:hueOff val="8663077"/>
                <a:satOff val="-39973"/>
                <a:lumOff val="1471"/>
                <a:alphaOff val="0"/>
                <a:lumMod val="105000"/>
                <a:satMod val="103000"/>
                <a:tint val="73000"/>
              </a:schemeClr>
            </a:gs>
            <a:gs pos="100000">
              <a:schemeClr val="accent4">
                <a:hueOff val="8663077"/>
                <a:satOff val="-39973"/>
                <a:lumOff val="1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smtClean="0">
              <a:latin typeface="Times New Roman" panose="02020603050405020304" pitchFamily="18" charset="0"/>
              <a:cs typeface="Times New Roman" panose="02020603050405020304" pitchFamily="18" charset="0"/>
            </a:rPr>
            <a:t>Работа с SWIFT Help Desk от имени пользователей НПК-национальная платежная корпорация</a:t>
          </a:r>
          <a:endParaRPr lang="en-US" sz="1500" kern="1200" dirty="0">
            <a:latin typeface="Times New Roman" panose="02020603050405020304" pitchFamily="18" charset="0"/>
            <a:cs typeface="Times New Roman" panose="02020603050405020304" pitchFamily="18" charset="0"/>
          </a:endParaRPr>
        </a:p>
      </dsp:txBody>
      <dsp:txXfrm>
        <a:off x="8007623" y="1437613"/>
        <a:ext cx="1170004" cy="3018988"/>
      </dsp:txXfrm>
    </dsp:sp>
    <dsp:sp modelId="{43222045-DE36-4838-A9F2-C5F1052C6263}">
      <dsp:nvSpPr>
        <dsp:cNvPr id="0" name=""/>
        <dsp:cNvSpPr/>
      </dsp:nvSpPr>
      <dsp:spPr>
        <a:xfrm>
          <a:off x="9177627" y="1437613"/>
          <a:ext cx="1170004" cy="3018988"/>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smtClean="0">
              <a:latin typeface="Times New Roman" panose="02020603050405020304" pitchFamily="18" charset="0"/>
              <a:cs typeface="Times New Roman" panose="02020603050405020304" pitchFamily="18" charset="0"/>
            </a:rPr>
            <a:t>Предоставление помощи при заполнении регистрационных документов</a:t>
          </a:r>
          <a:endParaRPr lang="en-US" sz="1500" kern="1200" dirty="0">
            <a:latin typeface="Times New Roman" panose="02020603050405020304" pitchFamily="18" charset="0"/>
            <a:cs typeface="Times New Roman" panose="02020603050405020304" pitchFamily="18" charset="0"/>
          </a:endParaRPr>
        </a:p>
      </dsp:txBody>
      <dsp:txXfrm>
        <a:off x="9177627" y="1437613"/>
        <a:ext cx="1170004" cy="3018988"/>
      </dsp:txXfrm>
    </dsp:sp>
    <dsp:sp modelId="{E932ED2D-9497-4459-923F-CA61E14FD73A}">
      <dsp:nvSpPr>
        <dsp:cNvPr id="0" name=""/>
        <dsp:cNvSpPr/>
      </dsp:nvSpPr>
      <dsp:spPr>
        <a:xfrm>
          <a:off x="0" y="4456602"/>
          <a:ext cx="10350623" cy="335443"/>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DB258-77DF-4710-BED9-CB4B7460BD68}">
      <dsp:nvSpPr>
        <dsp:cNvPr id="0" name=""/>
        <dsp:cNvSpPr/>
      </dsp:nvSpPr>
      <dsp:spPr>
        <a:xfrm>
          <a:off x="0" y="0"/>
          <a:ext cx="10515600" cy="1429623"/>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0" kern="1200" dirty="0" smtClean="0">
              <a:latin typeface="Times New Roman" panose="02020603050405020304" pitchFamily="18" charset="0"/>
              <a:cs typeface="Times New Roman" panose="02020603050405020304" pitchFamily="18" charset="0"/>
            </a:rPr>
            <a:t>При подключении пользователей через Сервисное Бюро к международной сети SWIFT, используется следующие схемы подключения: </a:t>
          </a:r>
          <a:endParaRPr lang="ru-RU" sz="2800" b="0" kern="1200" dirty="0">
            <a:latin typeface="Times New Roman" panose="02020603050405020304" pitchFamily="18" charset="0"/>
            <a:cs typeface="Times New Roman" panose="02020603050405020304" pitchFamily="18" charset="0"/>
          </a:endParaRPr>
        </a:p>
      </dsp:txBody>
      <dsp:txXfrm>
        <a:off x="0" y="0"/>
        <a:ext cx="10515600" cy="1429623"/>
      </dsp:txXfrm>
    </dsp:sp>
    <dsp:sp modelId="{9E474BA4-E1DD-4B38-ACDA-1FAC41482951}">
      <dsp:nvSpPr>
        <dsp:cNvPr id="0" name=""/>
        <dsp:cNvSpPr/>
      </dsp:nvSpPr>
      <dsp:spPr>
        <a:xfrm>
          <a:off x="479" y="1429623"/>
          <a:ext cx="2925746" cy="300221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dirty="0" smtClean="0">
              <a:latin typeface="Times New Roman" panose="02020603050405020304" pitchFamily="18" charset="0"/>
              <a:cs typeface="Times New Roman" panose="02020603050405020304" pitchFamily="18" charset="0"/>
            </a:rPr>
            <a:t>Доступ к альянсу SAA - SWIFT - программное обеспечение, используемое Пользователем для доступа в сеть </a:t>
          </a:r>
          <a:r>
            <a:rPr lang="ru-RU" sz="1400" b="0" kern="1200" dirty="0" err="1" smtClean="0">
              <a:latin typeface="Times New Roman" panose="02020603050405020304" pitchFamily="18" charset="0"/>
              <a:cs typeface="Times New Roman" panose="02020603050405020304" pitchFamily="18" charset="0"/>
            </a:rPr>
            <a:t>SWIFTNet</a:t>
          </a:r>
          <a:r>
            <a:rPr lang="ru-RU" sz="1400" b="0" kern="1200" dirty="0" smtClean="0">
              <a:latin typeface="Times New Roman" panose="02020603050405020304" pitchFamily="18" charset="0"/>
              <a:cs typeface="Times New Roman" panose="02020603050405020304" pitchFamily="18" charset="0"/>
            </a:rPr>
            <a:t> по схеме подключения "Общее соединение"- обеспечение </a:t>
          </a:r>
          <a:r>
            <a:rPr lang="ru-RU" sz="1400" b="0" kern="1200" dirty="0" err="1" smtClean="0">
              <a:latin typeface="Times New Roman" panose="02020603050405020304" pitchFamily="18" charset="0"/>
              <a:cs typeface="Times New Roman" panose="02020603050405020304" pitchFamily="18" charset="0"/>
            </a:rPr>
            <a:t>on-line</a:t>
          </a:r>
          <a:r>
            <a:rPr lang="ru-RU" sz="1400" b="0" kern="1200" dirty="0" smtClean="0">
              <a:latin typeface="Times New Roman" panose="02020603050405020304" pitchFamily="18" charset="0"/>
              <a:cs typeface="Times New Roman" panose="02020603050405020304" pitchFamily="18" charset="0"/>
            </a:rPr>
            <a:t> доступа пользователей к центральному интерфейсу SWIFT </a:t>
          </a:r>
          <a:r>
            <a:rPr lang="ru-RU" sz="1400" b="0" kern="1200" dirty="0" err="1" smtClean="0">
              <a:latin typeface="Times New Roman" panose="02020603050405020304" pitchFamily="18" charset="0"/>
              <a:cs typeface="Times New Roman" panose="02020603050405020304" pitchFamily="18" charset="0"/>
            </a:rPr>
            <a:t>Alliance</a:t>
          </a:r>
          <a:r>
            <a:rPr lang="ru-RU" sz="1400" b="0" kern="1200" dirty="0" smtClean="0">
              <a:latin typeface="Times New Roman" panose="02020603050405020304" pitchFamily="18" charset="0"/>
              <a:cs typeface="Times New Roman" panose="02020603050405020304" pitchFamily="18" charset="0"/>
            </a:rPr>
            <a:t> </a:t>
          </a:r>
          <a:r>
            <a:rPr lang="ru-RU" sz="1400" b="0" kern="1200" dirty="0" err="1" smtClean="0">
              <a:latin typeface="Times New Roman" panose="02020603050405020304" pitchFamily="18" charset="0"/>
              <a:cs typeface="Times New Roman" panose="02020603050405020304" pitchFamily="18" charset="0"/>
            </a:rPr>
            <a:t>Access</a:t>
          </a:r>
          <a:r>
            <a:rPr lang="ru-RU" sz="1400" b="0" kern="1200" dirty="0" smtClean="0">
              <a:latin typeface="Times New Roman" panose="02020603050405020304" pitchFamily="18" charset="0"/>
              <a:cs typeface="Times New Roman" panose="02020603050405020304" pitchFamily="18" charset="0"/>
            </a:rPr>
            <a:t> Сервисного Бюро посредством специализированного программного обеспечения «рабочая станция SWIFT </a:t>
          </a:r>
          <a:r>
            <a:rPr lang="ru-RU" sz="1400" b="0" kern="1200" dirty="0" err="1" smtClean="0">
              <a:latin typeface="Times New Roman" panose="02020603050405020304" pitchFamily="18" charset="0"/>
              <a:cs typeface="Times New Roman" panose="02020603050405020304" pitchFamily="18" charset="0"/>
            </a:rPr>
            <a:t>Alliance</a:t>
          </a:r>
          <a:r>
            <a:rPr lang="ru-RU" sz="1400" b="0" kern="1200" dirty="0" smtClean="0">
              <a:latin typeface="Times New Roman" panose="02020603050405020304" pitchFamily="18" charset="0"/>
              <a:cs typeface="Times New Roman" panose="02020603050405020304" pitchFamily="18" charset="0"/>
            </a:rPr>
            <a:t> </a:t>
          </a:r>
          <a:r>
            <a:rPr lang="ru-RU" sz="1400" b="0" kern="1200" dirty="0" err="1" smtClean="0">
              <a:latin typeface="Times New Roman" panose="02020603050405020304" pitchFamily="18" charset="0"/>
              <a:cs typeface="Times New Roman" panose="02020603050405020304" pitchFamily="18" charset="0"/>
            </a:rPr>
            <a:t>Workstation</a:t>
          </a:r>
          <a:r>
            <a:rPr lang="ru-RU" sz="1400" b="0" kern="1200" dirty="0" smtClean="0">
              <a:latin typeface="Times New Roman" panose="02020603050405020304" pitchFamily="18" charset="0"/>
              <a:cs typeface="Times New Roman" panose="02020603050405020304" pitchFamily="18" charset="0"/>
            </a:rPr>
            <a:t>»</a:t>
          </a:r>
          <a:endParaRPr lang="ru-RU" sz="1400" b="0" kern="1200" dirty="0">
            <a:latin typeface="Times New Roman" panose="02020603050405020304" pitchFamily="18" charset="0"/>
            <a:cs typeface="Times New Roman" panose="02020603050405020304" pitchFamily="18" charset="0"/>
          </a:endParaRPr>
        </a:p>
      </dsp:txBody>
      <dsp:txXfrm>
        <a:off x="479" y="1429623"/>
        <a:ext cx="2925746" cy="3002210"/>
      </dsp:txXfrm>
    </dsp:sp>
    <dsp:sp modelId="{9F96D908-E26F-40F1-87D5-4B2D69040D0B}">
      <dsp:nvSpPr>
        <dsp:cNvPr id="0" name=""/>
        <dsp:cNvSpPr/>
      </dsp:nvSpPr>
      <dsp:spPr>
        <a:xfrm>
          <a:off x="2926225" y="1429623"/>
          <a:ext cx="3794447" cy="3002210"/>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dirty="0" err="1" smtClean="0">
              <a:latin typeface="Times New Roman" panose="02020603050405020304" pitchFamily="18" charset="0"/>
              <a:cs typeface="Times New Roman" panose="02020603050405020304" pitchFamily="18" charset="0"/>
            </a:rPr>
            <a:t>Alliance</a:t>
          </a:r>
          <a:r>
            <a:rPr lang="ru-RU" sz="1400" b="0" kern="1200" dirty="0" smtClean="0">
              <a:latin typeface="Times New Roman" panose="02020603050405020304" pitchFamily="18" charset="0"/>
              <a:cs typeface="Times New Roman" panose="02020603050405020304" pitchFamily="18" charset="0"/>
            </a:rPr>
            <a:t> </a:t>
          </a:r>
          <a:r>
            <a:rPr lang="ru-RU" sz="1400" b="0" kern="1200" dirty="0" err="1" smtClean="0">
              <a:latin typeface="Times New Roman" panose="02020603050405020304" pitchFamily="18" charset="0"/>
              <a:cs typeface="Times New Roman" panose="02020603050405020304" pitchFamily="18" charset="0"/>
            </a:rPr>
            <a:t>Access</a:t>
          </a:r>
          <a:r>
            <a:rPr lang="ru-RU" sz="1400" b="0" kern="1200" dirty="0" smtClean="0">
              <a:latin typeface="Times New Roman" panose="02020603050405020304" pitchFamily="18" charset="0"/>
              <a:cs typeface="Times New Roman" panose="02020603050405020304" pitchFamily="18" charset="0"/>
            </a:rPr>
            <a:t> (Доступный альянс)- Ведущий программный продукт на рынке программного обеспечения, позволяющего подключаться и отправлять сообщения через сеть SWIFT. </a:t>
          </a:r>
        </a:p>
        <a:p>
          <a:pPr lvl="0" algn="ctr" defTabSz="622300">
            <a:lnSpc>
              <a:spcPct val="90000"/>
            </a:lnSpc>
            <a:spcBef>
              <a:spcPct val="0"/>
            </a:spcBef>
            <a:spcAft>
              <a:spcPct val="35000"/>
            </a:spcAft>
          </a:pPr>
          <a:r>
            <a:rPr lang="ru-RU" sz="1400" b="0" kern="1200" dirty="0" err="1" smtClean="0">
              <a:latin typeface="Times New Roman" panose="02020603050405020304" pitchFamily="18" charset="0"/>
              <a:cs typeface="Times New Roman" panose="02020603050405020304" pitchFamily="18" charset="0"/>
            </a:rPr>
            <a:t>Alliance</a:t>
          </a:r>
          <a:r>
            <a:rPr lang="ru-RU" sz="1400" b="0" kern="1200" dirty="0" smtClean="0">
              <a:latin typeface="Times New Roman" panose="02020603050405020304" pitchFamily="18" charset="0"/>
              <a:cs typeface="Times New Roman" panose="02020603050405020304" pitchFamily="18" charset="0"/>
            </a:rPr>
            <a:t> </a:t>
          </a:r>
          <a:r>
            <a:rPr lang="ru-RU" sz="1400" b="0" kern="1200" dirty="0" err="1" smtClean="0">
              <a:latin typeface="Times New Roman" panose="02020603050405020304" pitchFamily="18" charset="0"/>
              <a:cs typeface="Times New Roman" panose="02020603050405020304" pitchFamily="18" charset="0"/>
            </a:rPr>
            <a:t>Access</a:t>
          </a:r>
          <a:r>
            <a:rPr lang="ru-RU" sz="1400" b="0" kern="1200" dirty="0" smtClean="0">
              <a:latin typeface="Times New Roman" panose="02020603050405020304" pitchFamily="18" charset="0"/>
              <a:cs typeface="Times New Roman" panose="02020603050405020304" pitchFamily="18" charset="0"/>
            </a:rPr>
            <a:t> позволяет подключаться к сети SWIFT с одним или несколькими SWIFT BIC, обладает широкими возможностями по маршрутизации сообщений, гибкими настройками по интеграции с внешними приложениями, средствами для автоматизации операций администрирования.</a:t>
          </a:r>
          <a:endParaRPr lang="en-US" sz="1400" b="0" kern="1200" dirty="0" smtClean="0">
            <a:latin typeface="Times New Roman" panose="02020603050405020304" pitchFamily="18" charset="0"/>
            <a:cs typeface="Times New Roman" panose="02020603050405020304" pitchFamily="18" charset="0"/>
          </a:endParaRPr>
        </a:p>
        <a:p>
          <a:pPr lvl="0" algn="ctr" defTabSz="622300">
            <a:lnSpc>
              <a:spcPct val="90000"/>
            </a:lnSpc>
            <a:spcBef>
              <a:spcPct val="0"/>
            </a:spcBef>
            <a:spcAft>
              <a:spcPct val="35000"/>
            </a:spcAft>
          </a:pPr>
          <a:r>
            <a:rPr lang="ru-RU" sz="1400" b="0" kern="1200" dirty="0" smtClean="0">
              <a:latin typeface="Times New Roman" panose="02020603050405020304" pitchFamily="18" charset="0"/>
              <a:cs typeface="Times New Roman" panose="02020603050405020304" pitchFamily="18" charset="0"/>
            </a:rPr>
            <a:t>«Доступный </a:t>
          </a:r>
          <a:r>
            <a:rPr lang="ru-RU" sz="1400" b="0" kern="1200" dirty="0" err="1" smtClean="0">
              <a:latin typeface="Times New Roman" panose="02020603050405020304" pitchFamily="18" charset="0"/>
              <a:cs typeface="Times New Roman" panose="02020603050405020304" pitchFamily="18" charset="0"/>
            </a:rPr>
            <a:t>Alliance</a:t>
          </a:r>
          <a:r>
            <a:rPr lang="ru-RU" sz="1400" b="0" kern="1200" dirty="0" smtClean="0">
              <a:latin typeface="Times New Roman" panose="02020603050405020304" pitchFamily="18" charset="0"/>
              <a:cs typeface="Times New Roman" panose="02020603050405020304" pitchFamily="18" charset="0"/>
            </a:rPr>
            <a:t>» может использоваться в качестве «единого окна» для агрегирования различных типов трафика для различных сервисов: FIN, </a:t>
          </a:r>
          <a:r>
            <a:rPr lang="ru-RU" sz="1400" b="0" kern="1200" dirty="0" err="1" smtClean="0">
              <a:latin typeface="Times New Roman" panose="02020603050405020304" pitchFamily="18" charset="0"/>
              <a:cs typeface="Times New Roman" panose="02020603050405020304" pitchFamily="18" charset="0"/>
            </a:rPr>
            <a:t>InterAct</a:t>
          </a:r>
          <a:r>
            <a:rPr lang="ru-RU" sz="1400" b="0" kern="1200" dirty="0" smtClean="0">
              <a:latin typeface="Times New Roman" panose="02020603050405020304" pitchFamily="18" charset="0"/>
              <a:cs typeface="Times New Roman" panose="02020603050405020304" pitchFamily="18" charset="0"/>
            </a:rPr>
            <a:t> и </a:t>
          </a:r>
          <a:r>
            <a:rPr lang="ru-RU" sz="1400" b="0" kern="1200" dirty="0" err="1" smtClean="0">
              <a:latin typeface="Times New Roman" panose="02020603050405020304" pitchFamily="18" charset="0"/>
              <a:cs typeface="Times New Roman" panose="02020603050405020304" pitchFamily="18" charset="0"/>
            </a:rPr>
            <a:t>FileAct</a:t>
          </a:r>
          <a:endParaRPr lang="ru-RU" sz="1400" b="0" kern="1200" dirty="0" smtClean="0">
            <a:latin typeface="Times New Roman" panose="02020603050405020304" pitchFamily="18" charset="0"/>
            <a:cs typeface="Times New Roman" panose="02020603050405020304" pitchFamily="18" charset="0"/>
          </a:endParaRPr>
        </a:p>
      </dsp:txBody>
      <dsp:txXfrm>
        <a:off x="2926225" y="1429623"/>
        <a:ext cx="3794447" cy="3002210"/>
      </dsp:txXfrm>
    </dsp:sp>
    <dsp:sp modelId="{A20FE401-CB27-496A-BF18-4AD85EBF2540}">
      <dsp:nvSpPr>
        <dsp:cNvPr id="0" name=""/>
        <dsp:cNvSpPr/>
      </dsp:nvSpPr>
      <dsp:spPr>
        <a:xfrm>
          <a:off x="6720673" y="1429623"/>
          <a:ext cx="3794447" cy="3002210"/>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kern="1200" dirty="0" err="1" smtClean="0">
              <a:latin typeface="Times New Roman" panose="02020603050405020304" pitchFamily="18" charset="0"/>
              <a:cs typeface="Times New Roman" panose="02020603050405020304" pitchFamily="18" charset="0"/>
            </a:rPr>
            <a:t>Alliance</a:t>
          </a:r>
          <a:r>
            <a:rPr lang="ru-RU" sz="1400" b="0" kern="1200" dirty="0" smtClean="0">
              <a:latin typeface="Times New Roman" panose="02020603050405020304" pitchFamily="18" charset="0"/>
              <a:cs typeface="Times New Roman" panose="02020603050405020304" pitchFamily="18" charset="0"/>
            </a:rPr>
            <a:t> </a:t>
          </a:r>
          <a:r>
            <a:rPr lang="ru-RU" sz="1400" b="0" kern="1200" dirty="0" err="1" smtClean="0">
              <a:latin typeface="Times New Roman" panose="02020603050405020304" pitchFamily="18" charset="0"/>
              <a:cs typeface="Times New Roman" panose="02020603050405020304" pitchFamily="18" charset="0"/>
            </a:rPr>
            <a:t>Entry</a:t>
          </a:r>
          <a:r>
            <a:rPr lang="ru-RU" sz="1400" b="0" kern="1200" dirty="0" smtClean="0">
              <a:latin typeface="Times New Roman" panose="02020603050405020304" pitchFamily="18" charset="0"/>
              <a:cs typeface="Times New Roman" panose="02020603050405020304" pitchFamily="18" charset="0"/>
            </a:rPr>
            <a:t> (начальный) - представляет собой упрощённую версию </a:t>
          </a:r>
          <a:r>
            <a:rPr lang="ru-RU" sz="1400" b="0" kern="1200" dirty="0" err="1" smtClean="0">
              <a:latin typeface="Times New Roman" panose="02020603050405020304" pitchFamily="18" charset="0"/>
              <a:cs typeface="Times New Roman" panose="02020603050405020304" pitchFamily="18" charset="0"/>
            </a:rPr>
            <a:t>Alliance</a:t>
          </a:r>
          <a:r>
            <a:rPr lang="ru-RU" sz="1400" b="0" kern="1200" dirty="0" smtClean="0">
              <a:latin typeface="Times New Roman" panose="02020603050405020304" pitchFamily="18" charset="0"/>
              <a:cs typeface="Times New Roman" panose="02020603050405020304" pitchFamily="18" charset="0"/>
            </a:rPr>
            <a:t> </a:t>
          </a:r>
          <a:r>
            <a:rPr lang="ru-RU" sz="1400" b="0" kern="1200" dirty="0" err="1" smtClean="0">
              <a:latin typeface="Times New Roman" panose="02020603050405020304" pitchFamily="18" charset="0"/>
              <a:cs typeface="Times New Roman" panose="02020603050405020304" pitchFamily="18" charset="0"/>
            </a:rPr>
            <a:t>Access</a:t>
          </a:r>
          <a:r>
            <a:rPr lang="ru-RU" sz="1400" b="0" kern="1200" dirty="0" smtClean="0">
              <a:latin typeface="Times New Roman" panose="02020603050405020304" pitchFamily="18" charset="0"/>
              <a:cs typeface="Times New Roman" panose="02020603050405020304" pitchFamily="18" charset="0"/>
            </a:rPr>
            <a:t> для пользователей и предлагает базовые опции по обмену информацией между внешними приложениями и SWIFT. </a:t>
          </a:r>
          <a:r>
            <a:rPr lang="ru-RU" sz="1400" b="0" kern="1200" dirty="0" err="1" smtClean="0">
              <a:latin typeface="Times New Roman" panose="02020603050405020304" pitchFamily="18" charset="0"/>
              <a:cs typeface="Times New Roman" panose="02020603050405020304" pitchFamily="18" charset="0"/>
            </a:rPr>
            <a:t>Alliance</a:t>
          </a:r>
          <a:r>
            <a:rPr lang="ru-RU" sz="1400" b="0" kern="1200" dirty="0" smtClean="0">
              <a:latin typeface="Times New Roman" panose="02020603050405020304" pitchFamily="18" charset="0"/>
              <a:cs typeface="Times New Roman" panose="02020603050405020304" pitchFamily="18" charset="0"/>
            </a:rPr>
            <a:t> </a:t>
          </a:r>
          <a:r>
            <a:rPr lang="ru-RU" sz="1400" b="0" kern="1200" dirty="0" err="1" smtClean="0">
              <a:latin typeface="Times New Roman" panose="02020603050405020304" pitchFamily="18" charset="0"/>
              <a:cs typeface="Times New Roman" panose="02020603050405020304" pitchFamily="18" charset="0"/>
            </a:rPr>
            <a:t>Entry</a:t>
          </a:r>
          <a:r>
            <a:rPr lang="ru-RU" sz="1400" b="0" kern="1200" dirty="0" smtClean="0">
              <a:latin typeface="Times New Roman" panose="02020603050405020304" pitchFamily="18" charset="0"/>
              <a:cs typeface="Times New Roman" panose="02020603050405020304" pitchFamily="18" charset="0"/>
            </a:rPr>
            <a:t> позволяет подключаться только с одним SWIFT BIC для обмена. </a:t>
          </a:r>
        </a:p>
        <a:p>
          <a:pPr lvl="0" algn="ctr" defTabSz="622300">
            <a:lnSpc>
              <a:spcPct val="90000"/>
            </a:lnSpc>
            <a:spcBef>
              <a:spcPct val="0"/>
            </a:spcBef>
            <a:spcAft>
              <a:spcPct val="35000"/>
            </a:spcAft>
          </a:pPr>
          <a:r>
            <a:rPr lang="ru-RU" sz="1400" b="0" kern="1200" dirty="0" smtClean="0">
              <a:latin typeface="Times New Roman" panose="02020603050405020304" pitchFamily="18" charset="0"/>
              <a:cs typeface="Times New Roman" panose="02020603050405020304" pitchFamily="18" charset="0"/>
            </a:rPr>
            <a:t>Интерфейс поддерживается только на операционной системе </a:t>
          </a:r>
          <a:r>
            <a:rPr lang="ru-RU" sz="1400" b="0" kern="1200" dirty="0" err="1" smtClean="0">
              <a:latin typeface="Times New Roman" panose="02020603050405020304" pitchFamily="18" charset="0"/>
              <a:cs typeface="Times New Roman" panose="02020603050405020304" pitchFamily="18" charset="0"/>
            </a:rPr>
            <a:t>Windows</a:t>
          </a:r>
          <a:r>
            <a:rPr lang="ru-RU" sz="1400" b="0" kern="1200" dirty="0" smtClean="0">
              <a:latin typeface="Times New Roman" panose="02020603050405020304" pitchFamily="18" charset="0"/>
              <a:cs typeface="Times New Roman" panose="02020603050405020304" pitchFamily="18" charset="0"/>
            </a:rPr>
            <a:t> и использует </a:t>
          </a:r>
          <a:r>
            <a:rPr lang="ru-RU" sz="1400" b="0" kern="1200" dirty="0" err="1" smtClean="0">
              <a:latin typeface="Times New Roman" panose="02020603050405020304" pitchFamily="18" charset="0"/>
              <a:cs typeface="Times New Roman" panose="02020603050405020304" pitchFamily="18" charset="0"/>
            </a:rPr>
            <a:t>Alliance</a:t>
          </a:r>
          <a:r>
            <a:rPr lang="ru-RU" sz="1400" b="0" kern="1200" dirty="0" smtClean="0">
              <a:latin typeface="Times New Roman" panose="02020603050405020304" pitchFamily="18" charset="0"/>
              <a:cs typeface="Times New Roman" panose="02020603050405020304" pitchFamily="18" charset="0"/>
            </a:rPr>
            <a:t> </a:t>
          </a:r>
          <a:r>
            <a:rPr lang="ru-RU" sz="1400" b="0" kern="1200" dirty="0" err="1" smtClean="0">
              <a:latin typeface="Times New Roman" panose="02020603050405020304" pitchFamily="18" charset="0"/>
              <a:cs typeface="Times New Roman" panose="02020603050405020304" pitchFamily="18" charset="0"/>
            </a:rPr>
            <a:t>Web</a:t>
          </a:r>
          <a:r>
            <a:rPr lang="ru-RU" sz="1400" b="0" kern="1200" dirty="0" smtClean="0">
              <a:latin typeface="Times New Roman" panose="02020603050405020304" pitchFamily="18" charset="0"/>
              <a:cs typeface="Times New Roman" panose="02020603050405020304" pitchFamily="18" charset="0"/>
            </a:rPr>
            <a:t> </a:t>
          </a:r>
          <a:r>
            <a:rPr lang="ru-RU" sz="1400" b="0" kern="1200" dirty="0" err="1" smtClean="0">
              <a:latin typeface="Times New Roman" panose="02020603050405020304" pitchFamily="18" charset="0"/>
              <a:cs typeface="Times New Roman" panose="02020603050405020304" pitchFamily="18" charset="0"/>
            </a:rPr>
            <a:t>Platform</a:t>
          </a:r>
          <a:r>
            <a:rPr lang="ru-RU" sz="1400" b="0" kern="1200" dirty="0" smtClean="0">
              <a:latin typeface="Times New Roman" panose="02020603050405020304" pitchFamily="18" charset="0"/>
              <a:cs typeface="Times New Roman" panose="02020603050405020304" pitchFamily="18" charset="0"/>
            </a:rPr>
            <a:t> SE в качестве графического интерфейса для работы конечных пользователей.</a:t>
          </a:r>
          <a:endParaRPr lang="ru-RU" sz="1400" b="0" kern="1200" dirty="0" smtClean="0">
            <a:latin typeface="Times New Roman" panose="02020603050405020304" pitchFamily="18" charset="0"/>
            <a:cs typeface="Times New Roman" panose="02020603050405020304" pitchFamily="18" charset="0"/>
          </a:endParaRPr>
        </a:p>
      </dsp:txBody>
      <dsp:txXfrm>
        <a:off x="6720673" y="1429623"/>
        <a:ext cx="3794447" cy="3002210"/>
      </dsp:txXfrm>
    </dsp:sp>
    <dsp:sp modelId="{28492469-DAE1-40A7-B713-E670FB1ACCCF}">
      <dsp:nvSpPr>
        <dsp:cNvPr id="0" name=""/>
        <dsp:cNvSpPr/>
      </dsp:nvSpPr>
      <dsp:spPr>
        <a:xfrm>
          <a:off x="0" y="4431834"/>
          <a:ext cx="10515600" cy="333578"/>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5EF23-7E12-4C7C-9AA4-DDE5DB3223F3}">
      <dsp:nvSpPr>
        <dsp:cNvPr id="0" name=""/>
        <dsp:cNvSpPr/>
      </dsp:nvSpPr>
      <dsp:spPr>
        <a:xfrm>
          <a:off x="0" y="2060"/>
          <a:ext cx="10295878" cy="865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kern="1200" dirty="0" smtClean="0">
              <a:latin typeface="Times New Roman" panose="02020603050405020304" pitchFamily="18" charset="0"/>
              <a:cs typeface="Times New Roman" panose="02020603050405020304" pitchFamily="18" charset="0"/>
            </a:rPr>
            <a:t>Организация – пользователь SWIFT, подключающаяся к системе SWIFT через Сервис-Бюро БФК со своим интерфейсом, располагает аппаратно-программным комплексом с программным обеспечением </a:t>
          </a:r>
          <a:r>
            <a:rPr lang="ru-RU" sz="1700" kern="1200" dirty="0" err="1" smtClean="0">
              <a:latin typeface="Times New Roman" panose="02020603050405020304" pitchFamily="18" charset="0"/>
              <a:cs typeface="Times New Roman" panose="02020603050405020304" pitchFamily="18" charset="0"/>
            </a:rPr>
            <a:t>Alliance</a:t>
          </a:r>
          <a:r>
            <a:rPr lang="ru-RU" sz="1700" kern="1200" dirty="0" smtClean="0">
              <a:latin typeface="Times New Roman" panose="02020603050405020304" pitchFamily="18" charset="0"/>
              <a:cs typeface="Times New Roman" panose="02020603050405020304" pitchFamily="18" charset="0"/>
            </a:rPr>
            <a:t> </a:t>
          </a:r>
          <a:r>
            <a:rPr lang="ru-RU" sz="1700" kern="1200" dirty="0" err="1" smtClean="0">
              <a:latin typeface="Times New Roman" panose="02020603050405020304" pitchFamily="18" charset="0"/>
              <a:cs typeface="Times New Roman" panose="02020603050405020304" pitchFamily="18" charset="0"/>
            </a:rPr>
            <a:t>Access</a:t>
          </a:r>
          <a:r>
            <a:rPr lang="ru-RU" sz="1700" kern="1200" dirty="0" smtClean="0">
              <a:latin typeface="Times New Roman" panose="02020603050405020304" pitchFamily="18" charset="0"/>
              <a:cs typeface="Times New Roman" panose="02020603050405020304" pitchFamily="18" charset="0"/>
            </a:rPr>
            <a:t> (AA) или </a:t>
          </a:r>
          <a:r>
            <a:rPr lang="ru-RU" sz="1700" kern="1200" dirty="0" err="1" smtClean="0">
              <a:latin typeface="Times New Roman" panose="02020603050405020304" pitchFamily="18" charset="0"/>
              <a:cs typeface="Times New Roman" panose="02020603050405020304" pitchFamily="18" charset="0"/>
            </a:rPr>
            <a:t>Alliance</a:t>
          </a:r>
          <a:r>
            <a:rPr lang="ru-RU" sz="1700" kern="1200" dirty="0" smtClean="0">
              <a:latin typeface="Times New Roman" panose="02020603050405020304" pitchFamily="18" charset="0"/>
              <a:cs typeface="Times New Roman" panose="02020603050405020304" pitchFamily="18" charset="0"/>
            </a:rPr>
            <a:t> </a:t>
          </a:r>
          <a:r>
            <a:rPr lang="ru-RU" sz="1700" kern="1200" dirty="0" err="1" smtClean="0">
              <a:latin typeface="Times New Roman" panose="02020603050405020304" pitchFamily="18" charset="0"/>
              <a:cs typeface="Times New Roman" panose="02020603050405020304" pitchFamily="18" charset="0"/>
            </a:rPr>
            <a:t>Entry</a:t>
          </a:r>
          <a:r>
            <a:rPr lang="ru-RU" sz="1700" kern="1200" dirty="0" smtClean="0">
              <a:latin typeface="Times New Roman" panose="02020603050405020304" pitchFamily="18" charset="0"/>
              <a:cs typeface="Times New Roman" panose="02020603050405020304" pitchFamily="18" charset="0"/>
            </a:rPr>
            <a:t> (AE) c базами данных. AA/AE используется для создания/модификации/ удаления сообщений. </a:t>
          </a:r>
          <a:endParaRPr lang="ru-RU" sz="1700" kern="1200" dirty="0"/>
        </a:p>
      </dsp:txBody>
      <dsp:txXfrm>
        <a:off x="42244" y="44304"/>
        <a:ext cx="10211390" cy="780877"/>
      </dsp:txXfrm>
    </dsp:sp>
    <dsp:sp modelId="{A8C0CD97-DA09-48EF-965D-9C0E66282849}">
      <dsp:nvSpPr>
        <dsp:cNvPr id="0" name=""/>
        <dsp:cNvSpPr/>
      </dsp:nvSpPr>
      <dsp:spPr>
        <a:xfrm>
          <a:off x="0" y="881081"/>
          <a:ext cx="10295878" cy="865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kern="1200" smtClean="0">
              <a:latin typeface="Times New Roman" panose="02020603050405020304" pitchFamily="18" charset="0"/>
              <a:cs typeface="Times New Roman" panose="02020603050405020304" pitchFamily="18" charset="0"/>
            </a:rPr>
            <a:t>Все остальные приложения, шифровальное оборудование и специализированные каналы связи в SWIFT располагаются в Сервис-Бюро.</a:t>
          </a:r>
          <a:endParaRPr lang="ru-RU" sz="1700" kern="1200" dirty="0" smtClean="0">
            <a:latin typeface="Times New Roman" panose="02020603050405020304" pitchFamily="18" charset="0"/>
            <a:cs typeface="Times New Roman" panose="02020603050405020304" pitchFamily="18" charset="0"/>
          </a:endParaRPr>
        </a:p>
      </dsp:txBody>
      <dsp:txXfrm>
        <a:off x="42244" y="923325"/>
        <a:ext cx="10211390" cy="780877"/>
      </dsp:txXfrm>
    </dsp:sp>
    <dsp:sp modelId="{4B723062-78F7-4188-8724-CDEDAA676C98}">
      <dsp:nvSpPr>
        <dsp:cNvPr id="0" name=""/>
        <dsp:cNvSpPr/>
      </dsp:nvSpPr>
      <dsp:spPr>
        <a:xfrm>
          <a:off x="0" y="1760101"/>
          <a:ext cx="10295878" cy="865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kern="1200" dirty="0" smtClean="0">
              <a:latin typeface="Times New Roman" panose="02020603050405020304" pitchFamily="18" charset="0"/>
              <a:cs typeface="Times New Roman" panose="02020603050405020304" pitchFamily="18" charset="0"/>
            </a:rPr>
            <a:t>Сервис-Бюро организует защищенный канал связи между пользователем и Комплексом SWIFT, размещенным на территории Сервис-Бюро, по которому созданные АА/АЕ пользователя сообщения доставляются в систему SWIFT.</a:t>
          </a:r>
          <a:endParaRPr lang="ru-RU" sz="1700" kern="1200" dirty="0" smtClean="0">
            <a:latin typeface="Times New Roman" panose="02020603050405020304" pitchFamily="18" charset="0"/>
            <a:cs typeface="Times New Roman" panose="02020603050405020304" pitchFamily="18" charset="0"/>
          </a:endParaRPr>
        </a:p>
      </dsp:txBody>
      <dsp:txXfrm>
        <a:off x="42244" y="1802345"/>
        <a:ext cx="10211390" cy="780877"/>
      </dsp:txXfrm>
    </dsp:sp>
    <dsp:sp modelId="{5CFA3439-9BF2-42CB-9F76-882C1FBA8502}">
      <dsp:nvSpPr>
        <dsp:cNvPr id="0" name=""/>
        <dsp:cNvSpPr/>
      </dsp:nvSpPr>
      <dsp:spPr>
        <a:xfrm>
          <a:off x="0" y="2639122"/>
          <a:ext cx="10295878" cy="865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kern="1200" dirty="0" smtClean="0">
              <a:latin typeface="Times New Roman" panose="02020603050405020304" pitchFamily="18" charset="0"/>
              <a:cs typeface="Times New Roman" panose="02020603050405020304" pitchFamily="18" charset="0"/>
            </a:rPr>
            <a:t>Принимаемые от SWIFT сообщения доставляются на аппаратно-программный комплекс пользователя по защищенному каналу связи через Комплекс Сервис-Бюро.</a:t>
          </a:r>
          <a:endParaRPr lang="ru-RU" sz="1700" kern="1200" dirty="0" smtClean="0">
            <a:latin typeface="Times New Roman" panose="02020603050405020304" pitchFamily="18" charset="0"/>
            <a:cs typeface="Times New Roman" panose="02020603050405020304" pitchFamily="18" charset="0"/>
          </a:endParaRPr>
        </a:p>
      </dsp:txBody>
      <dsp:txXfrm>
        <a:off x="42244" y="2681366"/>
        <a:ext cx="10211390" cy="780877"/>
      </dsp:txXfrm>
    </dsp:sp>
    <dsp:sp modelId="{29420AAC-2E4F-479F-8A98-0232BFC70B6B}">
      <dsp:nvSpPr>
        <dsp:cNvPr id="0" name=""/>
        <dsp:cNvSpPr/>
      </dsp:nvSpPr>
      <dsp:spPr>
        <a:xfrm>
          <a:off x="0" y="3518142"/>
          <a:ext cx="10295878" cy="865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kern="1200" dirty="0" smtClean="0">
              <a:latin typeface="Times New Roman" panose="02020603050405020304" pitchFamily="18" charset="0"/>
              <a:cs typeface="Times New Roman" panose="02020603050405020304" pitchFamily="18" charset="0"/>
            </a:rPr>
            <a:t>При подключении к SWIFT с собственным интерфейсом через Сервис-Бюро, организации необходимо иметь соответствующий квалифицированный персонал (</a:t>
          </a:r>
          <a:r>
            <a:rPr lang="ru-RU" sz="1700" kern="1200" dirty="0" err="1" smtClean="0">
              <a:latin typeface="Times New Roman" panose="02020603050405020304" pitchFamily="18" charset="0"/>
              <a:cs typeface="Times New Roman" panose="02020603050405020304" pitchFamily="18" charset="0"/>
            </a:rPr>
            <a:t>Security</a:t>
          </a:r>
          <a:r>
            <a:rPr lang="ru-RU" sz="1700" kern="1200" dirty="0" smtClean="0">
              <a:latin typeface="Times New Roman" panose="02020603050405020304" pitchFamily="18" charset="0"/>
              <a:cs typeface="Times New Roman" panose="02020603050405020304" pitchFamily="18" charset="0"/>
            </a:rPr>
            <a:t> </a:t>
          </a:r>
          <a:r>
            <a:rPr lang="ru-RU" sz="1700" kern="1200" dirty="0" err="1" smtClean="0">
              <a:latin typeface="Times New Roman" panose="02020603050405020304" pitchFamily="18" charset="0"/>
              <a:cs typeface="Times New Roman" panose="02020603050405020304" pitchFamily="18" charset="0"/>
            </a:rPr>
            <a:t>Officers</a:t>
          </a:r>
          <a:r>
            <a:rPr lang="ru-RU" sz="1700" kern="1200" dirty="0" smtClean="0">
              <a:latin typeface="Times New Roman" panose="02020603050405020304" pitchFamily="18" charset="0"/>
              <a:cs typeface="Times New Roman" panose="02020603050405020304" pitchFamily="18" charset="0"/>
            </a:rPr>
            <a:t>), администрирующий аппаратно-программный комплекс с установленным AA/AE. </a:t>
          </a:r>
          <a:endParaRPr lang="ru-RU" sz="1700" kern="1200" dirty="0" smtClean="0">
            <a:latin typeface="Times New Roman" panose="02020603050405020304" pitchFamily="18" charset="0"/>
            <a:cs typeface="Times New Roman" panose="02020603050405020304" pitchFamily="18" charset="0"/>
          </a:endParaRPr>
        </a:p>
      </dsp:txBody>
      <dsp:txXfrm>
        <a:off x="42244" y="3560386"/>
        <a:ext cx="10211390" cy="7808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C120A-E3CC-47C6-90C9-62FC016CFB4F}">
      <dsp:nvSpPr>
        <dsp:cNvPr id="0" name=""/>
        <dsp:cNvSpPr/>
      </dsp:nvSpPr>
      <dsp:spPr>
        <a:xfrm>
          <a:off x="0" y="122"/>
          <a:ext cx="10146437" cy="807002"/>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SAG - SWIFT Alliance Gateway(ворота) программное обеспечение, используемое Пользователем , работающим на собственном комплексе SWIFT Alliance Access/Entry для доступа в сеть SWIFTNet по схеме "Подключение к шлюзу", через шлюз "SWIFT Alliance Gateway" Сервисного Бюро;</a:t>
          </a:r>
          <a:endParaRPr lang="ru-RU" sz="1600" kern="1200"/>
        </a:p>
      </dsp:txBody>
      <dsp:txXfrm>
        <a:off x="39395" y="39517"/>
        <a:ext cx="10067647" cy="728212"/>
      </dsp:txXfrm>
    </dsp:sp>
    <dsp:sp modelId="{0C5C7559-709C-4F17-B0AF-25AE73ECD16C}">
      <dsp:nvSpPr>
        <dsp:cNvPr id="0" name=""/>
        <dsp:cNvSpPr/>
      </dsp:nvSpPr>
      <dsp:spPr>
        <a:xfrm>
          <a:off x="0" y="821314"/>
          <a:ext cx="10146437" cy="807002"/>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SAC - SWIFT Alliance Connect(подключение) - программное обеспечение, используемое Пользователем, для доступа к центральному интерфейсу SWIFT Alliance Access НПК (КЦМР) через Интернет по схеме подключения "SIDE connection";</a:t>
          </a:r>
          <a:endParaRPr lang="en-US" sz="1600" kern="1200" dirty="0">
            <a:latin typeface="Times New Roman" panose="02020603050405020304" pitchFamily="18" charset="0"/>
            <a:cs typeface="Times New Roman" panose="02020603050405020304" pitchFamily="18" charset="0"/>
          </a:endParaRPr>
        </a:p>
      </dsp:txBody>
      <dsp:txXfrm>
        <a:off x="39395" y="860709"/>
        <a:ext cx="10067647" cy="728212"/>
      </dsp:txXfrm>
    </dsp:sp>
    <dsp:sp modelId="{4FD0D83B-F39A-4530-BD9E-3F3F1F9635B3}">
      <dsp:nvSpPr>
        <dsp:cNvPr id="0" name=""/>
        <dsp:cNvSpPr/>
      </dsp:nvSpPr>
      <dsp:spPr>
        <a:xfrm>
          <a:off x="0" y="1642506"/>
          <a:ext cx="10146437" cy="807002"/>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В Казахстане функционирует Сервисное бюро SWIFT НПК(Национальная платежная корпорация) является сертифицированным компанией SWIFT участником, деятельность которого в полной мере соответствует предъявляемым требованиям и установленным стандартам. </a:t>
          </a:r>
          <a:endParaRPr lang="ru-RU" sz="1600" kern="1200" dirty="0" smtClean="0">
            <a:latin typeface="Times New Roman" panose="02020603050405020304" pitchFamily="18" charset="0"/>
            <a:cs typeface="Times New Roman" panose="02020603050405020304" pitchFamily="18" charset="0"/>
          </a:endParaRPr>
        </a:p>
      </dsp:txBody>
      <dsp:txXfrm>
        <a:off x="39395" y="1681901"/>
        <a:ext cx="10067647" cy="728212"/>
      </dsp:txXfrm>
    </dsp:sp>
    <dsp:sp modelId="{E7776616-969A-4370-B6A6-C95F5B3C4EB9}">
      <dsp:nvSpPr>
        <dsp:cNvPr id="0" name=""/>
        <dsp:cNvSpPr/>
      </dsp:nvSpPr>
      <dsp:spPr>
        <a:xfrm>
          <a:off x="0" y="2463698"/>
          <a:ext cx="10146437" cy="807002"/>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Согласно внутренним правилам и регламентам компании SWIFT, Сервисное бюро SWIFT (КЦМР) ежегодно проводит предписываемые компанией процедуры по </a:t>
          </a:r>
          <a:r>
            <a:rPr lang="ru-RU" sz="1600" u="sng" kern="1200" smtClean="0">
              <a:latin typeface="Times New Roman" panose="02020603050405020304" pitchFamily="18" charset="0"/>
              <a:cs typeface="Times New Roman" panose="02020603050405020304" pitchFamily="18" charset="0"/>
            </a:rPr>
            <a:t>самоаттестации</a:t>
          </a:r>
          <a:r>
            <a:rPr lang="ru-RU" sz="1600" kern="1200" smtClean="0">
              <a:latin typeface="Times New Roman" panose="02020603050405020304" pitchFamily="18" charset="0"/>
              <a:cs typeface="Times New Roman" panose="02020603050405020304" pitchFamily="18" charset="0"/>
            </a:rPr>
            <a:t>, а также проходит ежегодный аудит непосредственно аудиторами SWIFT".</a:t>
          </a:r>
          <a:endParaRPr lang="ru-RU" sz="1600" kern="1200" dirty="0" smtClean="0">
            <a:latin typeface="Times New Roman" panose="02020603050405020304" pitchFamily="18" charset="0"/>
            <a:cs typeface="Times New Roman" panose="02020603050405020304" pitchFamily="18" charset="0"/>
          </a:endParaRPr>
        </a:p>
      </dsp:txBody>
      <dsp:txXfrm>
        <a:off x="39395" y="2503093"/>
        <a:ext cx="10067647" cy="728212"/>
      </dsp:txXfrm>
    </dsp:sp>
    <dsp:sp modelId="{39554CCB-E5F1-4587-9B8F-A1960E728EBC}">
      <dsp:nvSpPr>
        <dsp:cNvPr id="0" name=""/>
        <dsp:cNvSpPr/>
      </dsp:nvSpPr>
      <dsp:spPr>
        <a:xfrm>
          <a:off x="0" y="3284890"/>
          <a:ext cx="10146437" cy="807002"/>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По итогам сентября 2023 года юань впервые опередил евро и стал второй по популярности валютой в мировой </a:t>
          </a:r>
          <a:r>
            <a:rPr lang="ru-RU" sz="1600" kern="1200" smtClean="0">
              <a:latin typeface="Times New Roman" panose="02020603050405020304" pitchFamily="18" charset="0"/>
              <a:cs typeface="Times New Roman" panose="02020603050405020304" pitchFamily="18" charset="0"/>
              <a:hlinkClick xmlns:r="http://schemas.openxmlformats.org/officeDocument/2006/relationships" r:id="rId1" tooltip="Торговля"/>
            </a:rPr>
            <a:t>торговле</a:t>
          </a:r>
          <a:r>
            <a:rPr lang="ru-RU" sz="1600" kern="1200" smtClean="0">
              <a:latin typeface="Times New Roman" panose="02020603050405020304" pitchFamily="18" charset="0"/>
              <a:cs typeface="Times New Roman" panose="02020603050405020304" pitchFamily="18" charset="0"/>
            </a:rPr>
            <a:t> через SWIFT. Такие цифры международная платежная система обнародовала 18 октября 2023 года.</a:t>
          </a:r>
          <a:endParaRPr lang="ru-RU" sz="1600" kern="1200" dirty="0">
            <a:latin typeface="Times New Roman" panose="02020603050405020304" pitchFamily="18" charset="0"/>
            <a:cs typeface="Times New Roman" panose="02020603050405020304" pitchFamily="18" charset="0"/>
          </a:endParaRPr>
        </a:p>
      </dsp:txBody>
      <dsp:txXfrm>
        <a:off x="39395" y="3324285"/>
        <a:ext cx="10067647" cy="728212"/>
      </dsp:txXfrm>
    </dsp:sp>
    <dsp:sp modelId="{BB528A25-6196-43AA-A957-D42DD0FA4734}">
      <dsp:nvSpPr>
        <dsp:cNvPr id="0" name=""/>
        <dsp:cNvSpPr/>
      </dsp:nvSpPr>
      <dsp:spPr>
        <a:xfrm>
          <a:off x="0" y="4106082"/>
          <a:ext cx="10146437" cy="807002"/>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По данным SWIFT, доля юаня в международных расчетах в сентябре 2023 года выросла до 5,8% (самый высокий показатель за пять лет) с 4,82% месяцем ранее. </a:t>
          </a:r>
          <a:endParaRPr lang="ru-RU" sz="1600" kern="1200" dirty="0" smtClean="0">
            <a:latin typeface="Times New Roman" panose="02020603050405020304" pitchFamily="18" charset="0"/>
            <a:cs typeface="Times New Roman" panose="02020603050405020304" pitchFamily="18" charset="0"/>
          </a:endParaRPr>
        </a:p>
      </dsp:txBody>
      <dsp:txXfrm>
        <a:off x="39395" y="4145477"/>
        <a:ext cx="10067647" cy="728212"/>
      </dsp:txXfrm>
    </dsp:sp>
    <dsp:sp modelId="{A632BF67-BD3D-4D52-85A6-AF5C886A3407}">
      <dsp:nvSpPr>
        <dsp:cNvPr id="0" name=""/>
        <dsp:cNvSpPr/>
      </dsp:nvSpPr>
      <dsp:spPr>
        <a:xfrm>
          <a:off x="0" y="4927274"/>
          <a:ext cx="10146437" cy="807002"/>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Показатель евро за это время снизился с 6,43% до 5,43%. Доллар сохранил первое место с результатом в 84,15% по итогам первого </a:t>
          </a:r>
          <a:r>
            <a:rPr lang="ru-RU" sz="1600" u="sng" kern="1200" smtClean="0">
              <a:latin typeface="Times New Roman" panose="02020603050405020304" pitchFamily="18" charset="0"/>
              <a:cs typeface="Times New Roman" panose="02020603050405020304" pitchFamily="18" charset="0"/>
            </a:rPr>
            <a:t>осеннего месяца 2023 </a:t>
          </a:r>
          <a:r>
            <a:rPr lang="ru-RU" sz="1600" kern="1200" smtClean="0">
              <a:latin typeface="Times New Roman" panose="02020603050405020304" pitchFamily="18" charset="0"/>
              <a:cs typeface="Times New Roman" panose="02020603050405020304" pitchFamily="18" charset="0"/>
            </a:rPr>
            <a:t>года. следом за евро идут </a:t>
          </a:r>
          <a:r>
            <a:rPr lang="ru-RU" sz="1600" u="sng" kern="1200" smtClean="0">
              <a:latin typeface="Times New Roman" panose="02020603050405020304" pitchFamily="18" charset="0"/>
              <a:cs typeface="Times New Roman" panose="02020603050405020304" pitchFamily="18" charset="0"/>
            </a:rPr>
            <a:t>японская иена</a:t>
          </a:r>
          <a:r>
            <a:rPr lang="ru-RU" sz="1600" kern="1200" smtClean="0">
              <a:latin typeface="Times New Roman" panose="02020603050405020304" pitchFamily="18" charset="0"/>
              <a:cs typeface="Times New Roman" panose="02020603050405020304" pitchFamily="18" charset="0"/>
            </a:rPr>
            <a:t>, доля которой повысилась с 1,28% в августе 2023 года до 1,4% месяц спустя, и саудовский риал с долей 0,56% в сентябре против 0,63% в августе.</a:t>
          </a:r>
          <a:endParaRPr lang="ru-RU" sz="1600" kern="1200" dirty="0">
            <a:latin typeface="Times New Roman" panose="02020603050405020304" pitchFamily="18" charset="0"/>
            <a:cs typeface="Times New Roman" panose="02020603050405020304" pitchFamily="18" charset="0"/>
          </a:endParaRPr>
        </a:p>
      </dsp:txBody>
      <dsp:txXfrm>
        <a:off x="39395" y="4966669"/>
        <a:ext cx="10067647" cy="7282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4BC7B-5DA5-41B0-8B3E-A25FD0DF2E8B}">
      <dsp:nvSpPr>
        <dsp:cNvPr id="0" name=""/>
        <dsp:cNvSpPr/>
      </dsp:nvSpPr>
      <dsp:spPr>
        <a:xfrm>
          <a:off x="0" y="259"/>
          <a:ext cx="10351363" cy="79580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kern="1200" smtClean="0">
              <a:latin typeface="Times New Roman" panose="02020603050405020304" pitchFamily="18" charset="0"/>
              <a:cs typeface="Times New Roman" panose="02020603050405020304" pitchFamily="18" charset="0"/>
            </a:rPr>
            <a:t>По состоянию на 2021 г. членами SWIFT являются более 11 тыс. финансовых организаций в более чем 200 странах мира, в том числе около 1 тыс. корпораций. Средний оборот более 30 млн сообщений в день. </a:t>
          </a:r>
          <a:r>
            <a:rPr lang="ru-RU" sz="1600" kern="1200" smtClean="0">
              <a:latin typeface="Times New Roman" panose="02020603050405020304" pitchFamily="18" charset="0"/>
              <a:cs typeface="Times New Roman" panose="02020603050405020304" pitchFamily="18" charset="0"/>
            </a:rPr>
            <a:t>10500 крупнейших банков и финансовых организаций из 215 стран данные на сентябрь 2023г.</a:t>
          </a:r>
          <a:endParaRPr lang="ru-RU" sz="1600" kern="1200"/>
        </a:p>
      </dsp:txBody>
      <dsp:txXfrm>
        <a:off x="38848" y="39107"/>
        <a:ext cx="10273667" cy="718109"/>
      </dsp:txXfrm>
    </dsp:sp>
    <dsp:sp modelId="{3FF3157E-CC86-42FF-A391-66FE52B109BA}">
      <dsp:nvSpPr>
        <dsp:cNvPr id="0" name=""/>
        <dsp:cNvSpPr/>
      </dsp:nvSpPr>
      <dsp:spPr>
        <a:xfrm>
          <a:off x="0" y="810056"/>
          <a:ext cx="10351363" cy="795805"/>
        </a:xfrm>
        <a:prstGeom prst="roundRect">
          <a:avLst/>
        </a:prstGeom>
        <a:gradFill rotWithShape="0">
          <a:gsLst>
            <a:gs pos="0">
              <a:schemeClr val="accent2">
                <a:hueOff val="-291073"/>
                <a:satOff val="-16786"/>
                <a:lumOff val="1726"/>
                <a:alphaOff val="0"/>
                <a:lumMod val="110000"/>
                <a:satMod val="105000"/>
                <a:tint val="67000"/>
              </a:schemeClr>
            </a:gs>
            <a:gs pos="50000">
              <a:schemeClr val="accent2">
                <a:hueOff val="-291073"/>
                <a:satOff val="-16786"/>
                <a:lumOff val="1726"/>
                <a:alphaOff val="0"/>
                <a:lumMod val="105000"/>
                <a:satMod val="103000"/>
                <a:tint val="73000"/>
              </a:schemeClr>
            </a:gs>
            <a:gs pos="100000">
              <a:schemeClr val="accent2">
                <a:hueOff val="-291073"/>
                <a:satOff val="-16786"/>
                <a:lumOff val="172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На протяжении 43 лет система считалась самой защищенной и неуязвимой для кибермошенников, но в 2016 г. хакеры смогли взломать систему финансовых транзакций SWIFT. Была совершена попытка вывести из банка южноазиатской страны 951 млн долларов США. Большая часть транзакций была заблокирована, однако 81 млн долларов США удалось вывести на счета игорных заведений на Филиппинах, после чего следы этих денег были потеряны.</a:t>
          </a:r>
          <a:endParaRPr lang="ru-RU" sz="1600" kern="1200" dirty="0" smtClean="0">
            <a:latin typeface="Times New Roman" panose="02020603050405020304" pitchFamily="18" charset="0"/>
            <a:cs typeface="Times New Roman" panose="02020603050405020304" pitchFamily="18" charset="0"/>
          </a:endParaRPr>
        </a:p>
      </dsp:txBody>
      <dsp:txXfrm>
        <a:off x="38848" y="848904"/>
        <a:ext cx="10273667" cy="718109"/>
      </dsp:txXfrm>
    </dsp:sp>
    <dsp:sp modelId="{B587F2FD-0486-4355-8970-46DF4F1E5D45}">
      <dsp:nvSpPr>
        <dsp:cNvPr id="0" name=""/>
        <dsp:cNvSpPr/>
      </dsp:nvSpPr>
      <dsp:spPr>
        <a:xfrm>
          <a:off x="0" y="1619854"/>
          <a:ext cx="10351363" cy="795805"/>
        </a:xfrm>
        <a:prstGeom prst="roundRect">
          <a:avLst/>
        </a:prstGeom>
        <a:gradFill rotWithShape="0">
          <a:gsLst>
            <a:gs pos="0">
              <a:schemeClr val="accent2">
                <a:hueOff val="-582145"/>
                <a:satOff val="-33571"/>
                <a:lumOff val="3451"/>
                <a:alphaOff val="0"/>
                <a:lumMod val="110000"/>
                <a:satMod val="105000"/>
                <a:tint val="67000"/>
              </a:schemeClr>
            </a:gs>
            <a:gs pos="50000">
              <a:schemeClr val="accent2">
                <a:hueOff val="-582145"/>
                <a:satOff val="-33571"/>
                <a:lumOff val="3451"/>
                <a:alphaOff val="0"/>
                <a:lumMod val="105000"/>
                <a:satMod val="103000"/>
                <a:tint val="73000"/>
              </a:schemeClr>
            </a:gs>
            <a:gs pos="100000">
              <a:schemeClr val="accent2">
                <a:hueOff val="-582145"/>
                <a:satOff val="-33571"/>
                <a:lumOff val="3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После этой новости по всему миру регулярно стали появляться новости </a:t>
          </a:r>
          <a:r>
            <a:rPr lang="ru-RU" sz="1600" u="sng" kern="1200" smtClean="0">
              <a:latin typeface="Times New Roman" panose="02020603050405020304" pitchFamily="18" charset="0"/>
              <a:cs typeface="Times New Roman" panose="02020603050405020304" pitchFamily="18" charset="0"/>
            </a:rPr>
            <a:t>о попытках или успешных атаках </a:t>
          </a:r>
          <a:r>
            <a:rPr lang="ru-RU" sz="1600" kern="1200" smtClean="0">
              <a:latin typeface="Times New Roman" panose="02020603050405020304" pitchFamily="18" charset="0"/>
              <a:cs typeface="Times New Roman" panose="02020603050405020304" pitchFamily="18" charset="0"/>
            </a:rPr>
            <a:t>на участников платежной системы SWIFT, что объясняется появлением к ней интереса у сообщества кибермошенников. </a:t>
          </a:r>
          <a:endParaRPr lang="ru-RU" sz="1600" kern="1200" dirty="0" smtClean="0">
            <a:latin typeface="Times New Roman" panose="02020603050405020304" pitchFamily="18" charset="0"/>
            <a:cs typeface="Times New Roman" panose="02020603050405020304" pitchFamily="18" charset="0"/>
          </a:endParaRPr>
        </a:p>
      </dsp:txBody>
      <dsp:txXfrm>
        <a:off x="38848" y="1658702"/>
        <a:ext cx="10273667" cy="718109"/>
      </dsp:txXfrm>
    </dsp:sp>
    <dsp:sp modelId="{2916F27D-D619-4ADD-A849-6CF1FDB57218}">
      <dsp:nvSpPr>
        <dsp:cNvPr id="0" name=""/>
        <dsp:cNvSpPr/>
      </dsp:nvSpPr>
      <dsp:spPr>
        <a:xfrm>
          <a:off x="0" y="2429652"/>
          <a:ext cx="10351363" cy="795805"/>
        </a:xfrm>
        <a:prstGeom prst="roundRect">
          <a:avLst/>
        </a:prstGeom>
        <a:gradFill rotWithShape="0">
          <a:gsLst>
            <a:gs pos="0">
              <a:schemeClr val="accent2">
                <a:hueOff val="-873218"/>
                <a:satOff val="-50357"/>
                <a:lumOff val="5177"/>
                <a:alphaOff val="0"/>
                <a:lumMod val="110000"/>
                <a:satMod val="105000"/>
                <a:tint val="67000"/>
              </a:schemeClr>
            </a:gs>
            <a:gs pos="50000">
              <a:schemeClr val="accent2">
                <a:hueOff val="-873218"/>
                <a:satOff val="-50357"/>
                <a:lumOff val="5177"/>
                <a:alphaOff val="0"/>
                <a:lumMod val="105000"/>
                <a:satMod val="103000"/>
                <a:tint val="73000"/>
              </a:schemeClr>
            </a:gs>
            <a:gs pos="100000">
              <a:schemeClr val="accent2">
                <a:hueOff val="-873218"/>
                <a:satOff val="-50357"/>
                <a:lumOff val="5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Также в России 15 декабря 2017 г. была зафиксирована успешная кибератака на один из российских банков с выводом денег за рубеж. В обзоре FinCERT говорится: "В Банк России направлена информация об одной успешной атаке на рабочее место оператора системы SWIFT. Объем несанкционированных операций в результате данной атаки составил 339,5 млн рублей".</a:t>
          </a:r>
          <a:endParaRPr lang="ru-RU" sz="1600" b="1" kern="1200" dirty="0">
            <a:latin typeface="Times New Roman" panose="02020603050405020304" pitchFamily="18" charset="0"/>
            <a:cs typeface="Times New Roman" panose="02020603050405020304" pitchFamily="18" charset="0"/>
          </a:endParaRPr>
        </a:p>
      </dsp:txBody>
      <dsp:txXfrm>
        <a:off x="38848" y="2468500"/>
        <a:ext cx="10273667" cy="718109"/>
      </dsp:txXfrm>
    </dsp:sp>
    <dsp:sp modelId="{75F81E58-6FB6-4C78-94A7-E00F127AF233}">
      <dsp:nvSpPr>
        <dsp:cNvPr id="0" name=""/>
        <dsp:cNvSpPr/>
      </dsp:nvSpPr>
      <dsp:spPr>
        <a:xfrm>
          <a:off x="0" y="3239450"/>
          <a:ext cx="10351363" cy="795805"/>
        </a:xfrm>
        <a:prstGeom prst="roundRect">
          <a:avLst/>
        </a:prstGeom>
        <a:gradFill rotWithShape="0">
          <a:gsLst>
            <a:gs pos="0">
              <a:schemeClr val="accent2">
                <a:hueOff val="-1164290"/>
                <a:satOff val="-67142"/>
                <a:lumOff val="6902"/>
                <a:alphaOff val="0"/>
                <a:lumMod val="110000"/>
                <a:satMod val="105000"/>
                <a:tint val="67000"/>
              </a:schemeClr>
            </a:gs>
            <a:gs pos="50000">
              <a:schemeClr val="accent2">
                <a:hueOff val="-1164290"/>
                <a:satOff val="-67142"/>
                <a:lumOff val="6902"/>
                <a:alphaOff val="0"/>
                <a:lumMod val="105000"/>
                <a:satMod val="103000"/>
                <a:tint val="73000"/>
              </a:schemeClr>
            </a:gs>
            <a:gs pos="100000">
              <a:schemeClr val="accent2">
                <a:hueOff val="-1164290"/>
                <a:satOff val="-67142"/>
                <a:lumOff val="6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После анализа инцидентов в Аlliance SWIFT сделали выводы, что слабым местом стали </a:t>
          </a:r>
          <a:r>
            <a:rPr lang="ru-RU" sz="1600" u="sng" kern="1200" smtClean="0">
              <a:latin typeface="Times New Roman" panose="02020603050405020304" pitchFamily="18" charset="0"/>
              <a:cs typeface="Times New Roman" panose="02020603050405020304" pitchFamily="18" charset="0"/>
            </a:rPr>
            <a:t>инфраструктура и операционные процессы </a:t>
          </a:r>
          <a:r>
            <a:rPr lang="ru-RU" sz="1600" kern="1200" smtClean="0">
              <a:latin typeface="Times New Roman" panose="02020603050405020304" pitchFamily="18" charset="0"/>
              <a:cs typeface="Times New Roman" panose="02020603050405020304" pitchFamily="18" charset="0"/>
            </a:rPr>
            <a:t>на стороне участников обмена. </a:t>
          </a:r>
          <a:endParaRPr lang="ru-RU" sz="1600" kern="1200" dirty="0" smtClean="0">
            <a:latin typeface="Times New Roman" panose="02020603050405020304" pitchFamily="18" charset="0"/>
            <a:cs typeface="Times New Roman" panose="02020603050405020304" pitchFamily="18" charset="0"/>
          </a:endParaRPr>
        </a:p>
      </dsp:txBody>
      <dsp:txXfrm>
        <a:off x="38848" y="3278298"/>
        <a:ext cx="10273667" cy="718109"/>
      </dsp:txXfrm>
    </dsp:sp>
    <dsp:sp modelId="{9D8963B1-EE32-42C9-B7EA-19E742364D10}">
      <dsp:nvSpPr>
        <dsp:cNvPr id="0" name=""/>
        <dsp:cNvSpPr/>
      </dsp:nvSpPr>
      <dsp:spPr>
        <a:xfrm>
          <a:off x="0" y="4049248"/>
          <a:ext cx="10351363" cy="795805"/>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smtClean="0">
              <a:latin typeface="Times New Roman" panose="02020603050405020304" pitchFamily="18" charset="0"/>
              <a:cs typeface="Times New Roman" panose="02020603050405020304" pitchFamily="18" charset="0"/>
            </a:rPr>
            <a:t>Ранее считалось, что участники ответственно относятся к своим рискам и предпринимают соответствующие защитные меры, но время доказало обратное.</a:t>
          </a:r>
          <a:endParaRPr lang="ru-RU" sz="1600" b="1" kern="1200" dirty="0">
            <a:latin typeface="Times New Roman" panose="02020603050405020304" pitchFamily="18" charset="0"/>
            <a:cs typeface="Times New Roman" panose="02020603050405020304" pitchFamily="18" charset="0"/>
          </a:endParaRPr>
        </a:p>
      </dsp:txBody>
      <dsp:txXfrm>
        <a:off x="38848" y="4088096"/>
        <a:ext cx="10273667" cy="7181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23176265-E112-4993-A14E-4819D0529BAF}" type="datetimeFigureOut">
              <a:rPr lang="en-US" smtClean="0"/>
              <a:t>8/1/2024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9C3F093-89F8-466C-8AA0-29C3B23671E7}" type="slidenum">
              <a:rPr lang="en-US" smtClean="0"/>
              <a:t>‹#›</a:t>
            </a:fld>
            <a:endParaRPr lang="en-US"/>
          </a:p>
        </p:txBody>
      </p:sp>
    </p:spTree>
    <p:extLst>
      <p:ext uri="{BB962C8B-B14F-4D97-AF65-F5344CB8AC3E}">
        <p14:creationId xmlns:p14="http://schemas.microsoft.com/office/powerpoint/2010/main" val="1717315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23176265-E112-4993-A14E-4819D0529BAF}" type="datetimeFigureOut">
              <a:rPr lang="en-US" smtClean="0"/>
              <a:t>8/1/2024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9C3F093-89F8-466C-8AA0-29C3B23671E7}" type="slidenum">
              <a:rPr lang="en-US" smtClean="0"/>
              <a:t>‹#›</a:t>
            </a:fld>
            <a:endParaRPr lang="en-US"/>
          </a:p>
        </p:txBody>
      </p:sp>
    </p:spTree>
    <p:extLst>
      <p:ext uri="{BB962C8B-B14F-4D97-AF65-F5344CB8AC3E}">
        <p14:creationId xmlns:p14="http://schemas.microsoft.com/office/powerpoint/2010/main" val="1839039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23176265-E112-4993-A14E-4819D0529BAF}" type="datetimeFigureOut">
              <a:rPr lang="en-US" smtClean="0"/>
              <a:t>8/1/2024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9C3F093-89F8-466C-8AA0-29C3B23671E7}" type="slidenum">
              <a:rPr lang="en-US" smtClean="0"/>
              <a:t>‹#›</a:t>
            </a:fld>
            <a:endParaRPr lang="en-US"/>
          </a:p>
        </p:txBody>
      </p:sp>
    </p:spTree>
    <p:extLst>
      <p:ext uri="{BB962C8B-B14F-4D97-AF65-F5344CB8AC3E}">
        <p14:creationId xmlns:p14="http://schemas.microsoft.com/office/powerpoint/2010/main" val="334684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23176265-E112-4993-A14E-4819D0529BAF}" type="datetimeFigureOut">
              <a:rPr lang="en-US" smtClean="0"/>
              <a:t>8/1/2024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9C3F093-89F8-466C-8AA0-29C3B23671E7}" type="slidenum">
              <a:rPr lang="en-US" smtClean="0"/>
              <a:t>‹#›</a:t>
            </a:fld>
            <a:endParaRPr lang="en-US"/>
          </a:p>
        </p:txBody>
      </p:sp>
    </p:spTree>
    <p:extLst>
      <p:ext uri="{BB962C8B-B14F-4D97-AF65-F5344CB8AC3E}">
        <p14:creationId xmlns:p14="http://schemas.microsoft.com/office/powerpoint/2010/main" val="229283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3176265-E112-4993-A14E-4819D0529BAF}" type="datetimeFigureOut">
              <a:rPr lang="en-US" smtClean="0"/>
              <a:t>8/1/2024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9C3F093-89F8-466C-8AA0-29C3B23671E7}" type="slidenum">
              <a:rPr lang="en-US" smtClean="0"/>
              <a:t>‹#›</a:t>
            </a:fld>
            <a:endParaRPr lang="en-US"/>
          </a:p>
        </p:txBody>
      </p:sp>
    </p:spTree>
    <p:extLst>
      <p:ext uri="{BB962C8B-B14F-4D97-AF65-F5344CB8AC3E}">
        <p14:creationId xmlns:p14="http://schemas.microsoft.com/office/powerpoint/2010/main" val="139868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23176265-E112-4993-A14E-4819D0529BAF}" type="datetimeFigureOut">
              <a:rPr lang="en-US" smtClean="0"/>
              <a:t>8/1/2024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79C3F093-89F8-466C-8AA0-29C3B23671E7}" type="slidenum">
              <a:rPr lang="en-US" smtClean="0"/>
              <a:t>‹#›</a:t>
            </a:fld>
            <a:endParaRPr lang="en-US"/>
          </a:p>
        </p:txBody>
      </p:sp>
    </p:spTree>
    <p:extLst>
      <p:ext uri="{BB962C8B-B14F-4D97-AF65-F5344CB8AC3E}">
        <p14:creationId xmlns:p14="http://schemas.microsoft.com/office/powerpoint/2010/main" val="166078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23176265-E112-4993-A14E-4819D0529BAF}" type="datetimeFigureOut">
              <a:rPr lang="en-US" smtClean="0"/>
              <a:t>8/1/2024</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79C3F093-89F8-466C-8AA0-29C3B23671E7}" type="slidenum">
              <a:rPr lang="en-US" smtClean="0"/>
              <a:t>‹#›</a:t>
            </a:fld>
            <a:endParaRPr lang="en-US"/>
          </a:p>
        </p:txBody>
      </p:sp>
    </p:spTree>
    <p:extLst>
      <p:ext uri="{BB962C8B-B14F-4D97-AF65-F5344CB8AC3E}">
        <p14:creationId xmlns:p14="http://schemas.microsoft.com/office/powerpoint/2010/main" val="3191665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23176265-E112-4993-A14E-4819D0529BAF}" type="datetimeFigureOut">
              <a:rPr lang="en-US" smtClean="0"/>
              <a:t>8/1/2024</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79C3F093-89F8-466C-8AA0-29C3B23671E7}" type="slidenum">
              <a:rPr lang="en-US" smtClean="0"/>
              <a:t>‹#›</a:t>
            </a:fld>
            <a:endParaRPr lang="en-US"/>
          </a:p>
        </p:txBody>
      </p:sp>
    </p:spTree>
    <p:extLst>
      <p:ext uri="{BB962C8B-B14F-4D97-AF65-F5344CB8AC3E}">
        <p14:creationId xmlns:p14="http://schemas.microsoft.com/office/powerpoint/2010/main" val="2463110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3176265-E112-4993-A14E-4819D0529BAF}" type="datetimeFigureOut">
              <a:rPr lang="en-US" smtClean="0"/>
              <a:t>8/1/2024</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79C3F093-89F8-466C-8AA0-29C3B23671E7}" type="slidenum">
              <a:rPr lang="en-US" smtClean="0"/>
              <a:t>‹#›</a:t>
            </a:fld>
            <a:endParaRPr lang="en-US"/>
          </a:p>
        </p:txBody>
      </p:sp>
    </p:spTree>
    <p:extLst>
      <p:ext uri="{BB962C8B-B14F-4D97-AF65-F5344CB8AC3E}">
        <p14:creationId xmlns:p14="http://schemas.microsoft.com/office/powerpoint/2010/main" val="334805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3176265-E112-4993-A14E-4819D0529BAF}" type="datetimeFigureOut">
              <a:rPr lang="en-US" smtClean="0"/>
              <a:t>8/1/2024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79C3F093-89F8-466C-8AA0-29C3B23671E7}" type="slidenum">
              <a:rPr lang="en-US" smtClean="0"/>
              <a:t>‹#›</a:t>
            </a:fld>
            <a:endParaRPr lang="en-US"/>
          </a:p>
        </p:txBody>
      </p:sp>
    </p:spTree>
    <p:extLst>
      <p:ext uri="{BB962C8B-B14F-4D97-AF65-F5344CB8AC3E}">
        <p14:creationId xmlns:p14="http://schemas.microsoft.com/office/powerpoint/2010/main" val="2297315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3176265-E112-4993-A14E-4819D0529BAF}" type="datetimeFigureOut">
              <a:rPr lang="en-US" smtClean="0"/>
              <a:t>8/1/2024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79C3F093-89F8-466C-8AA0-29C3B23671E7}" type="slidenum">
              <a:rPr lang="en-US" smtClean="0"/>
              <a:t>‹#›</a:t>
            </a:fld>
            <a:endParaRPr lang="en-US"/>
          </a:p>
        </p:txBody>
      </p:sp>
    </p:spTree>
    <p:extLst>
      <p:ext uri="{BB962C8B-B14F-4D97-AF65-F5344CB8AC3E}">
        <p14:creationId xmlns:p14="http://schemas.microsoft.com/office/powerpoint/2010/main" val="443555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76265-E112-4993-A14E-4819D0529BAF}" type="datetimeFigureOut">
              <a:rPr lang="en-US" smtClean="0"/>
              <a:t>8/1/2024</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3F093-89F8-466C-8AA0-29C3B23671E7}" type="slidenum">
              <a:rPr lang="en-US" smtClean="0"/>
              <a:t>‹#›</a:t>
            </a:fld>
            <a:endParaRPr lang="en-US"/>
          </a:p>
        </p:txBody>
      </p:sp>
    </p:spTree>
    <p:extLst>
      <p:ext uri="{BB962C8B-B14F-4D97-AF65-F5344CB8AC3E}">
        <p14:creationId xmlns:p14="http://schemas.microsoft.com/office/powerpoint/2010/main" val="3650228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018903"/>
            <a:ext cx="10515600" cy="5158060"/>
          </a:xfrm>
        </p:spPr>
        <p:txBody>
          <a:bodyPr>
            <a:normAutofit/>
          </a:bodyPr>
          <a:lstStyle/>
          <a:p>
            <a:pPr marL="0" indent="0" algn="ctr">
              <a:lnSpc>
                <a:spcPct val="100000"/>
              </a:lnSpc>
              <a:spcBef>
                <a:spcPts val="0"/>
              </a:spcBef>
              <a:buNone/>
            </a:pPr>
            <a:r>
              <a:rPr lang="ru-RU" b="1" dirty="0">
                <a:latin typeface="Times New Roman" panose="02020603050405020304" pitchFamily="18" charset="0"/>
                <a:cs typeface="Times New Roman" panose="02020603050405020304" pitchFamily="18" charset="0"/>
              </a:rPr>
              <a:t>Евразийский Национальный университет </a:t>
            </a:r>
            <a:r>
              <a:rPr lang="ru-RU" b="1" dirty="0" err="1">
                <a:latin typeface="Times New Roman" panose="02020603050405020304" pitchFamily="18" charset="0"/>
                <a:cs typeface="Times New Roman" panose="02020603050405020304" pitchFamily="18" charset="0"/>
              </a:rPr>
              <a:t>им.Л.Н.Гумилева</a:t>
            </a:r>
            <a:endParaRPr lang="ru-RU" b="1" dirty="0">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endParaRPr lang="ru-RU" b="1" dirty="0">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endParaRPr lang="ru-RU" b="1" dirty="0">
              <a:ln>
                <a:solidFill>
                  <a:srgbClr val="00B0F0"/>
                </a:solidFill>
              </a:ln>
              <a:solidFill>
                <a:srgbClr val="0070C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endParaRPr lang="ru-RU" b="1" dirty="0">
              <a:ln>
                <a:solidFill>
                  <a:srgbClr val="00B0F0"/>
                </a:solidFill>
              </a:ln>
              <a:solidFill>
                <a:srgbClr val="0070C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endParaRPr lang="ru-RU" b="1" dirty="0">
              <a:ln>
                <a:solidFill>
                  <a:srgbClr val="00B0F0"/>
                </a:solidFill>
              </a:ln>
              <a:solidFill>
                <a:srgbClr val="0070C0"/>
              </a:solidFill>
              <a:effectLst>
                <a:outerShdw blurRad="50800" dist="38100" dir="18900000" algn="bl" rotWithShape="0">
                  <a:prstClr val="black">
                    <a:alpha val="40000"/>
                  </a:prstClr>
                </a:outerShdw>
              </a:effectLst>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b="1" dirty="0">
                <a:latin typeface="Times New Roman" panose="02020603050405020304" pitchFamily="18" charset="0"/>
                <a:cs typeface="Times New Roman" panose="02020603050405020304" pitchFamily="18" charset="0"/>
              </a:rPr>
              <a:t>Тема </a:t>
            </a:r>
            <a:r>
              <a:rPr lang="ru-RU" b="1" dirty="0" smtClean="0">
                <a:latin typeface="Times New Roman" panose="02020603050405020304" pitchFamily="18" charset="0"/>
                <a:cs typeface="Times New Roman" panose="02020603050405020304" pitchFamily="18" charset="0"/>
              </a:rPr>
              <a:t>14. Электронная система </a:t>
            </a:r>
            <a:r>
              <a:rPr lang="en-US" b="1" dirty="0">
                <a:latin typeface="Times New Roman" panose="02020603050405020304" pitchFamily="18" charset="0"/>
                <a:cs typeface="Times New Roman" panose="02020603050405020304" pitchFamily="18" charset="0"/>
              </a:rPr>
              <a:t>SWIFT</a:t>
            </a:r>
            <a:endParaRPr lang="ru-RU" b="1" dirty="0">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endParaRPr lang="ru-RU" b="1" dirty="0">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endParaRPr lang="ru-RU" b="1" dirty="0">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endParaRPr lang="ru-RU" b="1" dirty="0">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ru-RU" sz="2000" dirty="0">
                <a:latin typeface="Times New Roman" panose="02020603050405020304" pitchFamily="18" charset="0"/>
                <a:cs typeface="Times New Roman" panose="02020603050405020304" pitchFamily="18" charset="0"/>
              </a:rPr>
              <a:t>Профессор кафедры «Финансы»</a:t>
            </a:r>
          </a:p>
          <a:p>
            <a:pPr marL="0" indent="0" algn="ctr">
              <a:lnSpc>
                <a:spcPct val="100000"/>
              </a:lnSpc>
              <a:spcBef>
                <a:spcPts val="0"/>
              </a:spcBef>
              <a:buNone/>
            </a:pPr>
            <a:r>
              <a:rPr lang="ru-RU" sz="2000" dirty="0" err="1">
                <a:latin typeface="Times New Roman" panose="02020603050405020304" pitchFamily="18" charset="0"/>
                <a:cs typeface="Times New Roman" panose="02020603050405020304" pitchFamily="18" charset="0"/>
              </a:rPr>
              <a:t>Жоламанова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Макпал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Токановна</a:t>
            </a:r>
            <a:endParaRPr lang="ru-RU" sz="2000" dirty="0">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en-US" sz="2000" dirty="0">
                <a:latin typeface="Times New Roman" panose="02020603050405020304" pitchFamily="18" charset="0"/>
                <a:cs typeface="Times New Roman" panose="02020603050405020304" pitchFamily="18" charset="0"/>
              </a:rPr>
              <a:t>makpalzh@mail.ru</a:t>
            </a:r>
            <a:endParaRPr lang="ru-RU" sz="2000"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Рисунок 3" descr="Логотип ЕНУ_каз"/>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2530" y="1691504"/>
            <a:ext cx="1785916" cy="1025570"/>
          </a:xfrm>
          <a:prstGeom prst="rect">
            <a:avLst/>
          </a:prstGeom>
          <a:noFill/>
          <a:ln>
            <a:noFill/>
          </a:ln>
        </p:spPr>
      </p:pic>
    </p:spTree>
    <p:extLst>
      <p:ext uri="{BB962C8B-B14F-4D97-AF65-F5344CB8AC3E}">
        <p14:creationId xmlns:p14="http://schemas.microsoft.com/office/powerpoint/2010/main" val="2128289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12559"/>
            <a:ext cx="10515600" cy="5564404"/>
          </a:xfrm>
        </p:spPr>
        <p:txBody>
          <a:bodyPr>
            <a:normAutofit fontScale="92500" lnSpcReduction="20000"/>
          </a:bodyPr>
          <a:lstStyle/>
          <a:p>
            <a:pPr marL="0" indent="0" algn="ctr" fontAlgn="base">
              <a:buNone/>
            </a:pPr>
            <a:r>
              <a:rPr lang="ru-RU" sz="2200" b="1" dirty="0">
                <a:latin typeface="Times New Roman" panose="02020603050405020304" pitchFamily="18" charset="0"/>
                <a:cs typeface="Times New Roman" panose="02020603050405020304" pitchFamily="18" charset="0"/>
              </a:rPr>
              <a:t>ПОДКЛЮЧЕНИЕ С СОБСТВЕННЫМ ИНТЕРФЕЙСОМ</a:t>
            </a:r>
            <a:endParaRPr lang="ru-RU" sz="2200" dirty="0">
              <a:latin typeface="Times New Roman" panose="02020603050405020304" pitchFamily="18" charset="0"/>
              <a:cs typeface="Times New Roman" panose="02020603050405020304" pitchFamily="18" charset="0"/>
            </a:endParaRPr>
          </a:p>
          <a:p>
            <a:pPr marL="0" indent="0" algn="ctr" fontAlgn="base">
              <a:buNone/>
            </a:pPr>
            <a:endParaRPr lang="ru-RU" sz="2200" dirty="0" smtClean="0">
              <a:latin typeface="Times New Roman" panose="02020603050405020304" pitchFamily="18" charset="0"/>
              <a:cs typeface="Times New Roman" panose="02020603050405020304" pitchFamily="18" charset="0"/>
            </a:endParaRPr>
          </a:p>
          <a:p>
            <a:pPr marL="0" indent="0" algn="just" fontAlgn="base">
              <a:buNone/>
            </a:pPr>
            <a:endParaRPr lang="ru-RU" dirty="0">
              <a:latin typeface="Times New Roman" panose="02020603050405020304" pitchFamily="18" charset="0"/>
              <a:cs typeface="Times New Roman" panose="02020603050405020304" pitchFamily="18" charset="0"/>
            </a:endParaRPr>
          </a:p>
          <a:p>
            <a:pPr marL="0" indent="0" algn="just" fontAlgn="base">
              <a:buNone/>
            </a:pPr>
            <a:endParaRPr lang="ru-RU" dirty="0" smtClean="0">
              <a:latin typeface="Times New Roman" panose="02020603050405020304" pitchFamily="18" charset="0"/>
              <a:cs typeface="Times New Roman" panose="02020603050405020304" pitchFamily="18" charset="0"/>
            </a:endParaRPr>
          </a:p>
          <a:p>
            <a:pPr marL="0" indent="0" algn="just" fontAlgn="base">
              <a:buNone/>
            </a:pPr>
            <a:endParaRPr lang="ru-RU" dirty="0">
              <a:latin typeface="Times New Roman" panose="02020603050405020304" pitchFamily="18" charset="0"/>
              <a:cs typeface="Times New Roman" panose="02020603050405020304" pitchFamily="18" charset="0"/>
            </a:endParaRPr>
          </a:p>
          <a:p>
            <a:pPr marL="0" indent="0" algn="just" fontAlgn="base">
              <a:buNone/>
            </a:pPr>
            <a:endParaRPr lang="ru-RU" dirty="0" smtClean="0">
              <a:latin typeface="Times New Roman" panose="02020603050405020304" pitchFamily="18" charset="0"/>
              <a:cs typeface="Times New Roman" panose="02020603050405020304" pitchFamily="18" charset="0"/>
            </a:endParaRPr>
          </a:p>
          <a:p>
            <a:pPr marL="0" indent="0" algn="just" fontAlgn="base">
              <a:buNone/>
            </a:pPr>
            <a:endParaRPr lang="ru-RU" dirty="0">
              <a:latin typeface="Times New Roman" panose="02020603050405020304" pitchFamily="18" charset="0"/>
              <a:cs typeface="Times New Roman" panose="02020603050405020304" pitchFamily="18" charset="0"/>
            </a:endParaRPr>
          </a:p>
          <a:p>
            <a:pPr marL="0" indent="0" algn="just" fontAlgn="base">
              <a:buNone/>
            </a:pPr>
            <a:endParaRPr lang="ru-RU" dirty="0" smtClean="0">
              <a:latin typeface="Times New Roman" panose="02020603050405020304" pitchFamily="18" charset="0"/>
              <a:cs typeface="Times New Roman" panose="02020603050405020304" pitchFamily="18" charset="0"/>
            </a:endParaRPr>
          </a:p>
          <a:p>
            <a:pPr marL="0" indent="0" algn="just" fontAlgn="base">
              <a:buNone/>
            </a:pPr>
            <a:endParaRPr lang="ru-RU" dirty="0">
              <a:latin typeface="Times New Roman" panose="02020603050405020304" pitchFamily="18" charset="0"/>
              <a:cs typeface="Times New Roman" panose="02020603050405020304" pitchFamily="18" charset="0"/>
            </a:endParaRPr>
          </a:p>
          <a:p>
            <a:pPr marL="0" indent="0" algn="just" fontAlgn="base">
              <a:buNone/>
            </a:pPr>
            <a:endParaRPr lang="ru-RU" dirty="0" smtClean="0">
              <a:latin typeface="Times New Roman" panose="02020603050405020304" pitchFamily="18" charset="0"/>
              <a:cs typeface="Times New Roman" panose="02020603050405020304" pitchFamily="18" charset="0"/>
            </a:endParaRPr>
          </a:p>
          <a:p>
            <a:pPr marL="0" indent="0" algn="just" fontAlgn="base">
              <a:buNone/>
            </a:pPr>
            <a:endParaRPr lang="ru-RU" dirty="0">
              <a:latin typeface="Times New Roman" panose="02020603050405020304" pitchFamily="18" charset="0"/>
              <a:cs typeface="Times New Roman" panose="02020603050405020304" pitchFamily="18" charset="0"/>
            </a:endParaRPr>
          </a:p>
          <a:p>
            <a:pPr marL="0" indent="0" algn="just" fontAlgn="base">
              <a:buNone/>
            </a:pPr>
            <a:endParaRPr lang="ru-RU" sz="2200" dirty="0" smtClean="0">
              <a:latin typeface="Times New Roman" panose="02020603050405020304" pitchFamily="18" charset="0"/>
              <a:cs typeface="Times New Roman" panose="02020603050405020304" pitchFamily="18" charset="0"/>
            </a:endParaRPr>
          </a:p>
          <a:p>
            <a:pPr marL="0" indent="0" algn="just" fontAlgn="base">
              <a:buNone/>
            </a:pPr>
            <a:endParaRPr lang="ru-RU" sz="2200" dirty="0" smtClean="0">
              <a:latin typeface="Times New Roman" panose="02020603050405020304" pitchFamily="18" charset="0"/>
              <a:cs typeface="Times New Roman" panose="02020603050405020304" pitchFamily="18" charset="0"/>
            </a:endParaRPr>
          </a:p>
          <a:p>
            <a:pPr marL="0" indent="0" algn="just" fontAlgn="base">
              <a:buNone/>
            </a:pPr>
            <a:r>
              <a:rPr lang="ru-RU" sz="2200" dirty="0" smtClean="0">
                <a:latin typeface="Times New Roman" panose="02020603050405020304" pitchFamily="18" charset="0"/>
                <a:cs typeface="Times New Roman" panose="02020603050405020304" pitchFamily="18" charset="0"/>
              </a:rPr>
              <a:t>Общая </a:t>
            </a:r>
            <a:r>
              <a:rPr lang="ru-RU" sz="2200" dirty="0">
                <a:latin typeface="Times New Roman" panose="02020603050405020304" pitchFamily="18" charset="0"/>
                <a:cs typeface="Times New Roman" panose="02020603050405020304" pitchFamily="18" charset="0"/>
              </a:rPr>
              <a:t>схема соединения с системой SWIFT при данном типе подключения представлена ниже:</a:t>
            </a:r>
          </a:p>
          <a:p>
            <a:pPr marL="0" indent="0" algn="just">
              <a:buNone/>
            </a:pPr>
            <a:endParaRPr lang="en-US" sz="2200" dirty="0">
              <a:latin typeface="Times New Roman" panose="02020603050405020304" pitchFamily="18" charset="0"/>
              <a:cs typeface="Times New Roman" panose="02020603050405020304" pitchFamily="18" charset="0"/>
            </a:endParaRPr>
          </a:p>
        </p:txBody>
      </p:sp>
      <p:graphicFrame>
        <p:nvGraphicFramePr>
          <p:cNvPr id="2" name="Схема 1"/>
          <p:cNvGraphicFramePr/>
          <p:nvPr>
            <p:extLst>
              <p:ext uri="{D42A27DB-BD31-4B8C-83A1-F6EECF244321}">
                <p14:modId xmlns:p14="http://schemas.microsoft.com/office/powerpoint/2010/main" val="2717475562"/>
              </p:ext>
            </p:extLst>
          </p:nvPr>
        </p:nvGraphicFramePr>
        <p:xfrm>
          <a:off x="838200" y="994299"/>
          <a:ext cx="10295878" cy="4385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7293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75063"/>
            <a:ext cx="10515600" cy="5401900"/>
          </a:xfrm>
        </p:spPr>
        <p:txBody>
          <a:bodyPr>
            <a:normAutofit/>
          </a:bodyPr>
          <a:lstStyle/>
          <a:p>
            <a:pPr marL="0" indent="0" algn="just">
              <a:buNone/>
            </a:pPr>
            <a:r>
              <a:rPr lang="ru-RU" sz="2000" b="1" i="1" dirty="0"/>
              <a:t>Пользователи, подключающиеся к системе SWIFT со своим интерфейсом через </a:t>
            </a:r>
            <a:r>
              <a:rPr lang="ru-RU" sz="2000" b="1" i="1" dirty="0" smtClean="0"/>
              <a:t>Сервис-бюро, </a:t>
            </a:r>
            <a:r>
              <a:rPr lang="ru-RU" sz="2000" b="1" i="1" dirty="0"/>
              <a:t>получают от SWIFT полный  спектр услуг, а также техническую и консультационную поддержку квалифицированных специалистов Сервис-Бюро</a:t>
            </a:r>
            <a:r>
              <a:rPr lang="ru-RU" sz="2000" b="1" i="1" dirty="0" smtClean="0"/>
              <a:t>.</a:t>
            </a:r>
          </a:p>
          <a:p>
            <a:pPr marL="0" indent="0" algn="just">
              <a:buNone/>
            </a:pPr>
            <a:endParaRPr lang="ru-RU" sz="2000" b="1" i="1" dirty="0"/>
          </a:p>
          <a:p>
            <a:pPr marL="0" indent="0" algn="ctr">
              <a:buNone/>
            </a:pPr>
            <a:endParaRPr lang="en-US" sz="2000" dirty="0"/>
          </a:p>
        </p:txBody>
      </p:sp>
      <p:pic>
        <p:nvPicPr>
          <p:cNvPr id="4" name="Рисунок 3"/>
          <p:cNvPicPr/>
          <p:nvPr/>
        </p:nvPicPr>
        <p:blipFill rotWithShape="1">
          <a:blip r:embed="rId2"/>
          <a:srcRect l="30860" t="42385" r="37351" b="30092"/>
          <a:stretch/>
        </p:blipFill>
        <p:spPr bwMode="auto">
          <a:xfrm>
            <a:off x="1688123" y="1890346"/>
            <a:ext cx="8009792" cy="42115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6802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75063"/>
            <a:ext cx="10515600" cy="5401900"/>
          </a:xfrm>
        </p:spPr>
        <p:txBody>
          <a:bodyPr>
            <a:normAutofit/>
          </a:bodyPr>
          <a:lstStyle/>
          <a:p>
            <a:pPr algn="just"/>
            <a:r>
              <a:rPr lang="ru-RU" dirty="0"/>
              <a:t/>
            </a:r>
            <a:br>
              <a:rPr lang="ru-RU" dirty="0"/>
            </a:br>
            <a:endParaRPr lang="en-US" dirty="0"/>
          </a:p>
        </p:txBody>
      </p:sp>
      <p:graphicFrame>
        <p:nvGraphicFramePr>
          <p:cNvPr id="2" name="Схема 1"/>
          <p:cNvGraphicFramePr/>
          <p:nvPr>
            <p:extLst>
              <p:ext uri="{D42A27DB-BD31-4B8C-83A1-F6EECF244321}">
                <p14:modId xmlns:p14="http://schemas.microsoft.com/office/powerpoint/2010/main" val="1802144831"/>
              </p:ext>
            </p:extLst>
          </p:nvPr>
        </p:nvGraphicFramePr>
        <p:xfrm>
          <a:off x="1207363" y="719666"/>
          <a:ext cx="10146437" cy="5734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6722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75063"/>
            <a:ext cx="10515600" cy="5401900"/>
          </a:xfrm>
        </p:spPr>
        <p:txBody>
          <a:bodyPr>
            <a:normAutofit/>
          </a:bodyPr>
          <a:lstStyle/>
          <a:p>
            <a:pPr marL="0" indent="0" algn="just">
              <a:buNone/>
            </a:pPr>
            <a:r>
              <a:rPr lang="ru-RU" b="1" dirty="0">
                <a:latin typeface="Times New Roman" panose="02020603050405020304" pitchFamily="18" charset="0"/>
                <a:cs typeface="Times New Roman" panose="02020603050405020304" pitchFamily="18" charset="0"/>
              </a:rPr>
              <a:t>5</a:t>
            </a:r>
            <a:r>
              <a:rPr lang="ru-RU" b="1" dirty="0" smtClean="0">
                <a:latin typeface="Times New Roman" panose="02020603050405020304" pitchFamily="18" charset="0"/>
                <a:cs typeface="Times New Roman" panose="02020603050405020304" pitchFamily="18" charset="0"/>
              </a:rPr>
              <a:t>. Безопасность системы </a:t>
            </a:r>
            <a:r>
              <a:rPr lang="ru-RU" b="1" dirty="0" smtClean="0">
                <a:latin typeface="Times New Roman" panose="02020603050405020304" pitchFamily="18" charset="0"/>
                <a:cs typeface="Times New Roman" panose="02020603050405020304" pitchFamily="18" charset="0"/>
              </a:rPr>
              <a:t>SWIFT</a:t>
            </a:r>
            <a:endParaRPr lang="ru-RU" b="1" dirty="0" smtClean="0">
              <a:latin typeface="Times New Roman" panose="02020603050405020304" pitchFamily="18" charset="0"/>
              <a:cs typeface="Times New Roman" panose="02020603050405020304" pitchFamily="18" charset="0"/>
            </a:endParaRPr>
          </a:p>
        </p:txBody>
      </p:sp>
      <p:graphicFrame>
        <p:nvGraphicFramePr>
          <p:cNvPr id="2" name="Схема 1"/>
          <p:cNvGraphicFramePr/>
          <p:nvPr>
            <p:extLst>
              <p:ext uri="{D42A27DB-BD31-4B8C-83A1-F6EECF244321}">
                <p14:modId xmlns:p14="http://schemas.microsoft.com/office/powerpoint/2010/main" val="2900756446"/>
              </p:ext>
            </p:extLst>
          </p:nvPr>
        </p:nvGraphicFramePr>
        <p:xfrm>
          <a:off x="932155" y="1331650"/>
          <a:ext cx="10351363" cy="4845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276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val="916857446"/>
              </p:ext>
            </p:extLst>
          </p:nvPr>
        </p:nvGraphicFramePr>
        <p:xfrm>
          <a:off x="838200" y="739775"/>
          <a:ext cx="10515600" cy="5437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1955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75063"/>
            <a:ext cx="10515600" cy="5401900"/>
          </a:xfrm>
        </p:spPr>
        <p:txBody>
          <a:bodyPr>
            <a:normAutofit/>
          </a:bodyPr>
          <a:lstStyle/>
          <a:p>
            <a:pPr marL="0" indent="0" algn="just">
              <a:buNone/>
            </a:pPr>
            <a:r>
              <a:rPr lang="ru-RU" sz="2400" b="1" dirty="0">
                <a:latin typeface="Times New Roman" panose="02020603050405020304" pitchFamily="18" charset="0"/>
                <a:cs typeface="Times New Roman" panose="02020603050405020304" pitchFamily="18" charset="0"/>
              </a:rPr>
              <a:t>SWIFT CSCF 2021 </a:t>
            </a:r>
            <a:endParaRPr lang="ru-RU" sz="2400" b="1" dirty="0" smtClean="0">
              <a:latin typeface="Times New Roman" panose="02020603050405020304" pitchFamily="18" charset="0"/>
              <a:cs typeface="Times New Roman" panose="02020603050405020304" pitchFamily="18" charset="0"/>
            </a:endParaRPr>
          </a:p>
          <a:p>
            <a:pPr marL="0" indent="0" algn="just">
              <a:buNone/>
            </a:pPr>
            <a:r>
              <a:rPr lang="ru-RU" sz="2400" dirty="0" smtClean="0">
                <a:latin typeface="Times New Roman" panose="02020603050405020304" pitchFamily="18" charset="0"/>
                <a:cs typeface="Times New Roman" panose="02020603050405020304" pitchFamily="18" charset="0"/>
              </a:rPr>
              <a:t>Анализ </a:t>
            </a:r>
            <a:r>
              <a:rPr lang="ru-RU" sz="2400" dirty="0">
                <a:latin typeface="Times New Roman" panose="02020603050405020304" pitchFamily="18" charset="0"/>
                <a:cs typeface="Times New Roman" panose="02020603050405020304" pitchFamily="18" charset="0"/>
              </a:rPr>
              <a:t>требований/контролей SWIFT указывает на совпадение с требованиями других отраслевых стандартов (табл</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Это доказывает, что банкам легко включить SWIFT </a:t>
            </a:r>
            <a:r>
              <a:rPr lang="ru-RU" sz="2400" dirty="0" smtClean="0">
                <a:latin typeface="Times New Roman" panose="02020603050405020304" pitchFamily="18" charset="0"/>
                <a:cs typeface="Times New Roman" panose="02020603050405020304" pitchFamily="18" charset="0"/>
              </a:rPr>
              <a:t>CSCF - Программа </a:t>
            </a:r>
            <a:r>
              <a:rPr lang="ru-RU" sz="2400" dirty="0">
                <a:latin typeface="Times New Roman" panose="02020603050405020304" pitchFamily="18" charset="0"/>
                <a:cs typeface="Times New Roman" panose="02020603050405020304" pitchFamily="18" charset="0"/>
              </a:rPr>
              <a:t>обеспечения безопасности клиентов в действующую политику информационной безопасности, так как ее разработчики принимают во внимание </a:t>
            </a:r>
            <a:r>
              <a:rPr lang="ru-RU" sz="2400" dirty="0" smtClean="0">
                <a:latin typeface="Times New Roman" panose="02020603050405020304" pitchFamily="18" charset="0"/>
                <a:cs typeface="Times New Roman" panose="02020603050405020304" pitchFamily="18" charset="0"/>
              </a:rPr>
              <a:t>новейшие </a:t>
            </a:r>
            <a:r>
              <a:rPr lang="ru-RU" sz="2400" dirty="0">
                <a:latin typeface="Times New Roman" panose="02020603050405020304" pitchFamily="18" charset="0"/>
                <a:cs typeface="Times New Roman" panose="02020603050405020304" pitchFamily="18" charset="0"/>
              </a:rPr>
              <a:t>передовые практики и учитывают специфическую для пользователя инфраструктуру и конфигурации. </a:t>
            </a:r>
            <a:endParaRPr lang="ru-RU" sz="2400" dirty="0" smtClean="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666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75063"/>
            <a:ext cx="10515600" cy="5401900"/>
          </a:xfrm>
        </p:spPr>
        <p:txBody>
          <a:bodyPr>
            <a:normAutofit/>
          </a:bodyPr>
          <a:lstStyle/>
          <a:p>
            <a:pPr marL="0" indent="0" algn="ctr">
              <a:buNone/>
            </a:pPr>
            <a:r>
              <a:rPr lang="ru-RU" sz="2000" dirty="0" smtClean="0">
                <a:latin typeface="Times New Roman" panose="02020603050405020304" pitchFamily="18" charset="0"/>
                <a:cs typeface="Times New Roman" panose="02020603050405020304" pitchFamily="18" charset="0"/>
              </a:rPr>
              <a:t>Таблица. </a:t>
            </a:r>
            <a:r>
              <a:rPr lang="ru-RU" sz="2000" dirty="0">
                <a:latin typeface="Times New Roman" panose="02020603050405020304" pitchFamily="18" charset="0"/>
                <a:cs typeface="Times New Roman" panose="02020603050405020304" pitchFamily="18" charset="0"/>
              </a:rPr>
              <a:t>Пример совпадений требований различных отраслевых </a:t>
            </a:r>
            <a:r>
              <a:rPr lang="ru-RU" sz="2000" dirty="0" smtClean="0">
                <a:latin typeface="Times New Roman" panose="02020603050405020304" pitchFamily="18" charset="0"/>
                <a:cs typeface="Times New Roman" panose="02020603050405020304" pitchFamily="18" charset="0"/>
              </a:rPr>
              <a:t>стандартов</a:t>
            </a:r>
          </a:p>
          <a:p>
            <a:pPr marL="0" indent="0" algn="ctr">
              <a:buNone/>
            </a:pPr>
            <a:endParaRPr lang="ru-RU" sz="2000" dirty="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p:txBody>
      </p:sp>
      <p:pic>
        <p:nvPicPr>
          <p:cNvPr id="4" name="Рисунок 3"/>
          <p:cNvPicPr/>
          <p:nvPr/>
        </p:nvPicPr>
        <p:blipFill rotWithShape="1">
          <a:blip r:embed="rId2"/>
          <a:srcRect l="10011" t="22936" r="44267" b="25321"/>
          <a:stretch/>
        </p:blipFill>
        <p:spPr bwMode="auto">
          <a:xfrm>
            <a:off x="1222132" y="1204545"/>
            <a:ext cx="10049606" cy="49724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0391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75063"/>
            <a:ext cx="10515600" cy="5401900"/>
          </a:xfrm>
        </p:spPr>
        <p:txBody>
          <a:bodyPr>
            <a:noAutofit/>
          </a:bodyPr>
          <a:lstStyle/>
          <a:p>
            <a:pPr marL="0" indent="0" algn="just">
              <a:buNone/>
            </a:pPr>
            <a:r>
              <a:rPr lang="ru-RU" sz="2400" b="1" dirty="0" smtClean="0">
                <a:latin typeface="Times New Roman" panose="02020603050405020304" pitchFamily="18" charset="0"/>
                <a:cs typeface="Times New Roman" panose="02020603050405020304" pitchFamily="18" charset="0"/>
              </a:rPr>
              <a:t>С</a:t>
            </a:r>
            <a:r>
              <a:rPr lang="ru-RU" sz="2400" b="1" dirty="0" smtClean="0">
                <a:latin typeface="Times New Roman" panose="02020603050405020304" pitchFamily="18" charset="0"/>
                <a:cs typeface="Times New Roman" panose="02020603050405020304" pitchFamily="18" charset="0"/>
              </a:rPr>
              <a:t>одержание </a:t>
            </a:r>
            <a:r>
              <a:rPr lang="ru-RU" sz="2400" b="1" dirty="0">
                <a:latin typeface="Times New Roman" panose="02020603050405020304" pitchFamily="18" charset="0"/>
                <a:cs typeface="Times New Roman" panose="02020603050405020304" pitchFamily="18" charset="0"/>
              </a:rPr>
              <a:t>CSCF 2021</a:t>
            </a:r>
          </a:p>
          <a:p>
            <a:pPr marL="0" indent="0" algn="just">
              <a:buNone/>
            </a:pPr>
            <a:r>
              <a:rPr lang="ru-RU" sz="2400" dirty="0" smtClean="0">
                <a:latin typeface="Times New Roman" panose="02020603050405020304" pitchFamily="18" charset="0"/>
                <a:cs typeface="Times New Roman" panose="02020603050405020304" pitchFamily="18" charset="0"/>
              </a:rPr>
              <a:t>CSCF </a:t>
            </a:r>
            <a:r>
              <a:rPr lang="ru-RU" sz="2400" dirty="0">
                <a:latin typeface="Times New Roman" panose="02020603050405020304" pitchFamily="18" charset="0"/>
                <a:cs typeface="Times New Roman" panose="02020603050405020304" pitchFamily="18" charset="0"/>
              </a:rPr>
              <a:t>2021 </a:t>
            </a:r>
            <a:r>
              <a:rPr lang="ru-RU" sz="2400" u="sng" dirty="0" smtClean="0">
                <a:latin typeface="Times New Roman" panose="02020603050405020304" pitchFamily="18" charset="0"/>
                <a:cs typeface="Times New Roman" panose="02020603050405020304" pitchFamily="18" charset="0"/>
              </a:rPr>
              <a:t>- </a:t>
            </a:r>
            <a:r>
              <a:rPr lang="ru-RU" sz="2000" u="sng" dirty="0" smtClean="0">
                <a:latin typeface="Times New Roman" panose="02020603050405020304" pitchFamily="18" charset="0"/>
                <a:cs typeface="Times New Roman" panose="02020603050405020304" pitchFamily="18" charset="0"/>
              </a:rPr>
              <a:t>Концепция </a:t>
            </a:r>
            <a:r>
              <a:rPr lang="ru-RU" sz="2000" u="sng" dirty="0">
                <a:latin typeface="Times New Roman" panose="02020603050405020304" pitchFamily="18" charset="0"/>
                <a:cs typeface="Times New Roman" panose="02020603050405020304" pitchFamily="18" charset="0"/>
              </a:rPr>
              <a:t>обеспечения безопасности пользователей </a:t>
            </a:r>
            <a:r>
              <a:rPr lang="ru-RU" sz="2000" dirty="0">
                <a:latin typeface="Times New Roman" panose="02020603050405020304" pitchFamily="18" charset="0"/>
                <a:cs typeface="Times New Roman" panose="02020603050405020304" pitchFamily="18" charset="0"/>
              </a:rPr>
              <a:t>SWIFT </a:t>
            </a:r>
            <a:r>
              <a:rPr lang="ru-RU" sz="2000" dirty="0" smtClean="0">
                <a:latin typeface="Times New Roman" panose="02020603050405020304" pitchFamily="18" charset="0"/>
                <a:cs typeface="Times New Roman" panose="02020603050405020304" pitchFamily="18" charset="0"/>
              </a:rPr>
              <a:t>2021 </a:t>
            </a:r>
            <a:endParaRPr lang="ru-RU" sz="2000" dirty="0" smtClean="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В</a:t>
            </a:r>
            <a:r>
              <a:rPr lang="ru-RU" sz="2400" dirty="0" smtClean="0">
                <a:latin typeface="Times New Roman" panose="02020603050405020304" pitchFamily="18" charset="0"/>
                <a:cs typeface="Times New Roman" panose="02020603050405020304" pitchFamily="18" charset="0"/>
              </a:rPr>
              <a:t>ерсия </a:t>
            </a:r>
            <a:r>
              <a:rPr lang="ru-RU" sz="2400" dirty="0">
                <a:latin typeface="Times New Roman" panose="02020603050405020304" pitchFamily="18" charset="0"/>
                <a:cs typeface="Times New Roman" panose="02020603050405020304" pitchFamily="18" charset="0"/>
              </a:rPr>
              <a:t>содержит 31 требование по безопасности, из которых 22 являются обязательными для </a:t>
            </a:r>
            <a:r>
              <a:rPr lang="ru-RU" sz="2400" dirty="0" smtClean="0">
                <a:latin typeface="Times New Roman" panose="02020603050405020304" pitchFamily="18" charset="0"/>
                <a:cs typeface="Times New Roman" panose="02020603050405020304" pitchFamily="18" charset="0"/>
              </a:rPr>
              <a:t>выполнения</a:t>
            </a:r>
            <a:endParaRPr lang="ru-RU" sz="2400" b="1"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Ниже перечислены все требования из CSCF. </a:t>
            </a:r>
            <a:endParaRPr lang="ru-RU" sz="2400" dirty="0" smtClean="0">
              <a:latin typeface="Times New Roman" panose="02020603050405020304" pitchFamily="18" charset="0"/>
              <a:cs typeface="Times New Roman" panose="02020603050405020304" pitchFamily="18" charset="0"/>
            </a:endParaRPr>
          </a:p>
          <a:p>
            <a:pPr marL="0" indent="0" algn="just">
              <a:buNone/>
            </a:pPr>
            <a:r>
              <a:rPr lang="ru-RU" sz="2400" dirty="0" smtClean="0">
                <a:latin typeface="Times New Roman" panose="02020603050405020304" pitchFamily="18" charset="0"/>
                <a:cs typeface="Times New Roman" panose="02020603050405020304" pitchFamily="18" charset="0"/>
              </a:rPr>
              <a:t>Обязательные </a:t>
            </a:r>
            <a:r>
              <a:rPr lang="ru-RU" sz="2400" dirty="0">
                <a:latin typeface="Times New Roman" panose="02020603050405020304" pitchFamily="18" charset="0"/>
                <a:cs typeface="Times New Roman" panose="02020603050405020304" pitchFamily="18" charset="0"/>
              </a:rPr>
              <a:t>для выполнения требования выделены полужирным шрифтом:</a:t>
            </a:r>
            <a:endParaRPr lang="ru-RU" sz="2400" b="1" dirty="0">
              <a:latin typeface="Times New Roman" panose="02020603050405020304" pitchFamily="18" charset="0"/>
              <a:cs typeface="Times New Roman" panose="02020603050405020304" pitchFamily="18" charset="0"/>
            </a:endParaRPr>
          </a:p>
          <a:p>
            <a:pPr marL="0" indent="0" algn="just">
              <a:buNone/>
            </a:pPr>
            <a:r>
              <a:rPr lang="ru-RU" sz="2400" b="1" dirty="0">
                <a:latin typeface="Times New Roman" panose="02020603050405020304" pitchFamily="18" charset="0"/>
                <a:cs typeface="Times New Roman" panose="02020603050405020304" pitchFamily="18" charset="0"/>
              </a:rPr>
              <a:t>1. Ограничение доступа в Интернет и защита наиболее важных систем от общей ИТ-среды:</a:t>
            </a:r>
          </a:p>
          <a:p>
            <a:pPr marL="0" indent="0" algn="just">
              <a:buNone/>
            </a:pPr>
            <a:r>
              <a:rPr lang="ru-RU" sz="2400" dirty="0">
                <a:latin typeface="Times New Roman" panose="02020603050405020304" pitchFamily="18" charset="0"/>
                <a:cs typeface="Times New Roman" panose="02020603050405020304" pitchFamily="18" charset="0"/>
              </a:rPr>
              <a:t>1.1 Обеспечение защиты среды SWIFT.</a:t>
            </a:r>
            <a:endParaRPr lang="ru-RU" sz="2400" b="1"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1.2 Контроль за привилегированными учетными записями операционной системы.</a:t>
            </a:r>
            <a:endParaRPr lang="ru-RU" sz="2400" b="1"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1.3 Защита платформы виртуализации.</a:t>
            </a:r>
            <a:endParaRPr lang="ru-RU" sz="2400" b="1"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1.4 Ограничение доступа в интернет</a:t>
            </a:r>
            <a:r>
              <a:rPr lang="ru-RU" sz="2400"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2081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75063"/>
            <a:ext cx="10515600" cy="5401900"/>
          </a:xfrm>
        </p:spPr>
        <p:txBody>
          <a:bodyPr>
            <a:normAutofit fontScale="62500" lnSpcReduction="20000"/>
          </a:bodyPr>
          <a:lstStyle/>
          <a:p>
            <a:pPr marL="0" indent="0">
              <a:buNone/>
            </a:pPr>
            <a:r>
              <a:rPr lang="ru-RU" b="1" dirty="0">
                <a:latin typeface="Times New Roman" panose="02020603050405020304" pitchFamily="18" charset="0"/>
                <a:cs typeface="Times New Roman" panose="02020603050405020304" pitchFamily="18" charset="0"/>
              </a:rPr>
              <a:t>2. Уменьшение количества потенциальных векторов атак и уязвимостей:</a:t>
            </a:r>
          </a:p>
          <a:p>
            <a:pPr marL="0" indent="0">
              <a:buNone/>
            </a:pPr>
            <a:r>
              <a:rPr lang="ru-RU" dirty="0">
                <a:latin typeface="Times New Roman" panose="02020603050405020304" pitchFamily="18" charset="0"/>
                <a:cs typeface="Times New Roman" panose="02020603050405020304" pitchFamily="18" charset="0"/>
              </a:rPr>
              <a:t>2.1 Защита внутреннего потока данных.</a:t>
            </a:r>
            <a:endParaRPr lang="ru-RU" b="1"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2.2 Обновления системы безопасности.</a:t>
            </a:r>
            <a:endParaRPr lang="ru-RU" b="1"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2.3 Повышение надежности системы.</a:t>
            </a:r>
            <a:endParaRPr lang="ru-RU" b="1"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2.4A Безопасность потока данных </a:t>
            </a:r>
            <a:r>
              <a:rPr lang="ru-RU" dirty="0" err="1">
                <a:latin typeface="Times New Roman" panose="02020603050405020304" pitchFamily="18" charset="0"/>
                <a:cs typeface="Times New Roman" panose="02020603050405020304" pitchFamily="18" charset="0"/>
              </a:rPr>
              <a:t>бэк</a:t>
            </a:r>
            <a:r>
              <a:rPr lang="ru-RU" dirty="0">
                <a:latin typeface="Times New Roman" panose="02020603050405020304" pitchFamily="18" charset="0"/>
                <a:cs typeface="Times New Roman" panose="02020603050405020304" pitchFamily="18" charset="0"/>
              </a:rPr>
              <a:t>-офиса.</a:t>
            </a:r>
            <a:endParaRPr lang="ru-RU" b="1"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2.5A Защита внешней передачи данных.</a:t>
            </a:r>
            <a:endParaRPr lang="ru-RU" b="1"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2.6 Конфиденциальность и целостность сессии оператора.</a:t>
            </a:r>
            <a:endParaRPr lang="ru-RU" b="1"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2.7 Сканирование на уязвимость системы:</a:t>
            </a:r>
            <a:endParaRPr lang="ru-RU" b="1"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2.8А Аутсорсинг критически важных видов деятельности.</a:t>
            </a:r>
            <a:endParaRPr lang="ru-RU" b="1"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2.9A Средства контроля транзакционного бизнеса.</a:t>
            </a:r>
            <a:endParaRPr lang="ru-RU" b="1"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2.10 Повышение надежности приложений.</a:t>
            </a:r>
            <a:endParaRPr lang="ru-RU" b="1"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2.11A Средства контроля RMA</a:t>
            </a:r>
            <a:r>
              <a:rPr lang="ru-RU" dirty="0" smtClean="0">
                <a:latin typeface="Times New Roman" panose="02020603050405020304" pitchFamily="18" charset="0"/>
                <a:cs typeface="Times New Roman" panose="02020603050405020304" pitchFamily="18" charset="0"/>
              </a:rPr>
              <a:t>.</a:t>
            </a:r>
          </a:p>
          <a:p>
            <a:pPr marL="0" indent="0">
              <a:buNone/>
            </a:pPr>
            <a:r>
              <a:rPr lang="ru-RU" b="1" dirty="0">
                <a:latin typeface="Times New Roman" panose="02020603050405020304" pitchFamily="18" charset="0"/>
                <a:cs typeface="Times New Roman" panose="02020603050405020304" pitchFamily="18" charset="0"/>
              </a:rPr>
              <a:t>3. Обеспечение физической безопасности среды:</a:t>
            </a:r>
          </a:p>
          <a:p>
            <a:pPr marL="0" indent="0">
              <a:buNone/>
            </a:pPr>
            <a:r>
              <a:rPr lang="ru-RU" dirty="0">
                <a:latin typeface="Times New Roman" panose="02020603050405020304" pitchFamily="18" charset="0"/>
                <a:cs typeface="Times New Roman" panose="02020603050405020304" pitchFamily="18" charset="0"/>
              </a:rPr>
              <a:t>3.1 Физическая защита.</a:t>
            </a:r>
            <a:endParaRPr lang="ru-RU" b="1" dirty="0">
              <a:latin typeface="Times New Roman" panose="02020603050405020304" pitchFamily="18" charset="0"/>
              <a:cs typeface="Times New Roman" panose="02020603050405020304" pitchFamily="18" charset="0"/>
            </a:endParaRPr>
          </a:p>
          <a:p>
            <a:pPr marL="0" indent="0">
              <a:buNone/>
            </a:pPr>
            <a:r>
              <a:rPr lang="ru-RU" b="1" dirty="0">
                <a:latin typeface="Times New Roman" panose="02020603050405020304" pitchFamily="18" charset="0"/>
                <a:cs typeface="Times New Roman" panose="02020603050405020304" pitchFamily="18" charset="0"/>
              </a:rPr>
              <a:t>4. Предотвращение компрометации учетных данных:</a:t>
            </a:r>
          </a:p>
          <a:p>
            <a:pPr marL="0" indent="0">
              <a:buNone/>
            </a:pPr>
            <a:r>
              <a:rPr lang="ru-RU" dirty="0">
                <a:latin typeface="Times New Roman" panose="02020603050405020304" pitchFamily="18" charset="0"/>
                <a:cs typeface="Times New Roman" panose="02020603050405020304" pitchFamily="18" charset="0"/>
              </a:rPr>
              <a:t>4.1 Политика паролей.</a:t>
            </a:r>
            <a:endParaRPr lang="ru-RU" b="1"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4.2 Многофакторная аутентификация.</a:t>
            </a:r>
            <a:endParaRPr lang="ru-RU" b="1" dirty="0">
              <a:latin typeface="Times New Roman" panose="02020603050405020304" pitchFamily="18" charset="0"/>
              <a:cs typeface="Times New Roman" panose="02020603050405020304" pitchFamily="18" charset="0"/>
            </a:endParaRPr>
          </a:p>
          <a:p>
            <a:pPr marL="0" indent="0">
              <a:buNone/>
            </a:pPr>
            <a:endParaRPr lang="ru-RU"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69959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75063"/>
            <a:ext cx="10515600" cy="5401900"/>
          </a:xfrm>
        </p:spPr>
        <p:txBody>
          <a:bodyPr>
            <a:normAutofit fontScale="62500" lnSpcReduction="20000"/>
          </a:bodyPr>
          <a:lstStyle/>
          <a:p>
            <a:pPr marL="0" indent="0">
              <a:buNone/>
            </a:pPr>
            <a:r>
              <a:rPr lang="ru-RU" b="1" dirty="0" smtClean="0">
                <a:latin typeface="Times New Roman" panose="02020603050405020304" pitchFamily="18" charset="0"/>
                <a:cs typeface="Times New Roman" panose="02020603050405020304" pitchFamily="18" charset="0"/>
              </a:rPr>
              <a:t>5</a:t>
            </a:r>
            <a:r>
              <a:rPr lang="ru-RU" b="1" dirty="0">
                <a:latin typeface="Times New Roman" panose="02020603050405020304" pitchFamily="18" charset="0"/>
                <a:cs typeface="Times New Roman" panose="02020603050405020304" pitchFamily="18" charset="0"/>
              </a:rPr>
              <a:t>. Управление идентификационными данными и разграничение полномочий:</a:t>
            </a:r>
          </a:p>
          <a:p>
            <a:pPr marL="0" indent="0">
              <a:buNone/>
            </a:pPr>
            <a:r>
              <a:rPr lang="ru-RU" dirty="0">
                <a:latin typeface="Times New Roman" panose="02020603050405020304" pitchFamily="18" charset="0"/>
                <a:cs typeface="Times New Roman" panose="02020603050405020304" pitchFamily="18" charset="0"/>
              </a:rPr>
              <a:t>5.1 Логический контроль доступа.</a:t>
            </a:r>
            <a:endParaRPr lang="ru-RU" b="1"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5.2 Управление </a:t>
            </a:r>
            <a:r>
              <a:rPr lang="ru-RU" dirty="0" err="1">
                <a:latin typeface="Times New Roman" panose="02020603050405020304" pitchFamily="18" charset="0"/>
                <a:cs typeface="Times New Roman" panose="02020603050405020304" pitchFamily="18" charset="0"/>
              </a:rPr>
              <a:t>токенами</a:t>
            </a:r>
            <a:r>
              <a:rPr lang="ru-RU" dirty="0">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5.3A Процесс проверки персонала.</a:t>
            </a:r>
            <a:endParaRPr lang="ru-RU" b="1"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5.4. Физическое и логическое хранение паролей.</a:t>
            </a:r>
            <a:endParaRPr lang="ru-RU" b="1" dirty="0">
              <a:latin typeface="Times New Roman" panose="02020603050405020304" pitchFamily="18" charset="0"/>
              <a:cs typeface="Times New Roman" panose="02020603050405020304" pitchFamily="18" charset="0"/>
            </a:endParaRPr>
          </a:p>
          <a:p>
            <a:pPr marL="0" indent="0">
              <a:buNone/>
            </a:pPr>
            <a:r>
              <a:rPr lang="ru-RU" b="1" dirty="0">
                <a:latin typeface="Times New Roman" panose="02020603050405020304" pitchFamily="18" charset="0"/>
                <a:cs typeface="Times New Roman" panose="02020603050405020304" pitchFamily="18" charset="0"/>
              </a:rPr>
              <a:t>6. Обнаружение аномальной активности в системах и журналах транзакций:</a:t>
            </a:r>
          </a:p>
          <a:p>
            <a:pPr marL="0" indent="0">
              <a:buNone/>
            </a:pPr>
            <a:r>
              <a:rPr lang="ru-RU" dirty="0">
                <a:latin typeface="Times New Roman" panose="02020603050405020304" pitchFamily="18" charset="0"/>
                <a:cs typeface="Times New Roman" panose="02020603050405020304" pitchFamily="18" charset="0"/>
              </a:rPr>
              <a:t>6.1 Защита от вредоносных программ.</a:t>
            </a:r>
            <a:endParaRPr lang="ru-RU" b="1"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6.2 Целостность программного обеспечения</a:t>
            </a:r>
            <a:endParaRPr lang="ru-RU" b="1"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6.3 Целостность базы данных.</a:t>
            </a:r>
            <a:endParaRPr lang="ru-RU" b="1"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6.4 Ведение журнала операций и </a:t>
            </a:r>
            <a:r>
              <a:rPr lang="ru-RU" dirty="0" smtClean="0">
                <a:latin typeface="Times New Roman" panose="02020603050405020304" pitchFamily="18" charset="0"/>
                <a:cs typeface="Times New Roman" panose="02020603050405020304" pitchFamily="18" charset="0"/>
              </a:rPr>
              <a:t>мониторинг</a:t>
            </a:r>
            <a:endParaRPr lang="ru-RU" b="1"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6.5A Обнаружение </a:t>
            </a:r>
            <a:r>
              <a:rPr lang="ru-RU" dirty="0" smtClean="0">
                <a:latin typeface="Times New Roman" panose="02020603050405020304" pitchFamily="18" charset="0"/>
                <a:cs typeface="Times New Roman" panose="02020603050405020304" pitchFamily="18" charset="0"/>
              </a:rPr>
              <a:t>вторжений</a:t>
            </a:r>
            <a:endParaRPr lang="ru-RU" b="1" dirty="0">
              <a:latin typeface="Times New Roman" panose="02020603050405020304" pitchFamily="18" charset="0"/>
              <a:cs typeface="Times New Roman" panose="02020603050405020304" pitchFamily="18" charset="0"/>
            </a:endParaRPr>
          </a:p>
          <a:p>
            <a:pPr marL="0" indent="0">
              <a:buNone/>
            </a:pPr>
            <a:r>
              <a:rPr lang="ru-RU" b="1" dirty="0">
                <a:latin typeface="Times New Roman" panose="02020603050405020304" pitchFamily="18" charset="0"/>
                <a:cs typeface="Times New Roman" panose="02020603050405020304" pitchFamily="18" charset="0"/>
              </a:rPr>
              <a:t>7. План реагирования на инциденты и информирование:</a:t>
            </a:r>
          </a:p>
          <a:p>
            <a:pPr marL="0" indent="0">
              <a:buNone/>
            </a:pPr>
            <a:r>
              <a:rPr lang="ru-RU" dirty="0">
                <a:latin typeface="Times New Roman" panose="02020603050405020304" pitchFamily="18" charset="0"/>
                <a:cs typeface="Times New Roman" panose="02020603050405020304" pitchFamily="18" charset="0"/>
              </a:rPr>
              <a:t>7.1 Планирование реагирования на </a:t>
            </a:r>
            <a:r>
              <a:rPr lang="ru-RU" dirty="0" err="1" smtClean="0">
                <a:latin typeface="Times New Roman" panose="02020603050405020304" pitchFamily="18" charset="0"/>
                <a:cs typeface="Times New Roman" panose="02020603050405020304" pitchFamily="18" charset="0"/>
              </a:rPr>
              <a:t>киберинциденты</a:t>
            </a:r>
            <a:endParaRPr lang="ru-RU" b="1"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7.2 Обучение и информирование в сфере </a:t>
            </a:r>
            <a:r>
              <a:rPr lang="ru-RU" dirty="0" smtClean="0">
                <a:latin typeface="Times New Roman" panose="02020603050405020304" pitchFamily="18" charset="0"/>
                <a:cs typeface="Times New Roman" panose="02020603050405020304" pitchFamily="18" charset="0"/>
              </a:rPr>
              <a:t>безопасности</a:t>
            </a:r>
            <a:endParaRPr lang="ru-RU" b="1"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7.3А Тест на </a:t>
            </a:r>
            <a:r>
              <a:rPr lang="ru-RU" dirty="0" smtClean="0">
                <a:latin typeface="Times New Roman" panose="02020603050405020304" pitchFamily="18" charset="0"/>
                <a:cs typeface="Times New Roman" panose="02020603050405020304" pitchFamily="18" charset="0"/>
              </a:rPr>
              <a:t>проникновение</a:t>
            </a:r>
            <a:endParaRPr lang="ru-RU" b="1"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7.4A Оценка </a:t>
            </a:r>
            <a:r>
              <a:rPr lang="ru-RU" dirty="0" smtClean="0">
                <a:latin typeface="Times New Roman" panose="02020603050405020304" pitchFamily="18" charset="0"/>
                <a:cs typeface="Times New Roman" panose="02020603050405020304" pitchFamily="18" charset="0"/>
              </a:rPr>
              <a:t>рисков</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2577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975360"/>
            <a:ext cx="10515600" cy="5201603"/>
          </a:xfrm>
        </p:spPr>
        <p:txBody>
          <a:bodyPr>
            <a:normAutofit/>
          </a:bodyPr>
          <a:lstStyle/>
          <a:p>
            <a:pPr marL="0" indent="0">
              <a:buNone/>
            </a:pPr>
            <a:r>
              <a:rPr lang="ru-RU" sz="2000" b="1" dirty="0">
                <a:latin typeface="Times New Roman" panose="02020603050405020304" pitchFamily="18" charset="0"/>
                <a:cs typeface="Times New Roman" panose="02020603050405020304" pitchFamily="18" charset="0"/>
              </a:rPr>
              <a:t>Рассматриваемые вопросы:</a:t>
            </a:r>
            <a:endParaRPr lang="en-US" sz="2000" b="1" dirty="0">
              <a:latin typeface="Times New Roman" panose="02020603050405020304" pitchFamily="18" charset="0"/>
              <a:cs typeface="Times New Roman" panose="02020603050405020304" pitchFamily="18" charset="0"/>
            </a:endParaRPr>
          </a:p>
          <a:p>
            <a:pPr marL="514350" lvl="0" indent="-514350">
              <a:buFont typeface="+mj-lt"/>
              <a:buAutoNum type="arabicPeriod"/>
            </a:pPr>
            <a:r>
              <a:rPr lang="ru-RU" sz="2000" dirty="0" smtClean="0">
                <a:latin typeface="Times New Roman" panose="02020603050405020304" pitchFamily="18" charset="0"/>
                <a:cs typeface="Times New Roman" panose="02020603050405020304" pitchFamily="18" charset="0"/>
              </a:rPr>
              <a:t>Система </a:t>
            </a:r>
            <a:r>
              <a:rPr lang="ru-RU" sz="2000" dirty="0" smtClean="0">
                <a:latin typeface="Times New Roman" panose="02020603050405020304" pitchFamily="18" charset="0"/>
                <a:cs typeface="Times New Roman" panose="02020603050405020304" pitchFamily="18" charset="0"/>
              </a:rPr>
              <a:t>электронных переводов </a:t>
            </a:r>
            <a:r>
              <a:rPr lang="en-US" sz="2000" dirty="0" smtClean="0">
                <a:latin typeface="Times New Roman" panose="02020603050405020304" pitchFamily="18" charset="0"/>
                <a:cs typeface="Times New Roman" panose="02020603050405020304" pitchFamily="18" charset="0"/>
              </a:rPr>
              <a:t>SWIFT</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marL="514350" lvl="0" indent="-514350">
              <a:buFont typeface="+mj-lt"/>
              <a:buAutoNum type="arabicPeriod"/>
            </a:pP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Преимущества подключения SWIFT </a:t>
            </a:r>
            <a:endParaRPr lang="en-US" sz="2000" dirty="0" smtClean="0">
              <a:latin typeface="Times New Roman" panose="02020603050405020304" pitchFamily="18" charset="0"/>
              <a:cs typeface="Times New Roman" panose="02020603050405020304" pitchFamily="18" charset="0"/>
            </a:endParaRPr>
          </a:p>
          <a:p>
            <a:pPr marL="514350" lvl="0" indent="-514350">
              <a:buFont typeface="+mj-lt"/>
              <a:buAutoNum type="arabicPeriod"/>
            </a:pPr>
            <a:r>
              <a:rPr lang="ru-RU" sz="2000" dirty="0" smtClean="0">
                <a:latin typeface="Times New Roman" panose="02020603050405020304" pitchFamily="18" charset="0"/>
                <a:cs typeface="Times New Roman" panose="02020603050405020304" pitchFamily="18" charset="0"/>
              </a:rPr>
              <a:t>Основные функции SWIFT Сервисного Бюро </a:t>
            </a:r>
            <a:endParaRPr lang="en-US" sz="2000" dirty="0" smtClean="0">
              <a:latin typeface="Times New Roman" panose="02020603050405020304" pitchFamily="18" charset="0"/>
              <a:cs typeface="Times New Roman" panose="02020603050405020304" pitchFamily="18" charset="0"/>
            </a:endParaRPr>
          </a:p>
          <a:p>
            <a:pPr marL="514350" lvl="0" indent="-514350">
              <a:buFont typeface="+mj-lt"/>
              <a:buAutoNum type="arabicPeriod"/>
            </a:pPr>
            <a:r>
              <a:rPr lang="ru-RU" sz="2000" dirty="0" smtClean="0">
                <a:latin typeface="Times New Roman" panose="02020603050405020304" pitchFamily="18" charset="0"/>
                <a:cs typeface="Times New Roman" panose="02020603050405020304" pitchFamily="18" charset="0"/>
              </a:rPr>
              <a:t>Схемы подключения участников к SWIFT через Сервисное Бюро</a:t>
            </a:r>
            <a:endParaRPr lang="en-US" sz="2000"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ru-RU" sz="2000" dirty="0" smtClean="0">
                <a:latin typeface="Times New Roman" panose="02020603050405020304" pitchFamily="18" charset="0"/>
                <a:cs typeface="Times New Roman" panose="02020603050405020304" pitchFamily="18" charset="0"/>
              </a:rPr>
              <a:t>Безопасность </a:t>
            </a:r>
            <a:r>
              <a:rPr lang="ru-RU" sz="2000" dirty="0">
                <a:latin typeface="Times New Roman" panose="02020603050405020304" pitchFamily="18" charset="0"/>
                <a:cs typeface="Times New Roman" panose="02020603050405020304" pitchFamily="18" charset="0"/>
              </a:rPr>
              <a:t>системы </a:t>
            </a:r>
            <a:r>
              <a:rPr lang="ru-RU" sz="2000" dirty="0" smtClean="0">
                <a:latin typeface="Times New Roman" panose="02020603050405020304" pitchFamily="18" charset="0"/>
                <a:cs typeface="Times New Roman" panose="02020603050405020304" pitchFamily="18" charset="0"/>
              </a:rPr>
              <a:t>SWIFT</a:t>
            </a:r>
          </a:p>
          <a:p>
            <a:pPr marL="0" lvl="0" indent="0" algn="just">
              <a:buNone/>
            </a:pPr>
            <a:r>
              <a:rPr lang="ru-RU" sz="2000" b="1" dirty="0" smtClean="0">
                <a:latin typeface="Times New Roman" panose="02020603050405020304" pitchFamily="18" charset="0"/>
                <a:cs typeface="Times New Roman" panose="02020603050405020304" pitchFamily="18" charset="0"/>
              </a:rPr>
              <a:t>1. Система электронных переводов </a:t>
            </a:r>
            <a:r>
              <a:rPr lang="en-US" sz="2000" b="1" dirty="0" smtClean="0">
                <a:latin typeface="Times New Roman" panose="02020603050405020304" pitchFamily="18" charset="0"/>
                <a:cs typeface="Times New Roman" panose="02020603050405020304" pitchFamily="18" charset="0"/>
              </a:rPr>
              <a:t>SWIFT</a:t>
            </a:r>
            <a:r>
              <a:rPr lang="ru-RU" sz="2000" b="1"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9894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75063"/>
            <a:ext cx="10515600" cy="5401900"/>
          </a:xfrm>
        </p:spPr>
        <p:txBody>
          <a:bodyPr>
            <a:normAutofit/>
          </a:bodyPr>
          <a:lstStyle/>
          <a:p>
            <a:pPr marL="0" indent="0" algn="just">
              <a:buNone/>
            </a:pPr>
            <a:r>
              <a:rPr lang="ru-RU" sz="2200" b="1" dirty="0" smtClean="0">
                <a:latin typeface="Times New Roman" panose="02020603050405020304" pitchFamily="18" charset="0"/>
                <a:cs typeface="Times New Roman" panose="02020603050405020304" pitchFamily="18" charset="0"/>
              </a:rPr>
              <a:t>Основные </a:t>
            </a:r>
            <a:r>
              <a:rPr lang="ru-RU" sz="2200" b="1" dirty="0">
                <a:latin typeface="Times New Roman" panose="02020603050405020304" pitchFamily="18" charset="0"/>
                <a:cs typeface="Times New Roman" panose="02020603050405020304" pitchFamily="18" charset="0"/>
              </a:rPr>
              <a:t>моменты SWIFT CSCF </a:t>
            </a:r>
            <a:r>
              <a:rPr lang="ru-RU" sz="2200" b="1" dirty="0" smtClean="0">
                <a:latin typeface="Times New Roman" panose="02020603050405020304" pitchFamily="18" charset="0"/>
                <a:cs typeface="Times New Roman" panose="02020603050405020304" pitchFamily="18" charset="0"/>
              </a:rPr>
              <a:t>2021</a:t>
            </a:r>
            <a:endParaRPr lang="ru-RU" sz="2200" b="1" dirty="0">
              <a:latin typeface="Times New Roman" panose="02020603050405020304" pitchFamily="18" charset="0"/>
              <a:cs typeface="Times New Roman" panose="02020603050405020304" pitchFamily="18" charset="0"/>
            </a:endParaRPr>
          </a:p>
        </p:txBody>
      </p:sp>
      <p:graphicFrame>
        <p:nvGraphicFramePr>
          <p:cNvPr id="2" name="Схема 1"/>
          <p:cNvGraphicFramePr/>
          <p:nvPr>
            <p:extLst>
              <p:ext uri="{D42A27DB-BD31-4B8C-83A1-F6EECF244321}">
                <p14:modId xmlns:p14="http://schemas.microsoft.com/office/powerpoint/2010/main" val="593432664"/>
              </p:ext>
            </p:extLst>
          </p:nvPr>
        </p:nvGraphicFramePr>
        <p:xfrm>
          <a:off x="932155" y="1127464"/>
          <a:ext cx="10200443" cy="5049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1442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6056" y="1020932"/>
            <a:ext cx="10515600" cy="4774291"/>
          </a:xfrm>
        </p:spPr>
        <p:txBody>
          <a:bodyPr/>
          <a:lstStyle/>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lgn="ctr">
              <a:buNone/>
            </a:pPr>
            <a:r>
              <a:rPr lang="ru-RU" sz="4000" b="1" i="1" dirty="0" smtClean="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Благодарю за внимание!</a:t>
            </a:r>
            <a:endParaRPr lang="en-US" sz="4000" b="1" i="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5581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518442474"/>
              </p:ext>
            </p:extLst>
          </p:nvPr>
        </p:nvGraphicFramePr>
        <p:xfrm>
          <a:off x="802689" y="852257"/>
          <a:ext cx="10515600" cy="5679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874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val="738358796"/>
              </p:ext>
            </p:extLst>
          </p:nvPr>
        </p:nvGraphicFramePr>
        <p:xfrm>
          <a:off x="1024631" y="836844"/>
          <a:ext cx="10321031" cy="5402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090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966651"/>
            <a:ext cx="10515600" cy="5210312"/>
          </a:xfrm>
        </p:spPr>
        <p:txBody>
          <a:bodyPr>
            <a:normAutofit/>
          </a:bodyPr>
          <a:lstStyle/>
          <a:p>
            <a:pPr marL="0" indent="0">
              <a:buNone/>
            </a:pPr>
            <a:r>
              <a:rPr lang="ru-RU" sz="2000" dirty="0">
                <a:latin typeface="Times New Roman" panose="02020603050405020304" pitchFamily="18" charset="0"/>
                <a:cs typeface="Times New Roman" panose="02020603050405020304" pitchFamily="18" charset="0"/>
              </a:rPr>
              <a:t>SWIFT код состоит из нескольких букв, за которыми следует код страны, код региона и код центрального отделения банка. SWIFT код </a:t>
            </a:r>
            <a:r>
              <a:rPr lang="ru-RU" sz="2000" dirty="0" err="1">
                <a:latin typeface="Times New Roman" panose="02020603050405020304" pitchFamily="18" charset="0"/>
                <a:cs typeface="Times New Roman" panose="02020603050405020304" pitchFamily="18" charset="0"/>
              </a:rPr>
              <a:t>Paysera</a:t>
            </a:r>
            <a:r>
              <a:rPr lang="ru-RU" sz="2000" dirty="0">
                <a:latin typeface="Times New Roman" panose="02020603050405020304" pitchFamily="18" charset="0"/>
                <a:cs typeface="Times New Roman" panose="02020603050405020304" pitchFamily="18" charset="0"/>
              </a:rPr>
              <a:t> – EVIULT2VXXX. </a:t>
            </a:r>
            <a:endParaRPr lang="ru-RU" sz="2000" dirty="0" smtClean="0">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a:p>
            <a:pPr marL="0" indent="0">
              <a:buNone/>
            </a:pPr>
            <a:endParaRPr lang="ru-RU" sz="2000" dirty="0" smtClean="0">
              <a:latin typeface="Times New Roman" panose="02020603050405020304" pitchFamily="18" charset="0"/>
              <a:cs typeface="Times New Roman" panose="02020603050405020304" pitchFamily="18" charset="0"/>
            </a:endParaRPr>
          </a:p>
          <a:p>
            <a:pPr marL="0" indent="0" algn="ctr">
              <a:buNone/>
            </a:pPr>
            <a:endParaRPr lang="ru-RU" sz="2000" dirty="0" smtClean="0">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p:txBody>
      </p:sp>
      <p:pic>
        <p:nvPicPr>
          <p:cNvPr id="5" name="Рисунок 4"/>
          <p:cNvPicPr/>
          <p:nvPr/>
        </p:nvPicPr>
        <p:blipFill rotWithShape="1">
          <a:blip r:embed="rId2"/>
          <a:srcRect l="35793" t="18935" r="11198" b="14569"/>
          <a:stretch/>
        </p:blipFill>
        <p:spPr bwMode="auto">
          <a:xfrm>
            <a:off x="1467394" y="1706881"/>
            <a:ext cx="9257211" cy="41914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0332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75063"/>
            <a:ext cx="10515600" cy="5401900"/>
          </a:xfrm>
        </p:spPr>
        <p:txBody>
          <a:bodyPr>
            <a:normAutofit/>
          </a:bodyPr>
          <a:lstStyle/>
          <a:p>
            <a:pPr marL="0" indent="0" algn="just">
              <a:buNone/>
            </a:pPr>
            <a:r>
              <a:rPr lang="ru-RU" b="1" dirty="0">
                <a:latin typeface="Times New Roman" panose="02020603050405020304" pitchFamily="18" charset="0"/>
                <a:cs typeface="Times New Roman" panose="02020603050405020304" pitchFamily="18" charset="0"/>
              </a:rPr>
              <a:t>2. Преимущества подключения SWIFT</a:t>
            </a: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graphicFrame>
        <p:nvGraphicFramePr>
          <p:cNvPr id="4" name="Объект 1"/>
          <p:cNvGraphicFramePr>
            <a:graphicFrameLocks/>
          </p:cNvGraphicFramePr>
          <p:nvPr>
            <p:extLst>
              <p:ext uri="{D42A27DB-BD31-4B8C-83A1-F6EECF244321}">
                <p14:modId xmlns:p14="http://schemas.microsoft.com/office/powerpoint/2010/main" val="2016339576"/>
              </p:ext>
            </p:extLst>
          </p:nvPr>
        </p:nvGraphicFramePr>
        <p:xfrm>
          <a:off x="838200" y="1251751"/>
          <a:ext cx="10515600" cy="5067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149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val="2027602278"/>
              </p:ext>
            </p:extLst>
          </p:nvPr>
        </p:nvGraphicFramePr>
        <p:xfrm>
          <a:off x="838200" y="774700"/>
          <a:ext cx="10515600" cy="5402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724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75063"/>
            <a:ext cx="10515600" cy="5401900"/>
          </a:xfrm>
        </p:spPr>
        <p:txBody>
          <a:bodyPr>
            <a:normAutofit/>
          </a:bodyPr>
          <a:lstStyle/>
          <a:p>
            <a:pPr marL="0" indent="0" algn="just">
              <a:buNone/>
            </a:pPr>
            <a:r>
              <a:rPr lang="ru-RU" b="1" dirty="0">
                <a:latin typeface="Times New Roman" panose="02020603050405020304" pitchFamily="18" charset="0"/>
                <a:cs typeface="Times New Roman" panose="02020603050405020304" pitchFamily="18" charset="0"/>
              </a:rPr>
              <a:t>3.Основные функции SWIFT Сервисного </a:t>
            </a:r>
            <a:r>
              <a:rPr lang="ru-RU" b="1" dirty="0" smtClean="0">
                <a:latin typeface="Times New Roman" panose="02020603050405020304" pitchFamily="18" charset="0"/>
                <a:cs typeface="Times New Roman" panose="02020603050405020304" pitchFamily="18" charset="0"/>
              </a:rPr>
              <a:t>Бюро\</a:t>
            </a:r>
            <a:endParaRPr lang="en-US" dirty="0">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en-US" dirty="0">
              <a:latin typeface="Times New Roman" panose="02020603050405020304" pitchFamily="18" charset="0"/>
              <a:cs typeface="Times New Roman" panose="02020603050405020304" pitchFamily="18" charset="0"/>
            </a:endParaRPr>
          </a:p>
        </p:txBody>
      </p:sp>
      <p:graphicFrame>
        <p:nvGraphicFramePr>
          <p:cNvPr id="4" name="Объект 1"/>
          <p:cNvGraphicFramePr>
            <a:graphicFrameLocks/>
          </p:cNvGraphicFramePr>
          <p:nvPr>
            <p:extLst>
              <p:ext uri="{D42A27DB-BD31-4B8C-83A1-F6EECF244321}">
                <p14:modId xmlns:p14="http://schemas.microsoft.com/office/powerpoint/2010/main" val="2981892814"/>
              </p:ext>
            </p:extLst>
          </p:nvPr>
        </p:nvGraphicFramePr>
        <p:xfrm>
          <a:off x="1003176" y="1384917"/>
          <a:ext cx="10350623" cy="4792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335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75063"/>
            <a:ext cx="10515600" cy="5401900"/>
          </a:xfrm>
        </p:spPr>
        <p:txBody>
          <a:bodyPr>
            <a:normAutofit/>
          </a:bodyPr>
          <a:lstStyle/>
          <a:p>
            <a:pPr marL="0" indent="0" algn="just">
              <a:buNone/>
            </a:pPr>
            <a:r>
              <a:rPr lang="ru-RU" sz="2200" b="1" dirty="0">
                <a:latin typeface="Times New Roman" panose="02020603050405020304" pitchFamily="18" charset="0"/>
                <a:cs typeface="Times New Roman" panose="02020603050405020304" pitchFamily="18" charset="0"/>
              </a:rPr>
              <a:t>4</a:t>
            </a:r>
            <a:r>
              <a:rPr lang="ru-RU" sz="2200" b="1" dirty="0" smtClean="0">
                <a:latin typeface="Times New Roman" panose="02020603050405020304" pitchFamily="18" charset="0"/>
                <a:cs typeface="Times New Roman" panose="02020603050405020304" pitchFamily="18" charset="0"/>
              </a:rPr>
              <a:t>.Схемы </a:t>
            </a:r>
            <a:r>
              <a:rPr lang="ru-RU" sz="2200" b="1" dirty="0">
                <a:latin typeface="Times New Roman" panose="02020603050405020304" pitchFamily="18" charset="0"/>
                <a:cs typeface="Times New Roman" panose="02020603050405020304" pitchFamily="18" charset="0"/>
              </a:rPr>
              <a:t>подключения участников к SWIFT через Сервисное Бюро </a:t>
            </a:r>
            <a:r>
              <a:rPr lang="ru-RU" sz="2200" b="1" dirty="0" smtClean="0">
                <a:latin typeface="Times New Roman" panose="02020603050405020304" pitchFamily="18" charset="0"/>
                <a:cs typeface="Times New Roman" panose="02020603050405020304" pitchFamily="18" charset="0"/>
              </a:rPr>
              <a:t>НПК (КЦМР)</a:t>
            </a:r>
            <a:endParaRPr lang="en-US" sz="2200"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graphicFrame>
        <p:nvGraphicFramePr>
          <p:cNvPr id="4" name="Объект 4"/>
          <p:cNvGraphicFramePr>
            <a:graphicFrameLocks/>
          </p:cNvGraphicFramePr>
          <p:nvPr>
            <p:extLst>
              <p:ext uri="{D42A27DB-BD31-4B8C-83A1-F6EECF244321}">
                <p14:modId xmlns:p14="http://schemas.microsoft.com/office/powerpoint/2010/main" val="1900893391"/>
              </p:ext>
            </p:extLst>
          </p:nvPr>
        </p:nvGraphicFramePr>
        <p:xfrm>
          <a:off x="838200" y="1411550"/>
          <a:ext cx="10515600" cy="4765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622211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3967</TotalTime>
  <Words>2351</Words>
  <Application>Microsoft Office PowerPoint</Application>
  <PresentationFormat>Широкоэкранный</PresentationFormat>
  <Paragraphs>170</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ASUS</cp:lastModifiedBy>
  <cp:revision>95</cp:revision>
  <dcterms:created xsi:type="dcterms:W3CDTF">2023-09-30T18:54:09Z</dcterms:created>
  <dcterms:modified xsi:type="dcterms:W3CDTF">2024-08-01T13:59:39Z</dcterms:modified>
</cp:coreProperties>
</file>