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57BAC0-E815-F43B-6E2D-846A4CE1CB3E}" v="107" dt="2024-09-19T15:36:12.6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7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D83F1-BF6E-4A98-8153-BAC9ABDE7CE3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7846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BE5A2-57A1-4629-B29D-D386573AF9F3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7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72485-1B57-41B4-A998-97848CC136C2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5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76E92-E5C8-4FF8-B2BE-A516F6A1724E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B232-C681-46A2-B21F-2BD21E9CA134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5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BE26E-66F9-4E5F-9E07-CA7CDB200281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5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A01C-F286-49E7-998E-3D5BB613F99A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8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2C0A-F771-42D9-AAB0-90C3A2B0FEAD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5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2A270-409D-4410-9649-B7481576446C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0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0AA3-798A-4433-8927-6E115914B6EF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627A0F-F1B8-49BE-A0FF-7FE16E3BDCC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22871-0F85-43DC-99D7-CA8E7437E2EC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E857DF4D-D974-434D-9D64-40B7405DF5F0}" type="datetimeFigureOut">
              <a:rPr lang="en-US" dirty="0"/>
              <a:t>9/19/2024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054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3" orient="horz" pos="2160">
          <p15:clr>
            <a:srgbClr val="F26B43"/>
          </p15:clr>
        </p15:guide>
        <p15:guide id="4" pos="3840">
          <p15:clr>
            <a:srgbClr val="F26B43"/>
          </p15:clr>
        </p15:guide>
        <p15:guide id="5" pos="576">
          <p15:clr>
            <a:srgbClr val="F26B43"/>
          </p15:clr>
        </p15:guide>
        <p15:guide id="6" orient="horz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kaz/docs/K950001000_#z1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05869" y="1994264"/>
            <a:ext cx="6935872" cy="3922755"/>
          </a:xfrm>
        </p:spPr>
        <p:txBody>
          <a:bodyPr>
            <a:normAutofit/>
          </a:bodyPr>
          <a:lstStyle/>
          <a:p>
            <a:pPr algn="r"/>
            <a:r>
              <a:rPr lang="ru-RU" sz="5600" b="1">
                <a:latin typeface="Times New Roman"/>
                <a:cs typeface="Times New Roman"/>
              </a:rPr>
              <a:t>11 </a:t>
            </a:r>
            <a:r>
              <a:rPr lang="ru-RU" sz="5600" b="1" err="1">
                <a:latin typeface="Times New Roman"/>
                <a:cs typeface="Times New Roman"/>
              </a:rPr>
              <a:t>Тақырып</a:t>
            </a:r>
            <a:r>
              <a:rPr lang="ru-RU" sz="5600" b="1">
                <a:latin typeface="Times New Roman"/>
                <a:cs typeface="Times New Roman"/>
              </a:rPr>
              <a:t>. </a:t>
            </a:r>
            <a:r>
              <a:rPr lang="ru-RU" sz="5600" b="1" err="1">
                <a:latin typeface="Times New Roman"/>
                <a:cs typeface="Times New Roman"/>
              </a:rPr>
              <a:t>Мигранттардың</a:t>
            </a:r>
            <a:r>
              <a:rPr lang="ru-RU" sz="5600" b="1">
                <a:latin typeface="Times New Roman"/>
                <a:cs typeface="Times New Roman"/>
              </a:rPr>
              <a:t> құқықтары мен мүмкіндіктері.</a:t>
            </a:r>
            <a:endParaRPr lang="ru-RU" sz="5600"/>
          </a:p>
          <a:p>
            <a:pPr algn="r"/>
            <a:endParaRPr lang="ru-RU" sz="560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1330D4A-F207-9FA2-20A8-F352BF232BF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686" r="23553" b="-3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379F05-9710-7BEF-CE61-80BC506A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Жоспар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C0EAD7-FF3A-468C-9AE9-3DCD881F5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err="1">
                <a:latin typeface="Times New Roman"/>
                <a:cs typeface="Times New Roman"/>
              </a:rPr>
              <a:t>Халықтың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көші-қоны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туралы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Қазақстан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Республикасының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Заңы</a:t>
            </a:r>
            <a:r>
              <a:rPr lang="ru-RU" dirty="0">
                <a:latin typeface="Times New Roman"/>
                <a:cs typeface="Times New Roman"/>
              </a:rPr>
              <a:t>.</a:t>
            </a:r>
            <a:endParaRPr lang="ru-RU" dirty="0"/>
          </a:p>
          <a:p>
            <a:r>
              <a:rPr lang="ru-RU" dirty="0">
                <a:latin typeface="Times New Roman"/>
                <a:cs typeface="Times New Roman"/>
              </a:rPr>
              <a:t> </a:t>
            </a:r>
            <a:r>
              <a:rPr lang="ru-RU" dirty="0" err="1">
                <a:latin typeface="Times New Roman"/>
                <a:cs typeface="Times New Roman"/>
              </a:rPr>
              <a:t>Тәуелсіз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Мемлекеттер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Достастығына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қатысушы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мемлекеттердің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еңбекші-мигранттары</a:t>
            </a:r>
            <a:r>
              <a:rPr lang="ru-RU" dirty="0">
                <a:latin typeface="Times New Roman"/>
                <a:cs typeface="Times New Roman"/>
              </a:rPr>
              <a:t> мен </a:t>
            </a:r>
            <a:r>
              <a:rPr lang="ru-RU" dirty="0" err="1">
                <a:latin typeface="Times New Roman"/>
                <a:cs typeface="Times New Roman"/>
              </a:rPr>
              <a:t>олардың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отбасы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мүшелерінің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құқықтық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мәртебесі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туралы</a:t>
            </a:r>
            <a:r>
              <a:rPr lang="ru-RU" dirty="0">
                <a:latin typeface="Times New Roman"/>
                <a:cs typeface="Times New Roman"/>
              </a:rPr>
              <a:t> конвенция.</a:t>
            </a:r>
            <a:endParaRPr lang="ru-RU" dirty="0"/>
          </a:p>
          <a:p>
            <a:r>
              <a:rPr lang="ru-RU" dirty="0" err="1">
                <a:latin typeface="Times New Roman"/>
                <a:cs typeface="Times New Roman"/>
              </a:rPr>
              <a:t>Мигранттарға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қатысты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құқықтар</a:t>
            </a:r>
            <a:r>
              <a:rPr lang="ru-RU" dirty="0">
                <a:latin typeface="Times New Roman"/>
                <a:cs typeface="Times New Roman"/>
              </a:rPr>
              <a:t> мен </a:t>
            </a:r>
            <a:r>
              <a:rPr lang="ru-RU" dirty="0" err="1">
                <a:latin typeface="Times New Roman"/>
                <a:cs typeface="Times New Roman"/>
              </a:rPr>
              <a:t>кепілдіктер</a:t>
            </a:r>
            <a:r>
              <a:rPr lang="ru-RU" dirty="0">
                <a:latin typeface="Times New Roman"/>
                <a:cs typeface="Times New Roman"/>
              </a:rPr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57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FF2869-3F9E-F45F-1C6E-3577B0DB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1081"/>
            <a:ext cx="10373638" cy="874419"/>
          </a:xfrm>
        </p:spPr>
        <p:txBody>
          <a:bodyPr>
            <a:normAutofit/>
          </a:bodyPr>
          <a:lstStyle/>
          <a:p>
            <a:r>
              <a:rPr lang="ru-RU" dirty="0" err="1"/>
              <a:t>Дәріс</a:t>
            </a:r>
            <a:r>
              <a:rPr lang="ru-RU" dirty="0"/>
              <a:t> </a:t>
            </a:r>
            <a:r>
              <a:rPr lang="ru-RU" dirty="0" err="1"/>
              <a:t>мазмұны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D40FD6C-42A8-0CD0-800A-E8AAFE182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93581"/>
            <a:ext cx="5168030" cy="406642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ru-RU" sz="1400" dirty="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аумағына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келу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аумағында</a:t>
            </a:r>
            <a:r>
              <a:rPr lang="ru-RU" sz="1400" dirty="0">
                <a:latin typeface="Times New Roman"/>
                <a:cs typeface="Times New Roman"/>
              </a:rPr>
              <a:t> болу </a:t>
            </a:r>
            <a:r>
              <a:rPr lang="ru-RU" sz="1400" dirty="0" err="1">
                <a:latin typeface="Times New Roman"/>
                <a:cs typeface="Times New Roman"/>
              </a:rPr>
              <a:t>мақсатына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қарай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көшіп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келудің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мынадай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негізгі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түрлері</a:t>
            </a:r>
            <a:r>
              <a:rPr lang="ru-RU" sz="1400" dirty="0">
                <a:latin typeface="Times New Roman"/>
                <a:cs typeface="Times New Roman"/>
              </a:rPr>
              <a:t> бар:</a:t>
            </a:r>
            <a:endParaRPr lang="ru-RU" dirty="0"/>
          </a:p>
          <a:p>
            <a:pPr algn="just"/>
            <a:r>
              <a:rPr lang="ru-RU" sz="1400">
                <a:latin typeface="Times New Roman"/>
                <a:cs typeface="Times New Roman"/>
              </a:rPr>
              <a:t>      1) </a:t>
            </a:r>
            <a:r>
              <a:rPr lang="ru-RU" sz="1400" err="1">
                <a:latin typeface="Times New Roman"/>
                <a:cs typeface="Times New Roman"/>
              </a:rPr>
              <a:t>тарихи</a:t>
            </a:r>
            <a:r>
              <a:rPr lang="ru-RU" sz="1400">
                <a:latin typeface="Times New Roman"/>
                <a:cs typeface="Times New Roman"/>
              </a:rPr>
              <a:t> отанына оралу мақсатында;</a:t>
            </a:r>
            <a:endParaRPr lang="ru-RU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2) </a:t>
            </a:r>
            <a:r>
              <a:rPr lang="ru-RU" sz="1400" dirty="0" err="1">
                <a:latin typeface="Times New Roman"/>
                <a:cs typeface="Times New Roman"/>
              </a:rPr>
              <a:t>отбасын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біріктіру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мақсатында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3) </a:t>
            </a:r>
            <a:r>
              <a:rPr lang="ru-RU" sz="1400" dirty="0" err="1">
                <a:latin typeface="Times New Roman"/>
                <a:cs typeface="Times New Roman"/>
              </a:rPr>
              <a:t>білім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алу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мақсатында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4) </a:t>
            </a:r>
            <a:r>
              <a:rPr lang="ru-RU" sz="1400" dirty="0" err="1">
                <a:latin typeface="Times New Roman"/>
                <a:cs typeface="Times New Roman"/>
              </a:rPr>
              <a:t>еңбек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қызметін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жүзеге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асыру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мақсатында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5) </a:t>
            </a:r>
            <a:r>
              <a:rPr lang="ru-RU" sz="1400" dirty="0" err="1">
                <a:latin typeface="Times New Roman"/>
                <a:cs typeface="Times New Roman"/>
              </a:rPr>
              <a:t>гуманитарлық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саяси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уәждер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бойынша</a:t>
            </a:r>
            <a:r>
              <a:rPr lang="ru-RU" sz="1400" dirty="0">
                <a:latin typeface="Times New Roman"/>
                <a:cs typeface="Times New Roman"/>
              </a:rPr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E2EE782-B505-23CD-E512-137C16374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0009" y="1993581"/>
            <a:ext cx="5157591" cy="406642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algn="just"/>
            <a:r>
              <a:rPr lang="ru-RU" sz="1400" b="1" dirty="0" err="1">
                <a:latin typeface="Times New Roman"/>
                <a:cs typeface="Times New Roman"/>
              </a:rPr>
              <a:t>Қазақстанға</a:t>
            </a:r>
            <a:r>
              <a:rPr lang="ru-RU" sz="1400" b="1" dirty="0">
                <a:latin typeface="Times New Roman"/>
                <a:cs typeface="Times New Roman"/>
              </a:rPr>
              <a:t> </a:t>
            </a:r>
            <a:r>
              <a:rPr lang="ru-RU" sz="1400" b="1" dirty="0" err="1">
                <a:latin typeface="Times New Roman"/>
                <a:cs typeface="Times New Roman"/>
              </a:rPr>
              <a:t>көшіп</a:t>
            </a:r>
            <a:r>
              <a:rPr lang="ru-RU" sz="1400" b="1" dirty="0">
                <a:latin typeface="Times New Roman"/>
                <a:cs typeface="Times New Roman"/>
              </a:rPr>
              <a:t> </a:t>
            </a:r>
            <a:r>
              <a:rPr lang="ru-RU" sz="1400" b="1" dirty="0" err="1">
                <a:latin typeface="Times New Roman"/>
                <a:cs typeface="Times New Roman"/>
              </a:rPr>
              <a:t>келушілердің</a:t>
            </a:r>
            <a:r>
              <a:rPr lang="ru-RU" sz="1400" b="1" dirty="0">
                <a:latin typeface="Times New Roman"/>
                <a:cs typeface="Times New Roman"/>
              </a:rPr>
              <a:t> </a:t>
            </a:r>
            <a:r>
              <a:rPr lang="ru-RU" sz="1400" b="1" dirty="0" err="1">
                <a:latin typeface="Times New Roman"/>
                <a:cs typeface="Times New Roman"/>
              </a:rPr>
              <a:t>құқықтары</a:t>
            </a:r>
            <a:r>
              <a:rPr lang="ru-RU" sz="1400" b="1" dirty="0">
                <a:latin typeface="Times New Roman"/>
                <a:cs typeface="Times New Roman"/>
              </a:rPr>
              <a:t> мен </a:t>
            </a:r>
            <a:r>
              <a:rPr lang="ru-RU" sz="1400" b="1" dirty="0" err="1">
                <a:latin typeface="Times New Roman"/>
                <a:cs typeface="Times New Roman"/>
              </a:rPr>
              <a:t>міндеттері</a:t>
            </a:r>
            <a:r>
              <a:rPr lang="ru-RU" sz="1400" b="1" dirty="0">
                <a:latin typeface="Times New Roman"/>
                <a:cs typeface="Times New Roman"/>
              </a:rPr>
              <a:t>: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1) </a:t>
            </a:r>
            <a:r>
              <a:rPr lang="ru-RU" sz="1400" dirty="0" err="1">
                <a:latin typeface="Times New Roman"/>
                <a:cs typeface="Times New Roman"/>
              </a:rPr>
              <a:t>егер</a:t>
            </a:r>
            <a:r>
              <a:rPr lang="ru-RU" sz="1400" dirty="0">
                <a:latin typeface="Times New Roman"/>
                <a:cs typeface="Times New Roman"/>
              </a:rPr>
              <a:t> </a:t>
            </a:r>
            <a:r>
              <a:rPr lang="ru-RU" sz="1400" dirty="0">
                <a:latin typeface="Times New Roman"/>
                <a:cs typeface="Times New Roman"/>
                <a:hlinkClick r:id="rId2"/>
              </a:rPr>
              <a:t>Конституцияда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заңдарда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халықаралық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шарттарда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өзгеше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көзделмесе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азаматтары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үшін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белгіленген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құқықтар</a:t>
            </a:r>
            <a:r>
              <a:rPr lang="ru-RU" sz="1400" dirty="0">
                <a:latin typeface="Times New Roman"/>
                <a:cs typeface="Times New Roman"/>
              </a:rPr>
              <a:t> мен </a:t>
            </a:r>
            <a:r>
              <a:rPr lang="ru-RU" sz="1400" dirty="0" err="1">
                <a:latin typeface="Times New Roman"/>
                <a:cs typeface="Times New Roman"/>
              </a:rPr>
              <a:t>бостандықтарды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пайдалануға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2) </a:t>
            </a:r>
            <a:r>
              <a:rPr lang="ru-RU" sz="1400" dirty="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заңнамасында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белгіленген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тәртіппен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білім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медициналық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әлеуметтік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көмек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алуға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3) </a:t>
            </a:r>
            <a:r>
              <a:rPr lang="ru-RU" sz="1400" dirty="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көшіп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келушілердің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болуы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үшін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ашық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аумағы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бойынша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еркін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жүріп-тұруға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4) </a:t>
            </a:r>
            <a:r>
              <a:rPr lang="ru-RU" sz="1400" dirty="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заңнамасында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белгіленген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тәртіппен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тұрғылықты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жерін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еркін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таңдауға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5) </a:t>
            </a:r>
            <a:r>
              <a:rPr lang="ru-RU" sz="1400" dirty="0" err="1">
                <a:latin typeface="Times New Roman"/>
                <a:cs typeface="Times New Roman"/>
              </a:rPr>
              <a:t>өзіне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тиесілі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мүліктік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құқықтарын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мүліктік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емес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жеке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құқықтарын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қорғау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үшін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сотқа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мемлекеттік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органдарға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жүгінуге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/>
          </a:p>
          <a:p>
            <a:pPr algn="just"/>
            <a:r>
              <a:rPr lang="ru-RU" sz="1400" dirty="0">
                <a:latin typeface="Times New Roman"/>
                <a:cs typeface="Times New Roman"/>
              </a:rPr>
              <a:t>      6) осы </a:t>
            </a:r>
            <a:r>
              <a:rPr lang="ru-RU" sz="1400" dirty="0" err="1">
                <a:latin typeface="Times New Roman"/>
                <a:cs typeface="Times New Roman"/>
              </a:rPr>
              <a:t>қызмет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түрлері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ақысыз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негізде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көрсетілетін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қандастарды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олардың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отбасы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мүшелерін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қоспағанда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қандастарды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бейімдеу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ықпалдастыру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орталықтарында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ақылы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бейімдеу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ықпалдастыру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қызметтерін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алуға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құқығы</a:t>
            </a:r>
            <a:r>
              <a:rPr lang="ru-RU" sz="1400" dirty="0">
                <a:latin typeface="Times New Roman"/>
                <a:cs typeface="Times New Roman"/>
              </a:rPr>
              <a:t> бар.</a:t>
            </a:r>
            <a:endParaRPr lang="ru-RU"/>
          </a:p>
          <a:p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F284BFA-BB3F-E047-7E53-180DF974F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920A-9BBD-47B2-AC89-D1DA3DE3B5E3}" type="datetime1">
              <a:t>9/19/2024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1304DB7-8209-41A8-49F7-6A819113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242823B-E759-BC1F-D873-16504DF6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6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E3EFD2-EEDD-8DB5-0BA7-726FF12B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31519"/>
            <a:ext cx="10373638" cy="759598"/>
          </a:xfrm>
        </p:spPr>
        <p:txBody>
          <a:bodyPr>
            <a:normAutofit fontScale="90000"/>
          </a:bodyPr>
          <a:lstStyle/>
          <a:p>
            <a:r>
              <a:rPr lang="ru-RU" sz="2400" err="1">
                <a:latin typeface="Times New Roman"/>
                <a:cs typeface="Times New Roman"/>
              </a:rPr>
              <a:t>Барлық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еңбекші-мигранттар</a:t>
            </a:r>
            <a:r>
              <a:rPr lang="ru-RU" sz="2400" dirty="0">
                <a:latin typeface="Times New Roman"/>
                <a:cs typeface="Times New Roman"/>
              </a:rPr>
              <a:t> мен </a:t>
            </a:r>
            <a:r>
              <a:rPr lang="ru-RU" sz="2400" err="1">
                <a:latin typeface="Times New Roman"/>
                <a:cs typeface="Times New Roman"/>
              </a:rPr>
              <a:t>олардың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отбасы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мүшелерінің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құқықтарын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қорғау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туралы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халықаралық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конвенциясы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EF6F398-5A36-2B76-88F7-63E394742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056211"/>
            <a:ext cx="5168030" cy="400379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dirty="0" err="1">
                <a:latin typeface="Times New Roman"/>
                <a:cs typeface="Times New Roman"/>
              </a:rPr>
              <a:t>өмір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сүру</a:t>
            </a:r>
            <a:r>
              <a:rPr lang="ru-RU" sz="1400" dirty="0">
                <a:latin typeface="Times New Roman"/>
                <a:cs typeface="Times New Roman"/>
              </a:rPr>
              <a:t>; </a:t>
            </a:r>
            <a:r>
              <a:rPr lang="ru-RU" sz="1400" dirty="0" err="1">
                <a:latin typeface="Times New Roman"/>
                <a:cs typeface="Times New Roman"/>
              </a:rPr>
              <a:t>бостандық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жеке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басының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ісіне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қол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сұқпау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err="1">
                <a:latin typeface="Times New Roman"/>
                <a:cs typeface="Times New Roman"/>
              </a:rPr>
              <a:t>некеге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тұру</a:t>
            </a:r>
            <a:r>
              <a:rPr lang="ru-RU" sz="1400">
                <a:latin typeface="Times New Roman"/>
                <a:cs typeface="Times New Roman"/>
              </a:rPr>
              <a:t>;</a:t>
            </a:r>
            <a:endParaRPr lang="ru-RU"/>
          </a:p>
          <a:p>
            <a:r>
              <a:rPr lang="ru-RU" sz="1400" dirty="0" err="1">
                <a:latin typeface="Times New Roman"/>
                <a:cs typeface="Times New Roman"/>
              </a:rPr>
              <a:t>қабылдаушы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Тараптың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азаматтарымен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заң</a:t>
            </a:r>
            <a:r>
              <a:rPr lang="ru-RU" sz="1400" dirty="0">
                <a:latin typeface="Times New Roman"/>
                <a:cs typeface="Times New Roman"/>
              </a:rPr>
              <a:t> мен сот </a:t>
            </a:r>
            <a:r>
              <a:rPr lang="ru-RU" sz="1400" dirty="0" err="1">
                <a:latin typeface="Times New Roman"/>
                <a:cs typeface="Times New Roman"/>
              </a:rPr>
              <a:t>алдындағы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теңдік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dirty="0" err="1">
                <a:latin typeface="Times New Roman"/>
                <a:cs typeface="Times New Roman"/>
              </a:rPr>
              <a:t>жеке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немесе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отбасы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өміріне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заңсыз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араласудан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қорғау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dirty="0" err="1">
                <a:latin typeface="Times New Roman"/>
                <a:cs typeface="Times New Roman"/>
              </a:rPr>
              <a:t>тұрғын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жайға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қол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сұғылмаушылыққа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заңсыз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тиісуден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қорғау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dirty="0" err="1">
                <a:latin typeface="Times New Roman"/>
                <a:cs typeface="Times New Roman"/>
              </a:rPr>
              <a:t>жеке</a:t>
            </a:r>
            <a:r>
              <a:rPr lang="ru-RU" sz="1400" dirty="0">
                <a:latin typeface="Times New Roman"/>
                <a:cs typeface="Times New Roman"/>
              </a:rPr>
              <a:t> хат </a:t>
            </a:r>
            <a:r>
              <a:rPr lang="ru-RU" sz="1400" dirty="0" err="1">
                <a:latin typeface="Times New Roman"/>
                <a:cs typeface="Times New Roman"/>
              </a:rPr>
              <a:t>жазысулар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немесе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басқа</a:t>
            </a:r>
            <a:r>
              <a:rPr lang="ru-RU" sz="1400" dirty="0">
                <a:latin typeface="Times New Roman"/>
                <a:cs typeface="Times New Roman"/>
              </a:rPr>
              <a:t> да </a:t>
            </a:r>
            <a:r>
              <a:rPr lang="ru-RU" sz="1400" dirty="0" err="1">
                <a:latin typeface="Times New Roman"/>
                <a:cs typeface="Times New Roman"/>
              </a:rPr>
              <a:t>байланыс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нысандарының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құпиясын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қорғау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dirty="0">
                <a:latin typeface="Times New Roman"/>
                <a:cs typeface="Times New Roman"/>
              </a:rPr>
              <a:t>ар-</a:t>
            </a:r>
            <a:r>
              <a:rPr lang="ru-RU" sz="1400" dirty="0" err="1">
                <a:latin typeface="Times New Roman"/>
                <a:cs typeface="Times New Roman"/>
              </a:rPr>
              <a:t>намыс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ождан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іскерлік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беделін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қорғау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A3EDA71-E243-9260-74FF-AD47D1B2B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0009" y="2045773"/>
            <a:ext cx="5157591" cy="40142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1400" dirty="0" err="1">
                <a:latin typeface="Times New Roman"/>
                <a:cs typeface="Times New Roman"/>
              </a:rPr>
              <a:t>заңды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негізде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тиесілі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жеке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меншігін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қорғау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err="1">
                <a:latin typeface="Times New Roman"/>
                <a:cs typeface="Times New Roman"/>
              </a:rPr>
              <a:t>білім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алу</a:t>
            </a:r>
            <a:r>
              <a:rPr lang="ru-RU" sz="1400">
                <a:latin typeface="Times New Roman"/>
                <a:cs typeface="Times New Roman"/>
              </a:rPr>
              <a:t>;</a:t>
            </a:r>
            <a:endParaRPr lang="ru-RU"/>
          </a:p>
          <a:p>
            <a:r>
              <a:rPr lang="ru-RU" sz="1400" dirty="0" err="1">
                <a:latin typeface="Times New Roman"/>
                <a:cs typeface="Times New Roman"/>
              </a:rPr>
              <a:t>мәдени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өмірге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қол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жеткізу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оған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қатысу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dirty="0" err="1">
                <a:latin typeface="Times New Roman"/>
                <a:cs typeface="Times New Roman"/>
              </a:rPr>
              <a:t>зейнетақыдан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басқа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dirty="0" err="1">
                <a:latin typeface="Times New Roman"/>
                <a:cs typeface="Times New Roman"/>
              </a:rPr>
              <a:t>әлеуметтік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қамсыздандыру</a:t>
            </a:r>
            <a:r>
              <a:rPr lang="ru-RU" sz="1400" dirty="0">
                <a:latin typeface="Times New Roman"/>
                <a:cs typeface="Times New Roman"/>
              </a:rPr>
              <a:t> (</a:t>
            </a:r>
            <a:r>
              <a:rPr lang="ru-RU" sz="1400" dirty="0" err="1">
                <a:latin typeface="Times New Roman"/>
                <a:cs typeface="Times New Roman"/>
              </a:rPr>
              <a:t>әлеуметтік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сақтандыру</a:t>
            </a:r>
            <a:r>
              <a:rPr lang="ru-RU" sz="1400" dirty="0">
                <a:latin typeface="Times New Roman"/>
                <a:cs typeface="Times New Roman"/>
              </a:rPr>
              <a:t>);</a:t>
            </a:r>
            <a:endParaRPr lang="ru-RU" dirty="0"/>
          </a:p>
          <a:p>
            <a:r>
              <a:rPr lang="ru-RU" sz="1400" dirty="0" err="1">
                <a:latin typeface="Times New Roman"/>
                <a:cs typeface="Times New Roman"/>
              </a:rPr>
              <a:t>өтеусіз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негізде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жедел</a:t>
            </a:r>
            <a:r>
              <a:rPr lang="ru-RU" sz="1400" dirty="0">
                <a:latin typeface="Times New Roman"/>
                <a:cs typeface="Times New Roman"/>
              </a:rPr>
              <a:t> (</a:t>
            </a:r>
            <a:r>
              <a:rPr lang="ru-RU" sz="1400" dirty="0" err="1">
                <a:latin typeface="Times New Roman"/>
                <a:cs typeface="Times New Roman"/>
              </a:rPr>
              <a:t>кезек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күттірмейтін</a:t>
            </a:r>
            <a:r>
              <a:rPr lang="ru-RU" sz="1400" dirty="0">
                <a:latin typeface="Times New Roman"/>
                <a:cs typeface="Times New Roman"/>
              </a:rPr>
              <a:t>) </a:t>
            </a:r>
            <a:r>
              <a:rPr lang="ru-RU" sz="1400" dirty="0" err="1">
                <a:latin typeface="Times New Roman"/>
                <a:cs typeface="Times New Roman"/>
              </a:rPr>
              <a:t>медициналық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көмек</a:t>
            </a:r>
            <a:r>
              <a:rPr lang="ru-RU" sz="1400" dirty="0">
                <a:latin typeface="Times New Roman"/>
                <a:cs typeface="Times New Roman"/>
              </a:rPr>
              <a:t>  </a:t>
            </a:r>
            <a:r>
              <a:rPr lang="ru-RU" sz="1400" dirty="0" err="1">
                <a:latin typeface="Times New Roman"/>
                <a:cs typeface="Times New Roman"/>
              </a:rPr>
              <a:t>және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өтеулі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негізде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өзге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медициналық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көмек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алу</a:t>
            </a:r>
            <a:r>
              <a:rPr lang="ru-RU" sz="1400" dirty="0">
                <a:latin typeface="Times New Roman"/>
                <a:cs typeface="Times New Roman"/>
              </a:rPr>
              <a:t>;</a:t>
            </a:r>
            <a:endParaRPr lang="ru-RU" dirty="0"/>
          </a:p>
          <a:p>
            <a:r>
              <a:rPr lang="ru-RU" sz="1400" dirty="0" err="1">
                <a:latin typeface="Times New Roman"/>
                <a:cs typeface="Times New Roman"/>
              </a:rPr>
              <a:t>қабылдаушы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Тарапта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баланың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тууын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тіркеу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құқығын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dirty="0" err="1">
                <a:latin typeface="Times New Roman"/>
                <a:cs typeface="Times New Roman"/>
              </a:rPr>
              <a:t>пайдаланады</a:t>
            </a:r>
            <a:r>
              <a:rPr lang="ru-RU" sz="1400" dirty="0">
                <a:latin typeface="Times New Roman"/>
                <a:cs typeface="Times New Roman"/>
              </a:rPr>
              <a:t>.   </a:t>
            </a:r>
            <a:endParaRPr lang="ru-RU" dirty="0"/>
          </a:p>
          <a:p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017B32-9131-2E77-A50C-D2B988BDF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82F-27C3-47FD-93CE-0E37D4A0716F}" type="datetime1">
              <a:t>9/19/2024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A3FCA54-1EE3-8B39-2919-769502E6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9E8CE5F2-CC6E-1463-58F0-F6856170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6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FE6391-6753-C643-632E-89760B17D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Қорытынды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BA2375-EFFF-6EF6-D6DE-F3A739883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err="1">
                <a:latin typeface="Times New Roman"/>
                <a:cs typeface="Times New Roman"/>
              </a:rPr>
              <a:t>Қазақстан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нәсіліне</a:t>
            </a:r>
            <a:r>
              <a:rPr lang="ru-RU">
                <a:latin typeface="Times New Roman"/>
                <a:cs typeface="Times New Roman"/>
              </a:rPr>
              <a:t>, </a:t>
            </a:r>
            <a:r>
              <a:rPr lang="ru-RU" err="1">
                <a:latin typeface="Times New Roman"/>
                <a:cs typeface="Times New Roman"/>
              </a:rPr>
              <a:t>түсіне</a:t>
            </a:r>
            <a:r>
              <a:rPr lang="ru-RU">
                <a:latin typeface="Times New Roman"/>
                <a:cs typeface="Times New Roman"/>
              </a:rPr>
              <a:t>, </a:t>
            </a:r>
            <a:r>
              <a:rPr lang="ru-RU" err="1">
                <a:latin typeface="Times New Roman"/>
                <a:cs typeface="Times New Roman"/>
              </a:rPr>
              <a:t>ұлтына</a:t>
            </a:r>
            <a:r>
              <a:rPr lang="ru-RU">
                <a:latin typeface="Times New Roman"/>
                <a:cs typeface="Times New Roman"/>
              </a:rPr>
              <a:t>, </a:t>
            </a:r>
            <a:r>
              <a:rPr lang="ru-RU" err="1">
                <a:latin typeface="Times New Roman"/>
                <a:cs typeface="Times New Roman"/>
              </a:rPr>
              <a:t>жынысына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немесе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дініне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байланысты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кемсітушілікті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жою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жөніндегі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Ережелерді</a:t>
            </a:r>
            <a:r>
              <a:rPr lang="ru-RU">
                <a:latin typeface="Times New Roman"/>
                <a:cs typeface="Times New Roman"/>
              </a:rPr>
              <a:t>, </a:t>
            </a:r>
            <a:r>
              <a:rPr lang="ru-RU" err="1">
                <a:latin typeface="Times New Roman"/>
                <a:cs typeface="Times New Roman"/>
              </a:rPr>
              <a:t>сондай-ақ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Еңбек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және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кәсіп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саласындағы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мүмкіндіктер</a:t>
            </a:r>
            <a:r>
              <a:rPr lang="ru-RU">
                <a:latin typeface="Times New Roman"/>
                <a:cs typeface="Times New Roman"/>
              </a:rPr>
              <a:t> мен </a:t>
            </a:r>
            <a:r>
              <a:rPr lang="ru-RU" err="1">
                <a:latin typeface="Times New Roman"/>
                <a:cs typeface="Times New Roman"/>
              </a:rPr>
              <a:t>өтініштердің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теңдігі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туралы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ережелерді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қамтитын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бірқатар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халықаралық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конвенцияларды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ратификациялады</a:t>
            </a:r>
            <a:r>
              <a:rPr lang="ru-RU">
                <a:latin typeface="Times New Roman"/>
                <a:cs typeface="Times New Roman"/>
              </a:rPr>
              <a:t>. </a:t>
            </a:r>
            <a:r>
              <a:rPr lang="ru-RU" err="1">
                <a:latin typeface="Times New Roman"/>
                <a:cs typeface="Times New Roman"/>
              </a:rPr>
              <a:t>Бұл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экономикалық</a:t>
            </a:r>
            <a:r>
              <a:rPr lang="ru-RU">
                <a:latin typeface="Times New Roman"/>
                <a:cs typeface="Times New Roman"/>
              </a:rPr>
              <a:t>, </a:t>
            </a:r>
            <a:r>
              <a:rPr lang="ru-RU" err="1">
                <a:latin typeface="Times New Roman"/>
                <a:cs typeface="Times New Roman"/>
              </a:rPr>
              <a:t>әлеуметтік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және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мәдени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құқықтар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туралы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халықаралық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пактіге</a:t>
            </a:r>
            <a:r>
              <a:rPr lang="ru-RU">
                <a:latin typeface="Times New Roman"/>
                <a:cs typeface="Times New Roman"/>
              </a:rPr>
              <a:t>, ХЕҰ-</a:t>
            </a:r>
            <a:r>
              <a:rPr lang="ru-RU" err="1">
                <a:latin typeface="Times New Roman"/>
                <a:cs typeface="Times New Roman"/>
              </a:rPr>
              <a:t>ның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еңбек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және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кәсіп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саласындағы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кемсітушілік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туралы</a:t>
            </a:r>
            <a:r>
              <a:rPr lang="ru-RU">
                <a:latin typeface="Times New Roman"/>
                <a:cs typeface="Times New Roman"/>
              </a:rPr>
              <a:t> № 111 </a:t>
            </a:r>
            <a:r>
              <a:rPr lang="ru-RU" err="1">
                <a:latin typeface="Times New Roman"/>
                <a:cs typeface="Times New Roman"/>
              </a:rPr>
              <a:t>Конвенциясына</a:t>
            </a:r>
            <a:r>
              <a:rPr lang="ru-RU">
                <a:latin typeface="Times New Roman"/>
                <a:cs typeface="Times New Roman"/>
              </a:rPr>
              <a:t>, ХЕҰ-</a:t>
            </a:r>
            <a:r>
              <a:rPr lang="ru-RU" err="1">
                <a:latin typeface="Times New Roman"/>
                <a:cs typeface="Times New Roman"/>
              </a:rPr>
              <a:t>ның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ерлер</a:t>
            </a:r>
            <a:r>
              <a:rPr lang="ru-RU">
                <a:latin typeface="Times New Roman"/>
                <a:cs typeface="Times New Roman"/>
              </a:rPr>
              <a:t> мен </a:t>
            </a:r>
            <a:r>
              <a:rPr lang="ru-RU" err="1">
                <a:latin typeface="Times New Roman"/>
                <a:cs typeface="Times New Roman"/>
              </a:rPr>
              <a:t>әйелдерге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бірдей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құндылығы</a:t>
            </a:r>
            <a:r>
              <a:rPr lang="ru-RU">
                <a:latin typeface="Times New Roman"/>
                <a:cs typeface="Times New Roman"/>
              </a:rPr>
              <a:t> бар </a:t>
            </a:r>
            <a:r>
              <a:rPr lang="ru-RU" err="1">
                <a:latin typeface="Times New Roman"/>
                <a:cs typeface="Times New Roman"/>
              </a:rPr>
              <a:t>еңбегі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үшін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тең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сыйақы</a:t>
            </a:r>
            <a:r>
              <a:rPr lang="ru-RU">
                <a:latin typeface="Times New Roman"/>
                <a:cs typeface="Times New Roman"/>
              </a:rPr>
              <a:t> беру </a:t>
            </a:r>
            <a:r>
              <a:rPr lang="ru-RU" err="1">
                <a:latin typeface="Times New Roman"/>
                <a:cs typeface="Times New Roman"/>
              </a:rPr>
              <a:t>туралы</a:t>
            </a:r>
            <a:r>
              <a:rPr lang="ru-RU">
                <a:latin typeface="Times New Roman"/>
                <a:cs typeface="Times New Roman"/>
              </a:rPr>
              <a:t> № 100 </a:t>
            </a:r>
            <a:r>
              <a:rPr lang="ru-RU" err="1">
                <a:latin typeface="Times New Roman"/>
                <a:cs typeface="Times New Roman"/>
              </a:rPr>
              <a:t>Конвенциясына</a:t>
            </a:r>
            <a:r>
              <a:rPr lang="ru-RU">
                <a:latin typeface="Times New Roman"/>
                <a:cs typeface="Times New Roman"/>
              </a:rPr>
              <a:t>, </a:t>
            </a:r>
            <a:r>
              <a:rPr lang="ru-RU" err="1">
                <a:latin typeface="Times New Roman"/>
                <a:cs typeface="Times New Roman"/>
              </a:rPr>
              <a:t>әйелдерге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қатысты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кемсітушіліктің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барлық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нысандарын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жою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туралы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Конвенцияға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қатысты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бірқатар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жұмыстар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err="1">
                <a:latin typeface="Times New Roman"/>
                <a:cs typeface="Times New Roman"/>
              </a:rPr>
              <a:t>жасауда</a:t>
            </a:r>
            <a:r>
              <a:rPr lang="ru-RU">
                <a:latin typeface="Times New Roman"/>
                <a:cs typeface="Times New Roman"/>
              </a:rPr>
              <a:t>.</a:t>
            </a:r>
            <a:endParaRPr lang="ru-RU"/>
          </a:p>
          <a:p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ED7F4B8-3E1D-63F1-A9F9-48158D04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0976-E76B-427A-99D9-64392EFF6577}" type="datetime1">
              <a:t>9/19/2024</a:t>
            </a:fld>
            <a:endParaRPr lang="en-US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00CBF95-EA3F-8CD5-02CD-E7343DC16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1E626B-B63F-03FE-3597-D4CF6C1DE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8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AB5B76-EADB-BA31-F3B1-228E359C5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713665"/>
            <a:ext cx="10363200" cy="42281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2400" b="1" err="1">
                <a:latin typeface="Times New Roman"/>
                <a:cs typeface="Times New Roman"/>
              </a:rPr>
              <a:t>Бақылау</a:t>
            </a:r>
            <a:r>
              <a:rPr lang="ru-RU" sz="2400" b="1" dirty="0">
                <a:latin typeface="Times New Roman"/>
                <a:cs typeface="Times New Roman"/>
              </a:rPr>
              <a:t> </a:t>
            </a:r>
            <a:r>
              <a:rPr lang="ru-RU" sz="2400" b="1" err="1">
                <a:latin typeface="Times New Roman"/>
                <a:cs typeface="Times New Roman"/>
              </a:rPr>
              <a:t>сұрақтары</a:t>
            </a:r>
            <a:r>
              <a:rPr lang="ru-RU" sz="2400" b="1" dirty="0">
                <a:latin typeface="Times New Roman"/>
                <a:cs typeface="Times New Roman"/>
              </a:rPr>
              <a:t>:</a:t>
            </a:r>
            <a:endParaRPr lang="ru-RU" sz="2400"/>
          </a:p>
          <a:p>
            <a:pPr marL="457200" indent="-457200">
              <a:buAutoNum type="arabicPeriod"/>
            </a:pPr>
            <a:r>
              <a:rPr lang="ru-RU" sz="2400" err="1">
                <a:latin typeface="Times New Roman"/>
                <a:cs typeface="Times New Roman"/>
              </a:rPr>
              <a:t>Көші-қон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циклі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бойынша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мигранттарға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қолдау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көрсетудің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жалпы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үлгісі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  <a:endParaRPr lang="ru-RU" sz="2400"/>
          </a:p>
          <a:p>
            <a:pPr marL="457200" indent="-457200">
              <a:buAutoNum type="arabicPeriod"/>
            </a:pPr>
            <a:r>
              <a:rPr lang="ru-RU" sz="2400" err="1">
                <a:latin typeface="Times New Roman"/>
                <a:cs typeface="Times New Roman"/>
              </a:rPr>
              <a:t>Қабылдаушы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елдердегі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мигранттарға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қолдау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көрсету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жұмыстары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  <a:endParaRPr lang="ru-RU" sz="2400"/>
          </a:p>
          <a:p>
            <a:pPr marL="457200" indent="-457200">
              <a:buAutoNum type="arabicPeriod"/>
            </a:pPr>
            <a:r>
              <a:rPr lang="ru-RU" sz="2400" err="1">
                <a:latin typeface="Times New Roman"/>
                <a:cs typeface="Times New Roman"/>
              </a:rPr>
              <a:t>Мигранттарға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құқықтық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кеңес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және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заңгерлік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көмек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  <a:endParaRPr lang="ru-RU" sz="2400"/>
          </a:p>
          <a:p>
            <a:pPr marL="457200" indent="-457200">
              <a:buAutoNum type="arabicPeriod"/>
            </a:pPr>
            <a:r>
              <a:rPr lang="ru-RU" sz="2400" err="1">
                <a:latin typeface="Times New Roman"/>
                <a:cs typeface="Times New Roman"/>
              </a:rPr>
              <a:t>Мигранттардың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құқықтарын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жүзеге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асыру</a:t>
            </a:r>
            <a:r>
              <a:rPr lang="ru-RU" sz="2400" dirty="0">
                <a:latin typeface="Times New Roman"/>
                <a:cs typeface="Times New Roman"/>
              </a:rPr>
              <a:t> </a:t>
            </a:r>
            <a:r>
              <a:rPr lang="ru-RU" sz="2400" err="1">
                <a:latin typeface="Times New Roman"/>
                <a:cs typeface="Times New Roman"/>
              </a:rPr>
              <a:t>мүмкіндіктері</a:t>
            </a:r>
            <a:r>
              <a:rPr lang="ru-RU" sz="2400" dirty="0">
                <a:latin typeface="Times New Roman"/>
                <a:cs typeface="Times New Roman"/>
              </a:rPr>
              <a:t>.</a:t>
            </a:r>
            <a:endParaRPr lang="ru-RU" sz="2400" dirty="0"/>
          </a:p>
          <a:p>
            <a:pPr algn="just">
              <a:buAutoNum type="arabicPeriod"/>
            </a:pPr>
            <a:endParaRPr lang="ru-RU"/>
          </a:p>
          <a:p>
            <a:pPr>
              <a:buAutoNum type="arabicPeriod"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720506-1414-8994-0D5F-0E714AFE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B850C-A1E2-4EFB-B477-0E68582F4B82}" type="datetime1">
              <a:t>9/19/2024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C10F73-7C79-CBF7-1237-2D247821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BA605B3-2BF6-3331-A83B-219169DC3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42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9D881FD-4B98-0C8E-B759-38F84F26C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ru-RU" sz="1400" b="1" err="1">
                <a:latin typeface="Times New Roman"/>
                <a:cs typeface="Times New Roman"/>
              </a:rPr>
              <a:t>Әдебиеттер</a:t>
            </a:r>
            <a:r>
              <a:rPr lang="ru-RU" sz="1400" b="1" dirty="0">
                <a:latin typeface="Times New Roman"/>
                <a:cs typeface="Times New Roman"/>
              </a:rPr>
              <a:t>: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sz="1400" err="1">
                <a:latin typeface="Times New Roman"/>
                <a:cs typeface="Times New Roman"/>
              </a:rPr>
              <a:t>Тәуелсіз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Мемлекеттер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Достастығына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қатысушы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мемлекеттердің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еңбекші-мигранттары</a:t>
            </a:r>
            <a:r>
              <a:rPr lang="ru-RU" sz="1400">
                <a:latin typeface="Times New Roman"/>
                <a:cs typeface="Times New Roman"/>
              </a:rPr>
              <a:t> мен </a:t>
            </a:r>
            <a:r>
              <a:rPr lang="ru-RU" sz="1400" err="1">
                <a:latin typeface="Times New Roman"/>
                <a:cs typeface="Times New Roman"/>
              </a:rPr>
              <a:t>олардың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отбасы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мүшелерінің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құқықтық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мәртебесі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туралы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конвенцияға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қол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қою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туралы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Қазақстан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Республикасы</a:t>
            </a:r>
            <a:r>
              <a:rPr lang="ru-RU" sz="140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Президентінің</a:t>
            </a:r>
            <a:r>
              <a:rPr lang="ru-RU" sz="1400">
                <a:latin typeface="Times New Roman"/>
                <a:cs typeface="Times New Roman"/>
              </a:rPr>
              <a:t> 2008 </a:t>
            </a:r>
            <a:r>
              <a:rPr lang="ru-RU" sz="1400" err="1">
                <a:latin typeface="Times New Roman"/>
                <a:cs typeface="Times New Roman"/>
              </a:rPr>
              <a:t>жылғы</a:t>
            </a:r>
            <a:r>
              <a:rPr lang="ru-RU" sz="1400">
                <a:latin typeface="Times New Roman"/>
                <a:cs typeface="Times New Roman"/>
              </a:rPr>
              <a:t> 20 </a:t>
            </a:r>
            <a:r>
              <a:rPr lang="ru-RU" sz="1400" err="1">
                <a:latin typeface="Times New Roman"/>
                <a:cs typeface="Times New Roman"/>
              </a:rPr>
              <a:t>қарашадағы</a:t>
            </a:r>
            <a:r>
              <a:rPr lang="ru-RU" sz="1400">
                <a:latin typeface="Times New Roman"/>
                <a:cs typeface="Times New Roman"/>
              </a:rPr>
              <a:t> N 695 </a:t>
            </a:r>
            <a:r>
              <a:rPr lang="ru-RU" sz="1400" err="1">
                <a:latin typeface="Times New Roman"/>
                <a:cs typeface="Times New Roman"/>
              </a:rPr>
              <a:t>Жарлығы</a:t>
            </a:r>
            <a:endParaRPr lang="ru-RU" err="1"/>
          </a:p>
          <a:p>
            <a:pPr marL="342900" indent="-342900">
              <a:buAutoNum type="arabicPeriod"/>
            </a:pPr>
            <a:r>
              <a:rPr lang="ru-RU" sz="1400" err="1">
                <a:latin typeface="Times New Roman"/>
                <a:cs typeface="Times New Roman"/>
              </a:rPr>
              <a:t>Алуан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түрлі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қоғамдарды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ықпалдастыру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жөніндегі</a:t>
            </a:r>
            <a:r>
              <a:rPr lang="ru-RU" sz="1400" dirty="0">
                <a:latin typeface="Times New Roman"/>
                <a:cs typeface="Times New Roman"/>
              </a:rPr>
              <a:t> Любляна </a:t>
            </a:r>
            <a:r>
              <a:rPr lang="ru-RU" sz="1400" err="1">
                <a:latin typeface="Times New Roman"/>
                <a:cs typeface="Times New Roman"/>
              </a:rPr>
              <a:t>ұсынымдары</a:t>
            </a:r>
            <a:r>
              <a:rPr lang="ru-RU" sz="1400" dirty="0">
                <a:latin typeface="Times New Roman"/>
                <a:cs typeface="Times New Roman"/>
              </a:rPr>
              <a:t>. ЕҚЫҰ </a:t>
            </a:r>
            <a:r>
              <a:rPr lang="ru-RU" sz="1400" err="1">
                <a:latin typeface="Times New Roman"/>
                <a:cs typeface="Times New Roman"/>
              </a:rPr>
              <a:t>Астанадағы</a:t>
            </a:r>
            <a:r>
              <a:rPr lang="ru-RU" sz="1400" dirty="0">
                <a:latin typeface="Times New Roman"/>
                <a:cs typeface="Times New Roman"/>
              </a:rPr>
              <a:t>  </a:t>
            </a:r>
            <a:r>
              <a:rPr lang="ru-RU" sz="1400" err="1">
                <a:latin typeface="Times New Roman"/>
                <a:cs typeface="Times New Roman"/>
              </a:rPr>
              <a:t>бағдарламалар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офисі</a:t>
            </a:r>
            <a:r>
              <a:rPr lang="ru-RU" sz="1400" dirty="0">
                <a:latin typeface="Times New Roman"/>
                <a:cs typeface="Times New Roman"/>
              </a:rPr>
              <a:t>, 2015 ж. </a:t>
            </a:r>
            <a:r>
              <a:rPr lang="ru-RU" sz="1400" err="1">
                <a:latin typeface="Times New Roman"/>
                <a:cs typeface="Times New Roman"/>
              </a:rPr>
              <a:t>Қазақ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тіліндегі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аудармасы</a:t>
            </a:r>
            <a:r>
              <a:rPr lang="ru-RU" sz="1400" dirty="0">
                <a:latin typeface="Times New Roman"/>
                <a:cs typeface="Times New Roman"/>
              </a:rPr>
              <a:t>. 2012 </a:t>
            </a:r>
            <a:r>
              <a:rPr lang="ru-RU" sz="1400" err="1">
                <a:latin typeface="Times New Roman"/>
                <a:cs typeface="Times New Roman"/>
              </a:rPr>
              <a:t>жыл</a:t>
            </a:r>
            <a:r>
              <a:rPr lang="ru-RU" sz="1400" dirty="0">
                <a:latin typeface="Times New Roman"/>
                <a:cs typeface="Times New Roman"/>
              </a:rPr>
              <a:t>, </a:t>
            </a:r>
            <a:r>
              <a:rPr lang="ru-RU" sz="1400" err="1">
                <a:latin typeface="Times New Roman"/>
                <a:cs typeface="Times New Roman"/>
              </a:rPr>
              <a:t>қараша</a:t>
            </a:r>
            <a:r>
              <a:rPr lang="ru-RU" sz="1400" dirty="0">
                <a:latin typeface="Times New Roman"/>
                <a:cs typeface="Times New Roman"/>
              </a:rPr>
              <a:t>. 86 б.</a:t>
            </a:r>
            <a:endParaRPr lang="ru-RU" dirty="0"/>
          </a:p>
          <a:p>
            <a:pPr marL="342900" indent="-342900">
              <a:buAutoNum type="arabicPeriod"/>
            </a:pPr>
            <a:r>
              <a:rPr lang="ru-RU" sz="1400" err="1">
                <a:latin typeface="Times New Roman"/>
                <a:cs typeface="Times New Roman"/>
              </a:rPr>
              <a:t>Халықтың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көші-қоны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туралы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Қазақстан</a:t>
            </a:r>
            <a:r>
              <a:rPr lang="ru-RU" sz="1400" dirty="0">
                <a:latin typeface="Times New Roman"/>
                <a:cs typeface="Times New Roman"/>
              </a:rPr>
              <a:t> </a:t>
            </a:r>
            <a:r>
              <a:rPr lang="ru-RU" sz="1400" err="1">
                <a:latin typeface="Times New Roman"/>
                <a:cs typeface="Times New Roman"/>
              </a:rPr>
              <a:t>Республикасының</a:t>
            </a:r>
            <a:r>
              <a:rPr lang="ru-RU" sz="1400" dirty="0">
                <a:latin typeface="Times New Roman"/>
                <a:cs typeface="Times New Roman"/>
              </a:rPr>
              <a:t> 2011 </a:t>
            </a:r>
            <a:r>
              <a:rPr lang="ru-RU" sz="1400" err="1">
                <a:latin typeface="Times New Roman"/>
                <a:cs typeface="Times New Roman"/>
              </a:rPr>
              <a:t>жылғы</a:t>
            </a:r>
            <a:r>
              <a:rPr lang="ru-RU" sz="1400" dirty="0">
                <a:latin typeface="Times New Roman"/>
                <a:cs typeface="Times New Roman"/>
              </a:rPr>
              <a:t> 22 </a:t>
            </a:r>
            <a:r>
              <a:rPr lang="ru-RU" sz="1400" err="1">
                <a:latin typeface="Times New Roman"/>
                <a:cs typeface="Times New Roman"/>
              </a:rPr>
              <a:t>шілдедегі</a:t>
            </a:r>
            <a:r>
              <a:rPr lang="ru-RU" sz="1400" dirty="0">
                <a:latin typeface="Times New Roman"/>
                <a:cs typeface="Times New Roman"/>
              </a:rPr>
              <a:t> № 477-IV </a:t>
            </a:r>
            <a:r>
              <a:rPr lang="ru-RU" sz="1400" err="1">
                <a:latin typeface="Times New Roman"/>
                <a:cs typeface="Times New Roman"/>
              </a:rPr>
              <a:t>Заңы</a:t>
            </a:r>
            <a:r>
              <a:rPr lang="ru-RU" sz="1400" dirty="0">
                <a:latin typeface="Times New Roman"/>
                <a:cs typeface="Times New Roman"/>
              </a:rPr>
              <a:t>.</a:t>
            </a:r>
            <a:endParaRPr lang="ru-RU" dirty="0"/>
          </a:p>
          <a:p>
            <a:pPr>
              <a:buAutoNum type="arabicPeriod"/>
            </a:pPr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41B715A-EBF6-35CF-AF3D-DBB9954AD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D8691-3BB2-44D6-AB7A-BB55F5424771}" type="datetime1">
              <a:t>9/19/2024</a:t>
            </a:fld>
            <a:endParaRPr lang="en-US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4C4FAAF-A57C-D58E-7C75-8450B082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7EBF2E-FAA8-C115-9E26-93C40434F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dirty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910871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DashVTI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DashVTI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DashVTI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shVTI" id="{E0E31462-65AE-4087-9B94-B3347EE711B2}" vid="{CA8B31CB-369F-4872-A917-A9EAAF9182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315</Words>
  <Application>Microsoft Office PowerPoint</Application>
  <PresentationFormat>Произвольный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DashVTI</vt:lpstr>
      <vt:lpstr>11 Тақырып. Мигранттардың құқықтары мен мүмкіндіктері. </vt:lpstr>
      <vt:lpstr> Жоспар</vt:lpstr>
      <vt:lpstr>Дәріс мазмұны</vt:lpstr>
      <vt:lpstr>Барлық еңбекші-мигранттар мен олардың отбасы мүшелерінің құқықтарын қорғау туралы халықаралық конвенциясы.</vt:lpstr>
      <vt:lpstr>Қорытынды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Тақырып. Мигранттардың құқықтары мен мүмкіндіктері. </dc:title>
  <dc:creator>Гулазия</dc:creator>
  <cp:lastModifiedBy>Hp</cp:lastModifiedBy>
  <cp:revision>47</cp:revision>
  <dcterms:created xsi:type="dcterms:W3CDTF">2024-09-19T15:27:55Z</dcterms:created>
  <dcterms:modified xsi:type="dcterms:W3CDTF">2024-09-19T15:37:05Z</dcterms:modified>
</cp:coreProperties>
</file>