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23"/>
  </p:notesMasterIdLst>
  <p:sldIdLst>
    <p:sldId id="280" r:id="rId3"/>
    <p:sldId id="256" r:id="rId4"/>
    <p:sldId id="257" r:id="rId5"/>
    <p:sldId id="260" r:id="rId6"/>
    <p:sldId id="259" r:id="rId7"/>
    <p:sldId id="261" r:id="rId8"/>
    <p:sldId id="262" r:id="rId9"/>
    <p:sldId id="263" r:id="rId10"/>
    <p:sldId id="264" r:id="rId11"/>
    <p:sldId id="265" r:id="rId12"/>
    <p:sldId id="269" r:id="rId13"/>
    <p:sldId id="271" r:id="rId14"/>
    <p:sldId id="270" r:id="rId15"/>
    <p:sldId id="272" r:id="rId16"/>
    <p:sldId id="273" r:id="rId17"/>
    <p:sldId id="274" r:id="rId18"/>
    <p:sldId id="275" r:id="rId19"/>
    <p:sldId id="278" r:id="rId20"/>
    <p:sldId id="268" r:id="rId21"/>
    <p:sldId id="27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99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7" autoAdjust="0"/>
    <p:restoredTop sz="82877" autoAdjust="0"/>
  </p:normalViewPr>
  <p:slideViewPr>
    <p:cSldViewPr snapToGrid="0">
      <p:cViewPr varScale="1">
        <p:scale>
          <a:sx n="83" d="100"/>
          <a:sy n="83" d="100"/>
        </p:scale>
        <p:origin x="10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5BBAE2-08E6-4ABD-9E1A-5B4B949C1EB7}" type="datetimeFigureOut">
              <a:rPr lang="x-none" smtClean="0"/>
              <a:t>02.03.2022</a:t>
            </a:fld>
            <a:endParaRPr lang="x-none"/>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A8DC58-1519-4342-8323-F22B1E0BAFA7}" type="slidenum">
              <a:rPr lang="x-none" smtClean="0"/>
              <a:t>‹#›</a:t>
            </a:fld>
            <a:endParaRPr lang="x-none"/>
          </a:p>
        </p:txBody>
      </p:sp>
    </p:spTree>
    <p:extLst>
      <p:ext uri="{BB962C8B-B14F-4D97-AF65-F5344CB8AC3E}">
        <p14:creationId xmlns:p14="http://schemas.microsoft.com/office/powerpoint/2010/main" val="328747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pP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In Python, a conditional statement has the form</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if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Boolean expression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indent="90170">
              <a:lnSpc>
                <a:spcPct val="107000"/>
              </a:lnSpc>
              <a:spcAft>
                <a:spcPts val="0"/>
              </a:spcAft>
            </a:pP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block of code</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else:</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indent="90170">
              <a:lnSpc>
                <a:spcPct val="107000"/>
              </a:lnSpc>
              <a:spcAft>
                <a:spcPts val="0"/>
              </a:spcAft>
            </a:pP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block of code</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or</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if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Boolean expression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indent="90170">
              <a:lnSpc>
                <a:spcPct val="107000"/>
              </a:lnSpc>
              <a:spcAft>
                <a:spcPts val="0"/>
              </a:spcAft>
            </a:pP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block of code</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4FA8DC58-1519-4342-8323-F22B1E0BAFA7}" type="slidenum">
              <a:rPr lang="x-none" smtClean="0"/>
              <a:t>3</a:t>
            </a:fld>
            <a:endParaRPr lang="x-none"/>
          </a:p>
        </p:txBody>
      </p:sp>
    </p:spTree>
    <p:extLst>
      <p:ext uri="{BB962C8B-B14F-4D97-AF65-F5344CB8AC3E}">
        <p14:creationId xmlns:p14="http://schemas.microsoft.com/office/powerpoint/2010/main" val="1514646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Figure enhances class Mortgage by adding methods that make it convenient to produce such plots.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nontrivial methods in class Mortgage are </a:t>
            </a:r>
            <a:r>
              <a:rPr lang="en-US" sz="1200" kern="1200" dirty="0" err="1">
                <a:solidFill>
                  <a:schemeClr val="tx1"/>
                </a:solidFill>
                <a:effectLst/>
                <a:latin typeface="+mn-lt"/>
                <a:ea typeface="+mn-ea"/>
                <a:cs typeface="+mn-cs"/>
              </a:rPr>
              <a:t>plotTotPd</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plotNet</a:t>
            </a:r>
            <a:r>
              <a:rPr lang="en-US" sz="1200" kern="1200" dirty="0">
                <a:solidFill>
                  <a:schemeClr val="tx1"/>
                </a:solidFill>
                <a:effectLst/>
                <a:latin typeface="+mn-lt"/>
                <a:ea typeface="+mn-ea"/>
                <a:cs typeface="+mn-cs"/>
              </a:rPr>
              <a:t>. The method </a:t>
            </a:r>
            <a:r>
              <a:rPr lang="en-US" sz="1200" kern="1200" dirty="0" err="1">
                <a:solidFill>
                  <a:schemeClr val="tx1"/>
                </a:solidFill>
                <a:effectLst/>
                <a:latin typeface="+mn-lt"/>
                <a:ea typeface="+mn-ea"/>
                <a:cs typeface="+mn-cs"/>
              </a:rPr>
              <a:t>plotTotPd</a:t>
            </a:r>
            <a:r>
              <a:rPr lang="en-US" sz="1200" kern="1200" dirty="0">
                <a:solidFill>
                  <a:schemeClr val="tx1"/>
                </a:solidFill>
                <a:effectLst/>
                <a:latin typeface="+mn-lt"/>
                <a:ea typeface="+mn-ea"/>
                <a:cs typeface="+mn-cs"/>
              </a:rPr>
              <a:t> simply plots the cumulative total of the payments made. The method </a:t>
            </a:r>
            <a:r>
              <a:rPr lang="en-US" sz="1200" kern="1200" dirty="0" err="1">
                <a:solidFill>
                  <a:schemeClr val="tx1"/>
                </a:solidFill>
                <a:effectLst/>
                <a:latin typeface="+mn-lt"/>
                <a:ea typeface="+mn-ea"/>
                <a:cs typeface="+mn-cs"/>
              </a:rPr>
              <a:t>plotNet</a:t>
            </a:r>
            <a:r>
              <a:rPr lang="en-US" sz="1200" kern="1200" dirty="0">
                <a:solidFill>
                  <a:schemeClr val="tx1"/>
                </a:solidFill>
                <a:effectLst/>
                <a:latin typeface="+mn-lt"/>
                <a:ea typeface="+mn-ea"/>
                <a:cs typeface="+mn-cs"/>
              </a:rPr>
              <a:t> plots an approximation to the total cost of the mortgage over time by plotting the cash expended minus the equity acquired by paying off part of the loan.</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expression </a:t>
            </a:r>
            <a:r>
              <a:rPr lang="en-US" sz="1200" kern="1200" dirty="0" err="1">
                <a:solidFill>
                  <a:schemeClr val="tx1"/>
                </a:solidFill>
                <a:effectLst/>
                <a:latin typeface="+mn-lt"/>
                <a:ea typeface="+mn-ea"/>
                <a:cs typeface="+mn-cs"/>
              </a:rPr>
              <a:t>pylab.array</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self.outstanding</a:t>
            </a:r>
            <a:r>
              <a:rPr lang="en-US" sz="1200" kern="1200" dirty="0">
                <a:solidFill>
                  <a:schemeClr val="tx1"/>
                </a:solidFill>
                <a:effectLst/>
                <a:latin typeface="+mn-lt"/>
                <a:ea typeface="+mn-ea"/>
                <a:cs typeface="+mn-cs"/>
              </a:rPr>
              <a:t>) in the function </a:t>
            </a:r>
            <a:r>
              <a:rPr lang="en-US" sz="1200" kern="1200" dirty="0" err="1">
                <a:solidFill>
                  <a:schemeClr val="tx1"/>
                </a:solidFill>
                <a:effectLst/>
                <a:latin typeface="+mn-lt"/>
                <a:ea typeface="+mn-ea"/>
                <a:cs typeface="+mn-cs"/>
              </a:rPr>
              <a:t>plotNet</a:t>
            </a:r>
            <a:r>
              <a:rPr lang="en-US" sz="1200" kern="1200" dirty="0">
                <a:solidFill>
                  <a:schemeClr val="tx1"/>
                </a:solidFill>
                <a:effectLst/>
                <a:latin typeface="+mn-lt"/>
                <a:ea typeface="+mn-ea"/>
                <a:cs typeface="+mn-cs"/>
              </a:rPr>
              <a:t> performs a type conversion. Thus far, we have been calling the plotting functions of </a:t>
            </a:r>
            <a:r>
              <a:rPr lang="en-US" sz="1200" kern="1200" dirty="0" err="1">
                <a:solidFill>
                  <a:schemeClr val="tx1"/>
                </a:solidFill>
                <a:effectLst/>
                <a:latin typeface="+mn-lt"/>
                <a:ea typeface="+mn-ea"/>
                <a:cs typeface="+mn-cs"/>
              </a:rPr>
              <a:t>PyLab</a:t>
            </a:r>
            <a:r>
              <a:rPr lang="en-US" sz="1200" kern="1200" dirty="0">
                <a:solidFill>
                  <a:schemeClr val="tx1"/>
                </a:solidFill>
                <a:effectLst/>
                <a:latin typeface="+mn-lt"/>
                <a:ea typeface="+mn-ea"/>
                <a:cs typeface="+mn-cs"/>
              </a:rPr>
              <a:t> with arguments of type list. Under the covers, </a:t>
            </a:r>
            <a:r>
              <a:rPr lang="en-US" sz="1200" kern="1200" dirty="0" err="1">
                <a:solidFill>
                  <a:schemeClr val="tx1"/>
                </a:solidFill>
                <a:effectLst/>
                <a:latin typeface="+mn-lt"/>
                <a:ea typeface="+mn-ea"/>
                <a:cs typeface="+mn-cs"/>
              </a:rPr>
              <a:t>PyLab</a:t>
            </a:r>
            <a:r>
              <a:rPr lang="en-US" sz="1200" kern="1200" dirty="0">
                <a:solidFill>
                  <a:schemeClr val="tx1"/>
                </a:solidFill>
                <a:effectLst/>
                <a:latin typeface="+mn-lt"/>
                <a:ea typeface="+mn-ea"/>
                <a:cs typeface="+mn-cs"/>
              </a:rPr>
              <a:t> has been converting these lists to a different type, array, which </a:t>
            </a:r>
            <a:r>
              <a:rPr lang="en-US" sz="1200" kern="1200" dirty="0" err="1">
                <a:solidFill>
                  <a:schemeClr val="tx1"/>
                </a:solidFill>
                <a:effectLst/>
                <a:latin typeface="+mn-lt"/>
                <a:ea typeface="+mn-ea"/>
                <a:cs typeface="+mn-cs"/>
              </a:rPr>
              <a:t>PyLab</a:t>
            </a:r>
            <a:r>
              <a:rPr lang="en-US" sz="1200" kern="1200" dirty="0">
                <a:solidFill>
                  <a:schemeClr val="tx1"/>
                </a:solidFill>
                <a:effectLst/>
                <a:latin typeface="+mn-lt"/>
                <a:ea typeface="+mn-ea"/>
                <a:cs typeface="+mn-cs"/>
              </a:rPr>
              <a:t> inherits from </a:t>
            </a:r>
            <a:r>
              <a:rPr lang="en-US" sz="1200" kern="1200" dirty="0" err="1">
                <a:solidFill>
                  <a:schemeClr val="tx1"/>
                </a:solidFill>
                <a:effectLst/>
                <a:latin typeface="+mn-lt"/>
                <a:ea typeface="+mn-ea"/>
                <a:cs typeface="+mn-cs"/>
              </a:rPr>
              <a:t>numpy</a:t>
            </a:r>
            <a:r>
              <a:rPr lang="en-US" sz="1200" kern="1200" dirty="0">
                <a:solidFill>
                  <a:schemeClr val="tx1"/>
                </a:solidFill>
                <a:effectLst/>
                <a:latin typeface="+mn-lt"/>
                <a:ea typeface="+mn-ea"/>
                <a:cs typeface="+mn-cs"/>
              </a:rPr>
              <a:t>.</a:t>
            </a:r>
            <a:endParaRPr lang="x-none" dirty="0"/>
          </a:p>
        </p:txBody>
      </p:sp>
      <p:sp>
        <p:nvSpPr>
          <p:cNvPr id="4" name="Номер слайда 3"/>
          <p:cNvSpPr>
            <a:spLocks noGrp="1"/>
          </p:cNvSpPr>
          <p:nvPr>
            <p:ph type="sldNum" sz="quarter" idx="5"/>
          </p:nvPr>
        </p:nvSpPr>
        <p:spPr/>
        <p:txBody>
          <a:bodyPr/>
          <a:lstStyle/>
          <a:p>
            <a:fld id="{4FA8DC58-1519-4342-8323-F22B1E0BAFA7}" type="slidenum">
              <a:rPr lang="x-none" smtClean="0"/>
              <a:t>12</a:t>
            </a:fld>
            <a:endParaRPr lang="x-none"/>
          </a:p>
        </p:txBody>
      </p:sp>
    </p:spTree>
    <p:extLst>
      <p:ext uri="{BB962C8B-B14F-4D97-AF65-F5344CB8AC3E}">
        <p14:creationId xmlns:p14="http://schemas.microsoft.com/office/powerpoint/2010/main" val="1929985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Figure contains a straightforward implementation of this </a:t>
            </a:r>
            <a:r>
              <a:rPr lang="en-US" sz="1200" kern="1200" dirty="0" err="1">
                <a:solidFill>
                  <a:schemeClr val="tx1"/>
                </a:solidFill>
                <a:effectLst/>
                <a:latin typeface="+mn-lt"/>
                <a:ea typeface="+mn-ea"/>
                <a:cs typeface="+mn-cs"/>
              </a:rPr>
              <a:t>bruteforce</a:t>
            </a:r>
            <a:r>
              <a:rPr lang="en-US" sz="1200" kern="1200" dirty="0">
                <a:solidFill>
                  <a:schemeClr val="tx1"/>
                </a:solidFill>
                <a:effectLst/>
                <a:latin typeface="+mn-lt"/>
                <a:ea typeface="+mn-ea"/>
                <a:cs typeface="+mn-cs"/>
              </a:rPr>
              <a:t> approach to solving the 0/1 knapsack problem.</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5"/>
          </p:nvPr>
        </p:nvSpPr>
        <p:spPr/>
        <p:txBody>
          <a:bodyPr/>
          <a:lstStyle/>
          <a:p>
            <a:fld id="{4FA8DC58-1519-4342-8323-F22B1E0BAFA7}" type="slidenum">
              <a:rPr lang="x-none" smtClean="0"/>
              <a:t>13</a:t>
            </a:fld>
            <a:endParaRPr lang="x-none"/>
          </a:p>
        </p:txBody>
      </p:sp>
    </p:spTree>
    <p:extLst>
      <p:ext uri="{BB962C8B-B14F-4D97-AF65-F5344CB8AC3E}">
        <p14:creationId xmlns:p14="http://schemas.microsoft.com/office/powerpoint/2010/main" val="3650978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The code in Figure  exploits the optimal substructure and overlapping </a:t>
            </a:r>
            <a:r>
              <a:rPr lang="en-US" sz="1200" kern="1200" dirty="0" err="1">
                <a:solidFill>
                  <a:schemeClr val="tx1"/>
                </a:solidFill>
                <a:effectLst/>
                <a:latin typeface="+mn-lt"/>
                <a:ea typeface="+mn-ea"/>
                <a:cs typeface="+mn-cs"/>
              </a:rPr>
              <a:t>subproblems</a:t>
            </a:r>
            <a:r>
              <a:rPr lang="en-US" sz="1200" kern="1200" dirty="0">
                <a:solidFill>
                  <a:schemeClr val="tx1"/>
                </a:solidFill>
                <a:effectLst/>
                <a:latin typeface="+mn-lt"/>
                <a:ea typeface="+mn-ea"/>
                <a:cs typeface="+mn-cs"/>
              </a:rPr>
              <a:t> to provide a dynamic programming solution to the 0/1 knapsack problem. An extra parameter, memo, has been added to keep track of solutions to </a:t>
            </a:r>
            <a:r>
              <a:rPr lang="en-US" sz="1200" kern="1200" dirty="0" err="1">
                <a:solidFill>
                  <a:schemeClr val="tx1"/>
                </a:solidFill>
                <a:effectLst/>
                <a:latin typeface="+mn-lt"/>
                <a:ea typeface="+mn-ea"/>
                <a:cs typeface="+mn-cs"/>
              </a:rPr>
              <a:t>subproblems</a:t>
            </a:r>
            <a:r>
              <a:rPr lang="en-US" sz="1200" kern="1200" dirty="0">
                <a:solidFill>
                  <a:schemeClr val="tx1"/>
                </a:solidFill>
                <a:effectLst/>
                <a:latin typeface="+mn-lt"/>
                <a:ea typeface="+mn-ea"/>
                <a:cs typeface="+mn-cs"/>
              </a:rPr>
              <a:t> that have already been solved. It is implemented using a dictionary with a key constructed from the length of </a:t>
            </a:r>
            <a:r>
              <a:rPr lang="en-US" sz="1200" kern="1200" dirty="0" err="1">
                <a:solidFill>
                  <a:schemeClr val="tx1"/>
                </a:solidFill>
                <a:effectLst/>
                <a:latin typeface="+mn-lt"/>
                <a:ea typeface="+mn-ea"/>
                <a:cs typeface="+mn-cs"/>
              </a:rPr>
              <a:t>toConsider</a:t>
            </a:r>
            <a:r>
              <a:rPr lang="en-US" sz="1200" kern="1200" dirty="0">
                <a:solidFill>
                  <a:schemeClr val="tx1"/>
                </a:solidFill>
                <a:effectLst/>
                <a:latin typeface="+mn-lt"/>
                <a:ea typeface="+mn-ea"/>
                <a:cs typeface="+mn-cs"/>
              </a:rPr>
              <a:t> and the available weight. The expression </a:t>
            </a:r>
            <a:r>
              <a:rPr lang="en-US" sz="1200" kern="1200" dirty="0" err="1">
                <a:solidFill>
                  <a:schemeClr val="tx1"/>
                </a:solidFill>
                <a:effectLst/>
                <a:latin typeface="+mn-lt"/>
                <a:ea typeface="+mn-ea"/>
                <a:cs typeface="+mn-cs"/>
              </a:rPr>
              <a:t>len</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toConsider</a:t>
            </a:r>
            <a:r>
              <a:rPr lang="en-US" sz="1200" kern="1200" dirty="0">
                <a:solidFill>
                  <a:schemeClr val="tx1"/>
                </a:solidFill>
                <a:effectLst/>
                <a:latin typeface="+mn-lt"/>
                <a:ea typeface="+mn-ea"/>
                <a:cs typeface="+mn-cs"/>
              </a:rPr>
              <a:t>) is a compact way of representing the items still to be considered. This works because items are always removed from the same end (the front) of the list </a:t>
            </a:r>
            <a:r>
              <a:rPr lang="en-US" sz="1200" kern="1200" dirty="0" err="1">
                <a:solidFill>
                  <a:schemeClr val="tx1"/>
                </a:solidFill>
                <a:effectLst/>
                <a:latin typeface="+mn-lt"/>
                <a:ea typeface="+mn-ea"/>
                <a:cs typeface="+mn-cs"/>
              </a:rPr>
              <a:t>toConsider</a:t>
            </a:r>
            <a:r>
              <a:rPr lang="en-US" sz="1200" kern="1200" dirty="0">
                <a:solidFill>
                  <a:schemeClr val="tx1"/>
                </a:solidFill>
                <a:effectLst/>
                <a:latin typeface="+mn-lt"/>
                <a:ea typeface="+mn-ea"/>
                <a:cs typeface="+mn-cs"/>
              </a:rPr>
              <a:t>.</a:t>
            </a:r>
            <a:endParaRPr lang="x-none" b="0" dirty="0"/>
          </a:p>
        </p:txBody>
      </p:sp>
      <p:sp>
        <p:nvSpPr>
          <p:cNvPr id="4" name="Номер слайда 3"/>
          <p:cNvSpPr>
            <a:spLocks noGrp="1"/>
          </p:cNvSpPr>
          <p:nvPr>
            <p:ph type="sldNum" sz="quarter" idx="5"/>
          </p:nvPr>
        </p:nvSpPr>
        <p:spPr/>
        <p:txBody>
          <a:bodyPr/>
          <a:lstStyle/>
          <a:p>
            <a:fld id="{4FA8DC58-1519-4342-8323-F22B1E0BAFA7}" type="slidenum">
              <a:rPr lang="x-none" smtClean="0"/>
              <a:t>14</a:t>
            </a:fld>
            <a:endParaRPr lang="x-none"/>
          </a:p>
        </p:txBody>
      </p:sp>
    </p:spTree>
    <p:extLst>
      <p:ext uri="{BB962C8B-B14F-4D97-AF65-F5344CB8AC3E}">
        <p14:creationId xmlns:p14="http://schemas.microsoft.com/office/powerpoint/2010/main" val="1068725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4FA8DC58-1519-4342-8323-F22B1E0BAFA7}" type="slidenum">
              <a:rPr lang="x-none" smtClean="0"/>
              <a:t>15</a:t>
            </a:fld>
            <a:endParaRPr lang="x-none"/>
          </a:p>
        </p:txBody>
      </p:sp>
    </p:spTree>
    <p:extLst>
      <p:ext uri="{BB962C8B-B14F-4D97-AF65-F5344CB8AC3E}">
        <p14:creationId xmlns:p14="http://schemas.microsoft.com/office/powerpoint/2010/main" val="3257856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Figure 1 contains a function, </a:t>
            </a:r>
            <a:r>
              <a:rPr lang="en-US" sz="1200" kern="1200" dirty="0" err="1">
                <a:solidFill>
                  <a:schemeClr val="tx1"/>
                </a:solidFill>
                <a:effectLst/>
                <a:latin typeface="+mn-lt"/>
                <a:ea typeface="+mn-ea"/>
                <a:cs typeface="+mn-cs"/>
              </a:rPr>
              <a:t>flipPlot</a:t>
            </a:r>
            <a:r>
              <a:rPr lang="en-US" sz="1200" kern="1200" dirty="0">
                <a:solidFill>
                  <a:schemeClr val="tx1"/>
                </a:solidFill>
                <a:effectLst/>
                <a:latin typeface="+mn-lt"/>
                <a:ea typeface="+mn-ea"/>
                <a:cs typeface="+mn-cs"/>
              </a:rPr>
              <a:t>, that produces two plots, Figure 2, intended to show the law of large numbers at work. The first plot shows how the absolute value of the difference between the number of heads and number of tails changes with the number of flips. The second plot compares the ratio of heads to tails versus the number of flips. The line </a:t>
            </a:r>
            <a:r>
              <a:rPr lang="en-US" sz="1200" kern="1200" dirty="0" err="1">
                <a:solidFill>
                  <a:schemeClr val="tx1"/>
                </a:solidFill>
                <a:effectLst/>
                <a:latin typeface="+mn-lt"/>
                <a:ea typeface="+mn-ea"/>
                <a:cs typeface="+mn-cs"/>
              </a:rPr>
              <a:t>random.seed</a:t>
            </a:r>
            <a:r>
              <a:rPr lang="en-US" sz="1200" kern="1200" dirty="0">
                <a:solidFill>
                  <a:schemeClr val="tx1"/>
                </a:solidFill>
                <a:effectLst/>
                <a:latin typeface="+mn-lt"/>
                <a:ea typeface="+mn-ea"/>
                <a:cs typeface="+mn-cs"/>
              </a:rPr>
              <a:t>(0) near the bottom ensures that the pseudorandom number generator used by </a:t>
            </a:r>
            <a:r>
              <a:rPr lang="en-US" sz="1200" kern="1200" dirty="0" err="1">
                <a:solidFill>
                  <a:schemeClr val="tx1"/>
                </a:solidFill>
                <a:effectLst/>
                <a:latin typeface="+mn-lt"/>
                <a:ea typeface="+mn-ea"/>
                <a:cs typeface="+mn-cs"/>
              </a:rPr>
              <a:t>random.random</a:t>
            </a:r>
            <a:r>
              <a:rPr lang="en-US" sz="1200" kern="1200" dirty="0">
                <a:solidFill>
                  <a:schemeClr val="tx1"/>
                </a:solidFill>
                <a:effectLst/>
                <a:latin typeface="+mn-lt"/>
                <a:ea typeface="+mn-ea"/>
                <a:cs typeface="+mn-cs"/>
              </a:rPr>
              <a:t> will generate the same sequence of pseudorandom numbers each time this code is executed. This is convenient for debugging. The function </a:t>
            </a:r>
            <a:r>
              <a:rPr lang="en-US" sz="1200" kern="1200" dirty="0" err="1">
                <a:solidFill>
                  <a:schemeClr val="tx1"/>
                </a:solidFill>
                <a:effectLst/>
                <a:latin typeface="+mn-lt"/>
                <a:ea typeface="+mn-ea"/>
                <a:cs typeface="+mn-cs"/>
              </a:rPr>
              <a:t>random.seed</a:t>
            </a:r>
            <a:r>
              <a:rPr lang="en-US" sz="1200" kern="1200" dirty="0">
                <a:solidFill>
                  <a:schemeClr val="tx1"/>
                </a:solidFill>
                <a:effectLst/>
                <a:latin typeface="+mn-lt"/>
                <a:ea typeface="+mn-ea"/>
                <a:cs typeface="+mn-cs"/>
              </a:rPr>
              <a:t> can be called with any number. If it is called with no argument, the seed is chosen at random.</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5"/>
          </p:nvPr>
        </p:nvSpPr>
        <p:spPr/>
        <p:txBody>
          <a:bodyPr/>
          <a:lstStyle/>
          <a:p>
            <a:fld id="{4FA8DC58-1519-4342-8323-F22B1E0BAFA7}" type="slidenum">
              <a:rPr lang="x-none" smtClean="0"/>
              <a:t>16</a:t>
            </a:fld>
            <a:endParaRPr lang="x-none"/>
          </a:p>
        </p:txBody>
      </p:sp>
    </p:spTree>
    <p:extLst>
      <p:ext uri="{BB962C8B-B14F-4D97-AF65-F5344CB8AC3E}">
        <p14:creationId xmlns:p14="http://schemas.microsoft.com/office/powerpoint/2010/main" val="9394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The code in Figure  was used to plot the mean altitude of the projectile in the four trials against the distance from the point of launch.</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also plots the best linear and quadratic fits to those points. (In case you have forgotten the meaning of multiplying a list by an integer, the expression [0]*</a:t>
            </a:r>
            <a:r>
              <a:rPr lang="en-US" sz="1200" kern="1200" dirty="0" err="1">
                <a:solidFill>
                  <a:schemeClr val="tx1"/>
                </a:solidFill>
                <a:effectLst/>
                <a:latin typeface="+mn-lt"/>
                <a:ea typeface="+mn-ea"/>
                <a:cs typeface="+mn-cs"/>
              </a:rPr>
              <a:t>len</a:t>
            </a:r>
            <a:r>
              <a:rPr lang="en-US" sz="1200" kern="1200" dirty="0">
                <a:solidFill>
                  <a:schemeClr val="tx1"/>
                </a:solidFill>
                <a:effectLst/>
                <a:latin typeface="+mn-lt"/>
                <a:ea typeface="+mn-ea"/>
                <a:cs typeface="+mn-cs"/>
              </a:rPr>
              <a:t>(distances) produces a list of </a:t>
            </a:r>
            <a:r>
              <a:rPr lang="en-US" sz="1200" kern="1200" dirty="0" err="1">
                <a:solidFill>
                  <a:schemeClr val="tx1"/>
                </a:solidFill>
                <a:effectLst/>
                <a:latin typeface="+mn-lt"/>
                <a:ea typeface="+mn-ea"/>
                <a:cs typeface="+mn-cs"/>
              </a:rPr>
              <a:t>len</a:t>
            </a:r>
            <a:r>
              <a:rPr lang="en-US" sz="1200" kern="1200" dirty="0">
                <a:solidFill>
                  <a:schemeClr val="tx1"/>
                </a:solidFill>
                <a:effectLst/>
                <a:latin typeface="+mn-lt"/>
                <a:ea typeface="+mn-ea"/>
                <a:cs typeface="+mn-cs"/>
              </a:rPr>
              <a:t>(distances) 0’s.)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endParaRPr lang="x-none" dirty="0"/>
          </a:p>
        </p:txBody>
      </p:sp>
      <p:sp>
        <p:nvSpPr>
          <p:cNvPr id="4" name="Номер слайда 3"/>
          <p:cNvSpPr>
            <a:spLocks noGrp="1"/>
          </p:cNvSpPr>
          <p:nvPr>
            <p:ph type="sldNum" sz="quarter" idx="5"/>
          </p:nvPr>
        </p:nvSpPr>
        <p:spPr/>
        <p:txBody>
          <a:bodyPr/>
          <a:lstStyle/>
          <a:p>
            <a:fld id="{4FA8DC58-1519-4342-8323-F22B1E0BAFA7}" type="slidenum">
              <a:rPr lang="x-none" smtClean="0"/>
              <a:t>17</a:t>
            </a:fld>
            <a:endParaRPr lang="x-none"/>
          </a:p>
        </p:txBody>
      </p:sp>
    </p:spTree>
    <p:extLst>
      <p:ext uri="{BB962C8B-B14F-4D97-AF65-F5344CB8AC3E}">
        <p14:creationId xmlns:p14="http://schemas.microsoft.com/office/powerpoint/2010/main" val="4042738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K-means clustering </a:t>
            </a:r>
            <a:r>
              <a:rPr lang="en-US" sz="1200" kern="1200" dirty="0">
                <a:solidFill>
                  <a:schemeClr val="tx1"/>
                </a:solidFill>
                <a:effectLst/>
                <a:latin typeface="+mn-lt"/>
                <a:ea typeface="+mn-ea"/>
                <a:cs typeface="+mn-cs"/>
              </a:rPr>
              <a:t>is probably the most widely used clustering method. Its goal is to partition a set of examples into k clusters such that</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Each example is in the cluster whose centroid is the closest centroid to that example, and</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dissimilarity of the set of clusters is minimized.</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Figure contains a function, </a:t>
            </a:r>
            <a:r>
              <a:rPr lang="en-US" sz="1200" kern="1200" dirty="0" err="1">
                <a:solidFill>
                  <a:schemeClr val="tx1"/>
                </a:solidFill>
                <a:effectLst/>
                <a:latin typeface="+mn-lt"/>
                <a:ea typeface="+mn-ea"/>
                <a:cs typeface="+mn-cs"/>
              </a:rPr>
              <a:t>trykmeans</a:t>
            </a:r>
            <a:r>
              <a:rPr lang="en-US" sz="1200" kern="1200" dirty="0">
                <a:solidFill>
                  <a:schemeClr val="tx1"/>
                </a:solidFill>
                <a:effectLst/>
                <a:latin typeface="+mn-lt"/>
                <a:ea typeface="+mn-ea"/>
                <a:cs typeface="+mn-cs"/>
              </a:rPr>
              <a:t>, that calls </a:t>
            </a:r>
            <a:r>
              <a:rPr lang="en-US" sz="1200" kern="1200" dirty="0" err="1">
                <a:solidFill>
                  <a:schemeClr val="tx1"/>
                </a:solidFill>
                <a:effectLst/>
                <a:latin typeface="+mn-lt"/>
                <a:ea typeface="+mn-ea"/>
                <a:cs typeface="+mn-cs"/>
              </a:rPr>
              <a:t>kmeans</a:t>
            </a:r>
            <a:r>
              <a:rPr lang="en-US" sz="1200" kern="1200" dirty="0">
                <a:solidFill>
                  <a:schemeClr val="tx1"/>
                </a:solidFill>
                <a:effectLst/>
                <a:latin typeface="+mn-lt"/>
                <a:ea typeface="+mn-ea"/>
                <a:cs typeface="+mn-cs"/>
              </a:rPr>
              <a:t> multiple times and selects the result with the lowest dissimilarity. If a trial fails because </a:t>
            </a:r>
            <a:r>
              <a:rPr lang="en-US" sz="1200" kern="1200" dirty="0" err="1">
                <a:solidFill>
                  <a:schemeClr val="tx1"/>
                </a:solidFill>
                <a:effectLst/>
                <a:latin typeface="+mn-lt"/>
                <a:ea typeface="+mn-ea"/>
                <a:cs typeface="+mn-cs"/>
              </a:rPr>
              <a:t>kmeans</a:t>
            </a:r>
            <a:r>
              <a:rPr lang="en-US" sz="1200" kern="1200" dirty="0">
                <a:solidFill>
                  <a:schemeClr val="tx1"/>
                </a:solidFill>
                <a:effectLst/>
                <a:latin typeface="+mn-lt"/>
                <a:ea typeface="+mn-ea"/>
                <a:cs typeface="+mn-cs"/>
              </a:rPr>
              <a:t> generated an empty cluster and therefore raised an exception, </a:t>
            </a:r>
            <a:r>
              <a:rPr lang="en-US" sz="1200" kern="1200" dirty="0" err="1">
                <a:solidFill>
                  <a:schemeClr val="tx1"/>
                </a:solidFill>
                <a:effectLst/>
                <a:latin typeface="+mn-lt"/>
                <a:ea typeface="+mn-ea"/>
                <a:cs typeface="+mn-cs"/>
              </a:rPr>
              <a:t>trykmeans</a:t>
            </a:r>
            <a:r>
              <a:rPr lang="en-US" sz="1200" kern="1200" dirty="0">
                <a:solidFill>
                  <a:schemeClr val="tx1"/>
                </a:solidFill>
                <a:effectLst/>
                <a:latin typeface="+mn-lt"/>
                <a:ea typeface="+mn-ea"/>
                <a:cs typeface="+mn-cs"/>
              </a:rPr>
              <a:t> merely tries again-assuming that eventually </a:t>
            </a:r>
            <a:r>
              <a:rPr lang="en-US" sz="1200" kern="1200" dirty="0" err="1">
                <a:solidFill>
                  <a:schemeClr val="tx1"/>
                </a:solidFill>
                <a:effectLst/>
                <a:latin typeface="+mn-lt"/>
                <a:ea typeface="+mn-ea"/>
                <a:cs typeface="+mn-cs"/>
              </a:rPr>
              <a:t>kmeans</a:t>
            </a:r>
            <a:r>
              <a:rPr lang="en-US" sz="1200" kern="1200" dirty="0">
                <a:solidFill>
                  <a:schemeClr val="tx1"/>
                </a:solidFill>
                <a:effectLst/>
                <a:latin typeface="+mn-lt"/>
                <a:ea typeface="+mn-ea"/>
                <a:cs typeface="+mn-cs"/>
              </a:rPr>
              <a:t> will choose an initial set of centroids that successfully converges.</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5"/>
          </p:nvPr>
        </p:nvSpPr>
        <p:spPr/>
        <p:txBody>
          <a:bodyPr/>
          <a:lstStyle/>
          <a:p>
            <a:fld id="{4FA8DC58-1519-4342-8323-F22B1E0BAFA7}" type="slidenum">
              <a:rPr lang="x-none" smtClean="0"/>
              <a:t>18</a:t>
            </a:fld>
            <a:endParaRPr lang="x-none"/>
          </a:p>
        </p:txBody>
      </p:sp>
    </p:spTree>
    <p:extLst>
      <p:ext uri="{BB962C8B-B14F-4D97-AF65-F5344CB8AC3E}">
        <p14:creationId xmlns:p14="http://schemas.microsoft.com/office/powerpoint/2010/main" val="3364317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The code in Figure 1 reimplements the exhaustive enumeration algorithm for finding cube roots. The break statement in the for loop causes the loop to terminate before it has been run on each element in the sequence over which it is iterating.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Figure 2 contains code illustrating how to use this idea to quickly find an approximation to the square root.</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5"/>
          </p:nvPr>
        </p:nvSpPr>
        <p:spPr/>
        <p:txBody>
          <a:bodyPr/>
          <a:lstStyle/>
          <a:p>
            <a:fld id="{4FA8DC58-1519-4342-8323-F22B1E0BAFA7}" type="slidenum">
              <a:rPr lang="x-none" smtClean="0"/>
              <a:t>4</a:t>
            </a:fld>
            <a:endParaRPr lang="x-none"/>
          </a:p>
        </p:txBody>
      </p:sp>
    </p:spTree>
    <p:extLst>
      <p:ext uri="{BB962C8B-B14F-4D97-AF65-F5344CB8AC3E}">
        <p14:creationId xmlns:p14="http://schemas.microsoft.com/office/powerpoint/2010/main" val="2494996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TCP basic tenets: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Every TCP packet is given a sequence number so that the system on the receiving end can put them back together in the right order and can also notice missing packets in the sequence and ask that they be retransmitted.</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Instead of using sequential integers (1, 2, 3...) to sequence packets, TCP uses a counter that counts the number of bytes transmitted. A 1,024-byte packet with a sequence number of 7,200, for example, would be followed by a packet with a sequence number of 8,224. This means that a busy network stack does not have to remember how it broke up a data stream into packets. If asked for a retransmission, it can break up the stream into new packets some other way (which might let it fit more data into a packet if more bytes are now waiting for transmission), and the receiver can still put the packets back together.</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The initial sequence number, in good TCP implementations, is chosen randomly so that villains cannot assume that every connection starts at byte zero. Predictable sequence numbers unfortunately make it easier to craft forged packets that might interrupt a conversation by looking like they are a legitimate part of its data.</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Rather than running very slowly in lock step by needing every packet to be acknowledged before it sends the next one, TCP sends whole bursts of packets at a time before expecting a response. The amount of data that a sender is willing to have on the wire at any given moment is called the size of the TCP window.</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The TCP implementation on the receiving end can regulate the window size of the transmitting end and thus slow or pause the connection. This is called flow control. This lets a receiver forbid the transmission of additional packets in cases where its input buffer is full, and it would have to discard more data anyway even if it were to arrive.</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Finally, if TCP believes that packets are being dropped, it assumes that the network is becoming congested and reduces how much data it sends every second. This can be something of a disaster on  wireless networks and other media where packets are lost simply because of noise. It can also ruin connections that are running fine until a router reboots </a:t>
            </a:r>
            <a:r>
              <a:rPr lang="en-US" sz="1200" kern="1200" dirty="0" err="1">
                <a:solidFill>
                  <a:schemeClr val="tx1"/>
                </a:solidFill>
                <a:effectLst/>
                <a:latin typeface="+mn-lt"/>
                <a:ea typeface="+mn-ea"/>
                <a:cs typeface="+mn-cs"/>
              </a:rPr>
              <a:t>andthe</a:t>
            </a:r>
            <a:r>
              <a:rPr lang="en-US" sz="1200" kern="1200" dirty="0">
                <a:solidFill>
                  <a:schemeClr val="tx1"/>
                </a:solidFill>
                <a:effectLst/>
                <a:latin typeface="+mn-lt"/>
                <a:ea typeface="+mn-ea"/>
                <a:cs typeface="+mn-cs"/>
              </a:rPr>
              <a:t> endpoints cannot talk for, say, 20 seconds. By the time the network comes back up, the two TCP peers will have decided that the network is extraordinarily overloaded with traffic, and upon reestablishing contact, they will at first refuse to send each other data at anything other than a trickle.</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5"/>
          </p:nvPr>
        </p:nvSpPr>
        <p:spPr/>
        <p:txBody>
          <a:bodyPr/>
          <a:lstStyle/>
          <a:p>
            <a:fld id="{4FA8DC58-1519-4342-8323-F22B1E0BAFA7}" type="slidenum">
              <a:rPr lang="x-none" smtClean="0"/>
              <a:t>5</a:t>
            </a:fld>
            <a:endParaRPr lang="x-none"/>
          </a:p>
        </p:txBody>
      </p:sp>
    </p:spTree>
    <p:extLst>
      <p:ext uri="{BB962C8B-B14F-4D97-AF65-F5344CB8AC3E}">
        <p14:creationId xmlns:p14="http://schemas.microsoft.com/office/powerpoint/2010/main" val="3939848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ru-RU" sz="1200" kern="1200" dirty="0" err="1">
                <a:solidFill>
                  <a:schemeClr val="tx1"/>
                </a:solidFill>
                <a:effectLst/>
                <a:latin typeface="+mn-lt"/>
                <a:ea typeface="+mn-ea"/>
                <a:cs typeface="+mn-cs"/>
              </a:rPr>
              <a:t>To</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make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code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simple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powerful</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and</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immune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from</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complexities</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of</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transition</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from</a:t>
            </a:r>
            <a:r>
              <a:rPr lang="ru-RU" sz="1200" kern="1200" dirty="0">
                <a:solidFill>
                  <a:schemeClr val="tx1"/>
                </a:solidFill>
                <a:effectLst/>
                <a:latin typeface="+mn-lt"/>
                <a:ea typeface="+mn-ea"/>
                <a:cs typeface="+mn-cs"/>
              </a:rPr>
              <a:t> IPv4 </a:t>
            </a:r>
            <a:r>
              <a:rPr lang="ru-RU" sz="1200" kern="1200" dirty="0" err="1">
                <a:solidFill>
                  <a:schemeClr val="tx1"/>
                </a:solidFill>
                <a:effectLst/>
                <a:latin typeface="+mn-lt"/>
                <a:ea typeface="+mn-ea"/>
                <a:cs typeface="+mn-cs"/>
              </a:rPr>
              <a:t>to</a:t>
            </a:r>
            <a:r>
              <a:rPr lang="ru-RU" sz="1200" kern="1200" dirty="0">
                <a:solidFill>
                  <a:schemeClr val="tx1"/>
                </a:solidFill>
                <a:effectLst/>
                <a:latin typeface="+mn-lt"/>
                <a:ea typeface="+mn-ea"/>
                <a:cs typeface="+mn-cs"/>
              </a:rPr>
              <a:t> IPv6, </a:t>
            </a:r>
            <a:r>
              <a:rPr lang="ru-RU" sz="1200" kern="1200" dirty="0" err="1">
                <a:solidFill>
                  <a:schemeClr val="tx1"/>
                </a:solidFill>
                <a:effectLst/>
                <a:latin typeface="+mn-lt"/>
                <a:ea typeface="+mn-ea"/>
                <a:cs typeface="+mn-cs"/>
              </a:rPr>
              <a:t>should</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turn</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attention</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to</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one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of</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most</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powerful</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tools</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in</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Python</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socket</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user’s</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arsenal</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getaddrinfo</a:t>
            </a:r>
            <a:r>
              <a:rPr lang="ru-RU" sz="1200" kern="1200" dirty="0">
                <a:solidFill>
                  <a:schemeClr val="tx1"/>
                </a:solidFill>
                <a:effectLst/>
                <a:latin typeface="+mn-lt"/>
                <a:ea typeface="+mn-ea"/>
                <a:cs typeface="+mn-cs"/>
              </a:rPr>
              <a:t>().</a:t>
            </a:r>
          </a:p>
          <a:p>
            <a:r>
              <a:rPr lang="ru-RU" sz="1200" kern="1200" dirty="0" err="1">
                <a:solidFill>
                  <a:schemeClr val="tx1"/>
                </a:solidFill>
                <a:effectLst/>
                <a:latin typeface="+mn-lt"/>
                <a:ea typeface="+mn-ea"/>
                <a:cs typeface="+mn-cs"/>
              </a:rPr>
              <a:t>The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getaddrinfo</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function</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sits</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in</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socket</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module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along</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with</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most</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other</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operations</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that</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involve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addresses</a:t>
            </a:r>
            <a:r>
              <a:rPr lang="ru-RU" sz="1200" kern="1200" dirty="0">
                <a:solidFill>
                  <a:schemeClr val="tx1"/>
                </a:solidFill>
                <a:effectLst/>
                <a:latin typeface="+mn-lt"/>
                <a:ea typeface="+mn-ea"/>
                <a:cs typeface="+mn-cs"/>
              </a:rPr>
              <a:t>.</a:t>
            </a:r>
          </a:p>
          <a:p>
            <a:r>
              <a:rPr lang="ru-RU" sz="1200" kern="1200" dirty="0" err="1">
                <a:solidFill>
                  <a:schemeClr val="tx1"/>
                </a:solidFill>
                <a:effectLst/>
                <a:latin typeface="+mn-lt"/>
                <a:ea typeface="+mn-ea"/>
                <a:cs typeface="+mn-cs"/>
              </a:rPr>
              <a:t>Its</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approach</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is</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simple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Rather</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than</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making</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attack</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addressing</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problem</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piecemeal</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which</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is</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necessary</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when</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using</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older</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routines</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in</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socket</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module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it</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lets</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specify</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everything</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you</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know</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about</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connection</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that</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you</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need</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to</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make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in</a:t>
            </a:r>
            <a:r>
              <a:rPr lang="ru-RU" sz="1200" kern="1200" dirty="0">
                <a:solidFill>
                  <a:schemeClr val="tx1"/>
                </a:solidFill>
                <a:effectLst/>
                <a:latin typeface="+mn-lt"/>
                <a:ea typeface="+mn-ea"/>
                <a:cs typeface="+mn-cs"/>
              </a:rPr>
              <a:t> a </a:t>
            </a:r>
            <a:r>
              <a:rPr lang="ru-RU" sz="1200" kern="1200" dirty="0" err="1">
                <a:solidFill>
                  <a:schemeClr val="tx1"/>
                </a:solidFill>
                <a:effectLst/>
                <a:latin typeface="+mn-lt"/>
                <a:ea typeface="+mn-ea"/>
                <a:cs typeface="+mn-cs"/>
              </a:rPr>
              <a:t>single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call</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In</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response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it</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returns</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all</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of</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coordinates</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which</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are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necessary</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for</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you</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to</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create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and</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connect</a:t>
            </a:r>
            <a:r>
              <a:rPr lang="ru-RU" sz="1200" kern="1200" dirty="0">
                <a:solidFill>
                  <a:schemeClr val="tx1"/>
                </a:solidFill>
                <a:effectLst/>
                <a:latin typeface="+mn-lt"/>
                <a:ea typeface="+mn-ea"/>
                <a:cs typeface="+mn-cs"/>
              </a:rPr>
              <a:t> a </a:t>
            </a:r>
            <a:r>
              <a:rPr lang="ru-RU" sz="1200" kern="1200" dirty="0" err="1">
                <a:solidFill>
                  <a:schemeClr val="tx1"/>
                </a:solidFill>
                <a:effectLst/>
                <a:latin typeface="+mn-lt"/>
                <a:ea typeface="+mn-ea"/>
                <a:cs typeface="+mn-cs"/>
              </a:rPr>
              <a:t>socket</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to</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named</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destination</a:t>
            </a:r>
            <a:r>
              <a:rPr lang="ru-RU" sz="1200" kern="1200" dirty="0">
                <a:solidFill>
                  <a:schemeClr val="tx1"/>
                </a:solidFill>
                <a:effectLst/>
                <a:latin typeface="+mn-lt"/>
                <a:ea typeface="+mn-ea"/>
                <a:cs typeface="+mn-cs"/>
              </a:rPr>
              <a:t>.</a:t>
            </a:r>
          </a:p>
        </p:txBody>
      </p:sp>
      <p:sp>
        <p:nvSpPr>
          <p:cNvPr id="4" name="Номер слайда 3"/>
          <p:cNvSpPr>
            <a:spLocks noGrp="1"/>
          </p:cNvSpPr>
          <p:nvPr>
            <p:ph type="sldNum" sz="quarter" idx="5"/>
          </p:nvPr>
        </p:nvSpPr>
        <p:spPr/>
        <p:txBody>
          <a:bodyPr/>
          <a:lstStyle/>
          <a:p>
            <a:fld id="{4FA8DC58-1519-4342-8323-F22B1E0BAFA7}" type="slidenum">
              <a:rPr lang="x-none" smtClean="0"/>
              <a:t>6</a:t>
            </a:fld>
            <a:endParaRPr lang="x-none"/>
          </a:p>
        </p:txBody>
      </p:sp>
    </p:spTree>
    <p:extLst>
      <p:ext uri="{BB962C8B-B14F-4D97-AF65-F5344CB8AC3E}">
        <p14:creationId xmlns:p14="http://schemas.microsoft.com/office/powerpoint/2010/main" val="696724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This subsection contains a few pragmatic hints about what do when the debugging gets tough.</a:t>
            </a:r>
            <a:endParaRPr lang="ru-RU"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Look for the usual suspects</a:t>
            </a:r>
            <a:r>
              <a:rPr lang="en-US" sz="1200" kern="1200" dirty="0">
                <a:solidFill>
                  <a:schemeClr val="tx1"/>
                </a:solidFill>
                <a:effectLst/>
                <a:latin typeface="+mn-lt"/>
                <a:ea typeface="+mn-ea"/>
                <a:cs typeface="+mn-cs"/>
              </a:rPr>
              <a:t>. E.g., have you</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Passed arguments to a function in the wrong order,</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Misspelled a name, e.g., typed a lowercase letter when you should have typed an uppercase</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one,</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Failed to reinitialize a variable,</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Tested that two floating point values are equal (==) instead of nearly equal (remember that</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floating point arithmetic is not the same as the arithmetic you learned in school),</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Tested for value equality (e.g., compared two lists by writing the expression L1 == L2)</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when you meant object equality (e.g., id(L1) == id(L2)),</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Forgotten that some built-in function has a side effect,</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Forgotten the () that turns a reference to an object of type function into a function</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invocation,</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Created an unintentional alias, or</a:t>
            </a:r>
            <a:endParaRPr lang="ru-R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Made any other mistake that is typical for you.</a:t>
            </a:r>
            <a:endParaRPr lang="ru-RU"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Stop asking yourself why the program isn’t doing what you want it to. Instead, ask yourself why it is doing what it is. </a:t>
            </a:r>
            <a:r>
              <a:rPr lang="en-US" sz="1200" kern="1200" dirty="0">
                <a:solidFill>
                  <a:schemeClr val="tx1"/>
                </a:solidFill>
                <a:effectLst/>
                <a:latin typeface="+mn-lt"/>
                <a:ea typeface="+mn-ea"/>
                <a:cs typeface="+mn-cs"/>
              </a:rPr>
              <a:t>That should be an easier question to answer, and will probably be a good first step in figuring out how to fix the program.</a:t>
            </a:r>
            <a:endParaRPr lang="ru-RU"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Keep in mind that the bug is probably not where you think it is. </a:t>
            </a:r>
            <a:r>
              <a:rPr lang="en-US" sz="1200" kern="1200" dirty="0">
                <a:solidFill>
                  <a:schemeClr val="tx1"/>
                </a:solidFill>
                <a:effectLst/>
                <a:latin typeface="+mn-lt"/>
                <a:ea typeface="+mn-ea"/>
                <a:cs typeface="+mn-cs"/>
              </a:rPr>
              <a:t>If it were, you would probably have found it long ago. One practical way to go about deciding where to look is asking where the bug cannot be. As Sherlock Holmes said, “Eliminate all other factors, and the one which remains must be the truth.”</a:t>
            </a:r>
            <a:endParaRPr lang="ru-RU"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Try to explain the problem to somebody else. </a:t>
            </a:r>
            <a:r>
              <a:rPr lang="en-US" sz="1200" kern="1200" dirty="0">
                <a:solidFill>
                  <a:schemeClr val="tx1"/>
                </a:solidFill>
                <a:effectLst/>
                <a:latin typeface="+mn-lt"/>
                <a:ea typeface="+mn-ea"/>
                <a:cs typeface="+mn-cs"/>
              </a:rPr>
              <a:t>We all develop blind spots. It is often the case that merely attempting to explain the problem to someone will lead you to see things you have missed. A good thing to try to explain is why the bug cannot be in certain places.</a:t>
            </a:r>
            <a:endParaRPr lang="ru-RU"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Don’t believe everything you read. </a:t>
            </a:r>
            <a:r>
              <a:rPr lang="en-US" sz="1200" kern="1200" dirty="0">
                <a:solidFill>
                  <a:schemeClr val="tx1"/>
                </a:solidFill>
                <a:effectLst/>
                <a:latin typeface="+mn-lt"/>
                <a:ea typeface="+mn-ea"/>
                <a:cs typeface="+mn-cs"/>
              </a:rPr>
              <a:t>In particular, don’t believe the documentation. The code may not be doing what the comments suggest.</a:t>
            </a:r>
            <a:endParaRPr lang="ru-RU"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Stop debugging and start writing documentation. </a:t>
            </a:r>
            <a:r>
              <a:rPr lang="en-US" sz="1200" kern="1200" dirty="0">
                <a:solidFill>
                  <a:schemeClr val="tx1"/>
                </a:solidFill>
                <a:effectLst/>
                <a:latin typeface="+mn-lt"/>
                <a:ea typeface="+mn-ea"/>
                <a:cs typeface="+mn-cs"/>
              </a:rPr>
              <a:t>This will help you approach the problem from a different perspective.</a:t>
            </a:r>
            <a:endParaRPr lang="ru-RU"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Walk away, and try again tomorrow</a:t>
            </a:r>
            <a:r>
              <a:rPr lang="en-US" sz="1200" kern="1200" dirty="0">
                <a:solidFill>
                  <a:schemeClr val="tx1"/>
                </a:solidFill>
                <a:effectLst/>
                <a:latin typeface="+mn-lt"/>
                <a:ea typeface="+mn-ea"/>
                <a:cs typeface="+mn-cs"/>
              </a:rPr>
              <a:t>. This may mean that bug is fixed later in time than if you had stuck with it, but you will probably spend a lot less of your time looking for it. That is, it is possible to trade latency for efficiency. (Students, this is an excellent reason to start work on programming problem sets earlier rather than later!)</a:t>
            </a:r>
            <a:endParaRPr lang="en-US" dirty="0"/>
          </a:p>
        </p:txBody>
      </p:sp>
      <p:sp>
        <p:nvSpPr>
          <p:cNvPr id="4" name="Номер слайда 3"/>
          <p:cNvSpPr>
            <a:spLocks noGrp="1"/>
          </p:cNvSpPr>
          <p:nvPr>
            <p:ph type="sldNum" sz="quarter" idx="5"/>
          </p:nvPr>
        </p:nvSpPr>
        <p:spPr/>
        <p:txBody>
          <a:bodyPr/>
          <a:lstStyle/>
          <a:p>
            <a:fld id="{4FA8DC58-1519-4342-8323-F22B1E0BAFA7}" type="slidenum">
              <a:rPr lang="x-none" smtClean="0"/>
              <a:t>7</a:t>
            </a:fld>
            <a:endParaRPr lang="x-none"/>
          </a:p>
        </p:txBody>
      </p:sp>
    </p:spTree>
    <p:extLst>
      <p:ext uri="{BB962C8B-B14F-4D97-AF65-F5344CB8AC3E}">
        <p14:creationId xmlns:p14="http://schemas.microsoft.com/office/powerpoint/2010/main" val="3433881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In many programming languages, the standard approach to dealing with errors is to have functions return a value (often something analogous to Python’s None) indicating that something has gone amiss.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function invocation has to check whether that value has been returned. In Python, it is more usual to have a function raise an exception when it cannot produce a result that is consistent with the function’s specification.</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Python </a:t>
            </a:r>
            <a:r>
              <a:rPr lang="en-US" sz="1200" b="1" kern="1200" dirty="0">
                <a:solidFill>
                  <a:schemeClr val="tx1"/>
                </a:solidFill>
                <a:effectLst/>
                <a:latin typeface="+mn-lt"/>
                <a:ea typeface="+mn-ea"/>
                <a:cs typeface="+mn-cs"/>
              </a:rPr>
              <a:t>raise </a:t>
            </a:r>
            <a:r>
              <a:rPr lang="en-US" sz="1200" kern="1200" dirty="0">
                <a:solidFill>
                  <a:schemeClr val="tx1"/>
                </a:solidFill>
                <a:effectLst/>
                <a:latin typeface="+mn-lt"/>
                <a:ea typeface="+mn-ea"/>
                <a:cs typeface="+mn-cs"/>
              </a:rPr>
              <a:t>statement forces a specified exception to occur. The form of a raise statement is </a:t>
            </a:r>
            <a:r>
              <a:rPr lang="en-US" sz="1200" i="1" kern="1200" dirty="0">
                <a:solidFill>
                  <a:schemeClr val="tx1"/>
                </a:solidFill>
                <a:effectLst/>
                <a:latin typeface="+mn-lt"/>
                <a:ea typeface="+mn-ea"/>
                <a:cs typeface="+mn-cs"/>
              </a:rPr>
              <a:t>raise</a:t>
            </a:r>
            <a:r>
              <a:rPr lang="en-US" sz="1200"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exceptionName</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arguments</a:t>
            </a:r>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i="1" kern="1200" dirty="0" err="1">
                <a:solidFill>
                  <a:schemeClr val="tx1"/>
                </a:solidFill>
                <a:effectLst/>
                <a:latin typeface="+mn-lt"/>
                <a:ea typeface="+mn-ea"/>
                <a:cs typeface="+mn-cs"/>
              </a:rPr>
              <a:t>exceptionName</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usually one of the built-in exceptions, e.g., </a:t>
            </a:r>
            <a:r>
              <a:rPr lang="en-US" sz="1200" kern="1200" dirty="0" err="1">
                <a:solidFill>
                  <a:schemeClr val="tx1"/>
                </a:solidFill>
                <a:effectLst/>
                <a:latin typeface="+mn-lt"/>
                <a:ea typeface="+mn-ea"/>
                <a:cs typeface="+mn-cs"/>
              </a:rPr>
              <a:t>ValueError</a:t>
            </a:r>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5"/>
          </p:nvPr>
        </p:nvSpPr>
        <p:spPr/>
        <p:txBody>
          <a:bodyPr/>
          <a:lstStyle/>
          <a:p>
            <a:fld id="{4FA8DC58-1519-4342-8323-F22B1E0BAFA7}" type="slidenum">
              <a:rPr lang="x-none" smtClean="0"/>
              <a:t>8</a:t>
            </a:fld>
            <a:endParaRPr lang="x-none"/>
          </a:p>
        </p:txBody>
      </p:sp>
    </p:spTree>
    <p:extLst>
      <p:ext uri="{BB962C8B-B14F-4D97-AF65-F5344CB8AC3E}">
        <p14:creationId xmlns:p14="http://schemas.microsoft.com/office/powerpoint/2010/main" val="2051345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In Python, one implements data abstractions using </a:t>
            </a:r>
            <a:r>
              <a:rPr lang="en-US" sz="1200" b="1" kern="1200" dirty="0">
                <a:solidFill>
                  <a:schemeClr val="tx1"/>
                </a:solidFill>
                <a:effectLst/>
                <a:latin typeface="+mn-lt"/>
                <a:ea typeface="+mn-ea"/>
                <a:cs typeface="+mn-cs"/>
              </a:rPr>
              <a:t>classes</a:t>
            </a:r>
            <a:r>
              <a:rPr lang="en-US" sz="1200" kern="1200" dirty="0">
                <a:solidFill>
                  <a:schemeClr val="tx1"/>
                </a:solidFill>
                <a:effectLst/>
                <a:latin typeface="+mn-lt"/>
                <a:ea typeface="+mn-ea"/>
                <a:cs typeface="+mn-cs"/>
              </a:rPr>
              <a:t>. Figure contains a </a:t>
            </a:r>
            <a:r>
              <a:rPr lang="en-US" sz="1200" b="1" kern="1200" dirty="0">
                <a:solidFill>
                  <a:schemeClr val="tx1"/>
                </a:solidFill>
                <a:effectLst/>
                <a:latin typeface="+mn-lt"/>
                <a:ea typeface="+mn-ea"/>
                <a:cs typeface="+mn-cs"/>
              </a:rPr>
              <a:t>class definition </a:t>
            </a:r>
            <a:r>
              <a:rPr lang="en-US" sz="1200" kern="1200" dirty="0">
                <a:solidFill>
                  <a:schemeClr val="tx1"/>
                </a:solidFill>
                <a:effectLst/>
                <a:latin typeface="+mn-lt"/>
                <a:ea typeface="+mn-ea"/>
                <a:cs typeface="+mn-cs"/>
              </a:rPr>
              <a:t>that provides a straightforward implementation of a set-of-integers abstraction called </a:t>
            </a:r>
            <a:r>
              <a:rPr lang="en-US" sz="1200" kern="1200" dirty="0" err="1">
                <a:solidFill>
                  <a:schemeClr val="tx1"/>
                </a:solidFill>
                <a:effectLst/>
                <a:latin typeface="+mn-lt"/>
                <a:ea typeface="+mn-ea"/>
                <a:cs typeface="+mn-cs"/>
              </a:rPr>
              <a:t>IntSet</a:t>
            </a:r>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class definition creates an object of type </a:t>
            </a:r>
            <a:r>
              <a:rPr lang="en-US" sz="1200" kern="1200" dirty="0" err="1">
                <a:solidFill>
                  <a:schemeClr val="tx1"/>
                </a:solidFill>
                <a:effectLst/>
                <a:latin typeface="+mn-lt"/>
                <a:ea typeface="+mn-ea"/>
                <a:cs typeface="+mn-cs"/>
              </a:rPr>
              <a:t>type</a:t>
            </a:r>
            <a:r>
              <a:rPr lang="en-US" sz="1200" kern="1200" dirty="0">
                <a:solidFill>
                  <a:schemeClr val="tx1"/>
                </a:solidFill>
                <a:effectLst/>
                <a:latin typeface="+mn-lt"/>
                <a:ea typeface="+mn-ea"/>
                <a:cs typeface="+mn-cs"/>
              </a:rPr>
              <a:t> and associates with that class object a set of objects of type </a:t>
            </a:r>
            <a:r>
              <a:rPr lang="en-US" sz="1200" kern="1200" dirty="0" err="1">
                <a:solidFill>
                  <a:schemeClr val="tx1"/>
                </a:solidFill>
                <a:effectLst/>
                <a:latin typeface="+mn-lt"/>
                <a:ea typeface="+mn-ea"/>
                <a:cs typeface="+mn-cs"/>
              </a:rPr>
              <a:t>instancemethod</a:t>
            </a:r>
            <a:r>
              <a:rPr lang="en-US" sz="1200" kern="1200" dirty="0">
                <a:solidFill>
                  <a:schemeClr val="tx1"/>
                </a:solidFill>
                <a:effectLst/>
                <a:latin typeface="+mn-lt"/>
                <a:ea typeface="+mn-ea"/>
                <a:cs typeface="+mn-cs"/>
              </a:rPr>
              <a:t>. For example, the expression </a:t>
            </a:r>
            <a:r>
              <a:rPr lang="en-US" sz="1200" kern="1200" dirty="0" err="1">
                <a:solidFill>
                  <a:schemeClr val="tx1"/>
                </a:solidFill>
                <a:effectLst/>
                <a:latin typeface="+mn-lt"/>
                <a:ea typeface="+mn-ea"/>
                <a:cs typeface="+mn-cs"/>
              </a:rPr>
              <a:t>IntSet.insert</a:t>
            </a:r>
            <a:r>
              <a:rPr lang="en-US" sz="1200" kern="1200" dirty="0">
                <a:solidFill>
                  <a:schemeClr val="tx1"/>
                </a:solidFill>
                <a:effectLst/>
                <a:latin typeface="+mn-lt"/>
                <a:ea typeface="+mn-ea"/>
                <a:cs typeface="+mn-cs"/>
              </a:rPr>
              <a:t> refers to the method insert defined in the definition of the class </a:t>
            </a:r>
            <a:r>
              <a:rPr lang="en-US" sz="1200" kern="1200" dirty="0" err="1">
                <a:solidFill>
                  <a:schemeClr val="tx1"/>
                </a:solidFill>
                <a:effectLst/>
                <a:latin typeface="+mn-lt"/>
                <a:ea typeface="+mn-ea"/>
                <a:cs typeface="+mn-cs"/>
              </a:rPr>
              <a:t>IntSet</a:t>
            </a:r>
            <a:r>
              <a:rPr lang="en-US" sz="1200" kern="1200" dirty="0">
                <a:solidFill>
                  <a:schemeClr val="tx1"/>
                </a:solidFill>
                <a:effectLst/>
                <a:latin typeface="+mn-lt"/>
                <a:ea typeface="+mn-ea"/>
                <a:cs typeface="+mn-cs"/>
              </a:rPr>
              <a:t>. And the code print(type(</a:t>
            </a:r>
            <a:r>
              <a:rPr lang="en-US" sz="1200" kern="1200" dirty="0" err="1">
                <a:solidFill>
                  <a:schemeClr val="tx1"/>
                </a:solidFill>
                <a:effectLst/>
                <a:latin typeface="+mn-lt"/>
                <a:ea typeface="+mn-ea"/>
                <a:cs typeface="+mn-cs"/>
              </a:rPr>
              <a:t>IntSet</a:t>
            </a:r>
            <a:r>
              <a:rPr lang="en-US" sz="1200" kern="1200" dirty="0">
                <a:solidFill>
                  <a:schemeClr val="tx1"/>
                </a:solidFill>
                <a:effectLst/>
                <a:latin typeface="+mn-lt"/>
                <a:ea typeface="+mn-ea"/>
                <a:cs typeface="+mn-cs"/>
              </a:rPr>
              <a:t>), type(</a:t>
            </a:r>
            <a:r>
              <a:rPr lang="en-US" sz="1200" kern="1200" dirty="0" err="1">
                <a:solidFill>
                  <a:schemeClr val="tx1"/>
                </a:solidFill>
                <a:effectLst/>
                <a:latin typeface="+mn-lt"/>
                <a:ea typeface="+mn-ea"/>
                <a:cs typeface="+mn-cs"/>
              </a:rPr>
              <a:t>IntSet.insert</a:t>
            </a:r>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endParaRPr lang="x-none" dirty="0"/>
          </a:p>
        </p:txBody>
      </p:sp>
      <p:sp>
        <p:nvSpPr>
          <p:cNvPr id="4" name="Номер слайда 3"/>
          <p:cNvSpPr>
            <a:spLocks noGrp="1"/>
          </p:cNvSpPr>
          <p:nvPr>
            <p:ph type="sldNum" sz="quarter" idx="5"/>
          </p:nvPr>
        </p:nvSpPr>
        <p:spPr/>
        <p:txBody>
          <a:bodyPr/>
          <a:lstStyle/>
          <a:p>
            <a:fld id="{4FA8DC58-1519-4342-8323-F22B1E0BAFA7}" type="slidenum">
              <a:rPr lang="x-none" smtClean="0"/>
              <a:t>9</a:t>
            </a:fld>
            <a:endParaRPr lang="x-none"/>
          </a:p>
        </p:txBody>
      </p:sp>
    </p:spTree>
    <p:extLst>
      <p:ext uri="{BB962C8B-B14F-4D97-AF65-F5344CB8AC3E}">
        <p14:creationId xmlns:p14="http://schemas.microsoft.com/office/powerpoint/2010/main" val="1851128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4FA8DC58-1519-4342-8323-F22B1E0BAFA7}" type="slidenum">
              <a:rPr lang="x-none" smtClean="0"/>
              <a:t>10</a:t>
            </a:fld>
            <a:endParaRPr lang="x-none"/>
          </a:p>
        </p:txBody>
      </p:sp>
    </p:spTree>
    <p:extLst>
      <p:ext uri="{BB962C8B-B14F-4D97-AF65-F5344CB8AC3E}">
        <p14:creationId xmlns:p14="http://schemas.microsoft.com/office/powerpoint/2010/main" val="792260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The sorting algorithm used in most Python implementations is called </a:t>
            </a:r>
            <a:r>
              <a:rPr lang="en-US" sz="1200" b="1" kern="1200" dirty="0" err="1">
                <a:solidFill>
                  <a:schemeClr val="tx1"/>
                </a:solidFill>
                <a:effectLst/>
                <a:latin typeface="+mn-lt"/>
                <a:ea typeface="+mn-ea"/>
                <a:cs typeface="+mn-cs"/>
              </a:rPr>
              <a:t>timsort</a:t>
            </a:r>
            <a:r>
              <a:rPr lang="en-US" sz="1200" kern="1200" dirty="0">
                <a:solidFill>
                  <a:schemeClr val="tx1"/>
                </a:solidFill>
                <a:effectLst/>
                <a:latin typeface="+mn-lt"/>
                <a:ea typeface="+mn-ea"/>
                <a:cs typeface="+mn-cs"/>
              </a:rPr>
              <a:t>. The key idea is to take advantage of the fact that in a lot of data sets the data is already partially sorted. </a:t>
            </a:r>
            <a:r>
              <a:rPr lang="en-US" sz="1200" b="1" kern="1200" dirty="0">
                <a:solidFill>
                  <a:schemeClr val="tx1"/>
                </a:solidFill>
                <a:effectLst/>
                <a:latin typeface="+mn-lt"/>
                <a:ea typeface="+mn-ea"/>
                <a:cs typeface="+mn-cs"/>
              </a:rPr>
              <a:t>Timsort’s </a:t>
            </a:r>
            <a:r>
              <a:rPr lang="en-US" sz="1200" kern="1200" dirty="0">
                <a:solidFill>
                  <a:schemeClr val="tx1"/>
                </a:solidFill>
                <a:effectLst/>
                <a:latin typeface="+mn-lt"/>
                <a:ea typeface="+mn-ea"/>
                <a:cs typeface="+mn-cs"/>
              </a:rPr>
              <a:t>worst-case performance is the same as merge sort’s, but on average it performs considerably better.</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mentioned earlier, the Python method </a:t>
            </a:r>
            <a:r>
              <a:rPr lang="en-US" sz="1200" kern="1200" dirty="0" err="1">
                <a:solidFill>
                  <a:schemeClr val="tx1"/>
                </a:solidFill>
                <a:effectLst/>
                <a:latin typeface="+mn-lt"/>
                <a:ea typeface="+mn-ea"/>
                <a:cs typeface="+mn-cs"/>
              </a:rPr>
              <a:t>list.sort</a:t>
            </a:r>
            <a:r>
              <a:rPr lang="en-US" sz="1200" kern="1200" dirty="0">
                <a:solidFill>
                  <a:schemeClr val="tx1"/>
                </a:solidFill>
                <a:effectLst/>
                <a:latin typeface="+mn-lt"/>
                <a:ea typeface="+mn-ea"/>
                <a:cs typeface="+mn-cs"/>
              </a:rPr>
              <a:t> takes a list as its first argument and modifies that list. In contrast, the Python function sorted takes an </a:t>
            </a:r>
            <a:r>
              <a:rPr lang="en-US" sz="1200" kern="1200" dirty="0" err="1">
                <a:solidFill>
                  <a:schemeClr val="tx1"/>
                </a:solidFill>
                <a:effectLst/>
                <a:latin typeface="+mn-lt"/>
                <a:ea typeface="+mn-ea"/>
                <a:cs typeface="+mn-cs"/>
              </a:rPr>
              <a:t>iterable</a:t>
            </a:r>
            <a:r>
              <a:rPr lang="en-US" sz="1200" kern="1200" dirty="0">
                <a:solidFill>
                  <a:schemeClr val="tx1"/>
                </a:solidFill>
                <a:effectLst/>
                <a:latin typeface="+mn-lt"/>
                <a:ea typeface="+mn-ea"/>
                <a:cs typeface="+mn-cs"/>
              </a:rPr>
              <a:t> object (e.g., a list or a view) as its first argument and returns a new sorted list. For example, the code</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 = [3,5,2]</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 = {'a':12, 'c':5, '</a:t>
            </a:r>
            <a:r>
              <a:rPr lang="en-US" sz="1200" kern="1200" dirty="0" err="1">
                <a:solidFill>
                  <a:schemeClr val="tx1"/>
                </a:solidFill>
                <a:effectLst/>
                <a:latin typeface="+mn-lt"/>
                <a:ea typeface="+mn-ea"/>
                <a:cs typeface="+mn-cs"/>
              </a:rPr>
              <a:t>b':'dog</a:t>
            </a:r>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print(sorted(L)) print(L) </a:t>
            </a:r>
            <a:r>
              <a:rPr lang="en-US" sz="1200" kern="1200" dirty="0" err="1">
                <a:solidFill>
                  <a:schemeClr val="tx1"/>
                </a:solidFill>
                <a:effectLst/>
                <a:latin typeface="+mn-lt"/>
                <a:ea typeface="+mn-ea"/>
                <a:cs typeface="+mn-cs"/>
              </a:rPr>
              <a:t>L.sort</a:t>
            </a:r>
            <a:r>
              <a:rPr lang="en-US" sz="1200" kern="1200" dirty="0">
                <a:solidFill>
                  <a:schemeClr val="tx1"/>
                </a:solidFill>
                <a:effectLst/>
                <a:latin typeface="+mn-lt"/>
                <a:ea typeface="+mn-ea"/>
                <a:cs typeface="+mn-cs"/>
              </a:rPr>
              <a:t>() print(L)</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print(sorted(D)) </a:t>
            </a:r>
            <a:r>
              <a:rPr lang="en-US" sz="1200" kern="1200" dirty="0" err="1">
                <a:solidFill>
                  <a:schemeClr val="tx1"/>
                </a:solidFill>
                <a:effectLst/>
                <a:latin typeface="+mn-lt"/>
                <a:ea typeface="+mn-ea"/>
                <a:cs typeface="+mn-cs"/>
              </a:rPr>
              <a:t>D.sort</a:t>
            </a:r>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will print</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3, 5]</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 5, 2]</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3, 5]</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'b', 'c']</a:t>
            </a:r>
            <a:endParaRPr lang="ru-RU"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AttributeError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dict</a:t>
            </a:r>
            <a:r>
              <a:rPr lang="en-US" sz="1200" kern="1200" dirty="0">
                <a:solidFill>
                  <a:schemeClr val="tx1"/>
                </a:solidFill>
                <a:effectLst/>
                <a:latin typeface="+mn-lt"/>
                <a:ea typeface="+mn-ea"/>
                <a:cs typeface="+mn-cs"/>
              </a:rPr>
              <a:t>' object has no attribute</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'sort'</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Notice that when the sorted function is applied to a dictionary, it returns a sorted list of the keys of the dictionary. In contrast, when the sort method is applied to a dictionary, it causes an exception to be raised since there is no method </a:t>
            </a:r>
            <a:r>
              <a:rPr lang="en-US" sz="1200" kern="1200" dirty="0" err="1">
                <a:solidFill>
                  <a:schemeClr val="tx1"/>
                </a:solidFill>
                <a:effectLst/>
                <a:latin typeface="+mn-lt"/>
                <a:ea typeface="+mn-ea"/>
                <a:cs typeface="+mn-cs"/>
              </a:rPr>
              <a:t>dict.sort</a:t>
            </a:r>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5"/>
          </p:nvPr>
        </p:nvSpPr>
        <p:spPr/>
        <p:txBody>
          <a:bodyPr/>
          <a:lstStyle/>
          <a:p>
            <a:fld id="{4FA8DC58-1519-4342-8323-F22B1E0BAFA7}" type="slidenum">
              <a:rPr lang="x-none" smtClean="0"/>
              <a:t>11</a:t>
            </a:fld>
            <a:endParaRPr lang="x-none"/>
          </a:p>
        </p:txBody>
      </p:sp>
    </p:spTree>
    <p:extLst>
      <p:ext uri="{BB962C8B-B14F-4D97-AF65-F5344CB8AC3E}">
        <p14:creationId xmlns:p14="http://schemas.microsoft.com/office/powerpoint/2010/main" val="1446647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95B9644-A659-4D1D-881D-634A36E5AA14}" type="datetimeFigureOut">
              <a:rPr lang="x-none" smtClean="0"/>
              <a:t>02.03.2022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2573528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x-none" smtClean="0"/>
              <a:t>02.03.2022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1387870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x-none" smtClean="0"/>
              <a:t>02.03.2022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2642650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3061755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1188800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2026492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95B9644-A659-4D1D-881D-634A36E5AA14}" type="datetimeFigureOut">
              <a:rPr lang="ru-KZ" smtClean="0"/>
              <a:t>03/02/2022</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372618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5B9644-A659-4D1D-881D-634A36E5AA14}" type="datetimeFigureOut">
              <a:rPr lang="ru-KZ" smtClean="0"/>
              <a:t>03/02/2022</a:t>
            </a:fld>
            <a:endParaRPr lang="ru-KZ"/>
          </a:p>
        </p:txBody>
      </p:sp>
      <p:sp>
        <p:nvSpPr>
          <p:cNvPr id="8" name="Footer Placeholder 7"/>
          <p:cNvSpPr>
            <a:spLocks noGrp="1"/>
          </p:cNvSpPr>
          <p:nvPr>
            <p:ph type="ftr" sz="quarter" idx="11"/>
          </p:nvPr>
        </p:nvSpPr>
        <p:spPr/>
        <p:txBody>
          <a:bodyPr/>
          <a:lstStyle/>
          <a:p>
            <a:endParaRPr lang="ru-KZ"/>
          </a:p>
        </p:txBody>
      </p:sp>
      <p:sp>
        <p:nvSpPr>
          <p:cNvPr id="9" name="Slide Number Placeholder 8"/>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2100880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95B9644-A659-4D1D-881D-634A36E5AA14}" type="datetimeFigureOut">
              <a:rPr lang="ru-KZ" smtClean="0"/>
              <a:t>03/02/2022</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1931611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B9644-A659-4D1D-881D-634A36E5AA14}" type="datetimeFigureOut">
              <a:rPr lang="ru-KZ" smtClean="0"/>
              <a:t>03/02/2022</a:t>
            </a:fld>
            <a:endParaRPr lang="ru-KZ"/>
          </a:p>
        </p:txBody>
      </p:sp>
      <p:sp>
        <p:nvSpPr>
          <p:cNvPr id="3" name="Footer Placeholder 2"/>
          <p:cNvSpPr>
            <a:spLocks noGrp="1"/>
          </p:cNvSpPr>
          <p:nvPr>
            <p:ph type="ftr" sz="quarter" idx="11"/>
          </p:nvPr>
        </p:nvSpPr>
        <p:spPr/>
        <p:txBody>
          <a:bodyPr/>
          <a:lstStyle/>
          <a:p>
            <a:endParaRPr lang="ru-KZ"/>
          </a:p>
        </p:txBody>
      </p:sp>
      <p:sp>
        <p:nvSpPr>
          <p:cNvPr id="4" name="Slide Number Placeholder 3"/>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1407733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95B9644-A659-4D1D-881D-634A36E5AA14}" type="datetimeFigureOut">
              <a:rPr lang="ru-KZ" smtClean="0"/>
              <a:t>03/02/2022</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1937765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x-none" smtClean="0"/>
              <a:t>02.03.2022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149963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95B9644-A659-4D1D-881D-634A36E5AA14}" type="datetimeFigureOut">
              <a:rPr lang="ru-KZ" smtClean="0"/>
              <a:t>03/02/2022</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2766753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2292842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2103242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95B9644-A659-4D1D-881D-634A36E5AA14}" type="datetimeFigureOut">
              <a:rPr lang="x-none" smtClean="0"/>
              <a:t>02.03.2022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1255360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95B9644-A659-4D1D-881D-634A36E5AA14}" type="datetimeFigureOut">
              <a:rPr lang="x-none" smtClean="0"/>
              <a:t>02.03.2022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4111340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5B9644-A659-4D1D-881D-634A36E5AA14}" type="datetimeFigureOut">
              <a:rPr lang="x-none" smtClean="0"/>
              <a:t>02.03.2022</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351834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95B9644-A659-4D1D-881D-634A36E5AA14}" type="datetimeFigureOut">
              <a:rPr lang="x-none" smtClean="0"/>
              <a:t>02.03.2022</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486676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B9644-A659-4D1D-881D-634A36E5AA14}" type="datetimeFigureOut">
              <a:rPr lang="x-none" smtClean="0"/>
              <a:t>02.03.2022</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4204220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95B9644-A659-4D1D-881D-634A36E5AA14}" type="datetimeFigureOut">
              <a:rPr lang="x-none" smtClean="0"/>
              <a:t>02.03.2022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3627430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95B9644-A659-4D1D-881D-634A36E5AA14}" type="datetimeFigureOut">
              <a:rPr lang="x-none" smtClean="0"/>
              <a:t>02.03.2022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3320336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5B9644-A659-4D1D-881D-634A36E5AA14}" type="datetimeFigureOut">
              <a:rPr lang="x-none" smtClean="0"/>
              <a:t>02.03.2022</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FCF59-7229-4740-87DA-3B49988FC47E}" type="slidenum">
              <a:rPr lang="x-none" smtClean="0"/>
              <a:t>‹#›</a:t>
            </a:fld>
            <a:endParaRPr lang="x-none"/>
          </a:p>
        </p:txBody>
      </p:sp>
    </p:spTree>
    <p:extLst>
      <p:ext uri="{BB962C8B-B14F-4D97-AF65-F5344CB8AC3E}">
        <p14:creationId xmlns:p14="http://schemas.microsoft.com/office/powerpoint/2010/main" val="29771209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5B9644-A659-4D1D-881D-634A36E5AA14}" type="datetimeFigureOut">
              <a:rPr lang="ru-KZ" smtClean="0"/>
              <a:t>03/02/2022</a:t>
            </a:fld>
            <a:endParaRPr lang="ru-K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K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FCF59-7229-4740-87DA-3B49988FC47E}" type="slidenum">
              <a:rPr lang="ru-KZ" smtClean="0"/>
              <a:t>‹#›</a:t>
            </a:fld>
            <a:endParaRPr lang="ru-KZ"/>
          </a:p>
        </p:txBody>
      </p:sp>
    </p:spTree>
    <p:extLst>
      <p:ext uri="{BB962C8B-B14F-4D97-AF65-F5344CB8AC3E}">
        <p14:creationId xmlns:p14="http://schemas.microsoft.com/office/powerpoint/2010/main" val="30220975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9A9220-6642-4333-BD3E-9C1774A6E0F6}"/>
              </a:ext>
            </a:extLst>
          </p:cNvPr>
          <p:cNvSpPr>
            <a:spLocks noGrp="1"/>
          </p:cNvSpPr>
          <p:nvPr>
            <p:ph type="ctrTitle" idx="4294967295"/>
          </p:nvPr>
        </p:nvSpPr>
        <p:spPr>
          <a:xfrm>
            <a:off x="0" y="698820"/>
            <a:ext cx="9144000" cy="638202"/>
          </a:xfrm>
        </p:spPr>
        <p:txBody>
          <a:bodyPr>
            <a:normAutofit/>
          </a:bodyPr>
          <a:lstStyle/>
          <a:p>
            <a:pPr algn="ctr"/>
            <a:r>
              <a:rPr lang="en-US" sz="3200" b="1" dirty="0">
                <a:solidFill>
                  <a:schemeClr val="bg1"/>
                </a:solidFill>
                <a:latin typeface="Cambria" panose="02040503050406030204" pitchFamily="18" charset="0"/>
                <a:ea typeface="Cambria" panose="02040503050406030204" pitchFamily="18" charset="0"/>
                <a:cs typeface="Arial" panose="020B0604020202020204" pitchFamily="34" charset="0"/>
              </a:rPr>
              <a:t>Python programming application</a:t>
            </a:r>
            <a:endParaRPr lang="ru-KZ" sz="32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sp>
        <p:nvSpPr>
          <p:cNvPr id="4" name="TextBox 3">
            <a:extLst>
              <a:ext uri="{FF2B5EF4-FFF2-40B4-BE49-F238E27FC236}">
                <a16:creationId xmlns:a16="http://schemas.microsoft.com/office/drawing/2014/main" id="{19479759-3A73-48C1-A459-0619178EDF89}"/>
              </a:ext>
            </a:extLst>
          </p:cNvPr>
          <p:cNvSpPr txBox="1"/>
          <p:nvPr/>
        </p:nvSpPr>
        <p:spPr>
          <a:xfrm>
            <a:off x="0" y="6279703"/>
            <a:ext cx="9144000" cy="55399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This document has been produced with the support of the EUROPEAN COMMISSION under the ERASMUS+ </a:t>
            </a:r>
            <a:r>
              <a:rPr kumimoji="0" lang="en-US" sz="1000" b="0"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mn-cs"/>
              </a:rPr>
              <a:t>Programme</a:t>
            </a: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KA2 – Capacity Building in the Field of Higher Education: 598092-EPP-1-2018-1-BG-EPPKA2-CBHE-SP.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It reflects the views only of the authors, and the Commission cannot be held responsible for any use which may be made of the information contained therein.</a:t>
            </a:r>
            <a:endParaRPr kumimoji="0" lang="en-US" sz="1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Заголовок 1">
            <a:extLst>
              <a:ext uri="{FF2B5EF4-FFF2-40B4-BE49-F238E27FC236}">
                <a16:creationId xmlns:a16="http://schemas.microsoft.com/office/drawing/2014/main" id="{0B2D959F-E313-422C-9A99-098218ACF874}"/>
              </a:ext>
            </a:extLst>
          </p:cNvPr>
          <p:cNvSpPr txBox="1">
            <a:spLocks/>
          </p:cNvSpPr>
          <p:nvPr/>
        </p:nvSpPr>
        <p:spPr>
          <a:xfrm>
            <a:off x="0" y="5327672"/>
            <a:ext cx="9144000" cy="638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Anara Karymsakova</a:t>
            </a:r>
          </a:p>
        </p:txBody>
      </p:sp>
      <p:pic>
        <p:nvPicPr>
          <p:cNvPr id="7" name="Рисунок 6">
            <a:extLst>
              <a:ext uri="{FF2B5EF4-FFF2-40B4-BE49-F238E27FC236}">
                <a16:creationId xmlns:a16="http://schemas.microsoft.com/office/drawing/2014/main" id="{6341DC1C-2FF9-4816-B752-7457FEF4C6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7957" y="1627089"/>
            <a:ext cx="2528086" cy="3603822"/>
          </a:xfrm>
          <a:prstGeom prst="rect">
            <a:avLst/>
          </a:prstGeom>
        </p:spPr>
      </p:pic>
      <p:pic>
        <p:nvPicPr>
          <p:cNvPr id="6" name="Рисунок 5" descr="Изображение выглядит как человек, занавеска, внутренний&#10;&#10;Автоматически созданное описание">
            <a:extLst>
              <a:ext uri="{FF2B5EF4-FFF2-40B4-BE49-F238E27FC236}">
                <a16:creationId xmlns:a16="http://schemas.microsoft.com/office/drawing/2014/main" id="{57825C47-EB8C-413E-90FF-5AF4009AC3F3}"/>
              </a:ext>
            </a:extLst>
          </p:cNvPr>
          <p:cNvPicPr>
            <a:picLocks noChangeAspect="1"/>
          </p:cNvPicPr>
          <p:nvPr/>
        </p:nvPicPr>
        <p:blipFill rotWithShape="1">
          <a:blip r:embed="rId3">
            <a:extLst>
              <a:ext uri="{28A0092B-C50C-407E-A947-70E740481C1C}">
                <a14:useLocalDpi xmlns:a14="http://schemas.microsoft.com/office/drawing/2010/main" val="0"/>
              </a:ext>
            </a:extLst>
          </a:blip>
          <a:srcRect l="7850" r="8193"/>
          <a:stretch/>
        </p:blipFill>
        <p:spPr>
          <a:xfrm>
            <a:off x="3205975" y="1627089"/>
            <a:ext cx="2732050" cy="3603822"/>
          </a:xfrm>
          <a:prstGeom prst="rect">
            <a:avLst/>
          </a:prstGeom>
        </p:spPr>
      </p:pic>
      <p:sp>
        <p:nvSpPr>
          <p:cNvPr id="8" name="Заголовок 1">
            <a:extLst>
              <a:ext uri="{FF2B5EF4-FFF2-40B4-BE49-F238E27FC236}">
                <a16:creationId xmlns:a16="http://schemas.microsoft.com/office/drawing/2014/main" id="{5CDBD931-D13D-469E-903C-8681D965CCC6}"/>
              </a:ext>
            </a:extLst>
          </p:cNvPr>
          <p:cNvSpPr txBox="1">
            <a:spLocks/>
          </p:cNvSpPr>
          <p:nvPr/>
        </p:nvSpPr>
        <p:spPr>
          <a:xfrm>
            <a:off x="0" y="5903139"/>
            <a:ext cx="9144000" cy="291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E-mail:</a:t>
            </a:r>
            <a:r>
              <a:rPr kumimoji="0" lang="kk-KZ" sz="1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1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hatae@mail.ru</a:t>
            </a:r>
          </a:p>
        </p:txBody>
      </p:sp>
    </p:spTree>
    <p:extLst>
      <p:ext uri="{BB962C8B-B14F-4D97-AF65-F5344CB8AC3E}">
        <p14:creationId xmlns:p14="http://schemas.microsoft.com/office/powerpoint/2010/main" val="40019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FA35A89-00CB-49D0-8732-4B0CAD3A6F55}"/>
              </a:ext>
            </a:extLst>
          </p:cNvPr>
          <p:cNvSpPr/>
          <p:nvPr/>
        </p:nvSpPr>
        <p:spPr>
          <a:xfrm>
            <a:off x="0" y="694087"/>
            <a:ext cx="9143999"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A simplistic introduction to algorithmic complexity</a:t>
            </a:r>
            <a:endParaRPr lang="x-none" sz="2400" b="1" dirty="0">
              <a:solidFill>
                <a:srgbClr val="FFFF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27CD7DD-6E50-4F18-AB01-7F155A167EF4}"/>
              </a:ext>
            </a:extLst>
          </p:cNvPr>
          <p:cNvSpPr txBox="1"/>
          <p:nvPr/>
        </p:nvSpPr>
        <p:spPr>
          <a:xfrm>
            <a:off x="1215851" y="1458718"/>
            <a:ext cx="7214716" cy="3170099"/>
          </a:xfrm>
          <a:prstGeom prst="rect">
            <a:avLst/>
          </a:prstGeom>
          <a:noFill/>
        </p:spPr>
        <p:txBody>
          <a:bodyPr wrap="square">
            <a:spAutoFit/>
          </a:bodyPr>
          <a:lstStyle/>
          <a:p>
            <a:pPr algn="ctr"/>
            <a:r>
              <a:rPr lang="en-US" sz="2000" dirty="0">
                <a:solidFill>
                  <a:srgbClr val="FFFF00"/>
                </a:solidFill>
                <a:latin typeface="Times New Roman" panose="02020603050405020304" pitchFamily="18" charset="0"/>
                <a:ea typeface="Calibri" panose="020F0502020204030204" pitchFamily="34" charset="0"/>
              </a:rPr>
              <a:t>Some of the most common instances of Big O are listed below. In each case, n is a measure of the size of the inputs to the function.</a:t>
            </a:r>
          </a:p>
          <a:p>
            <a:r>
              <a:rPr lang="en-US" sz="2000" dirty="0">
                <a:solidFill>
                  <a:srgbClr val="FFFF00"/>
                </a:solidFill>
                <a:latin typeface="Times New Roman" panose="02020603050405020304" pitchFamily="18" charset="0"/>
                <a:ea typeface="Calibri" panose="020F0502020204030204" pitchFamily="34" charset="0"/>
              </a:rPr>
              <a:t>O(1) denotes constant running time.</a:t>
            </a:r>
          </a:p>
          <a:p>
            <a:r>
              <a:rPr lang="en-US" sz="2000" dirty="0">
                <a:solidFill>
                  <a:srgbClr val="FFFF00"/>
                </a:solidFill>
                <a:latin typeface="Times New Roman" panose="02020603050405020304" pitchFamily="18" charset="0"/>
                <a:ea typeface="Calibri" panose="020F0502020204030204" pitchFamily="34" charset="0"/>
              </a:rPr>
              <a:t>O(log n) denotes logarithmic running time.</a:t>
            </a:r>
          </a:p>
          <a:p>
            <a:r>
              <a:rPr lang="en-US" sz="2000" dirty="0">
                <a:solidFill>
                  <a:srgbClr val="FFFF00"/>
                </a:solidFill>
                <a:latin typeface="Times New Roman" panose="02020603050405020304" pitchFamily="18" charset="0"/>
                <a:ea typeface="Calibri" panose="020F0502020204030204" pitchFamily="34" charset="0"/>
              </a:rPr>
              <a:t>O(n) denotes linear running time.</a:t>
            </a:r>
          </a:p>
          <a:p>
            <a:r>
              <a:rPr lang="en-US" sz="2000" dirty="0">
                <a:solidFill>
                  <a:srgbClr val="FFFF00"/>
                </a:solidFill>
                <a:latin typeface="Times New Roman" panose="02020603050405020304" pitchFamily="18" charset="0"/>
                <a:ea typeface="Calibri" panose="020F0502020204030204" pitchFamily="34" charset="0"/>
              </a:rPr>
              <a:t>O(n log n) denotes log-linear running time.</a:t>
            </a:r>
          </a:p>
          <a:p>
            <a:r>
              <a:rPr lang="en-US" sz="2000" dirty="0">
                <a:solidFill>
                  <a:srgbClr val="FFFF00"/>
                </a:solidFill>
                <a:latin typeface="Times New Roman" panose="02020603050405020304" pitchFamily="18" charset="0"/>
                <a:ea typeface="Calibri" panose="020F0502020204030204" pitchFamily="34" charset="0"/>
              </a:rPr>
              <a:t>O(</a:t>
            </a:r>
            <a:r>
              <a:rPr lang="en-US" sz="2000" dirty="0" err="1">
                <a:solidFill>
                  <a:srgbClr val="FFFF00"/>
                </a:solidFill>
                <a:latin typeface="Times New Roman" panose="02020603050405020304" pitchFamily="18" charset="0"/>
                <a:ea typeface="Calibri" panose="020F0502020204030204" pitchFamily="34" charset="0"/>
              </a:rPr>
              <a:t>nk</a:t>
            </a:r>
            <a:r>
              <a:rPr lang="en-US" sz="2000" dirty="0">
                <a:solidFill>
                  <a:srgbClr val="FFFF00"/>
                </a:solidFill>
                <a:latin typeface="Times New Roman" panose="02020603050405020304" pitchFamily="18" charset="0"/>
                <a:ea typeface="Calibri" panose="020F0502020204030204" pitchFamily="34" charset="0"/>
              </a:rPr>
              <a:t>) denotes polynomial running time. Notice that k is a constant.</a:t>
            </a:r>
          </a:p>
          <a:p>
            <a:r>
              <a:rPr lang="en-US" sz="2000" dirty="0">
                <a:solidFill>
                  <a:srgbClr val="FFFF00"/>
                </a:solidFill>
                <a:latin typeface="Times New Roman" panose="02020603050405020304" pitchFamily="18" charset="0"/>
                <a:ea typeface="Calibri" panose="020F0502020204030204" pitchFamily="34" charset="0"/>
              </a:rPr>
              <a:t>O(</a:t>
            </a:r>
            <a:r>
              <a:rPr lang="en-US" sz="2000" dirty="0" err="1">
                <a:solidFill>
                  <a:srgbClr val="FFFF00"/>
                </a:solidFill>
                <a:latin typeface="Times New Roman" panose="02020603050405020304" pitchFamily="18" charset="0"/>
                <a:ea typeface="Calibri" panose="020F0502020204030204" pitchFamily="34" charset="0"/>
              </a:rPr>
              <a:t>cn</a:t>
            </a:r>
            <a:r>
              <a:rPr lang="en-US" sz="2000" dirty="0">
                <a:solidFill>
                  <a:srgbClr val="FFFF00"/>
                </a:solidFill>
                <a:latin typeface="Times New Roman" panose="02020603050405020304" pitchFamily="18" charset="0"/>
                <a:ea typeface="Calibri" panose="020F0502020204030204" pitchFamily="34" charset="0"/>
              </a:rPr>
              <a:t>) denotes exponential running time. Here a constant is being</a:t>
            </a:r>
          </a:p>
          <a:p>
            <a:r>
              <a:rPr lang="en-US" sz="2000" dirty="0">
                <a:solidFill>
                  <a:srgbClr val="FFFF00"/>
                </a:solidFill>
                <a:latin typeface="Times New Roman" panose="02020603050405020304" pitchFamily="18" charset="0"/>
                <a:ea typeface="Calibri" panose="020F0502020204030204" pitchFamily="34" charset="0"/>
              </a:rPr>
              <a:t>raised to a power based on the size of the input.</a:t>
            </a:r>
          </a:p>
          <a:p>
            <a:r>
              <a:rPr lang="aa-ET" sz="2000" dirty="0">
                <a:solidFill>
                  <a:srgbClr val="FFFF00"/>
                </a:solidFill>
                <a:effectLst/>
                <a:latin typeface="Times New Roman" panose="02020603050405020304" pitchFamily="18" charset="0"/>
                <a:ea typeface="Calibri" panose="020F0502020204030204" pitchFamily="34" charset="0"/>
              </a:rPr>
              <a:t> </a:t>
            </a:r>
            <a:endParaRPr lang="aa-ET" sz="2000" dirty="0">
              <a:solidFill>
                <a:srgbClr val="FFFF00"/>
              </a:solidFill>
            </a:endParaRPr>
          </a:p>
        </p:txBody>
      </p:sp>
    </p:spTree>
    <p:extLst>
      <p:ext uri="{BB962C8B-B14F-4D97-AF65-F5344CB8AC3E}">
        <p14:creationId xmlns:p14="http://schemas.microsoft.com/office/powerpoint/2010/main" val="2868287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5C7CF0E-A4BD-4558-AE80-BA8996FDF82D}"/>
              </a:ext>
            </a:extLst>
          </p:cNvPr>
          <p:cNvSpPr/>
          <p:nvPr/>
        </p:nvSpPr>
        <p:spPr>
          <a:xfrm>
            <a:off x="0" y="688186"/>
            <a:ext cx="9144000"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Some simple algorithms and data structures</a:t>
            </a:r>
            <a:endParaRPr lang="x-none" sz="2400" b="1" dirty="0">
              <a:solidFill>
                <a:srgbClr val="FFFF00"/>
              </a:solidFill>
              <a:latin typeface="Arial" panose="020B0604020202020204" pitchFamily="34" charset="0"/>
              <a:cs typeface="Arial" panose="020B0604020202020204" pitchFamily="34" charset="0"/>
            </a:endParaRPr>
          </a:p>
        </p:txBody>
      </p:sp>
      <p:sp>
        <p:nvSpPr>
          <p:cNvPr id="5" name="Прямоугольник 4"/>
          <p:cNvSpPr/>
          <p:nvPr/>
        </p:nvSpPr>
        <p:spPr>
          <a:xfrm>
            <a:off x="205991" y="1416704"/>
            <a:ext cx="4572000" cy="1673279"/>
          </a:xfrm>
          <a:prstGeom prst="rect">
            <a:avLst/>
          </a:prstGeom>
        </p:spPr>
        <p:txBody>
          <a:bodyPr>
            <a:spAutoFit/>
          </a:bodyPr>
          <a:lstStyle/>
          <a:p>
            <a:pPr indent="457200" algn="just">
              <a:lnSpc>
                <a:spcPct val="107000"/>
              </a:lnSpc>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Figure defines two ordering functions, and then uses these to sort a list in two different ways. Each function uses the split method of type str.</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When the code in Figure 10.6 is run, it prints</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Sorted by last name = ['Tom Brady', 'Gisele</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Bundchen', 'Eric Grimson']</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Sorted by first name = ['Eric Grimson', 'Gisele</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0"/>
              </a:spcAft>
            </a:pPr>
            <a:r>
              <a:rPr lang="ru-RU" sz="1200" dirty="0">
                <a:latin typeface="Calibri" panose="020F0502020204030204" pitchFamily="34" charset="0"/>
                <a:ea typeface="Calibri" panose="020F0502020204030204" pitchFamily="34" charset="0"/>
                <a:cs typeface="Calibri" panose="020F0502020204030204" pitchFamily="34" charset="0"/>
              </a:rPr>
              <a:t>Bundchen', '</a:t>
            </a:r>
            <a:r>
              <a:rPr lang="ru-RU" sz="1200" dirty="0" err="1">
                <a:latin typeface="Calibri" panose="020F0502020204030204" pitchFamily="34" charset="0"/>
                <a:ea typeface="Calibri" panose="020F0502020204030204" pitchFamily="34" charset="0"/>
                <a:cs typeface="Calibri" panose="020F0502020204030204" pitchFamily="34" charset="0"/>
              </a:rPr>
              <a:t>Tom</a:t>
            </a:r>
            <a:r>
              <a:rPr lang="ru-RU" sz="1200" dirty="0">
                <a:latin typeface="Calibri" panose="020F0502020204030204" pitchFamily="34" charset="0"/>
                <a:ea typeface="Calibri" panose="020F0502020204030204" pitchFamily="34" charset="0"/>
                <a:cs typeface="Calibri" panose="020F0502020204030204" pitchFamily="34" charset="0"/>
              </a:rPr>
              <a:t> Brady']</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Рисунок 7"/>
          <p:cNvPicPr/>
          <p:nvPr/>
        </p:nvPicPr>
        <p:blipFill>
          <a:blip r:embed="rId3">
            <a:extLst>
              <a:ext uri="{28A0092B-C50C-407E-A947-70E740481C1C}">
                <a14:useLocalDpi xmlns:a14="http://schemas.microsoft.com/office/drawing/2010/main" val="0"/>
              </a:ext>
            </a:extLst>
          </a:blip>
          <a:srcRect/>
          <a:stretch>
            <a:fillRect/>
          </a:stretch>
        </p:blipFill>
        <p:spPr bwMode="auto">
          <a:xfrm>
            <a:off x="3938954" y="1939332"/>
            <a:ext cx="5014128" cy="4250453"/>
          </a:xfrm>
          <a:prstGeom prst="rect">
            <a:avLst/>
          </a:prstGeom>
          <a:noFill/>
          <a:ln>
            <a:noFill/>
          </a:ln>
        </p:spPr>
      </p:pic>
      <p:sp>
        <p:nvSpPr>
          <p:cNvPr id="6" name="Прямоугольник 5"/>
          <p:cNvSpPr/>
          <p:nvPr/>
        </p:nvSpPr>
        <p:spPr>
          <a:xfrm>
            <a:off x="5423142" y="6250762"/>
            <a:ext cx="2045753" cy="289951"/>
          </a:xfrm>
          <a:prstGeom prst="rect">
            <a:avLst/>
          </a:prstGeom>
        </p:spPr>
        <p:txBody>
          <a:bodyPr wrap="none">
            <a:spAutoFit/>
          </a:bodyPr>
          <a:lstStyle/>
          <a:p>
            <a:pPr algn="ctr">
              <a:lnSpc>
                <a:spcPct val="107000"/>
              </a:lnSpc>
              <a:spcAft>
                <a:spcPts val="0"/>
              </a:spcAft>
            </a:pPr>
            <a:r>
              <a:rPr lang="en-US" sz="1200" b="1"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Figure </a:t>
            </a:r>
            <a:r>
              <a:rPr lang="en-US" sz="1200"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Sorting a list of names</a:t>
            </a:r>
            <a:endParaRPr lang="ru-RU" sz="12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1468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C8C2501-9978-4928-8F83-92D5A3B3EB58}"/>
              </a:ext>
            </a:extLst>
          </p:cNvPr>
          <p:cNvSpPr/>
          <p:nvPr/>
        </p:nvSpPr>
        <p:spPr>
          <a:xfrm>
            <a:off x="0" y="694629"/>
            <a:ext cx="9144000"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Plotting and more about classes</a:t>
            </a:r>
            <a:endParaRPr lang="x-none" sz="2400" b="1" dirty="0">
              <a:solidFill>
                <a:srgbClr val="FFFF00"/>
              </a:solidFill>
              <a:latin typeface="Arial" panose="020B0604020202020204" pitchFamily="34" charset="0"/>
              <a:cs typeface="Arial" panose="020B0604020202020204" pitchFamily="34" charset="0"/>
            </a:endParaRPr>
          </a:p>
        </p:txBody>
      </p:sp>
      <p:pic>
        <p:nvPicPr>
          <p:cNvPr id="4" name="Рисунок 3"/>
          <p:cNvPicPr/>
          <p:nvPr/>
        </p:nvPicPr>
        <p:blipFill>
          <a:blip r:embed="rId3">
            <a:extLst>
              <a:ext uri="{28A0092B-C50C-407E-A947-70E740481C1C}">
                <a14:useLocalDpi xmlns:a14="http://schemas.microsoft.com/office/drawing/2010/main" val="0"/>
              </a:ext>
            </a:extLst>
          </a:blip>
          <a:srcRect/>
          <a:stretch>
            <a:fillRect/>
          </a:stretch>
        </p:blipFill>
        <p:spPr bwMode="auto">
          <a:xfrm>
            <a:off x="2285530" y="1156294"/>
            <a:ext cx="4848799" cy="5344990"/>
          </a:xfrm>
          <a:prstGeom prst="rect">
            <a:avLst/>
          </a:prstGeom>
          <a:noFill/>
          <a:ln>
            <a:noFill/>
          </a:ln>
        </p:spPr>
      </p:pic>
      <p:sp>
        <p:nvSpPr>
          <p:cNvPr id="5" name="Прямоугольник 4"/>
          <p:cNvSpPr/>
          <p:nvPr/>
        </p:nvSpPr>
        <p:spPr>
          <a:xfrm>
            <a:off x="3061009" y="6501284"/>
            <a:ext cx="3021981" cy="280270"/>
          </a:xfrm>
          <a:prstGeom prst="rect">
            <a:avLst/>
          </a:prstGeom>
        </p:spPr>
        <p:txBody>
          <a:bodyPr wrap="none">
            <a:spAutoFit/>
          </a:bodyPr>
          <a:lstStyle/>
          <a:p>
            <a:pPr algn="ctr">
              <a:lnSpc>
                <a:spcPct val="107000"/>
              </a:lnSpc>
              <a:spcAft>
                <a:spcPts val="0"/>
              </a:spcAft>
            </a:pPr>
            <a:r>
              <a:rPr lang="en-US" sz="1200" b="1"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Figure </a:t>
            </a:r>
            <a:r>
              <a:rPr lang="en-US" sz="1200"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Class Mortgage with plotting methods</a:t>
            </a:r>
            <a:endParaRPr lang="ru-RU" sz="12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1832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E882AEC-1DEF-430B-9771-E9644E84F34E}"/>
              </a:ext>
            </a:extLst>
          </p:cNvPr>
          <p:cNvSpPr/>
          <p:nvPr/>
        </p:nvSpPr>
        <p:spPr>
          <a:xfrm>
            <a:off x="0" y="696546"/>
            <a:ext cx="9013380"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Knapsack and graph optimization problems</a:t>
            </a:r>
            <a:endParaRPr lang="x-none" sz="2400" b="1" dirty="0">
              <a:solidFill>
                <a:srgbClr val="FFFF00"/>
              </a:solidFill>
              <a:latin typeface="Arial" panose="020B0604020202020204" pitchFamily="34" charset="0"/>
              <a:cs typeface="Arial" panose="020B0604020202020204" pitchFamily="34" charset="0"/>
            </a:endParaRPr>
          </a:p>
        </p:txBody>
      </p:sp>
      <p:pic>
        <p:nvPicPr>
          <p:cNvPr id="6" name="Рисунок 5"/>
          <p:cNvPicPr/>
          <p:nvPr/>
        </p:nvPicPr>
        <p:blipFill>
          <a:blip r:embed="rId3">
            <a:extLst>
              <a:ext uri="{28A0092B-C50C-407E-A947-70E740481C1C}">
                <a14:useLocalDpi xmlns:a14="http://schemas.microsoft.com/office/drawing/2010/main" val="0"/>
              </a:ext>
            </a:extLst>
          </a:blip>
          <a:srcRect/>
          <a:stretch>
            <a:fillRect/>
          </a:stretch>
        </p:blipFill>
        <p:spPr bwMode="auto">
          <a:xfrm>
            <a:off x="1368202" y="1250234"/>
            <a:ext cx="6276975" cy="5000625"/>
          </a:xfrm>
          <a:prstGeom prst="rect">
            <a:avLst/>
          </a:prstGeom>
          <a:noFill/>
          <a:ln>
            <a:noFill/>
          </a:ln>
        </p:spPr>
      </p:pic>
      <p:sp>
        <p:nvSpPr>
          <p:cNvPr id="3" name="Прямоугольник 2"/>
          <p:cNvSpPr/>
          <p:nvPr/>
        </p:nvSpPr>
        <p:spPr>
          <a:xfrm>
            <a:off x="2392264" y="6342882"/>
            <a:ext cx="4228850" cy="276999"/>
          </a:xfrm>
          <a:prstGeom prst="rect">
            <a:avLst/>
          </a:prstGeom>
        </p:spPr>
        <p:txBody>
          <a:bodyPr wrap="none">
            <a:spAutoFit/>
          </a:bodyPr>
          <a:lstStyle/>
          <a:p>
            <a:r>
              <a:rPr lang="en-US" sz="1200" b="1" i="1" dirty="0">
                <a:solidFill>
                  <a:schemeClr val="accent6"/>
                </a:solidFill>
                <a:latin typeface="Times New Roman" panose="02020603050405020304" pitchFamily="18" charset="0"/>
                <a:ea typeface="Calibri" panose="020F0502020204030204" pitchFamily="34" charset="0"/>
              </a:rPr>
              <a:t>Figure  </a:t>
            </a:r>
            <a:r>
              <a:rPr lang="en-US" sz="1200" i="1" dirty="0">
                <a:solidFill>
                  <a:schemeClr val="accent6"/>
                </a:solidFill>
                <a:latin typeface="Times New Roman" panose="02020603050405020304" pitchFamily="18" charset="0"/>
                <a:ea typeface="Calibri" panose="020F0502020204030204" pitchFamily="34" charset="0"/>
              </a:rPr>
              <a:t>Brute-force optimal solution to the 0/1 knapsack problem</a:t>
            </a:r>
            <a:endParaRPr lang="ru-RU" sz="1200" dirty="0">
              <a:solidFill>
                <a:schemeClr val="accent6"/>
              </a:solidFill>
            </a:endParaRPr>
          </a:p>
        </p:txBody>
      </p:sp>
    </p:spTree>
    <p:extLst>
      <p:ext uri="{BB962C8B-B14F-4D97-AF65-F5344CB8AC3E}">
        <p14:creationId xmlns:p14="http://schemas.microsoft.com/office/powerpoint/2010/main" val="3219622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D8D0BA5-3FA8-453C-AE94-4FE2CAF9F262}"/>
              </a:ext>
            </a:extLst>
          </p:cNvPr>
          <p:cNvSpPr/>
          <p:nvPr/>
        </p:nvSpPr>
        <p:spPr>
          <a:xfrm>
            <a:off x="0" y="698377"/>
            <a:ext cx="9143999"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Dynamic programming</a:t>
            </a:r>
            <a:endParaRPr lang="x-none" sz="2400" b="1" dirty="0">
              <a:solidFill>
                <a:srgbClr val="FFFF00"/>
              </a:solidFill>
              <a:latin typeface="Arial" panose="020B0604020202020204" pitchFamily="34" charset="0"/>
              <a:cs typeface="Arial" panose="020B0604020202020204" pitchFamily="34" charset="0"/>
            </a:endParaRPr>
          </a:p>
        </p:txBody>
      </p:sp>
      <p:pic>
        <p:nvPicPr>
          <p:cNvPr id="6" name="Рисунок 5"/>
          <p:cNvPicPr/>
          <p:nvPr/>
        </p:nvPicPr>
        <p:blipFill>
          <a:blip r:embed="rId3">
            <a:extLst>
              <a:ext uri="{28A0092B-C50C-407E-A947-70E740481C1C}">
                <a14:useLocalDpi xmlns:a14="http://schemas.microsoft.com/office/drawing/2010/main" val="0"/>
              </a:ext>
            </a:extLst>
          </a:blip>
          <a:srcRect/>
          <a:stretch>
            <a:fillRect/>
          </a:stretch>
        </p:blipFill>
        <p:spPr bwMode="auto">
          <a:xfrm>
            <a:off x="2110153" y="1144062"/>
            <a:ext cx="5243721" cy="4988062"/>
          </a:xfrm>
          <a:prstGeom prst="rect">
            <a:avLst/>
          </a:prstGeom>
          <a:noFill/>
          <a:ln>
            <a:noFill/>
          </a:ln>
        </p:spPr>
      </p:pic>
      <p:sp>
        <p:nvSpPr>
          <p:cNvPr id="4" name="Прямоугольник 3"/>
          <p:cNvSpPr/>
          <p:nvPr/>
        </p:nvSpPr>
        <p:spPr>
          <a:xfrm>
            <a:off x="2544744" y="6114657"/>
            <a:ext cx="4054510" cy="276999"/>
          </a:xfrm>
          <a:prstGeom prst="rect">
            <a:avLst/>
          </a:prstGeom>
        </p:spPr>
        <p:txBody>
          <a:bodyPr wrap="square">
            <a:spAutoFit/>
          </a:bodyPr>
          <a:lstStyle/>
          <a:p>
            <a:r>
              <a:rPr lang="en-US" sz="1200" b="1" i="1" dirty="0">
                <a:solidFill>
                  <a:schemeClr val="accent6"/>
                </a:solidFill>
                <a:latin typeface="Times New Roman" panose="02020603050405020304" pitchFamily="18" charset="0"/>
                <a:ea typeface="Calibri" panose="020F0502020204030204" pitchFamily="34" charset="0"/>
              </a:rPr>
              <a:t>Figure </a:t>
            </a:r>
            <a:r>
              <a:rPr lang="en-US" sz="1200" i="1" dirty="0">
                <a:solidFill>
                  <a:schemeClr val="accent6"/>
                </a:solidFill>
                <a:latin typeface="Times New Roman" panose="02020603050405020304" pitchFamily="18" charset="0"/>
                <a:ea typeface="Calibri" panose="020F0502020204030204" pitchFamily="34" charset="0"/>
              </a:rPr>
              <a:t>Dynamic programming solution to knapsack problem</a:t>
            </a:r>
            <a:endParaRPr lang="ru-RU" sz="1200" dirty="0">
              <a:solidFill>
                <a:schemeClr val="accent6"/>
              </a:solidFill>
            </a:endParaRPr>
          </a:p>
        </p:txBody>
      </p:sp>
    </p:spTree>
    <p:extLst>
      <p:ext uri="{BB962C8B-B14F-4D97-AF65-F5344CB8AC3E}">
        <p14:creationId xmlns:p14="http://schemas.microsoft.com/office/powerpoint/2010/main" val="190822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17774D5-BDC8-40C2-92AF-00DF6EC05B25}"/>
              </a:ext>
            </a:extLst>
          </p:cNvPr>
          <p:cNvSpPr/>
          <p:nvPr/>
        </p:nvSpPr>
        <p:spPr>
          <a:xfrm>
            <a:off x="1" y="769027"/>
            <a:ext cx="9144000" cy="523220"/>
          </a:xfrm>
          <a:prstGeom prst="rect">
            <a:avLst/>
          </a:prstGeom>
        </p:spPr>
        <p:txBody>
          <a:bodyPr wrap="square">
            <a:spAutoFit/>
          </a:bodyPr>
          <a:lstStyle/>
          <a:p>
            <a:pPr algn="ctr"/>
            <a:r>
              <a:rPr lang="en-US" sz="2800" b="1" dirty="0">
                <a:solidFill>
                  <a:srgbClr val="FFFF00"/>
                </a:solidFill>
                <a:latin typeface="Arial" panose="020B0604020202020204" pitchFamily="34" charset="0"/>
                <a:cs typeface="Arial" panose="020B0604020202020204" pitchFamily="34" charset="0"/>
              </a:rPr>
              <a:t>Random walks and more about data visualization</a:t>
            </a:r>
            <a:endParaRPr lang="x-none" sz="2800" dirty="0">
              <a:solidFill>
                <a:srgbClr val="FFFF00"/>
              </a:solidFill>
              <a:latin typeface="Arial" panose="020B0604020202020204" pitchFamily="34" charset="0"/>
              <a:cs typeface="Arial" panose="020B0604020202020204" pitchFamily="34" charset="0"/>
            </a:endParaRPr>
          </a:p>
        </p:txBody>
      </p:sp>
      <p:pic>
        <p:nvPicPr>
          <p:cNvPr id="6" name="Рисунок 5"/>
          <p:cNvPicPr/>
          <p:nvPr/>
        </p:nvPicPr>
        <p:blipFill>
          <a:blip r:embed="rId3">
            <a:extLst>
              <a:ext uri="{28A0092B-C50C-407E-A947-70E740481C1C}">
                <a14:useLocalDpi xmlns:a14="http://schemas.microsoft.com/office/drawing/2010/main" val="0"/>
              </a:ext>
            </a:extLst>
          </a:blip>
          <a:srcRect/>
          <a:stretch>
            <a:fillRect/>
          </a:stretch>
        </p:blipFill>
        <p:spPr bwMode="auto">
          <a:xfrm>
            <a:off x="222844" y="1292247"/>
            <a:ext cx="4570220" cy="4525749"/>
          </a:xfrm>
          <a:prstGeom prst="rect">
            <a:avLst/>
          </a:prstGeom>
          <a:noFill/>
          <a:ln>
            <a:noFill/>
          </a:ln>
        </p:spPr>
      </p:pic>
      <p:pic>
        <p:nvPicPr>
          <p:cNvPr id="7" name="Рисунок 6"/>
          <p:cNvPicPr/>
          <p:nvPr/>
        </p:nvPicPr>
        <p:blipFill>
          <a:blip r:embed="rId4">
            <a:extLst>
              <a:ext uri="{28A0092B-C50C-407E-A947-70E740481C1C}">
                <a14:useLocalDpi xmlns:a14="http://schemas.microsoft.com/office/drawing/2010/main" val="0"/>
              </a:ext>
            </a:extLst>
          </a:blip>
          <a:srcRect/>
          <a:stretch>
            <a:fillRect/>
          </a:stretch>
        </p:blipFill>
        <p:spPr bwMode="auto">
          <a:xfrm>
            <a:off x="5058770" y="1292247"/>
            <a:ext cx="3819525" cy="3148330"/>
          </a:xfrm>
          <a:prstGeom prst="rect">
            <a:avLst/>
          </a:prstGeom>
          <a:noFill/>
          <a:ln>
            <a:noFill/>
          </a:ln>
        </p:spPr>
      </p:pic>
      <p:sp>
        <p:nvSpPr>
          <p:cNvPr id="4" name="Прямоугольник 3"/>
          <p:cNvSpPr/>
          <p:nvPr/>
        </p:nvSpPr>
        <p:spPr>
          <a:xfrm>
            <a:off x="1853768" y="5938558"/>
            <a:ext cx="1527534" cy="276999"/>
          </a:xfrm>
          <a:prstGeom prst="rect">
            <a:avLst/>
          </a:prstGeom>
        </p:spPr>
        <p:txBody>
          <a:bodyPr wrap="none">
            <a:spAutoFit/>
          </a:bodyPr>
          <a:lstStyle/>
          <a:p>
            <a:r>
              <a:rPr lang="ru-RU" sz="1200" b="1" i="1" dirty="0">
                <a:solidFill>
                  <a:schemeClr val="accent6"/>
                </a:solidFill>
                <a:latin typeface="Times New Roman" panose="02020603050405020304" pitchFamily="18" charset="0"/>
                <a:ea typeface="Calibri" panose="020F0502020204030204" pitchFamily="34" charset="0"/>
              </a:rPr>
              <a:t>Figure </a:t>
            </a:r>
            <a:r>
              <a:rPr lang="ru-RU" sz="1200" i="1" dirty="0" err="1">
                <a:solidFill>
                  <a:schemeClr val="accent6"/>
                </a:solidFill>
                <a:latin typeface="Times New Roman" panose="02020603050405020304" pitchFamily="18" charset="0"/>
                <a:ea typeface="Calibri" panose="020F0502020204030204" pitchFamily="34" charset="0"/>
              </a:rPr>
              <a:t>Tracing</a:t>
            </a:r>
            <a:r>
              <a:rPr lang="ru-RU" sz="1200" i="1" dirty="0">
                <a:solidFill>
                  <a:schemeClr val="accent6"/>
                </a:solidFill>
                <a:latin typeface="Times New Roman" panose="02020603050405020304" pitchFamily="18" charset="0"/>
                <a:ea typeface="Calibri" panose="020F0502020204030204" pitchFamily="34" charset="0"/>
              </a:rPr>
              <a:t> </a:t>
            </a:r>
            <a:r>
              <a:rPr lang="ru-RU" sz="1200" i="1" dirty="0" err="1">
                <a:solidFill>
                  <a:schemeClr val="accent6"/>
                </a:solidFill>
                <a:latin typeface="Times New Roman" panose="02020603050405020304" pitchFamily="18" charset="0"/>
                <a:ea typeface="Calibri" panose="020F0502020204030204" pitchFamily="34" charset="0"/>
              </a:rPr>
              <a:t>walks</a:t>
            </a:r>
            <a:endParaRPr lang="ru-RU" sz="1200" dirty="0">
              <a:solidFill>
                <a:schemeClr val="accent6"/>
              </a:solidFill>
            </a:endParaRPr>
          </a:p>
        </p:txBody>
      </p:sp>
      <p:sp>
        <p:nvSpPr>
          <p:cNvPr id="8" name="Прямоугольник 7"/>
          <p:cNvSpPr/>
          <p:nvPr/>
        </p:nvSpPr>
        <p:spPr>
          <a:xfrm>
            <a:off x="6180496" y="4592079"/>
            <a:ext cx="1849737" cy="276999"/>
          </a:xfrm>
          <a:prstGeom prst="rect">
            <a:avLst/>
          </a:prstGeom>
        </p:spPr>
        <p:txBody>
          <a:bodyPr wrap="none">
            <a:spAutoFit/>
          </a:bodyPr>
          <a:lstStyle/>
          <a:p>
            <a:r>
              <a:rPr lang="en-US" sz="1200" b="1" i="1" dirty="0">
                <a:solidFill>
                  <a:schemeClr val="accent6"/>
                </a:solidFill>
                <a:latin typeface="Times New Roman" panose="02020603050405020304" pitchFamily="18" charset="0"/>
                <a:ea typeface="Calibri" panose="020F0502020204030204" pitchFamily="34" charset="0"/>
              </a:rPr>
              <a:t>Figure </a:t>
            </a:r>
            <a:r>
              <a:rPr lang="en-US" sz="1200" i="1" dirty="0">
                <a:solidFill>
                  <a:schemeClr val="accent6"/>
                </a:solidFill>
                <a:latin typeface="Times New Roman" panose="02020603050405020304" pitchFamily="18" charset="0"/>
                <a:ea typeface="Calibri" panose="020F0502020204030204" pitchFamily="34" charset="0"/>
              </a:rPr>
              <a:t>Trajectory of walks</a:t>
            </a:r>
            <a:endParaRPr lang="ru-RU" sz="1200" dirty="0">
              <a:solidFill>
                <a:schemeClr val="accent6"/>
              </a:solidFill>
            </a:endParaRPr>
          </a:p>
        </p:txBody>
      </p:sp>
    </p:spTree>
    <p:extLst>
      <p:ext uri="{BB962C8B-B14F-4D97-AF65-F5344CB8AC3E}">
        <p14:creationId xmlns:p14="http://schemas.microsoft.com/office/powerpoint/2010/main" val="3494836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8198DB6F-9C00-40DE-9CAC-ED43D76CC3BB}"/>
              </a:ext>
            </a:extLst>
          </p:cNvPr>
          <p:cNvSpPr/>
          <p:nvPr/>
        </p:nvSpPr>
        <p:spPr>
          <a:xfrm>
            <a:off x="0" y="718417"/>
            <a:ext cx="9143999" cy="523220"/>
          </a:xfrm>
          <a:prstGeom prst="rect">
            <a:avLst/>
          </a:prstGeom>
        </p:spPr>
        <p:txBody>
          <a:bodyPr wrap="square">
            <a:spAutoFit/>
          </a:bodyPr>
          <a:lstStyle/>
          <a:p>
            <a:pPr algn="ctr"/>
            <a:r>
              <a:rPr lang="en-US" sz="2800" b="1" dirty="0">
                <a:solidFill>
                  <a:srgbClr val="FFFF00"/>
                </a:solidFill>
                <a:latin typeface="Arial" panose="020B0604020202020204" pitchFamily="34" charset="0"/>
                <a:cs typeface="Arial" panose="020B0604020202020204" pitchFamily="34" charset="0"/>
              </a:rPr>
              <a:t>Stochastic programs, probability, and distributions</a:t>
            </a:r>
            <a:endParaRPr lang="x-none" sz="2800" b="1" dirty="0">
              <a:solidFill>
                <a:srgbClr val="FFFF00"/>
              </a:solidFill>
              <a:latin typeface="Arial" panose="020B0604020202020204" pitchFamily="34" charset="0"/>
              <a:cs typeface="Arial" panose="020B0604020202020204" pitchFamily="34" charset="0"/>
            </a:endParaRPr>
          </a:p>
        </p:txBody>
      </p:sp>
      <p:pic>
        <p:nvPicPr>
          <p:cNvPr id="6" name="Рисунок 5"/>
          <p:cNvPicPr/>
          <p:nvPr/>
        </p:nvPicPr>
        <p:blipFill>
          <a:blip r:embed="rId3">
            <a:extLst>
              <a:ext uri="{28A0092B-C50C-407E-A947-70E740481C1C}">
                <a14:useLocalDpi xmlns:a14="http://schemas.microsoft.com/office/drawing/2010/main" val="0"/>
              </a:ext>
            </a:extLst>
          </a:blip>
          <a:srcRect/>
          <a:stretch>
            <a:fillRect/>
          </a:stretch>
        </p:blipFill>
        <p:spPr bwMode="auto">
          <a:xfrm>
            <a:off x="157634" y="1241637"/>
            <a:ext cx="4143060" cy="4134231"/>
          </a:xfrm>
          <a:prstGeom prst="rect">
            <a:avLst/>
          </a:prstGeom>
          <a:noFill/>
          <a:ln>
            <a:noFill/>
          </a:ln>
        </p:spPr>
      </p:pic>
      <p:sp>
        <p:nvSpPr>
          <p:cNvPr id="2" name="Прямоугольник 1"/>
          <p:cNvSpPr/>
          <p:nvPr/>
        </p:nvSpPr>
        <p:spPr>
          <a:xfrm>
            <a:off x="1086062" y="5375868"/>
            <a:ext cx="2711704" cy="276999"/>
          </a:xfrm>
          <a:prstGeom prst="rect">
            <a:avLst/>
          </a:prstGeom>
        </p:spPr>
        <p:txBody>
          <a:bodyPr wrap="none">
            <a:spAutoFit/>
          </a:bodyPr>
          <a:lstStyle/>
          <a:p>
            <a:r>
              <a:rPr lang="en-US" sz="1200" b="1" i="1" dirty="0">
                <a:solidFill>
                  <a:schemeClr val="accent6"/>
                </a:solidFill>
                <a:latin typeface="Times New Roman" panose="02020603050405020304" pitchFamily="18" charset="0"/>
                <a:ea typeface="Calibri" panose="020F0502020204030204" pitchFamily="34" charset="0"/>
              </a:rPr>
              <a:t>Figure 1 </a:t>
            </a:r>
            <a:r>
              <a:rPr lang="en-US" sz="1200" i="1" dirty="0">
                <a:solidFill>
                  <a:schemeClr val="accent6"/>
                </a:solidFill>
                <a:latin typeface="Times New Roman" panose="02020603050405020304" pitchFamily="18" charset="0"/>
                <a:ea typeface="Calibri" panose="020F0502020204030204" pitchFamily="34" charset="0"/>
              </a:rPr>
              <a:t>Plotting the results of coin flips</a:t>
            </a:r>
            <a:endParaRPr lang="ru-RU" sz="1200" dirty="0">
              <a:solidFill>
                <a:schemeClr val="accent6"/>
              </a:solidFill>
            </a:endParaRPr>
          </a:p>
        </p:txBody>
      </p:sp>
      <p:pic>
        <p:nvPicPr>
          <p:cNvPr id="7" name="Рисунок 6"/>
          <p:cNvPicPr/>
          <p:nvPr/>
        </p:nvPicPr>
        <p:blipFill>
          <a:blip r:embed="rId4">
            <a:extLst>
              <a:ext uri="{28A0092B-C50C-407E-A947-70E740481C1C}">
                <a14:useLocalDpi xmlns:a14="http://schemas.microsoft.com/office/drawing/2010/main" val="0"/>
              </a:ext>
            </a:extLst>
          </a:blip>
          <a:srcRect/>
          <a:stretch>
            <a:fillRect/>
          </a:stretch>
        </p:blipFill>
        <p:spPr bwMode="auto">
          <a:xfrm>
            <a:off x="4387674" y="1241637"/>
            <a:ext cx="4669344" cy="1763005"/>
          </a:xfrm>
          <a:prstGeom prst="rect">
            <a:avLst/>
          </a:prstGeom>
          <a:noFill/>
          <a:ln>
            <a:noFill/>
          </a:ln>
        </p:spPr>
      </p:pic>
      <p:sp>
        <p:nvSpPr>
          <p:cNvPr id="8" name="Прямоугольник 7"/>
          <p:cNvSpPr/>
          <p:nvPr/>
        </p:nvSpPr>
        <p:spPr>
          <a:xfrm>
            <a:off x="5515926" y="3185641"/>
            <a:ext cx="2855975" cy="276999"/>
          </a:xfrm>
          <a:prstGeom prst="rect">
            <a:avLst/>
          </a:prstGeom>
        </p:spPr>
        <p:txBody>
          <a:bodyPr wrap="none">
            <a:spAutoFit/>
          </a:bodyPr>
          <a:lstStyle/>
          <a:p>
            <a:r>
              <a:rPr lang="en-US" sz="1200" b="1" i="1" dirty="0">
                <a:solidFill>
                  <a:schemeClr val="accent6"/>
                </a:solidFill>
                <a:latin typeface="Times New Roman" panose="02020603050405020304" pitchFamily="18" charset="0"/>
                <a:ea typeface="Calibri" panose="020F0502020204030204" pitchFamily="34" charset="0"/>
              </a:rPr>
              <a:t>Figure 2 </a:t>
            </a:r>
            <a:r>
              <a:rPr lang="en-US" sz="1200" i="1" dirty="0">
                <a:solidFill>
                  <a:schemeClr val="accent6"/>
                </a:solidFill>
                <a:latin typeface="Times New Roman" panose="02020603050405020304" pitchFamily="18" charset="0"/>
                <a:ea typeface="Calibri" panose="020F0502020204030204" pitchFamily="34" charset="0"/>
              </a:rPr>
              <a:t>The law of large numbers at work</a:t>
            </a:r>
            <a:endParaRPr lang="ru-RU" sz="1200" dirty="0">
              <a:solidFill>
                <a:schemeClr val="accent6"/>
              </a:solidFill>
            </a:endParaRPr>
          </a:p>
        </p:txBody>
      </p:sp>
    </p:spTree>
    <p:extLst>
      <p:ext uri="{BB962C8B-B14F-4D97-AF65-F5344CB8AC3E}">
        <p14:creationId xmlns:p14="http://schemas.microsoft.com/office/powerpoint/2010/main" val="1025129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756F47E-3D05-4374-ABBD-C0FA83F0FEAB}"/>
              </a:ext>
            </a:extLst>
          </p:cNvPr>
          <p:cNvSpPr/>
          <p:nvPr/>
        </p:nvSpPr>
        <p:spPr>
          <a:xfrm>
            <a:off x="0" y="677048"/>
            <a:ext cx="9144000" cy="523220"/>
          </a:xfrm>
          <a:prstGeom prst="rect">
            <a:avLst/>
          </a:prstGeom>
        </p:spPr>
        <p:txBody>
          <a:bodyPr wrap="square">
            <a:spAutoFit/>
          </a:bodyPr>
          <a:lstStyle/>
          <a:p>
            <a:pPr algn="ctr"/>
            <a:r>
              <a:rPr lang="nn-NO" sz="2800" b="1" dirty="0">
                <a:solidFill>
                  <a:srgbClr val="FFFF00"/>
                </a:solidFill>
                <a:latin typeface="Arial" panose="020B0604020202020204" pitchFamily="34" charset="0"/>
                <a:cs typeface="Arial" panose="020B0604020202020204" pitchFamily="34" charset="0"/>
              </a:rPr>
              <a:t>Understanding experimental data</a:t>
            </a:r>
            <a:endParaRPr lang="x-none" sz="2800" b="1" dirty="0">
              <a:solidFill>
                <a:srgbClr val="FFFF00"/>
              </a:solidFill>
              <a:latin typeface="Arial" panose="020B0604020202020204" pitchFamily="34" charset="0"/>
              <a:cs typeface="Arial" panose="020B0604020202020204" pitchFamily="34" charset="0"/>
            </a:endParaRPr>
          </a:p>
        </p:txBody>
      </p:sp>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2298795" y="1200269"/>
            <a:ext cx="4453697" cy="5200532"/>
          </a:xfrm>
          <a:prstGeom prst="rect">
            <a:avLst/>
          </a:prstGeom>
          <a:noFill/>
          <a:ln>
            <a:noFill/>
          </a:ln>
        </p:spPr>
      </p:pic>
      <p:sp>
        <p:nvSpPr>
          <p:cNvPr id="6" name="Прямоугольник 5"/>
          <p:cNvSpPr/>
          <p:nvPr/>
        </p:nvSpPr>
        <p:spPr>
          <a:xfrm>
            <a:off x="3059183" y="6400801"/>
            <a:ext cx="2932919" cy="280270"/>
          </a:xfrm>
          <a:prstGeom prst="rect">
            <a:avLst/>
          </a:prstGeom>
        </p:spPr>
        <p:txBody>
          <a:bodyPr wrap="none">
            <a:spAutoFit/>
          </a:bodyPr>
          <a:lstStyle/>
          <a:p>
            <a:pPr algn="ctr">
              <a:lnSpc>
                <a:spcPct val="107000"/>
              </a:lnSpc>
              <a:spcAft>
                <a:spcPts val="0"/>
              </a:spcAft>
            </a:pPr>
            <a:r>
              <a:rPr lang="en-US" sz="1200" b="1"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Figure </a:t>
            </a:r>
            <a:r>
              <a:rPr lang="en-US" sz="1200"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Plotting the trajectory of a projectile</a:t>
            </a:r>
            <a:endParaRPr lang="ru-RU" sz="12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6150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756F47E-3D05-4374-ABBD-C0FA83F0FEAB}"/>
              </a:ext>
            </a:extLst>
          </p:cNvPr>
          <p:cNvSpPr/>
          <p:nvPr/>
        </p:nvSpPr>
        <p:spPr>
          <a:xfrm>
            <a:off x="0" y="677048"/>
            <a:ext cx="9144000" cy="584775"/>
          </a:xfrm>
          <a:prstGeom prst="rect">
            <a:avLst/>
          </a:prstGeom>
        </p:spPr>
        <p:txBody>
          <a:bodyPr wrap="square">
            <a:spAutoFit/>
          </a:bodyPr>
          <a:lstStyle/>
          <a:p>
            <a:pPr algn="ctr"/>
            <a:r>
              <a:rPr lang="nn-NO" sz="3200" b="1" dirty="0">
                <a:solidFill>
                  <a:srgbClr val="FFFF00"/>
                </a:solidFill>
                <a:latin typeface="Arial" panose="020B0604020202020204" pitchFamily="34" charset="0"/>
                <a:cs typeface="Arial" panose="020B0604020202020204" pitchFamily="34" charset="0"/>
              </a:rPr>
              <a:t>Clustering</a:t>
            </a:r>
            <a:endParaRPr lang="x-none" sz="3200" b="1" dirty="0">
              <a:solidFill>
                <a:srgbClr val="FFFF00"/>
              </a:solidFill>
              <a:latin typeface="Arial" panose="020B0604020202020204" pitchFamily="34" charset="0"/>
              <a:cs typeface="Arial" panose="020B0604020202020204" pitchFamily="34" charset="0"/>
            </a:endParaRPr>
          </a:p>
        </p:txBody>
      </p:sp>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1776412" y="1352550"/>
            <a:ext cx="5591175" cy="4152900"/>
          </a:xfrm>
          <a:prstGeom prst="rect">
            <a:avLst/>
          </a:prstGeom>
          <a:noFill/>
          <a:ln>
            <a:noFill/>
          </a:ln>
        </p:spPr>
      </p:pic>
      <p:sp>
        <p:nvSpPr>
          <p:cNvPr id="6" name="Прямоугольник 5"/>
          <p:cNvSpPr/>
          <p:nvPr/>
        </p:nvSpPr>
        <p:spPr>
          <a:xfrm>
            <a:off x="2996474" y="5596177"/>
            <a:ext cx="2869696" cy="280270"/>
          </a:xfrm>
          <a:prstGeom prst="rect">
            <a:avLst/>
          </a:prstGeom>
        </p:spPr>
        <p:txBody>
          <a:bodyPr wrap="none">
            <a:spAutoFit/>
          </a:bodyPr>
          <a:lstStyle/>
          <a:p>
            <a:pPr algn="ctr">
              <a:lnSpc>
                <a:spcPct val="107000"/>
              </a:lnSpc>
              <a:spcAft>
                <a:spcPts val="0"/>
              </a:spcAft>
            </a:pPr>
            <a:r>
              <a:rPr lang="en-US" sz="1200" b="1"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Figure </a:t>
            </a:r>
            <a:r>
              <a:rPr lang="en-US" sz="1200"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Finding the best k-means clustering</a:t>
            </a:r>
            <a:endParaRPr lang="ru-RU" sz="12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3778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3823231-44E2-42A4-937D-4C82F9ACFF4A}"/>
              </a:ext>
            </a:extLst>
          </p:cNvPr>
          <p:cNvSpPr>
            <a:spLocks noGrp="1"/>
          </p:cNvSpPr>
          <p:nvPr>
            <p:ph type="title" idx="4294967295"/>
          </p:nvPr>
        </p:nvSpPr>
        <p:spPr>
          <a:xfrm>
            <a:off x="0" y="698500"/>
            <a:ext cx="9144000" cy="1079500"/>
          </a:xfrm>
        </p:spPr>
        <p:txBody>
          <a:bodyPr/>
          <a:lstStyle/>
          <a:p>
            <a:pPr algn="ctr"/>
            <a:r>
              <a:rPr lang="en-US" dirty="0">
                <a:solidFill>
                  <a:schemeClr val="bg1"/>
                </a:solidFill>
                <a:latin typeface="Cambria" panose="02040503050406030204" pitchFamily="18" charset="0"/>
                <a:ea typeface="Cambria" panose="02040503050406030204" pitchFamily="18" charset="0"/>
                <a:cs typeface="Arial" panose="020B0604020202020204" pitchFamily="34" charset="0"/>
              </a:rPr>
              <a:t>References</a:t>
            </a:r>
            <a:endParaRPr lang="x-none"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sp>
        <p:nvSpPr>
          <p:cNvPr id="5" name="Прямоугольник 4">
            <a:extLst>
              <a:ext uri="{FF2B5EF4-FFF2-40B4-BE49-F238E27FC236}">
                <a16:creationId xmlns:a16="http://schemas.microsoft.com/office/drawing/2014/main" id="{29417852-C28D-420B-9E98-70B43C94B12B}"/>
              </a:ext>
            </a:extLst>
          </p:cNvPr>
          <p:cNvSpPr/>
          <p:nvPr/>
        </p:nvSpPr>
        <p:spPr>
          <a:xfrm>
            <a:off x="197892" y="1918994"/>
            <a:ext cx="8748216" cy="1200329"/>
          </a:xfrm>
          <a:prstGeom prst="rect">
            <a:avLst/>
          </a:prstGeom>
        </p:spPr>
        <p:txBody>
          <a:bodyPr wrap="square">
            <a:spAutoFit/>
          </a:bodyPr>
          <a:lstStyle/>
          <a:p>
            <a:pPr marL="342900" indent="-342900">
              <a:buFont typeface="+mj-lt"/>
              <a:buAutoNum type="arabicPeriod"/>
            </a:pPr>
            <a:r>
              <a:rPr lang="en-US" dirty="0">
                <a:solidFill>
                  <a:schemeClr val="bg1"/>
                </a:solidFill>
                <a:latin typeface="Arial" panose="020B0604020202020204" pitchFamily="34" charset="0"/>
                <a:cs typeface="Arial" panose="020B0604020202020204" pitchFamily="34" charset="0"/>
              </a:rPr>
              <a:t>Link: [https://www.w3schools.com/python/python_reference.asp</a:t>
            </a:r>
            <a:r>
              <a:rPr lang="en-US" dirty="0">
                <a:solidFill>
                  <a:schemeClr val="bg1"/>
                </a:solidFill>
              </a:rPr>
              <a:t>];</a:t>
            </a:r>
          </a:p>
          <a:p>
            <a:pPr marL="342900" indent="-342900">
              <a:buFont typeface="+mj-lt"/>
              <a:buAutoNum type="arabicPeriod"/>
            </a:pPr>
            <a:r>
              <a:rPr lang="en-US" dirty="0">
                <a:solidFill>
                  <a:schemeClr val="bg1"/>
                </a:solidFill>
                <a:latin typeface="Arial" panose="020B0604020202020204" pitchFamily="34" charset="0"/>
                <a:cs typeface="Arial" panose="020B0604020202020204" pitchFamily="34" charset="0"/>
              </a:rPr>
              <a:t>Introduction to Computation and Programming Using Python. With Application to Understanding Data. Second Edition. John V. </a:t>
            </a:r>
            <a:r>
              <a:rPr lang="en-US" dirty="0" err="1">
                <a:solidFill>
                  <a:schemeClr val="bg1"/>
                </a:solidFill>
                <a:latin typeface="Arial" panose="020B0604020202020204" pitchFamily="34" charset="0"/>
                <a:cs typeface="Arial" panose="020B0604020202020204" pitchFamily="34" charset="0"/>
              </a:rPr>
              <a:t>Guttag</a:t>
            </a:r>
            <a:r>
              <a:rPr lang="en-US" dirty="0">
                <a:solidFill>
                  <a:schemeClr val="bg1"/>
                </a:solidFill>
                <a:latin typeface="Arial" panose="020B0604020202020204" pitchFamily="34" charset="0"/>
                <a:cs typeface="Arial" panose="020B0604020202020204" pitchFamily="34" charset="0"/>
              </a:rPr>
              <a:t>. The MIT Press Cambridge, Massachusetts London</a:t>
            </a:r>
            <a:r>
              <a:rPr lang="en-US">
                <a:solidFill>
                  <a:schemeClr val="bg1"/>
                </a:solidFill>
                <a:latin typeface="Arial" panose="020B0604020202020204" pitchFamily="34" charset="0"/>
                <a:cs typeface="Arial" panose="020B0604020202020204" pitchFamily="34" charset="0"/>
              </a:rPr>
              <a:t>, England.</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281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9A9220-6642-4333-BD3E-9C1774A6E0F6}"/>
              </a:ext>
            </a:extLst>
          </p:cNvPr>
          <p:cNvSpPr>
            <a:spLocks noGrp="1"/>
          </p:cNvSpPr>
          <p:nvPr>
            <p:ph type="ctrTitle" idx="4294967295"/>
          </p:nvPr>
        </p:nvSpPr>
        <p:spPr>
          <a:xfrm>
            <a:off x="0" y="2489200"/>
            <a:ext cx="9144000" cy="1879600"/>
          </a:xfrm>
        </p:spPr>
        <p:txBody>
          <a:bodyPr>
            <a:normAutofit/>
          </a:bodyPr>
          <a:lstStyle/>
          <a:p>
            <a:pPr algn="ctr"/>
            <a:r>
              <a:rPr lang="en-US" sz="4800" b="1" dirty="0">
                <a:solidFill>
                  <a:schemeClr val="bg1"/>
                </a:solidFill>
                <a:latin typeface="Cambria" panose="02040503050406030204" pitchFamily="18" charset="0"/>
                <a:ea typeface="Cambria" panose="02040503050406030204" pitchFamily="18" charset="0"/>
                <a:cs typeface="Arial" panose="020B0604020202020204" pitchFamily="34" charset="0"/>
              </a:rPr>
              <a:t>Practical machine</a:t>
            </a:r>
            <a:br>
              <a:rPr lang="ru-RU" sz="4800" b="1">
                <a:solidFill>
                  <a:schemeClr val="bg1"/>
                </a:solidFill>
                <a:latin typeface="Cambria" panose="02040503050406030204" pitchFamily="18" charset="0"/>
                <a:ea typeface="Cambria" panose="02040503050406030204" pitchFamily="18" charset="0"/>
                <a:cs typeface="Arial" panose="020B0604020202020204" pitchFamily="34" charset="0"/>
              </a:rPr>
            </a:br>
            <a:r>
              <a:rPr lang="en-US" sz="4800" b="1">
                <a:solidFill>
                  <a:schemeClr val="bg1"/>
                </a:solidFill>
                <a:latin typeface="Cambria" panose="02040503050406030204" pitchFamily="18" charset="0"/>
                <a:ea typeface="Cambria" panose="02040503050406030204" pitchFamily="18" charset="0"/>
                <a:cs typeface="Arial" panose="020B0604020202020204" pitchFamily="34" charset="0"/>
              </a:rPr>
              <a:t> learning with Python</a:t>
            </a:r>
            <a:endParaRPr lang="x-none" sz="48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pic>
        <p:nvPicPr>
          <p:cNvPr id="3" name="DOC Document">
            <a:hlinkClick r:id="" action="ppaction://media"/>
            <a:extLst>
              <a:ext uri="{FF2B5EF4-FFF2-40B4-BE49-F238E27FC236}">
                <a16:creationId xmlns:a16="http://schemas.microsoft.com/office/drawing/2014/main" id="{81680918-3CAC-475B-B0AC-1C66F8E1C49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075" y="92075"/>
            <a:ext cx="487363" cy="487363"/>
          </a:xfrm>
          <a:prstGeom prst="rect">
            <a:avLst/>
          </a:prstGeom>
        </p:spPr>
      </p:pic>
    </p:spTree>
    <p:extLst>
      <p:ext uri="{BB962C8B-B14F-4D97-AF65-F5344CB8AC3E}">
        <p14:creationId xmlns:p14="http://schemas.microsoft.com/office/powerpoint/2010/main" val="9270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1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9A9220-6642-4333-BD3E-9C1774A6E0F6}"/>
              </a:ext>
            </a:extLst>
          </p:cNvPr>
          <p:cNvSpPr>
            <a:spLocks noGrp="1"/>
          </p:cNvSpPr>
          <p:nvPr>
            <p:ph type="ctrTitle" idx="4294967295"/>
          </p:nvPr>
        </p:nvSpPr>
        <p:spPr>
          <a:xfrm>
            <a:off x="0" y="698820"/>
            <a:ext cx="9144000" cy="638202"/>
          </a:xfrm>
        </p:spPr>
        <p:txBody>
          <a:bodyPr>
            <a:normAutofit/>
          </a:bodyPr>
          <a:lstStyle/>
          <a:p>
            <a:pPr algn="ctr"/>
            <a:r>
              <a:rPr lang="en-US" sz="3200" b="1" dirty="0">
                <a:solidFill>
                  <a:schemeClr val="bg1"/>
                </a:solidFill>
                <a:latin typeface="Cambria" panose="02040503050406030204" pitchFamily="18" charset="0"/>
                <a:ea typeface="Cambria" panose="02040503050406030204" pitchFamily="18" charset="0"/>
                <a:cs typeface="Arial" panose="020B0604020202020204" pitchFamily="34" charset="0"/>
              </a:rPr>
              <a:t>Thank you for your attention!</a:t>
            </a:r>
            <a:endParaRPr lang="x-none" sz="32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sp>
        <p:nvSpPr>
          <p:cNvPr id="4" name="TextBox 3">
            <a:extLst>
              <a:ext uri="{FF2B5EF4-FFF2-40B4-BE49-F238E27FC236}">
                <a16:creationId xmlns:a16="http://schemas.microsoft.com/office/drawing/2014/main" id="{19479759-3A73-48C1-A459-0619178EDF89}"/>
              </a:ext>
            </a:extLst>
          </p:cNvPr>
          <p:cNvSpPr txBox="1"/>
          <p:nvPr/>
        </p:nvSpPr>
        <p:spPr>
          <a:xfrm>
            <a:off x="0" y="6279703"/>
            <a:ext cx="9144000" cy="553998"/>
          </a:xfrm>
          <a:prstGeom prst="rect">
            <a:avLst/>
          </a:prstGeom>
          <a:noFill/>
        </p:spPr>
        <p:txBody>
          <a:bodyPr wrap="square">
            <a:spAutoFit/>
          </a:bodyPr>
          <a:lstStyle/>
          <a:p>
            <a:pPr algn="ctr"/>
            <a:r>
              <a:rPr lang="en-US" sz="1000" dirty="0">
                <a:solidFill>
                  <a:srgbClr val="FFFFFF"/>
                </a:solidFill>
                <a:latin typeface="Cambria" panose="02040503050406030204" pitchFamily="18" charset="0"/>
                <a:ea typeface="Cambria" panose="02040503050406030204" pitchFamily="18" charset="0"/>
              </a:rPr>
              <a:t>This document has been produced with the support of the EUROPEAN COMMISSION under the ERASMUS+ </a:t>
            </a:r>
            <a:r>
              <a:rPr lang="en-US" sz="1000" dirty="0" err="1">
                <a:solidFill>
                  <a:srgbClr val="FFFFFF"/>
                </a:solidFill>
                <a:latin typeface="Cambria" panose="02040503050406030204" pitchFamily="18" charset="0"/>
                <a:ea typeface="Cambria" panose="02040503050406030204" pitchFamily="18" charset="0"/>
              </a:rPr>
              <a:t>Programme</a:t>
            </a:r>
            <a:r>
              <a:rPr lang="en-US" sz="1000" dirty="0">
                <a:solidFill>
                  <a:srgbClr val="FFFFFF"/>
                </a:solidFill>
                <a:latin typeface="Cambria" panose="02040503050406030204" pitchFamily="18" charset="0"/>
                <a:ea typeface="Cambria" panose="02040503050406030204" pitchFamily="18" charset="0"/>
              </a:rPr>
              <a:t>, </a:t>
            </a:r>
          </a:p>
          <a:p>
            <a:pPr algn="ctr"/>
            <a:r>
              <a:rPr lang="en-US" sz="1000" dirty="0">
                <a:solidFill>
                  <a:srgbClr val="FFFFFF"/>
                </a:solidFill>
                <a:latin typeface="Cambria" panose="02040503050406030204" pitchFamily="18" charset="0"/>
                <a:ea typeface="Cambria" panose="02040503050406030204" pitchFamily="18" charset="0"/>
              </a:rPr>
              <a:t>KA2 – Capacity Building in the Field of Higher Education: 598092-EPP-1-2018-1-BG-EPPKA2-CBHE-SP. </a:t>
            </a:r>
          </a:p>
          <a:p>
            <a:pPr algn="ctr"/>
            <a:r>
              <a:rPr lang="en-US" sz="1000" dirty="0">
                <a:solidFill>
                  <a:srgbClr val="FFFFFF"/>
                </a:solidFill>
                <a:latin typeface="Cambria" panose="02040503050406030204" pitchFamily="18" charset="0"/>
                <a:ea typeface="Cambria" panose="02040503050406030204" pitchFamily="18" charset="0"/>
              </a:rPr>
              <a:t>It reflects the views only of the authors, and the Commission cannot be held responsible for any use which may be made of the information contained therein.</a:t>
            </a:r>
            <a:endParaRPr lang="en-US" sz="1000" dirty="0">
              <a:solidFill>
                <a:prstClr val="black"/>
              </a:solidFill>
              <a:latin typeface="Cambria" panose="02040503050406030204" pitchFamily="18" charset="0"/>
              <a:ea typeface="Cambria" panose="02040503050406030204" pitchFamily="18" charset="0"/>
            </a:endParaRPr>
          </a:p>
        </p:txBody>
      </p:sp>
      <p:sp>
        <p:nvSpPr>
          <p:cNvPr id="5" name="Заголовок 1">
            <a:extLst>
              <a:ext uri="{FF2B5EF4-FFF2-40B4-BE49-F238E27FC236}">
                <a16:creationId xmlns:a16="http://schemas.microsoft.com/office/drawing/2014/main" id="{0B2D959F-E313-422C-9A99-098218ACF874}"/>
              </a:ext>
            </a:extLst>
          </p:cNvPr>
          <p:cNvSpPr txBox="1">
            <a:spLocks/>
          </p:cNvSpPr>
          <p:nvPr/>
        </p:nvSpPr>
        <p:spPr>
          <a:xfrm>
            <a:off x="0" y="5327672"/>
            <a:ext cx="9144000" cy="6382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latin typeface="Cambria" panose="02040503050406030204" pitchFamily="18" charset="0"/>
                <a:ea typeface="Cambria" panose="02040503050406030204" pitchFamily="18" charset="0"/>
                <a:cs typeface="Arial" panose="020B0604020202020204" pitchFamily="34" charset="0"/>
              </a:rPr>
              <a:t>If you have any questions, you can contact </a:t>
            </a:r>
            <a:endParaRPr lang="aa-ET" sz="2800" b="1" dirty="0">
              <a:solidFill>
                <a:schemeClr val="bg1"/>
              </a:solidFill>
              <a:latin typeface="Cambria" panose="02040503050406030204" pitchFamily="18" charset="0"/>
              <a:ea typeface="Cambria" panose="02040503050406030204" pitchFamily="18" charset="0"/>
              <a:cs typeface="Arial" panose="020B0604020202020204" pitchFamily="34" charset="0"/>
            </a:endParaRPr>
          </a:p>
          <a:p>
            <a:pPr algn="ctr"/>
            <a:r>
              <a:rPr lang="en-US" sz="2800" b="1" dirty="0">
                <a:solidFill>
                  <a:schemeClr val="bg1"/>
                </a:solidFill>
                <a:latin typeface="Cambria" panose="02040503050406030204" pitchFamily="18" charset="0"/>
                <a:ea typeface="Cambria" panose="02040503050406030204" pitchFamily="18" charset="0"/>
                <a:cs typeface="Arial" panose="020B0604020202020204" pitchFamily="34" charset="0"/>
              </a:rPr>
              <a:t>building number 2 room 212</a:t>
            </a:r>
            <a:endParaRPr lang="x-none" sz="28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pic>
        <p:nvPicPr>
          <p:cNvPr id="7" name="Рисунок 6">
            <a:extLst>
              <a:ext uri="{FF2B5EF4-FFF2-40B4-BE49-F238E27FC236}">
                <a16:creationId xmlns:a16="http://schemas.microsoft.com/office/drawing/2014/main" id="{6341DC1C-2FF9-4816-B752-7457FEF4C6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7957" y="1627089"/>
            <a:ext cx="2528086" cy="3603822"/>
          </a:xfrm>
          <a:prstGeom prst="rect">
            <a:avLst/>
          </a:prstGeom>
        </p:spPr>
      </p:pic>
      <p:pic>
        <p:nvPicPr>
          <p:cNvPr id="6" name="Рисунок 5" descr="Изображение выглядит как человек, занавеска, внутренний&#10;&#10;Автоматически созданное описание">
            <a:extLst>
              <a:ext uri="{FF2B5EF4-FFF2-40B4-BE49-F238E27FC236}">
                <a16:creationId xmlns:a16="http://schemas.microsoft.com/office/drawing/2014/main" id="{5EF8D529-948F-4CBB-9265-D06D99438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4987" y="1448805"/>
            <a:ext cx="3254086" cy="3878868"/>
          </a:xfrm>
          <a:prstGeom prst="rect">
            <a:avLst/>
          </a:prstGeom>
        </p:spPr>
      </p:pic>
    </p:spTree>
    <p:extLst>
      <p:ext uri="{BB962C8B-B14F-4D97-AF65-F5344CB8AC3E}">
        <p14:creationId xmlns:p14="http://schemas.microsoft.com/office/powerpoint/2010/main" val="4277409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F9CD3343-E804-407B-B386-D8436342E270}"/>
              </a:ext>
            </a:extLst>
          </p:cNvPr>
          <p:cNvSpPr txBox="1"/>
          <p:nvPr/>
        </p:nvSpPr>
        <p:spPr>
          <a:xfrm>
            <a:off x="0" y="758536"/>
            <a:ext cx="9143999" cy="458780"/>
          </a:xfrm>
          <a:prstGeom prst="rect">
            <a:avLst/>
          </a:prstGeom>
          <a:noFill/>
        </p:spPr>
        <p:txBody>
          <a:bodyPr wrap="square">
            <a:spAutoFit/>
          </a:bodyPr>
          <a:lstStyle/>
          <a:p>
            <a:pPr algn="ctr">
              <a:lnSpc>
                <a:spcPct val="107000"/>
              </a:lnSpc>
              <a:spcAft>
                <a:spcPts val="800"/>
              </a:spcAft>
            </a:pP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Introduction to Python</a:t>
            </a:r>
            <a:endParaRPr lang="aa-ET"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Прямоугольник 7"/>
          <p:cNvSpPr/>
          <p:nvPr/>
        </p:nvSpPr>
        <p:spPr>
          <a:xfrm>
            <a:off x="1231182" y="5501818"/>
            <a:ext cx="2515432" cy="261610"/>
          </a:xfrm>
          <a:prstGeom prst="rect">
            <a:avLst/>
          </a:prstGeom>
        </p:spPr>
        <p:txBody>
          <a:bodyPr wrap="none">
            <a:spAutoFit/>
          </a:bodyPr>
          <a:lstStyle/>
          <a:p>
            <a:r>
              <a:rPr lang="en-US" sz="1100" dirty="0">
                <a:solidFill>
                  <a:srgbClr val="92D050"/>
                </a:solidFill>
                <a:latin typeface="Times New Roman" panose="02020603050405020304" pitchFamily="18" charset="0"/>
                <a:ea typeface="Calibri" panose="020F0502020204030204" pitchFamily="34" charset="0"/>
              </a:rPr>
              <a:t>Figure - Operators on types </a:t>
            </a:r>
            <a:r>
              <a:rPr lang="en-US" sz="1100" dirty="0" err="1">
                <a:solidFill>
                  <a:srgbClr val="92D050"/>
                </a:solidFill>
                <a:latin typeface="Times New Roman" panose="02020603050405020304" pitchFamily="18" charset="0"/>
                <a:ea typeface="Calibri" panose="020F0502020204030204" pitchFamily="34" charset="0"/>
              </a:rPr>
              <a:t>int</a:t>
            </a:r>
            <a:r>
              <a:rPr lang="en-US" sz="1100" dirty="0">
                <a:solidFill>
                  <a:srgbClr val="92D050"/>
                </a:solidFill>
                <a:latin typeface="Times New Roman" panose="02020603050405020304" pitchFamily="18" charset="0"/>
                <a:ea typeface="Calibri" panose="020F0502020204030204" pitchFamily="34" charset="0"/>
              </a:rPr>
              <a:t> and float</a:t>
            </a:r>
            <a:endParaRPr lang="ru-RU" dirty="0"/>
          </a:p>
        </p:txBody>
      </p:sp>
      <p:sp>
        <p:nvSpPr>
          <p:cNvPr id="9" name="Прямоугольник 8"/>
          <p:cNvSpPr/>
          <p:nvPr/>
        </p:nvSpPr>
        <p:spPr>
          <a:xfrm>
            <a:off x="6109624" y="4611033"/>
            <a:ext cx="2712602" cy="261610"/>
          </a:xfrm>
          <a:prstGeom prst="rect">
            <a:avLst/>
          </a:prstGeom>
        </p:spPr>
        <p:txBody>
          <a:bodyPr wrap="none">
            <a:spAutoFit/>
          </a:bodyPr>
          <a:lstStyle/>
          <a:p>
            <a:r>
              <a:rPr lang="en-US" sz="1100" dirty="0">
                <a:solidFill>
                  <a:srgbClr val="92D050"/>
                </a:solidFill>
                <a:latin typeface="Times New Roman" panose="02020603050405020304" pitchFamily="18" charset="0"/>
                <a:ea typeface="Calibri" panose="020F0502020204030204" pitchFamily="34" charset="0"/>
              </a:rPr>
              <a:t>Figure - Flow chart for conditional statement</a:t>
            </a:r>
            <a:endParaRPr lang="ru-RU" dirty="0"/>
          </a:p>
        </p:txBody>
      </p:sp>
      <p:pic>
        <p:nvPicPr>
          <p:cNvPr id="10" name="Рисунок 9"/>
          <p:cNvPicPr/>
          <p:nvPr/>
        </p:nvPicPr>
        <p:blipFill>
          <a:blip r:embed="rId3">
            <a:extLst>
              <a:ext uri="{28A0092B-C50C-407E-A947-70E740481C1C}">
                <a14:useLocalDpi xmlns:a14="http://schemas.microsoft.com/office/drawing/2010/main" val="0"/>
              </a:ext>
            </a:extLst>
          </a:blip>
          <a:srcRect/>
          <a:stretch>
            <a:fillRect/>
          </a:stretch>
        </p:blipFill>
        <p:spPr bwMode="auto">
          <a:xfrm>
            <a:off x="131359" y="1394242"/>
            <a:ext cx="5153025" cy="3930650"/>
          </a:xfrm>
          <a:prstGeom prst="rect">
            <a:avLst/>
          </a:prstGeom>
          <a:noFill/>
          <a:ln>
            <a:noFill/>
          </a:ln>
        </p:spPr>
      </p:pic>
      <p:pic>
        <p:nvPicPr>
          <p:cNvPr id="11" name="Рисунок 10"/>
          <p:cNvPicPr/>
          <p:nvPr/>
        </p:nvPicPr>
        <p:blipFill>
          <a:blip r:embed="rId4">
            <a:extLst>
              <a:ext uri="{28A0092B-C50C-407E-A947-70E740481C1C}">
                <a14:useLocalDpi xmlns:a14="http://schemas.microsoft.com/office/drawing/2010/main" val="0"/>
              </a:ext>
            </a:extLst>
          </a:blip>
          <a:srcRect/>
          <a:stretch>
            <a:fillRect/>
          </a:stretch>
        </p:blipFill>
        <p:spPr bwMode="auto">
          <a:xfrm>
            <a:off x="6250075" y="1855595"/>
            <a:ext cx="2431701" cy="2574567"/>
          </a:xfrm>
          <a:prstGeom prst="rect">
            <a:avLst/>
          </a:prstGeom>
          <a:noFill/>
          <a:ln>
            <a:noFill/>
          </a:ln>
        </p:spPr>
      </p:pic>
    </p:spTree>
    <p:extLst>
      <p:ext uri="{BB962C8B-B14F-4D97-AF65-F5344CB8AC3E}">
        <p14:creationId xmlns:p14="http://schemas.microsoft.com/office/powerpoint/2010/main" val="3208454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2AD357C-0D89-41C1-AD5C-969DD142C9D6}"/>
              </a:ext>
            </a:extLst>
          </p:cNvPr>
          <p:cNvSpPr/>
          <p:nvPr/>
        </p:nvSpPr>
        <p:spPr>
          <a:xfrm>
            <a:off x="0" y="685984"/>
            <a:ext cx="9144000"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Some simple numerical programs</a:t>
            </a:r>
            <a:endParaRPr lang="x-none" sz="2400" b="1" dirty="0">
              <a:solidFill>
                <a:srgbClr val="FFFF00"/>
              </a:solidFill>
              <a:latin typeface="Arial" panose="020B0604020202020204" pitchFamily="34" charset="0"/>
              <a:cs typeface="Arial" panose="020B0604020202020204" pitchFamily="34" charset="0"/>
            </a:endParaRPr>
          </a:p>
        </p:txBody>
      </p:sp>
      <p:pic>
        <p:nvPicPr>
          <p:cNvPr id="8" name="Рисунок 7"/>
          <p:cNvPicPr/>
          <p:nvPr/>
        </p:nvPicPr>
        <p:blipFill>
          <a:blip r:embed="rId3">
            <a:extLst>
              <a:ext uri="{28A0092B-C50C-407E-A947-70E740481C1C}">
                <a14:useLocalDpi xmlns:a14="http://schemas.microsoft.com/office/drawing/2010/main" val="0"/>
              </a:ext>
            </a:extLst>
          </a:blip>
          <a:srcRect/>
          <a:stretch>
            <a:fillRect/>
          </a:stretch>
        </p:blipFill>
        <p:spPr bwMode="auto">
          <a:xfrm>
            <a:off x="206776" y="1563615"/>
            <a:ext cx="3732178" cy="2214565"/>
          </a:xfrm>
          <a:prstGeom prst="rect">
            <a:avLst/>
          </a:prstGeom>
          <a:noFill/>
          <a:ln>
            <a:noFill/>
          </a:ln>
        </p:spPr>
      </p:pic>
      <p:sp>
        <p:nvSpPr>
          <p:cNvPr id="13" name="Прямоугольник 12"/>
          <p:cNvSpPr/>
          <p:nvPr/>
        </p:nvSpPr>
        <p:spPr>
          <a:xfrm>
            <a:off x="520725" y="3852770"/>
            <a:ext cx="2676438" cy="289951"/>
          </a:xfrm>
          <a:prstGeom prst="rect">
            <a:avLst/>
          </a:prstGeom>
        </p:spPr>
        <p:txBody>
          <a:bodyPr wrap="none">
            <a:spAutoFit/>
          </a:bodyPr>
          <a:lstStyle/>
          <a:p>
            <a:pPr algn="just">
              <a:lnSpc>
                <a:spcPct val="107000"/>
              </a:lnSpc>
              <a:spcAft>
                <a:spcPts val="0"/>
              </a:spcAft>
            </a:pPr>
            <a:r>
              <a:rPr lang="en-US" sz="1200" b="1"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Figure - </a:t>
            </a:r>
            <a:r>
              <a:rPr lang="en-US" sz="1200"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Using for and break statements</a:t>
            </a:r>
            <a:endParaRPr lang="ru-RU" sz="12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Рисунок 13"/>
          <p:cNvPicPr/>
          <p:nvPr/>
        </p:nvPicPr>
        <p:blipFill>
          <a:blip r:embed="rId4">
            <a:extLst>
              <a:ext uri="{28A0092B-C50C-407E-A947-70E740481C1C}">
                <a14:useLocalDpi xmlns:a14="http://schemas.microsoft.com/office/drawing/2010/main" val="0"/>
              </a:ext>
            </a:extLst>
          </a:blip>
          <a:srcRect/>
          <a:stretch>
            <a:fillRect/>
          </a:stretch>
        </p:blipFill>
        <p:spPr bwMode="auto">
          <a:xfrm>
            <a:off x="4069582" y="1604902"/>
            <a:ext cx="4952040" cy="2173278"/>
          </a:xfrm>
          <a:prstGeom prst="rect">
            <a:avLst/>
          </a:prstGeom>
          <a:noFill/>
          <a:ln>
            <a:noFill/>
          </a:ln>
        </p:spPr>
      </p:pic>
      <p:sp>
        <p:nvSpPr>
          <p:cNvPr id="17" name="Прямоугольник 16"/>
          <p:cNvSpPr/>
          <p:nvPr/>
        </p:nvSpPr>
        <p:spPr>
          <a:xfrm>
            <a:off x="4856678" y="3852770"/>
            <a:ext cx="3377848" cy="280270"/>
          </a:xfrm>
          <a:prstGeom prst="rect">
            <a:avLst/>
          </a:prstGeom>
        </p:spPr>
        <p:txBody>
          <a:bodyPr wrap="none">
            <a:spAutoFit/>
          </a:bodyPr>
          <a:lstStyle/>
          <a:p>
            <a:pPr algn="just">
              <a:lnSpc>
                <a:spcPct val="107000"/>
              </a:lnSpc>
              <a:spcAft>
                <a:spcPts val="0"/>
              </a:spcAft>
            </a:pPr>
            <a:r>
              <a:rPr lang="en-US" sz="1200" b="1"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Figure </a:t>
            </a:r>
            <a:r>
              <a:rPr lang="en-US" sz="1200"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Implementation of Newton-Raphson method</a:t>
            </a:r>
            <a:endParaRPr lang="ru-RU" sz="12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49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4E644C3C-07F5-4F4D-8736-3FE54BE802E0}"/>
              </a:ext>
            </a:extLst>
          </p:cNvPr>
          <p:cNvSpPr/>
          <p:nvPr/>
        </p:nvSpPr>
        <p:spPr>
          <a:xfrm>
            <a:off x="0" y="729339"/>
            <a:ext cx="9144000"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Functions, scoping, and abstraction</a:t>
            </a:r>
            <a:endParaRPr lang="x-none" sz="2400" dirty="0">
              <a:solidFill>
                <a:srgbClr val="FFFF00"/>
              </a:solidFill>
              <a:latin typeface="Arial" panose="020B0604020202020204" pitchFamily="34" charset="0"/>
              <a:cs typeface="Arial" panose="020B0604020202020204" pitchFamily="34" charset="0"/>
            </a:endParaRPr>
          </a:p>
        </p:txBody>
      </p:sp>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190028" y="1841161"/>
            <a:ext cx="4100617" cy="3665336"/>
          </a:xfrm>
          <a:prstGeom prst="rect">
            <a:avLst/>
          </a:prstGeom>
          <a:noFill/>
          <a:ln>
            <a:noFill/>
          </a:ln>
        </p:spPr>
      </p:pic>
      <p:pic>
        <p:nvPicPr>
          <p:cNvPr id="6" name="Рисунок 5"/>
          <p:cNvPicPr/>
          <p:nvPr/>
        </p:nvPicPr>
        <p:blipFill>
          <a:blip r:embed="rId4">
            <a:extLst>
              <a:ext uri="{28A0092B-C50C-407E-A947-70E740481C1C}">
                <a14:useLocalDpi xmlns:a14="http://schemas.microsoft.com/office/drawing/2010/main" val="0"/>
              </a:ext>
            </a:extLst>
          </a:blip>
          <a:srcRect/>
          <a:stretch>
            <a:fillRect/>
          </a:stretch>
        </p:blipFill>
        <p:spPr bwMode="auto">
          <a:xfrm>
            <a:off x="4441372" y="1841161"/>
            <a:ext cx="4615734" cy="3544755"/>
          </a:xfrm>
          <a:prstGeom prst="rect">
            <a:avLst/>
          </a:prstGeom>
          <a:noFill/>
          <a:ln>
            <a:noFill/>
          </a:ln>
        </p:spPr>
      </p:pic>
      <p:sp>
        <p:nvSpPr>
          <p:cNvPr id="4" name="Прямоугольник 3"/>
          <p:cNvSpPr/>
          <p:nvPr/>
        </p:nvSpPr>
        <p:spPr>
          <a:xfrm>
            <a:off x="1047229" y="5637108"/>
            <a:ext cx="2904962" cy="276999"/>
          </a:xfrm>
          <a:prstGeom prst="rect">
            <a:avLst/>
          </a:prstGeom>
        </p:spPr>
        <p:txBody>
          <a:bodyPr wrap="none">
            <a:spAutoFit/>
          </a:bodyPr>
          <a:lstStyle/>
          <a:p>
            <a:r>
              <a:rPr lang="en-US" sz="1200" b="1" i="1" dirty="0">
                <a:solidFill>
                  <a:schemeClr val="accent6"/>
                </a:solidFill>
                <a:latin typeface="Times New Roman" panose="02020603050405020304" pitchFamily="18" charset="0"/>
                <a:ea typeface="Calibri" panose="020F0502020204030204" pitchFamily="34" charset="0"/>
              </a:rPr>
              <a:t>Figure </a:t>
            </a:r>
            <a:r>
              <a:rPr lang="en-US" sz="1200" dirty="0">
                <a:solidFill>
                  <a:schemeClr val="accent6"/>
                </a:solidFill>
                <a:latin typeface="Times New Roman" panose="02020603050405020304" pitchFamily="18" charset="0"/>
                <a:ea typeface="Calibri" panose="020F0502020204030204" pitchFamily="34" charset="0"/>
              </a:rPr>
              <a:t>- Finding an approximation to a root</a:t>
            </a:r>
            <a:endParaRPr lang="ru-RU" sz="1200" dirty="0">
              <a:solidFill>
                <a:schemeClr val="accent6"/>
              </a:solidFill>
            </a:endParaRPr>
          </a:p>
        </p:txBody>
      </p:sp>
      <p:sp>
        <p:nvSpPr>
          <p:cNvPr id="7" name="Прямоугольник 6"/>
          <p:cNvSpPr/>
          <p:nvPr/>
        </p:nvSpPr>
        <p:spPr>
          <a:xfrm>
            <a:off x="5460264" y="5513997"/>
            <a:ext cx="3060453" cy="276999"/>
          </a:xfrm>
          <a:prstGeom prst="rect">
            <a:avLst/>
          </a:prstGeom>
        </p:spPr>
        <p:txBody>
          <a:bodyPr wrap="none">
            <a:spAutoFit/>
          </a:bodyPr>
          <a:lstStyle/>
          <a:p>
            <a:r>
              <a:rPr lang="en-US" sz="1200" b="1" i="1" dirty="0">
                <a:solidFill>
                  <a:schemeClr val="accent6"/>
                </a:solidFill>
                <a:latin typeface="Times New Roman" panose="02020603050405020304" pitchFamily="18" charset="0"/>
                <a:ea typeface="Calibri" panose="020F0502020204030204" pitchFamily="34" charset="0"/>
              </a:rPr>
              <a:t>Figure - </a:t>
            </a:r>
            <a:r>
              <a:rPr lang="en-US" sz="1200" i="1" dirty="0">
                <a:solidFill>
                  <a:schemeClr val="accent6"/>
                </a:solidFill>
                <a:latin typeface="Times New Roman" panose="02020603050405020304" pitchFamily="18" charset="0"/>
                <a:ea typeface="Calibri" panose="020F0502020204030204" pitchFamily="34" charset="0"/>
              </a:rPr>
              <a:t>Common functions for accessing files</a:t>
            </a:r>
            <a:endParaRPr lang="ru-RU" sz="1200" dirty="0">
              <a:solidFill>
                <a:schemeClr val="accent6"/>
              </a:solidFill>
            </a:endParaRPr>
          </a:p>
        </p:txBody>
      </p:sp>
    </p:spTree>
    <p:extLst>
      <p:ext uri="{BB962C8B-B14F-4D97-AF65-F5344CB8AC3E}">
        <p14:creationId xmlns:p14="http://schemas.microsoft.com/office/powerpoint/2010/main" val="1461919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F376ABC-DDCC-4D1B-988A-6E0096A43A56}"/>
              </a:ext>
            </a:extLst>
          </p:cNvPr>
          <p:cNvSpPr/>
          <p:nvPr/>
        </p:nvSpPr>
        <p:spPr>
          <a:xfrm>
            <a:off x="0" y="680446"/>
            <a:ext cx="9143999"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Structured types, mutability, and </a:t>
            </a:r>
            <a:r>
              <a:rPr lang="en-US" sz="2400" b="1" dirty="0" err="1">
                <a:solidFill>
                  <a:srgbClr val="FFFF00"/>
                </a:solidFill>
                <a:latin typeface="Arial" panose="020B0604020202020204" pitchFamily="34" charset="0"/>
                <a:cs typeface="Arial" panose="020B0604020202020204" pitchFamily="34" charset="0"/>
              </a:rPr>
              <a:t>higherorder</a:t>
            </a:r>
            <a:r>
              <a:rPr lang="en-US" sz="2400" b="1" dirty="0">
                <a:solidFill>
                  <a:srgbClr val="FFFF00"/>
                </a:solidFill>
                <a:latin typeface="Arial" panose="020B0604020202020204" pitchFamily="34" charset="0"/>
                <a:cs typeface="Arial" panose="020B0604020202020204" pitchFamily="34" charset="0"/>
              </a:rPr>
              <a:t> functions</a:t>
            </a:r>
            <a:endParaRPr lang="x-none" sz="2400" b="1" dirty="0">
              <a:solidFill>
                <a:srgbClr val="FFFF00"/>
              </a:solidFill>
              <a:latin typeface="Arial" panose="020B0604020202020204" pitchFamily="34" charset="0"/>
              <a:cs typeface="Arial" panose="020B0604020202020204" pitchFamily="34" charset="0"/>
            </a:endParaRPr>
          </a:p>
        </p:txBody>
      </p:sp>
      <p:pic>
        <p:nvPicPr>
          <p:cNvPr id="6" name="Рисунок 5"/>
          <p:cNvPicPr/>
          <p:nvPr/>
        </p:nvPicPr>
        <p:blipFill>
          <a:blip r:embed="rId3">
            <a:extLst>
              <a:ext uri="{28A0092B-C50C-407E-A947-70E740481C1C}">
                <a14:useLocalDpi xmlns:a14="http://schemas.microsoft.com/office/drawing/2010/main" val="0"/>
              </a:ext>
            </a:extLst>
          </a:blip>
          <a:srcRect/>
          <a:stretch>
            <a:fillRect/>
          </a:stretch>
        </p:blipFill>
        <p:spPr bwMode="auto">
          <a:xfrm>
            <a:off x="974690" y="1263685"/>
            <a:ext cx="7305151" cy="2381250"/>
          </a:xfrm>
          <a:prstGeom prst="rect">
            <a:avLst/>
          </a:prstGeom>
          <a:noFill/>
          <a:ln>
            <a:noFill/>
          </a:ln>
        </p:spPr>
      </p:pic>
      <p:pic>
        <p:nvPicPr>
          <p:cNvPr id="7" name="Рисунок 6"/>
          <p:cNvPicPr/>
          <p:nvPr/>
        </p:nvPicPr>
        <p:blipFill>
          <a:blip r:embed="rId4">
            <a:extLst>
              <a:ext uri="{28A0092B-C50C-407E-A947-70E740481C1C}">
                <a14:useLocalDpi xmlns:a14="http://schemas.microsoft.com/office/drawing/2010/main" val="0"/>
              </a:ext>
            </a:extLst>
          </a:blip>
          <a:srcRect/>
          <a:stretch>
            <a:fillRect/>
          </a:stretch>
        </p:blipFill>
        <p:spPr bwMode="auto">
          <a:xfrm>
            <a:off x="1647930" y="4171113"/>
            <a:ext cx="6109397" cy="1857898"/>
          </a:xfrm>
          <a:prstGeom prst="rect">
            <a:avLst/>
          </a:prstGeom>
          <a:noFill/>
          <a:ln>
            <a:noFill/>
          </a:ln>
        </p:spPr>
      </p:pic>
      <p:sp>
        <p:nvSpPr>
          <p:cNvPr id="3" name="Прямоугольник 2"/>
          <p:cNvSpPr/>
          <p:nvPr/>
        </p:nvSpPr>
        <p:spPr>
          <a:xfrm>
            <a:off x="3297414" y="3661802"/>
            <a:ext cx="3153427" cy="276999"/>
          </a:xfrm>
          <a:prstGeom prst="rect">
            <a:avLst/>
          </a:prstGeom>
        </p:spPr>
        <p:txBody>
          <a:bodyPr wrap="none">
            <a:spAutoFit/>
          </a:bodyPr>
          <a:lstStyle/>
          <a:p>
            <a:r>
              <a:rPr lang="en-US" sz="1200" b="1" i="1" dirty="0">
                <a:solidFill>
                  <a:schemeClr val="accent6"/>
                </a:solidFill>
                <a:latin typeface="Times New Roman" panose="02020603050405020304" pitchFamily="18" charset="0"/>
                <a:ea typeface="Calibri" panose="020F0502020204030204" pitchFamily="34" charset="0"/>
              </a:rPr>
              <a:t>Figure - </a:t>
            </a:r>
            <a:r>
              <a:rPr lang="en-US" sz="1200" i="1" dirty="0">
                <a:solidFill>
                  <a:schemeClr val="accent6"/>
                </a:solidFill>
                <a:latin typeface="Times New Roman" panose="02020603050405020304" pitchFamily="18" charset="0"/>
                <a:ea typeface="Calibri" panose="020F0502020204030204" pitchFamily="34" charset="0"/>
              </a:rPr>
              <a:t>Common operations on sequence types</a:t>
            </a:r>
            <a:endParaRPr lang="ru-RU" sz="1200" dirty="0">
              <a:solidFill>
                <a:schemeClr val="accent6"/>
              </a:solidFill>
            </a:endParaRPr>
          </a:p>
        </p:txBody>
      </p:sp>
      <p:sp>
        <p:nvSpPr>
          <p:cNvPr id="5" name="Прямоугольник 4"/>
          <p:cNvSpPr/>
          <p:nvPr/>
        </p:nvSpPr>
        <p:spPr>
          <a:xfrm>
            <a:off x="3560306" y="6132826"/>
            <a:ext cx="2627642" cy="280270"/>
          </a:xfrm>
          <a:prstGeom prst="rect">
            <a:avLst/>
          </a:prstGeom>
        </p:spPr>
        <p:txBody>
          <a:bodyPr wrap="none">
            <a:spAutoFit/>
          </a:bodyPr>
          <a:lstStyle/>
          <a:p>
            <a:pPr algn="ctr">
              <a:lnSpc>
                <a:spcPct val="107000"/>
              </a:lnSpc>
              <a:spcAft>
                <a:spcPts val="0"/>
              </a:spcAft>
            </a:pPr>
            <a:r>
              <a:rPr lang="en-US" sz="1200" b="1"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Figure</a:t>
            </a:r>
            <a:r>
              <a:rPr lang="en-US" sz="1200" b="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 - </a:t>
            </a:r>
            <a:r>
              <a:rPr lang="en-US" sz="1200"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Comparison of sequence types</a:t>
            </a:r>
            <a:endParaRPr lang="ru-RU" sz="12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2657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9B1859C-7A4C-4794-82E7-EC26BAE5ACC9}"/>
              </a:ext>
            </a:extLst>
          </p:cNvPr>
          <p:cNvSpPr/>
          <p:nvPr/>
        </p:nvSpPr>
        <p:spPr>
          <a:xfrm>
            <a:off x="0" y="694731"/>
            <a:ext cx="9144000"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Testing and debugging</a:t>
            </a:r>
            <a:endParaRPr lang="x-none" sz="2400" b="1" dirty="0">
              <a:solidFill>
                <a:srgbClr val="FFFF00"/>
              </a:solidFill>
              <a:latin typeface="Arial" panose="020B0604020202020204" pitchFamily="34" charset="0"/>
              <a:cs typeface="Arial" panose="020B0604020202020204" pitchFamily="34" charset="0"/>
            </a:endParaRPr>
          </a:p>
        </p:txBody>
      </p:sp>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1808702" y="1378278"/>
            <a:ext cx="5687367" cy="4319137"/>
          </a:xfrm>
          <a:prstGeom prst="rect">
            <a:avLst/>
          </a:prstGeom>
          <a:noFill/>
          <a:ln>
            <a:noFill/>
          </a:ln>
        </p:spPr>
      </p:pic>
      <p:sp>
        <p:nvSpPr>
          <p:cNvPr id="4" name="Прямоугольник 3"/>
          <p:cNvSpPr/>
          <p:nvPr/>
        </p:nvSpPr>
        <p:spPr>
          <a:xfrm>
            <a:off x="3731750" y="5776208"/>
            <a:ext cx="1841273" cy="280270"/>
          </a:xfrm>
          <a:prstGeom prst="rect">
            <a:avLst/>
          </a:prstGeom>
        </p:spPr>
        <p:txBody>
          <a:bodyPr wrap="none">
            <a:spAutoFit/>
          </a:bodyPr>
          <a:lstStyle/>
          <a:p>
            <a:pPr algn="ctr">
              <a:lnSpc>
                <a:spcPct val="107000"/>
              </a:lnSpc>
              <a:spcAft>
                <a:spcPts val="0"/>
              </a:spcAft>
            </a:pPr>
            <a:r>
              <a:rPr lang="en-US" sz="1200" b="1"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Figure </a:t>
            </a:r>
            <a:r>
              <a:rPr lang="en-US" sz="1200"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Program with bugs</a:t>
            </a:r>
            <a:endParaRPr lang="ru-RU" sz="12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6322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60610622-F053-406A-9436-0D4D74D56B22}"/>
              </a:ext>
            </a:extLst>
          </p:cNvPr>
          <p:cNvSpPr/>
          <p:nvPr/>
        </p:nvSpPr>
        <p:spPr>
          <a:xfrm>
            <a:off x="0" y="683019"/>
            <a:ext cx="9144000"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Exceptions and assertions</a:t>
            </a:r>
            <a:endParaRPr lang="x-none" sz="2400" b="1" dirty="0">
              <a:solidFill>
                <a:srgbClr val="FFFF00"/>
              </a:solidFill>
              <a:latin typeface="Arial" panose="020B0604020202020204" pitchFamily="34" charset="0"/>
              <a:cs typeface="Arial" panose="020B0604020202020204" pitchFamily="34" charset="0"/>
            </a:endParaRPr>
          </a:p>
        </p:txBody>
      </p:sp>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1551240" y="1454166"/>
            <a:ext cx="6041520" cy="3318800"/>
          </a:xfrm>
          <a:prstGeom prst="rect">
            <a:avLst/>
          </a:prstGeom>
          <a:noFill/>
          <a:ln>
            <a:noFill/>
          </a:ln>
        </p:spPr>
      </p:pic>
      <p:sp>
        <p:nvSpPr>
          <p:cNvPr id="2" name="Прямоугольник 1"/>
          <p:cNvSpPr/>
          <p:nvPr/>
        </p:nvSpPr>
        <p:spPr>
          <a:xfrm>
            <a:off x="3193706" y="4953951"/>
            <a:ext cx="2756588" cy="280270"/>
          </a:xfrm>
          <a:prstGeom prst="rect">
            <a:avLst/>
          </a:prstGeom>
        </p:spPr>
        <p:txBody>
          <a:bodyPr wrap="none">
            <a:spAutoFit/>
          </a:bodyPr>
          <a:lstStyle/>
          <a:p>
            <a:pPr algn="ctr">
              <a:lnSpc>
                <a:spcPct val="107000"/>
              </a:lnSpc>
              <a:spcAft>
                <a:spcPts val="0"/>
              </a:spcAft>
            </a:pPr>
            <a:r>
              <a:rPr lang="en-US" sz="1200" b="1"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Figure  </a:t>
            </a:r>
            <a:r>
              <a:rPr lang="en-US" sz="1200"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Using</a:t>
            </a:r>
            <a:r>
              <a:rPr lang="en-US" sz="1200" b="1"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exceptions for control flow</a:t>
            </a:r>
            <a:endParaRPr lang="ru-RU" sz="12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6692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5026373-E1E9-4177-A823-7A8496078985}"/>
              </a:ext>
            </a:extLst>
          </p:cNvPr>
          <p:cNvSpPr/>
          <p:nvPr/>
        </p:nvSpPr>
        <p:spPr>
          <a:xfrm>
            <a:off x="0" y="697019"/>
            <a:ext cx="9143999"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Classes and object-oriented programming</a:t>
            </a:r>
            <a:endParaRPr lang="x-none" sz="2400" b="1" dirty="0">
              <a:solidFill>
                <a:srgbClr val="FFFF00"/>
              </a:solidFill>
              <a:latin typeface="Arial" panose="020B0604020202020204" pitchFamily="34" charset="0"/>
              <a:cs typeface="Arial" panose="020B0604020202020204" pitchFamily="34" charset="0"/>
            </a:endParaRPr>
          </a:p>
        </p:txBody>
      </p:sp>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2330981" y="1123079"/>
            <a:ext cx="4482036" cy="5367285"/>
          </a:xfrm>
          <a:prstGeom prst="rect">
            <a:avLst/>
          </a:prstGeom>
          <a:noFill/>
          <a:ln>
            <a:noFill/>
          </a:ln>
        </p:spPr>
      </p:pic>
      <p:sp>
        <p:nvSpPr>
          <p:cNvPr id="6" name="Прямоугольник 5"/>
          <p:cNvSpPr/>
          <p:nvPr/>
        </p:nvSpPr>
        <p:spPr>
          <a:xfrm>
            <a:off x="3973117" y="6490364"/>
            <a:ext cx="1298753" cy="261610"/>
          </a:xfrm>
          <a:prstGeom prst="rect">
            <a:avLst/>
          </a:prstGeom>
        </p:spPr>
        <p:txBody>
          <a:bodyPr wrap="none">
            <a:spAutoFit/>
          </a:bodyPr>
          <a:lstStyle/>
          <a:p>
            <a:r>
              <a:rPr lang="en-US" sz="1100" b="1" i="1" dirty="0">
                <a:solidFill>
                  <a:schemeClr val="accent6"/>
                </a:solidFill>
                <a:latin typeface="Times New Roman" panose="02020603050405020304" pitchFamily="18" charset="0"/>
                <a:ea typeface="Calibri" panose="020F0502020204030204" pitchFamily="34" charset="0"/>
              </a:rPr>
              <a:t>Figure </a:t>
            </a:r>
            <a:r>
              <a:rPr lang="en-US" sz="1100" i="1" dirty="0">
                <a:solidFill>
                  <a:schemeClr val="accent6"/>
                </a:solidFill>
                <a:latin typeface="Times New Roman" panose="02020603050405020304" pitchFamily="18" charset="0"/>
                <a:ea typeface="Calibri" panose="020F0502020204030204" pitchFamily="34" charset="0"/>
              </a:rPr>
              <a:t>Class</a:t>
            </a:r>
            <a:r>
              <a:rPr lang="en-US" sz="1100" b="1" i="1" dirty="0">
                <a:solidFill>
                  <a:schemeClr val="accent6"/>
                </a:solidFill>
                <a:latin typeface="Times New Roman" panose="02020603050405020304" pitchFamily="18" charset="0"/>
                <a:ea typeface="Calibri" panose="020F0502020204030204" pitchFamily="34" charset="0"/>
              </a:rPr>
              <a:t> </a:t>
            </a:r>
            <a:r>
              <a:rPr lang="en-US" sz="1100" i="1" dirty="0" err="1">
                <a:solidFill>
                  <a:schemeClr val="accent6"/>
                </a:solidFill>
                <a:latin typeface="Calibri" panose="020F0502020204030204" pitchFamily="34" charset="0"/>
                <a:ea typeface="Calibri" panose="020F0502020204030204" pitchFamily="34" charset="0"/>
              </a:rPr>
              <a:t>IntSet</a:t>
            </a:r>
            <a:endParaRPr lang="ru-RU" sz="1100" dirty="0">
              <a:solidFill>
                <a:schemeClr val="accent6"/>
              </a:solidFill>
            </a:endParaRPr>
          </a:p>
        </p:txBody>
      </p:sp>
    </p:spTree>
    <p:extLst>
      <p:ext uri="{BB962C8B-B14F-4D97-AF65-F5344CB8AC3E}">
        <p14:creationId xmlns:p14="http://schemas.microsoft.com/office/powerpoint/2010/main" val="3548416357"/>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1930</TotalTime>
  <Words>2822</Words>
  <Application>Microsoft Office PowerPoint</Application>
  <PresentationFormat>Экран (4:3)</PresentationFormat>
  <Paragraphs>160</Paragraphs>
  <Slides>20</Slides>
  <Notes>16</Notes>
  <HiddenSlides>0</HiddenSlides>
  <MMClips>1</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20</vt:i4>
      </vt:variant>
    </vt:vector>
  </HeadingPairs>
  <TitlesOfParts>
    <vt:vector size="27" baseType="lpstr">
      <vt:lpstr>Arial</vt:lpstr>
      <vt:lpstr>Calibri</vt:lpstr>
      <vt:lpstr>Calibri Light</vt:lpstr>
      <vt:lpstr>Cambria</vt:lpstr>
      <vt:lpstr>Times New Roman</vt:lpstr>
      <vt:lpstr>Тема Office</vt:lpstr>
      <vt:lpstr>1_Тема Office</vt:lpstr>
      <vt:lpstr>Python programming application</vt:lpstr>
      <vt:lpstr>Practical machine  learning with Python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References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Visualization in Python</dc:title>
  <dc:creator>Talgat</dc:creator>
  <cp:lastModifiedBy>Пользователь</cp:lastModifiedBy>
  <cp:revision>173</cp:revision>
  <dcterms:created xsi:type="dcterms:W3CDTF">2020-09-06T17:40:03Z</dcterms:created>
  <dcterms:modified xsi:type="dcterms:W3CDTF">2022-03-02T04:07:01Z</dcterms:modified>
</cp:coreProperties>
</file>