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1"/>
  </p:notesMasterIdLst>
  <p:sldIdLst>
    <p:sldId id="256" r:id="rId2"/>
    <p:sldId id="257" r:id="rId3"/>
    <p:sldId id="275" r:id="rId4"/>
    <p:sldId id="290" r:id="rId5"/>
    <p:sldId id="276" r:id="rId6"/>
    <p:sldId id="302" r:id="rId7"/>
    <p:sldId id="300" r:id="rId8"/>
    <p:sldId id="301" r:id="rId9"/>
    <p:sldId id="303" r:id="rId10"/>
    <p:sldId id="304" r:id="rId11"/>
    <p:sldId id="305" r:id="rId12"/>
    <p:sldId id="266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268" r:id="rId28"/>
    <p:sldId id="265" r:id="rId29"/>
    <p:sldId id="270" r:id="rId3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FF0DA-247E-4631-B98D-836E8BC6B51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0C7BD-3D31-47AF-8D8E-718CC1F7B005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 err="1"/>
            <a:t>Самоактуализация</a:t>
          </a:r>
          <a:r>
            <a:rPr lang="ru-RU" dirty="0"/>
            <a:t> </a:t>
          </a:r>
        </a:p>
        <a:p>
          <a:r>
            <a:rPr lang="ru-RU" dirty="0"/>
            <a:t>(духовный рост, </a:t>
          </a:r>
        </a:p>
        <a:p>
          <a:r>
            <a:rPr lang="ru-RU" dirty="0"/>
            <a:t>самовыражение) </a:t>
          </a:r>
        </a:p>
        <a:p>
          <a:endParaRPr lang="ru-RU" dirty="0"/>
        </a:p>
      </dgm:t>
    </dgm:pt>
    <dgm:pt modelId="{6826A64A-58B1-4A7E-BB1E-A67A175A768F}" type="parTrans" cxnId="{94C08732-7320-47C8-8084-B0D27959988B}">
      <dgm:prSet/>
      <dgm:spPr/>
      <dgm:t>
        <a:bodyPr/>
        <a:lstStyle/>
        <a:p>
          <a:endParaRPr lang="ru-RU"/>
        </a:p>
      </dgm:t>
    </dgm:pt>
    <dgm:pt modelId="{FF58883E-032B-4303-852B-AA43D9534EB0}" type="sibTrans" cxnId="{94C08732-7320-47C8-8084-B0D27959988B}">
      <dgm:prSet/>
      <dgm:spPr/>
      <dgm:t>
        <a:bodyPr/>
        <a:lstStyle/>
        <a:p>
          <a:endParaRPr lang="ru-RU"/>
        </a:p>
      </dgm:t>
    </dgm:pt>
    <dgm:pt modelId="{A82DB989-200A-4D6F-9F89-506E7E055043}">
      <dgm:prSet phldrT="[Текст]"/>
      <dgm:spPr/>
      <dgm:t>
        <a:bodyPr/>
        <a:lstStyle/>
        <a:p>
          <a:r>
            <a:rPr lang="ru-RU" dirty="0"/>
            <a:t>Самоуважение (достоинство, престиж)</a:t>
          </a:r>
        </a:p>
      </dgm:t>
    </dgm:pt>
    <dgm:pt modelId="{B9B05CB8-A14E-4C47-8D6A-EA1A9B6BC0C3}" type="parTrans" cxnId="{2652E821-9A03-4D3E-A063-B3DBE2CC693E}">
      <dgm:prSet/>
      <dgm:spPr/>
      <dgm:t>
        <a:bodyPr/>
        <a:lstStyle/>
        <a:p>
          <a:endParaRPr lang="ru-RU"/>
        </a:p>
      </dgm:t>
    </dgm:pt>
    <dgm:pt modelId="{B0E006A5-537F-4AEC-BD67-E76311630B4E}" type="sibTrans" cxnId="{2652E821-9A03-4D3E-A063-B3DBE2CC693E}">
      <dgm:prSet/>
      <dgm:spPr/>
      <dgm:t>
        <a:bodyPr/>
        <a:lstStyle/>
        <a:p>
          <a:endParaRPr lang="ru-RU"/>
        </a:p>
      </dgm:t>
    </dgm:pt>
    <dgm:pt modelId="{5A52B371-3551-4D56-9EF7-B8856B0F2E33}">
      <dgm:prSet phldrT="[Текст]"/>
      <dgm:spPr/>
      <dgm:t>
        <a:bodyPr/>
        <a:lstStyle/>
        <a:p>
          <a:r>
            <a:rPr lang="ru-RU" dirty="0"/>
            <a:t>Социальные потребности (принадлежность к группе, любовь)</a:t>
          </a:r>
        </a:p>
      </dgm:t>
    </dgm:pt>
    <dgm:pt modelId="{17BFE6D2-B7B7-41ED-B869-1CC826C2C55B}" type="parTrans" cxnId="{3AA2C5DA-68F7-4AC3-B23D-9155BF39FADA}">
      <dgm:prSet/>
      <dgm:spPr/>
      <dgm:t>
        <a:bodyPr/>
        <a:lstStyle/>
        <a:p>
          <a:endParaRPr lang="ru-RU"/>
        </a:p>
      </dgm:t>
    </dgm:pt>
    <dgm:pt modelId="{7C2389CC-6946-4855-96A5-0981280364E5}" type="sibTrans" cxnId="{3AA2C5DA-68F7-4AC3-B23D-9155BF39FADA}">
      <dgm:prSet/>
      <dgm:spPr/>
      <dgm:t>
        <a:bodyPr/>
        <a:lstStyle/>
        <a:p>
          <a:endParaRPr lang="ru-RU"/>
        </a:p>
      </dgm:t>
    </dgm:pt>
    <dgm:pt modelId="{DF79B145-E8BB-40EB-93AD-B61385663D69}">
      <dgm:prSet/>
      <dgm:spPr/>
      <dgm:t>
        <a:bodyPr/>
        <a:lstStyle/>
        <a:p>
          <a:r>
            <a:rPr lang="ru-RU" dirty="0"/>
            <a:t>Безопасность (физиологическая и психологическая)</a:t>
          </a:r>
        </a:p>
      </dgm:t>
    </dgm:pt>
    <dgm:pt modelId="{B9E7F73F-E9FC-47BB-95CC-CE9F9379340D}" type="parTrans" cxnId="{C9985254-0643-4F6C-86DA-AE069FFD9874}">
      <dgm:prSet/>
      <dgm:spPr/>
      <dgm:t>
        <a:bodyPr/>
        <a:lstStyle/>
        <a:p>
          <a:endParaRPr lang="ru-RU"/>
        </a:p>
      </dgm:t>
    </dgm:pt>
    <dgm:pt modelId="{3A8170EF-FDAA-4476-BB73-86FE0454AC66}" type="sibTrans" cxnId="{C9985254-0643-4F6C-86DA-AE069FFD9874}">
      <dgm:prSet/>
      <dgm:spPr/>
      <dgm:t>
        <a:bodyPr/>
        <a:lstStyle/>
        <a:p>
          <a:endParaRPr lang="ru-RU"/>
        </a:p>
      </dgm:t>
    </dgm:pt>
    <dgm:pt modelId="{77DBE028-C1AB-4D3F-A984-E9DA58B0D2C4}">
      <dgm:prSet/>
      <dgm:spPr/>
      <dgm:t>
        <a:bodyPr/>
        <a:lstStyle/>
        <a:p>
          <a:r>
            <a:rPr lang="ru-RU" dirty="0"/>
            <a:t>Физиологические потребности (сон, еда, питье)</a:t>
          </a:r>
        </a:p>
      </dgm:t>
    </dgm:pt>
    <dgm:pt modelId="{EBC0D781-D1D2-49CF-97AB-1952825715F1}" type="parTrans" cxnId="{C41C1B0A-1D50-4DA5-8993-EB7A40F2F085}">
      <dgm:prSet/>
      <dgm:spPr/>
      <dgm:t>
        <a:bodyPr/>
        <a:lstStyle/>
        <a:p>
          <a:endParaRPr lang="ru-RU"/>
        </a:p>
      </dgm:t>
    </dgm:pt>
    <dgm:pt modelId="{8A16B058-49CB-46E6-884E-41356108FF1F}" type="sibTrans" cxnId="{C41C1B0A-1D50-4DA5-8993-EB7A40F2F085}">
      <dgm:prSet/>
      <dgm:spPr/>
      <dgm:t>
        <a:bodyPr/>
        <a:lstStyle/>
        <a:p>
          <a:endParaRPr lang="ru-RU"/>
        </a:p>
      </dgm:t>
    </dgm:pt>
    <dgm:pt modelId="{1438D3DE-B5B2-4D7E-8826-3ADF95230F37}" type="pres">
      <dgm:prSet presAssocID="{45AFF0DA-247E-4631-B98D-836E8BC6B51A}" presName="Name0" presStyleCnt="0">
        <dgm:presLayoutVars>
          <dgm:dir/>
          <dgm:animLvl val="lvl"/>
          <dgm:resizeHandles val="exact"/>
        </dgm:presLayoutVars>
      </dgm:prSet>
      <dgm:spPr/>
    </dgm:pt>
    <dgm:pt modelId="{3B9317BD-7CCA-4DCB-8D02-04F6C751DFC0}" type="pres">
      <dgm:prSet presAssocID="{DD90C7BD-3D31-47AF-8D8E-718CC1F7B005}" presName="Name8" presStyleCnt="0"/>
      <dgm:spPr/>
    </dgm:pt>
    <dgm:pt modelId="{39AFD599-B8B7-408A-8A42-FD9A4C173253}" type="pres">
      <dgm:prSet presAssocID="{DD90C7BD-3D31-47AF-8D8E-718CC1F7B005}" presName="level" presStyleLbl="node1" presStyleIdx="0" presStyleCnt="5" custScaleY="137994">
        <dgm:presLayoutVars>
          <dgm:chMax val="1"/>
          <dgm:bulletEnabled val="1"/>
        </dgm:presLayoutVars>
      </dgm:prSet>
      <dgm:spPr/>
    </dgm:pt>
    <dgm:pt modelId="{BD79E2E7-E11B-48B5-A0E1-E03BCE77EBD4}" type="pres">
      <dgm:prSet presAssocID="{DD90C7BD-3D31-47AF-8D8E-718CC1F7B00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7C435D-A46F-4366-9F5F-3C764293E5D7}" type="pres">
      <dgm:prSet presAssocID="{A82DB989-200A-4D6F-9F89-506E7E055043}" presName="Name8" presStyleCnt="0"/>
      <dgm:spPr/>
    </dgm:pt>
    <dgm:pt modelId="{44BC8104-CBB8-4384-AF7C-15AB28F82C38}" type="pres">
      <dgm:prSet presAssocID="{A82DB989-200A-4D6F-9F89-506E7E055043}" presName="level" presStyleLbl="node1" presStyleIdx="1" presStyleCnt="5" custScaleY="62143">
        <dgm:presLayoutVars>
          <dgm:chMax val="1"/>
          <dgm:bulletEnabled val="1"/>
        </dgm:presLayoutVars>
      </dgm:prSet>
      <dgm:spPr/>
    </dgm:pt>
    <dgm:pt modelId="{E259648A-FA4E-402D-8ED4-D4139B767EDD}" type="pres">
      <dgm:prSet presAssocID="{A82DB989-200A-4D6F-9F89-506E7E0550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A13E3C-1DFD-47D2-B0CD-894CAF0304DA}" type="pres">
      <dgm:prSet presAssocID="{5A52B371-3551-4D56-9EF7-B8856B0F2E33}" presName="Name8" presStyleCnt="0"/>
      <dgm:spPr/>
    </dgm:pt>
    <dgm:pt modelId="{C079F921-B94C-4EA6-B65F-0BBD10AB382C}" type="pres">
      <dgm:prSet presAssocID="{5A52B371-3551-4D56-9EF7-B8856B0F2E33}" presName="level" presStyleLbl="node1" presStyleIdx="2" presStyleCnt="5" custScaleY="39474">
        <dgm:presLayoutVars>
          <dgm:chMax val="1"/>
          <dgm:bulletEnabled val="1"/>
        </dgm:presLayoutVars>
      </dgm:prSet>
      <dgm:spPr/>
    </dgm:pt>
    <dgm:pt modelId="{E48CADDF-CA6F-4BBE-BA70-C6E8DF769E67}" type="pres">
      <dgm:prSet presAssocID="{5A52B371-3551-4D56-9EF7-B8856B0F2E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8D4006-958B-47A9-B19B-7E9A1DDCDED4}" type="pres">
      <dgm:prSet presAssocID="{DF79B145-E8BB-40EB-93AD-B61385663D69}" presName="Name8" presStyleCnt="0"/>
      <dgm:spPr/>
    </dgm:pt>
    <dgm:pt modelId="{040ED15D-1982-4BD2-8876-E8D762F56C86}" type="pres">
      <dgm:prSet presAssocID="{DF79B145-E8BB-40EB-93AD-B61385663D69}" presName="level" presStyleLbl="node1" presStyleIdx="3" presStyleCnt="5" custScaleY="36814">
        <dgm:presLayoutVars>
          <dgm:chMax val="1"/>
          <dgm:bulletEnabled val="1"/>
        </dgm:presLayoutVars>
      </dgm:prSet>
      <dgm:spPr/>
    </dgm:pt>
    <dgm:pt modelId="{A0969E4A-F4F0-4B40-A616-585ED9F26C55}" type="pres">
      <dgm:prSet presAssocID="{DF79B145-E8BB-40EB-93AD-B61385663D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BE936B-FB7C-4310-913B-A09805D6550B}" type="pres">
      <dgm:prSet presAssocID="{77DBE028-C1AB-4D3F-A984-E9DA58B0D2C4}" presName="Name8" presStyleCnt="0"/>
      <dgm:spPr/>
    </dgm:pt>
    <dgm:pt modelId="{B7B13AA1-4FDB-4A32-B8E0-E99DBF5BC489}" type="pres">
      <dgm:prSet presAssocID="{77DBE028-C1AB-4D3F-A984-E9DA58B0D2C4}" presName="level" presStyleLbl="node1" presStyleIdx="4" presStyleCnt="5" custScaleY="47172">
        <dgm:presLayoutVars>
          <dgm:chMax val="1"/>
          <dgm:bulletEnabled val="1"/>
        </dgm:presLayoutVars>
      </dgm:prSet>
      <dgm:spPr/>
    </dgm:pt>
    <dgm:pt modelId="{9D9F0B06-E941-43DD-A1B0-F8CAC0B7125D}" type="pres">
      <dgm:prSet presAssocID="{77DBE028-C1AB-4D3F-A984-E9DA58B0D2C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41C1B0A-1D50-4DA5-8993-EB7A40F2F085}" srcId="{45AFF0DA-247E-4631-B98D-836E8BC6B51A}" destId="{77DBE028-C1AB-4D3F-A984-E9DA58B0D2C4}" srcOrd="4" destOrd="0" parTransId="{EBC0D781-D1D2-49CF-97AB-1952825715F1}" sibTransId="{8A16B058-49CB-46E6-884E-41356108FF1F}"/>
    <dgm:cxn modelId="{4753010D-3764-47CE-9566-27D3C7B301D8}" type="presOf" srcId="{DF79B145-E8BB-40EB-93AD-B61385663D69}" destId="{A0969E4A-F4F0-4B40-A616-585ED9F26C55}" srcOrd="1" destOrd="0" presId="urn:microsoft.com/office/officeart/2005/8/layout/pyramid1"/>
    <dgm:cxn modelId="{3A591A21-6E48-41CE-BADA-2A943A5B69EE}" type="presOf" srcId="{A82DB989-200A-4D6F-9F89-506E7E055043}" destId="{E259648A-FA4E-402D-8ED4-D4139B767EDD}" srcOrd="1" destOrd="0" presId="urn:microsoft.com/office/officeart/2005/8/layout/pyramid1"/>
    <dgm:cxn modelId="{2652E821-9A03-4D3E-A063-B3DBE2CC693E}" srcId="{45AFF0DA-247E-4631-B98D-836E8BC6B51A}" destId="{A82DB989-200A-4D6F-9F89-506E7E055043}" srcOrd="1" destOrd="0" parTransId="{B9B05CB8-A14E-4C47-8D6A-EA1A9B6BC0C3}" sibTransId="{B0E006A5-537F-4AEC-BD67-E76311630B4E}"/>
    <dgm:cxn modelId="{2A93E52E-53E2-4078-9653-C55D21A49A21}" type="presOf" srcId="{DD90C7BD-3D31-47AF-8D8E-718CC1F7B005}" destId="{BD79E2E7-E11B-48B5-A0E1-E03BCE77EBD4}" srcOrd="1" destOrd="0" presId="urn:microsoft.com/office/officeart/2005/8/layout/pyramid1"/>
    <dgm:cxn modelId="{B81B2230-F0A0-446A-B7F5-4AA2DDC065FF}" type="presOf" srcId="{5A52B371-3551-4D56-9EF7-B8856B0F2E33}" destId="{C079F921-B94C-4EA6-B65F-0BBD10AB382C}" srcOrd="0" destOrd="0" presId="urn:microsoft.com/office/officeart/2005/8/layout/pyramid1"/>
    <dgm:cxn modelId="{94C08732-7320-47C8-8084-B0D27959988B}" srcId="{45AFF0DA-247E-4631-B98D-836E8BC6B51A}" destId="{DD90C7BD-3D31-47AF-8D8E-718CC1F7B005}" srcOrd="0" destOrd="0" parTransId="{6826A64A-58B1-4A7E-BB1E-A67A175A768F}" sibTransId="{FF58883E-032B-4303-852B-AA43D9534EB0}"/>
    <dgm:cxn modelId="{57E8223E-7509-4945-9912-3589CC5ED3EF}" type="presOf" srcId="{A82DB989-200A-4D6F-9F89-506E7E055043}" destId="{44BC8104-CBB8-4384-AF7C-15AB28F82C38}" srcOrd="0" destOrd="0" presId="urn:microsoft.com/office/officeart/2005/8/layout/pyramid1"/>
    <dgm:cxn modelId="{4FCE6F45-460B-4013-A62E-40378FDB78B9}" type="presOf" srcId="{77DBE028-C1AB-4D3F-A984-E9DA58B0D2C4}" destId="{9D9F0B06-E941-43DD-A1B0-F8CAC0B7125D}" srcOrd="1" destOrd="0" presId="urn:microsoft.com/office/officeart/2005/8/layout/pyramid1"/>
    <dgm:cxn modelId="{A966B551-7C37-4564-8E67-58347A95BCAF}" type="presOf" srcId="{77DBE028-C1AB-4D3F-A984-E9DA58B0D2C4}" destId="{B7B13AA1-4FDB-4A32-B8E0-E99DBF5BC489}" srcOrd="0" destOrd="0" presId="urn:microsoft.com/office/officeart/2005/8/layout/pyramid1"/>
    <dgm:cxn modelId="{C9985254-0643-4F6C-86DA-AE069FFD9874}" srcId="{45AFF0DA-247E-4631-B98D-836E8BC6B51A}" destId="{DF79B145-E8BB-40EB-93AD-B61385663D69}" srcOrd="3" destOrd="0" parTransId="{B9E7F73F-E9FC-47BB-95CC-CE9F9379340D}" sibTransId="{3A8170EF-FDAA-4476-BB73-86FE0454AC66}"/>
    <dgm:cxn modelId="{7C210875-F930-4490-BCBB-A3D54D8909CF}" type="presOf" srcId="{5A52B371-3551-4D56-9EF7-B8856B0F2E33}" destId="{E48CADDF-CA6F-4BBE-BA70-C6E8DF769E67}" srcOrd="1" destOrd="0" presId="urn:microsoft.com/office/officeart/2005/8/layout/pyramid1"/>
    <dgm:cxn modelId="{89157E97-F5AD-4910-82B7-5174B7722EF0}" type="presOf" srcId="{45AFF0DA-247E-4631-B98D-836E8BC6B51A}" destId="{1438D3DE-B5B2-4D7E-8826-3ADF95230F37}" srcOrd="0" destOrd="0" presId="urn:microsoft.com/office/officeart/2005/8/layout/pyramid1"/>
    <dgm:cxn modelId="{3AA2C5DA-68F7-4AC3-B23D-9155BF39FADA}" srcId="{45AFF0DA-247E-4631-B98D-836E8BC6B51A}" destId="{5A52B371-3551-4D56-9EF7-B8856B0F2E33}" srcOrd="2" destOrd="0" parTransId="{17BFE6D2-B7B7-41ED-B869-1CC826C2C55B}" sibTransId="{7C2389CC-6946-4855-96A5-0981280364E5}"/>
    <dgm:cxn modelId="{09148DE5-2AC5-43DA-B267-4BDCB7EAB2F9}" type="presOf" srcId="{DF79B145-E8BB-40EB-93AD-B61385663D69}" destId="{040ED15D-1982-4BD2-8876-E8D762F56C86}" srcOrd="0" destOrd="0" presId="urn:microsoft.com/office/officeart/2005/8/layout/pyramid1"/>
    <dgm:cxn modelId="{009127EF-3409-4440-858D-4CB60EE31F00}" type="presOf" srcId="{DD90C7BD-3D31-47AF-8D8E-718CC1F7B005}" destId="{39AFD599-B8B7-408A-8A42-FD9A4C173253}" srcOrd="0" destOrd="0" presId="urn:microsoft.com/office/officeart/2005/8/layout/pyramid1"/>
    <dgm:cxn modelId="{DEC39398-010D-4FC8-BBAF-02A08E129E39}" type="presParOf" srcId="{1438D3DE-B5B2-4D7E-8826-3ADF95230F37}" destId="{3B9317BD-7CCA-4DCB-8D02-04F6C751DFC0}" srcOrd="0" destOrd="0" presId="urn:microsoft.com/office/officeart/2005/8/layout/pyramid1"/>
    <dgm:cxn modelId="{39FD4106-FA13-4AA6-A856-83871889305D}" type="presParOf" srcId="{3B9317BD-7CCA-4DCB-8D02-04F6C751DFC0}" destId="{39AFD599-B8B7-408A-8A42-FD9A4C173253}" srcOrd="0" destOrd="0" presId="urn:microsoft.com/office/officeart/2005/8/layout/pyramid1"/>
    <dgm:cxn modelId="{066D85C6-3299-4ED7-A650-3D3D6BFD030C}" type="presParOf" srcId="{3B9317BD-7CCA-4DCB-8D02-04F6C751DFC0}" destId="{BD79E2E7-E11B-48B5-A0E1-E03BCE77EBD4}" srcOrd="1" destOrd="0" presId="urn:microsoft.com/office/officeart/2005/8/layout/pyramid1"/>
    <dgm:cxn modelId="{41A41148-1A63-42A0-A5E3-AE6364204137}" type="presParOf" srcId="{1438D3DE-B5B2-4D7E-8826-3ADF95230F37}" destId="{FC7C435D-A46F-4366-9F5F-3C764293E5D7}" srcOrd="1" destOrd="0" presId="urn:microsoft.com/office/officeart/2005/8/layout/pyramid1"/>
    <dgm:cxn modelId="{0D57A2CB-3FC3-4130-9AFA-8040843090AB}" type="presParOf" srcId="{FC7C435D-A46F-4366-9F5F-3C764293E5D7}" destId="{44BC8104-CBB8-4384-AF7C-15AB28F82C38}" srcOrd="0" destOrd="0" presId="urn:microsoft.com/office/officeart/2005/8/layout/pyramid1"/>
    <dgm:cxn modelId="{5EB08892-64D0-4F6B-8D20-2AF163C1CAC6}" type="presParOf" srcId="{FC7C435D-A46F-4366-9F5F-3C764293E5D7}" destId="{E259648A-FA4E-402D-8ED4-D4139B767EDD}" srcOrd="1" destOrd="0" presId="urn:microsoft.com/office/officeart/2005/8/layout/pyramid1"/>
    <dgm:cxn modelId="{49D5B949-CA23-4A0B-99A8-FED928AA99A9}" type="presParOf" srcId="{1438D3DE-B5B2-4D7E-8826-3ADF95230F37}" destId="{1AA13E3C-1DFD-47D2-B0CD-894CAF0304DA}" srcOrd="2" destOrd="0" presId="urn:microsoft.com/office/officeart/2005/8/layout/pyramid1"/>
    <dgm:cxn modelId="{58DE7F34-7B3A-4917-934E-813F235087C7}" type="presParOf" srcId="{1AA13E3C-1DFD-47D2-B0CD-894CAF0304DA}" destId="{C079F921-B94C-4EA6-B65F-0BBD10AB382C}" srcOrd="0" destOrd="0" presId="urn:microsoft.com/office/officeart/2005/8/layout/pyramid1"/>
    <dgm:cxn modelId="{E21F8711-4ABB-4954-BC62-D0E00C6727C8}" type="presParOf" srcId="{1AA13E3C-1DFD-47D2-B0CD-894CAF0304DA}" destId="{E48CADDF-CA6F-4BBE-BA70-C6E8DF769E67}" srcOrd="1" destOrd="0" presId="urn:microsoft.com/office/officeart/2005/8/layout/pyramid1"/>
    <dgm:cxn modelId="{CAC5BA06-F524-406E-B83E-54B12D34DC8E}" type="presParOf" srcId="{1438D3DE-B5B2-4D7E-8826-3ADF95230F37}" destId="{628D4006-958B-47A9-B19B-7E9A1DDCDED4}" srcOrd="3" destOrd="0" presId="urn:microsoft.com/office/officeart/2005/8/layout/pyramid1"/>
    <dgm:cxn modelId="{1FDBFED2-4DDA-40C9-9C39-302DA6C40097}" type="presParOf" srcId="{628D4006-958B-47A9-B19B-7E9A1DDCDED4}" destId="{040ED15D-1982-4BD2-8876-E8D762F56C86}" srcOrd="0" destOrd="0" presId="urn:microsoft.com/office/officeart/2005/8/layout/pyramid1"/>
    <dgm:cxn modelId="{97784D01-14CE-4E18-9105-37D698BCCC22}" type="presParOf" srcId="{628D4006-958B-47A9-B19B-7E9A1DDCDED4}" destId="{A0969E4A-F4F0-4B40-A616-585ED9F26C55}" srcOrd="1" destOrd="0" presId="urn:microsoft.com/office/officeart/2005/8/layout/pyramid1"/>
    <dgm:cxn modelId="{ADA892F3-898C-4CB8-9D27-309FB2DAFEB8}" type="presParOf" srcId="{1438D3DE-B5B2-4D7E-8826-3ADF95230F37}" destId="{5FBE936B-FB7C-4310-913B-A09805D6550B}" srcOrd="4" destOrd="0" presId="urn:microsoft.com/office/officeart/2005/8/layout/pyramid1"/>
    <dgm:cxn modelId="{84F53B9F-A751-4006-A225-F5BBF8BEC484}" type="presParOf" srcId="{5FBE936B-FB7C-4310-913B-A09805D6550B}" destId="{B7B13AA1-4FDB-4A32-B8E0-E99DBF5BC489}" srcOrd="0" destOrd="0" presId="urn:microsoft.com/office/officeart/2005/8/layout/pyramid1"/>
    <dgm:cxn modelId="{44B1C240-1FC9-4A60-8832-10158AC1F8AE}" type="presParOf" srcId="{5FBE936B-FB7C-4310-913B-A09805D6550B}" destId="{9D9F0B06-E941-43DD-A1B0-F8CAC0B7125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D599-B8B7-408A-8A42-FD9A4C173253}">
      <dsp:nvSpPr>
        <dsp:cNvPr id="0" name=""/>
        <dsp:cNvSpPr/>
      </dsp:nvSpPr>
      <dsp:spPr>
        <a:xfrm>
          <a:off x="2556768" y="0"/>
          <a:ext cx="3801863" cy="2091946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Самоактуализация</a:t>
          </a:r>
          <a:r>
            <a:rPr lang="ru-RU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(духовный рост,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самовыражение)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556768" y="0"/>
        <a:ext cx="3801863" cy="2091946"/>
      </dsp:txXfrm>
    </dsp:sp>
    <dsp:sp modelId="{44BC8104-CBB8-4384-AF7C-15AB28F82C38}">
      <dsp:nvSpPr>
        <dsp:cNvPr id="0" name=""/>
        <dsp:cNvSpPr/>
      </dsp:nvSpPr>
      <dsp:spPr>
        <a:xfrm>
          <a:off x="1700719" y="2091946"/>
          <a:ext cx="5513961" cy="942068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Самоуважение (достоинство, престиж)</a:t>
          </a:r>
        </a:p>
      </dsp:txBody>
      <dsp:txXfrm>
        <a:off x="2665662" y="2091946"/>
        <a:ext cx="3584074" cy="942068"/>
      </dsp:txXfrm>
    </dsp:sp>
    <dsp:sp modelId="{C079F921-B94C-4EA6-B65F-0BBD10AB382C}">
      <dsp:nvSpPr>
        <dsp:cNvPr id="0" name=""/>
        <dsp:cNvSpPr/>
      </dsp:nvSpPr>
      <dsp:spPr>
        <a:xfrm>
          <a:off x="1156946" y="3034015"/>
          <a:ext cx="6601507" cy="598413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Социальные потребности (принадлежность к группе, любовь)</a:t>
          </a:r>
        </a:p>
      </dsp:txBody>
      <dsp:txXfrm>
        <a:off x="2312210" y="3034015"/>
        <a:ext cx="4290979" cy="598413"/>
      </dsp:txXfrm>
    </dsp:sp>
    <dsp:sp modelId="{040ED15D-1982-4BD2-8876-E8D762F56C86}">
      <dsp:nvSpPr>
        <dsp:cNvPr id="0" name=""/>
        <dsp:cNvSpPr/>
      </dsp:nvSpPr>
      <dsp:spPr>
        <a:xfrm>
          <a:off x="649816" y="3632429"/>
          <a:ext cx="7615767" cy="558088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Безопасность (физиологическая и психологическая)</a:t>
          </a:r>
        </a:p>
      </dsp:txBody>
      <dsp:txXfrm>
        <a:off x="1982575" y="3632429"/>
        <a:ext cx="4950248" cy="558088"/>
      </dsp:txXfrm>
    </dsp:sp>
    <dsp:sp modelId="{B7B13AA1-4FDB-4A32-B8E0-E99DBF5BC489}">
      <dsp:nvSpPr>
        <dsp:cNvPr id="0" name=""/>
        <dsp:cNvSpPr/>
      </dsp:nvSpPr>
      <dsp:spPr>
        <a:xfrm>
          <a:off x="0" y="4190517"/>
          <a:ext cx="8915400" cy="715113"/>
        </a:xfrm>
        <a:prstGeom prst="trapezoid">
          <a:avLst>
            <a:gd name="adj" fmla="val 908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Физиологические потребности (сон, еда, питье)</a:t>
          </a:r>
        </a:p>
      </dsp:txBody>
      <dsp:txXfrm>
        <a:off x="1560194" y="4190517"/>
        <a:ext cx="5795010" cy="715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7span.ru/drugoe/teoriya-spravedlivosti-adamsa-bazovye-polozheniya-i-oblasti-primeneniya.html" TargetMode="External"/><Relationship Id="rId2" Type="http://schemas.openxmlformats.org/officeDocument/2006/relationships/hyperlink" Target="https://www.talent-management.com.ua/4725-teorii-motivatsii-v-shema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helpline.ru/nematerialnaya-motivaciya-personala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i19oBxpfzI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071" y="802298"/>
            <a:ext cx="9904782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мотивации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8" y="1248174"/>
            <a:ext cx="1702804" cy="19695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F968D-9336-4EBD-AD69-E69C7036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мотивации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19A4F3-EC29-4B6A-9286-1EA55925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853754"/>
            <a:ext cx="10555233" cy="36125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нормативная – побуждение человека к определенному поведению посредством идейно-психологического воздействия, т. е. убеждения, внушения, информирования, психологического заражения и т. п.;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принудительная – использование власти и угрозы ухудшения удовлетворения потребностей работника в случае невыполнения им соответствующих требований;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мотивация посредством стимулирования – воздействие не непосредственно на личность, а на внешние обстоятельства с помощью благ – стимулов, побуждающих работника к определенному поведению.</a:t>
            </a:r>
          </a:p>
        </p:txBody>
      </p:sp>
    </p:spTree>
    <p:extLst>
      <p:ext uri="{BB962C8B-B14F-4D97-AF65-F5344CB8AC3E}">
        <p14:creationId xmlns:p14="http://schemas.microsoft.com/office/powerpoint/2010/main" val="229126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2F7C7-0D1E-49B1-BBBE-4EF03868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Психологические теории мотивации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774E1-03F3-474D-B071-1C2F36A3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содержательные - перечисляют потребности, которые заставляют людей действовать так, а не иначе. </a:t>
            </a:r>
          </a:p>
          <a:p>
            <a:r>
              <a:rPr lang="ru-RU" dirty="0"/>
              <a:t>Процессуальные - не оспаривают существования потребностей, но считают, что поведение людей определяется не только ими.</a:t>
            </a:r>
          </a:p>
        </p:txBody>
      </p:sp>
    </p:spTree>
    <p:extLst>
      <p:ext uri="{BB962C8B-B14F-4D97-AF65-F5344CB8AC3E}">
        <p14:creationId xmlns:p14="http://schemas.microsoft.com/office/powerpoint/2010/main" val="163984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Пирамида потребностей А. </a:t>
            </a:r>
            <a:r>
              <a:rPr lang="ru-RU" dirty="0" err="1"/>
              <a:t>Маслоу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00829"/>
              </p:ext>
            </p:extLst>
          </p:nvPr>
        </p:nvGraphicFramePr>
        <p:xfrm>
          <a:off x="2042458" y="1853754"/>
          <a:ext cx="8915400" cy="490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8D5B68-39E7-4E31-84DB-A30ECA9D5FA1}"/>
              </a:ext>
            </a:extLst>
          </p:cNvPr>
          <p:cNvSpPr/>
          <p:nvPr/>
        </p:nvSpPr>
        <p:spPr>
          <a:xfrm>
            <a:off x="5425440" y="930424"/>
            <a:ext cx="656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«…человек работает</a:t>
            </a:r>
          </a:p>
          <a:p>
            <a:pPr algn="r"/>
            <a:r>
              <a:rPr lang="ru-RU" dirty="0"/>
              <a:t>для того, чтобы удовлетворить свои внутренние потребности». </a:t>
            </a:r>
          </a:p>
        </p:txBody>
      </p:sp>
    </p:spTree>
    <p:extLst>
      <p:ext uri="{BB962C8B-B14F-4D97-AF65-F5344CB8AC3E}">
        <p14:creationId xmlns:p14="http://schemas.microsoft.com/office/powerpoint/2010/main" val="404769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A767E-A2E0-4F67-853B-96F83E2D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1" y="320511"/>
            <a:ext cx="10319564" cy="1533243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мотивации Д.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Макклелланда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B17B85-1BAD-4BE3-9CFB-C6817DE44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79" y="1762316"/>
            <a:ext cx="9737857" cy="503728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F5D76A-E252-4D46-9FA6-BB5269FDC464}"/>
              </a:ext>
            </a:extLst>
          </p:cNvPr>
          <p:cNvSpPr/>
          <p:nvPr/>
        </p:nvSpPr>
        <p:spPr>
          <a:xfrm>
            <a:off x="1225485" y="838986"/>
            <a:ext cx="7918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Власть — необходимость быть ответственным и выигрывать;</a:t>
            </a:r>
          </a:p>
          <a:p>
            <a:pPr algn="ctr"/>
            <a:r>
              <a:rPr lang="ru-RU" dirty="0"/>
              <a:t>Принадлежность — необходимость принадлежать группе;</a:t>
            </a:r>
          </a:p>
          <a:p>
            <a:pPr algn="ctr"/>
            <a:r>
              <a:rPr lang="ru-RU" dirty="0"/>
              <a:t>Достижение — необходимость устанавливать и достигать целей.</a:t>
            </a:r>
          </a:p>
        </p:txBody>
      </p:sp>
    </p:spTree>
    <p:extLst>
      <p:ext uri="{BB962C8B-B14F-4D97-AF65-F5344CB8AC3E}">
        <p14:creationId xmlns:p14="http://schemas.microsoft.com/office/powerpoint/2010/main" val="129113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3F982-0D69-4056-9BC8-A9D16FF2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729" y="191776"/>
            <a:ext cx="9678541" cy="675489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двух факторов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577F00-F829-47B5-AE10-34352CA8A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813" y="1450517"/>
            <a:ext cx="9565242" cy="44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00772-D709-4583-9ABA-140FA5AB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179" y="386500"/>
            <a:ext cx="9725676" cy="622168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ожиданий Виктора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Врума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1CC09-CF5D-4ACB-8293-2A1C0F796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2015732"/>
            <a:ext cx="5401559" cy="345061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Под ожиданием понимается соотношение затраченных усилий к полученным результатам. </a:t>
            </a:r>
          </a:p>
          <a:p>
            <a:r>
              <a:rPr lang="ru-RU" dirty="0"/>
              <a:t>Под содействием понимается соотношение уровня результатов к уровню вознаграждения. </a:t>
            </a:r>
          </a:p>
          <a:p>
            <a:r>
              <a:rPr lang="ru-RU" dirty="0"/>
              <a:t>Под валентностью понимается предполагаемый уровень субъективного удовлетворения или неудовлетворения полученным вознаграждением. Если этот предполагаемый уровень удовлетворения от вознаграждения низок, мотивация также низкая.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83DFF8-7D5C-4E4E-A849-2EDF92DE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50" y="1883756"/>
            <a:ext cx="6245044" cy="43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7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28F73-E08D-4AE4-8DB2-DF02C9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75" y="267191"/>
            <a:ext cx="10152817" cy="1049235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справедливости (равенства) С. Адамса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4B23EF-755D-465E-872E-195179B79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872" y="936431"/>
            <a:ext cx="8389856" cy="45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AD115-F0A1-40E5-9541-518627D9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348793"/>
            <a:ext cx="11274458" cy="1504962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Л. Портера и Э.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Лоулера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Справедливая теория о мотивации</a:t>
            </a:r>
            <a:br>
              <a:rPr lang="ru-RU" dirty="0"/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281A5B-FBB6-4574-A98A-18FDF4CFB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618" y="1342820"/>
            <a:ext cx="10030119" cy="47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9E679-43F5-406D-8EBF-59FC6BFF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4779"/>
            <a:ext cx="9603275" cy="669303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Виды стимулирования персонала в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9D761-3999-4B76-90B2-38B717BB4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Материальное - включает денежную компенсацию и систему льгот, которые предоставляет организация своим сотрудникам. При описании системы материального стимулирования часто используют понятие компенсационного пакета.</a:t>
            </a:r>
          </a:p>
          <a:p>
            <a:r>
              <a:rPr lang="ru-RU" dirty="0"/>
              <a:t>1. Привлечение персонала в организацию </a:t>
            </a:r>
          </a:p>
          <a:p>
            <a:r>
              <a:rPr lang="ru-RU" dirty="0"/>
              <a:t>2. Сохранение (стабилизация) сотрудников в организации </a:t>
            </a:r>
          </a:p>
          <a:p>
            <a:r>
              <a:rPr lang="ru-RU" dirty="0"/>
              <a:t>3. Стимулирование производительного поведения </a:t>
            </a:r>
          </a:p>
          <a:p>
            <a:r>
              <a:rPr lang="ru-RU" dirty="0"/>
              <a:t>4. Контроль за издержками на работников </a:t>
            </a:r>
          </a:p>
          <a:p>
            <a:r>
              <a:rPr lang="ru-RU" dirty="0"/>
              <a:t>5.Административная эффективность и простота </a:t>
            </a:r>
          </a:p>
          <a:p>
            <a:r>
              <a:rPr lang="ru-RU" dirty="0"/>
              <a:t>6. Соответствие требованиям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75201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C94C7-CF21-4A18-87B6-65C632B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84" y="267006"/>
            <a:ext cx="9933064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Нематериальное стимулирование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0C7A1-D357-4C5D-93C5-215ACF78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4" y="1121790"/>
            <a:ext cx="10897386" cy="421378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Социальная мотивация. Сюда относится медицинская страховка, возможность обучения и саморазвития, обозначение перспектив карьерного роста. </a:t>
            </a:r>
          </a:p>
          <a:p>
            <a:r>
              <a:rPr lang="ru-RU" dirty="0"/>
              <a:t>Психологическая мотивация. Основана на потребности каждого человека в общении. Мотивировать нематериально методом психологической мотивации необходимо в первую очередь. Работа над созданием благоприятной обстановки в коллективе строится с учетом интересов всех сотрудников. Также в этом виде мотивации важную роль играет пример и авторитет руководителя, регулярное проведение корпоративных мероприятий. </a:t>
            </a:r>
          </a:p>
          <a:p>
            <a:r>
              <a:rPr lang="ru-RU" dirty="0"/>
              <a:t>Моральная мотивация. Затрагивает потребность в уважении со стороны коллектива и руководства компании. Наиболее эффективный инструмент — признание заслуг, для чего можно использовать устную публичную похвалу, доску почета, знаки отличия и грамоты. </a:t>
            </a:r>
          </a:p>
          <a:p>
            <a:r>
              <a:rPr lang="ru-RU" dirty="0"/>
              <a:t>Организационная мотивация. Проявляется в заботе о работнике, об организации его рабочего места, питании и отдыхе во время перерывов в работе. Эта мотивационная программа обычно реализуется через приобретение новой оргтехники на рабочие места сотрудников, открытие столовой, обустройство спортивных залов, комнат отдыха.</a:t>
            </a:r>
          </a:p>
        </p:txBody>
      </p:sp>
    </p:spTree>
    <p:extLst>
      <p:ext uri="{BB962C8B-B14F-4D97-AF65-F5344CB8AC3E}">
        <p14:creationId xmlns:p14="http://schemas.microsoft.com/office/powerpoint/2010/main" val="367719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/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r>
              <a:rPr lang="ru-RU" dirty="0"/>
              <a:t>1. Понятие и механизмы мотивации </a:t>
            </a:r>
          </a:p>
          <a:p>
            <a:r>
              <a:rPr lang="ru-RU" dirty="0"/>
              <a:t>2. Психологические теории мотивации </a:t>
            </a:r>
          </a:p>
          <a:p>
            <a:r>
              <a:rPr lang="ru-RU" dirty="0"/>
              <a:t>3. Виды стимулирования персонала в организации </a:t>
            </a:r>
          </a:p>
          <a:p>
            <a:r>
              <a:rPr lang="ru-RU" dirty="0"/>
              <a:t>4. Мотивационные типы персонала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459" y="352196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19615-3634-473F-9087-DE390A72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7" y="216817"/>
            <a:ext cx="10131028" cy="772997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Мотивационные типы персонала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B2D36-779F-4CCC-AB3F-B54B99424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894788"/>
            <a:ext cx="10652288" cy="386498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класс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избегательной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избегательная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мотивация – человек стремится избежать нежелательных для себя последствий своего поведения);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класс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достижительной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достижительная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мотивация – человек ведет себя так, чтобы достичь определенных рубежей, к которым он стремится).</a:t>
            </a:r>
          </a:p>
        </p:txBody>
      </p:sp>
    </p:spTree>
    <p:extLst>
      <p:ext uri="{BB962C8B-B14F-4D97-AF65-F5344CB8AC3E}">
        <p14:creationId xmlns:p14="http://schemas.microsoft.com/office/powerpoint/2010/main" val="136322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F7A49-CC68-4D4B-8F4F-E2207393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Люмпенизированный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AD03E-C873-4613-ADBF-BC3A55B6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305"/>
            <a:ext cx="9603275" cy="34506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все равно, какую работу выполнять, нет предпочтений;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согласен на низкую оплату, при условии, чтобы другие не получали больше;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низкая квалификация;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не стремится повысить квалификацию, противодействует этому;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низкая активность и выступление против активности других;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низкая ответственность, стремление переложить ее на других;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стремление к минимизации усилий.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1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C0476-9F45-431A-AE74-5C1B8231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75" y="323752"/>
            <a:ext cx="9857650" cy="722623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91939-914C-4BB5-82D3-E26D02A9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интересует цена труда, а не его содержание (то есть труд является инструментом для удовлетворения других потребностей, отсюда и название этого типа мотивации);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важна обоснованность цены, не желает «подачек»;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важна способность обеспечить свою жизнь самостоятельно. </a:t>
            </a:r>
          </a:p>
        </p:txBody>
      </p:sp>
    </p:spTree>
    <p:extLst>
      <p:ext uri="{BB962C8B-B14F-4D97-AF65-F5344CB8AC3E}">
        <p14:creationId xmlns:p14="http://schemas.microsoft.com/office/powerpoint/2010/main" val="3658317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61009-1C15-4093-B8C5-04C2CCB8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76395-2650-403B-BDCE-C8A0980B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интересует содержание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не согласен на неинтересные для него работы сколько бы за них не платили;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интересуют трудные задания – возможность самовыражения;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считает важной свободу в оперативных действиях;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важно профессиональное признание, как лучшего в профессии. </a:t>
            </a:r>
          </a:p>
        </p:txBody>
      </p:sp>
    </p:spTree>
    <p:extLst>
      <p:ext uri="{BB962C8B-B14F-4D97-AF65-F5344CB8AC3E}">
        <p14:creationId xmlns:p14="http://schemas.microsoft.com/office/powerpoint/2010/main" val="345171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A7CEF-BEB4-4836-933A-368AB015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957AA-D347-4199-9FBA-70D66A7F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800520"/>
            <a:ext cx="9760492" cy="36658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необходима идея, которая будет им двигать;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важно общественное признание участия в успехе;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главная награда – всеобщее признание незаменимости в фирме.</a:t>
            </a:r>
          </a:p>
        </p:txBody>
      </p:sp>
    </p:spTree>
    <p:extLst>
      <p:ext uri="{BB962C8B-B14F-4D97-AF65-F5344CB8AC3E}">
        <p14:creationId xmlns:p14="http://schemas.microsoft.com/office/powerpoint/2010/main" val="88375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E0D7-ED59-43C2-BFFA-1CEAEAA1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Хозяйский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9145A-54F2-4738-90B1-BB4BF778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добровольно принимает на себя ответственность;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характеризуется обостренным требованием свободы действий;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не терпит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86535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BBEA-C426-4BA8-845A-3FD02F21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6" y="241586"/>
            <a:ext cx="9904784" cy="1150069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стимулирования и их 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мотивационным типам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B16E7-F686-4305-93FE-7F1BB6EA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28231" cy="36592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Негативные – неудовольствие, наказания, угроза потери работы.</a:t>
            </a:r>
          </a:p>
          <a:p>
            <a:r>
              <a:rPr lang="ru-RU" dirty="0"/>
              <a:t>2. Денежные – заработная плата, включая все виды премий и надбавок.</a:t>
            </a:r>
          </a:p>
          <a:p>
            <a:r>
              <a:rPr lang="ru-RU" dirty="0"/>
              <a:t>3. Натуральные – покупка или аренда жилья, предоставление автомобиля и др.</a:t>
            </a:r>
          </a:p>
          <a:p>
            <a:r>
              <a:rPr lang="ru-RU" dirty="0"/>
              <a:t>4. Моральные – грамоты, почетные знаки, представление к наградам, доска почета и пр. Моральные формы наиболее многочисленны.</a:t>
            </a:r>
          </a:p>
          <a:p>
            <a:r>
              <a:rPr lang="ru-RU" dirty="0"/>
              <a:t>5. Патернализм (забота о работнике) – дополнительное социальное и медицинское страхование, создание условий для отдыха и пр.</a:t>
            </a:r>
          </a:p>
          <a:p>
            <a:r>
              <a:rPr lang="ru-RU" dirty="0"/>
              <a:t>6. Организационные – условия работы, ее содержание и организация.</a:t>
            </a:r>
          </a:p>
          <a:p>
            <a:r>
              <a:rPr lang="ru-RU" dirty="0"/>
              <a:t>7. Привлечение к совладению и участию в управлении.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10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Понятие и механизмы мотивации в психологии</a:t>
            </a:r>
          </a:p>
          <a:p>
            <a:r>
              <a:rPr lang="ru-RU" dirty="0"/>
              <a:t>2. Перечислите психологические теории мотивации</a:t>
            </a:r>
          </a:p>
          <a:p>
            <a:r>
              <a:rPr lang="ru-RU" dirty="0"/>
              <a:t>3. </a:t>
            </a:r>
            <a:r>
              <a:rPr lang="ru-RU" dirty="0" err="1"/>
              <a:t>Харатеристика</a:t>
            </a:r>
            <a:r>
              <a:rPr lang="ru-RU" dirty="0"/>
              <a:t> теории мотивации А. Маслоу </a:t>
            </a:r>
          </a:p>
          <a:p>
            <a:r>
              <a:rPr lang="ru-RU" dirty="0"/>
              <a:t>4. Материальное стимулирование персонала в организации </a:t>
            </a:r>
          </a:p>
          <a:p>
            <a:r>
              <a:rPr lang="ru-RU" dirty="0"/>
              <a:t>5.Нематериальное стимулирование персонала в организации</a:t>
            </a:r>
          </a:p>
          <a:p>
            <a:r>
              <a:rPr lang="ru-RU" dirty="0"/>
              <a:t>6. Мотивационные типы персонала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059" y="1853754"/>
            <a:ext cx="9838796" cy="3612591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О.А. Короткевич ЭУМК «Психология управления». Гомель, 2017, 173 с. </a:t>
            </a:r>
          </a:p>
          <a:p>
            <a:r>
              <a:rPr lang="ru-RU" dirty="0"/>
              <a:t>Урбанович А.А. Психология управления: Учебное пособие.— Мн.: </a:t>
            </a:r>
            <a:r>
              <a:rPr lang="ru-RU" dirty="0" err="1"/>
              <a:t>Харвест</a:t>
            </a:r>
            <a:r>
              <a:rPr lang="ru-RU" dirty="0"/>
              <a:t>, 2007. — 640 с. </a:t>
            </a:r>
          </a:p>
          <a:p>
            <a:r>
              <a:rPr lang="ru-RU" dirty="0"/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dirty="0"/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dirty="0"/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dirty="0" err="1"/>
              <a:t>Юрайт</a:t>
            </a:r>
            <a:r>
              <a:rPr lang="ru-RU" dirty="0"/>
              <a:t>, 2015. — 477 с. — (Серия : Бакалавр. Академический курс).</a:t>
            </a:r>
          </a:p>
          <a:p>
            <a:r>
              <a:rPr lang="ru-RU" dirty="0"/>
              <a:t>Абрахам </a:t>
            </a:r>
            <a:r>
              <a:rPr lang="ru-RU" dirty="0" err="1"/>
              <a:t>Харольд</a:t>
            </a:r>
            <a:r>
              <a:rPr lang="ru-RU" dirty="0"/>
              <a:t> Маслоу Мотивация и личность, Питер 2012. – 352 с.</a:t>
            </a:r>
          </a:p>
          <a:p>
            <a:r>
              <a:rPr lang="ru-RU" dirty="0"/>
              <a:t>Майерс Д.    </a:t>
            </a:r>
            <a:r>
              <a:rPr lang="ru-RU" dirty="0" err="1"/>
              <a:t>Әлеуметтік</a:t>
            </a:r>
            <a:r>
              <a:rPr lang="ru-RU" dirty="0"/>
              <a:t> психология [</a:t>
            </a:r>
            <a:r>
              <a:rPr lang="ru-RU" dirty="0" err="1"/>
              <a:t>Мәтін</a:t>
            </a:r>
            <a:r>
              <a:rPr lang="ru-RU" dirty="0"/>
              <a:t>] =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Psychology</a:t>
            </a:r>
            <a:r>
              <a:rPr lang="ru-RU" dirty="0"/>
              <a:t>: [</a:t>
            </a:r>
            <a:r>
              <a:rPr lang="ru-RU" dirty="0" err="1"/>
              <a:t>оқулық</a:t>
            </a:r>
            <a:r>
              <a:rPr lang="ru-RU" dirty="0"/>
              <a:t>] / Д. Г. Майерс, Ж. М. </a:t>
            </a:r>
            <a:r>
              <a:rPr lang="ru-RU" dirty="0" err="1"/>
              <a:t>Туенж</a:t>
            </a:r>
            <a:r>
              <a:rPr lang="ru-RU" dirty="0"/>
              <a:t> ; ауд. Г. Қ. </a:t>
            </a:r>
            <a:r>
              <a:rPr lang="ru-RU" dirty="0" err="1"/>
              <a:t>Айқынбаева</a:t>
            </a:r>
            <a:r>
              <a:rPr lang="ru-RU" dirty="0"/>
              <a:t> [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.]. - 12-бас. - Астана : "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аударма</a:t>
            </a:r>
            <a:r>
              <a:rPr lang="ru-RU" dirty="0"/>
              <a:t> </a:t>
            </a:r>
            <a:r>
              <a:rPr lang="ru-RU" dirty="0" err="1"/>
              <a:t>бюросы</a:t>
            </a:r>
            <a:r>
              <a:rPr lang="ru-RU" dirty="0"/>
              <a:t>" ҚҚ, 2018. - 559, [1] б.: сур. - (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жаңғыру</a:t>
            </a:r>
            <a:r>
              <a:rPr lang="ru-RU" dirty="0"/>
              <a:t>).</a:t>
            </a:r>
          </a:p>
          <a:p>
            <a:r>
              <a:rPr lang="ru-RU" i="1" dirty="0" err="1"/>
              <a:t>Корягина</a:t>
            </a:r>
            <a:r>
              <a:rPr lang="ru-RU" i="1" dirty="0"/>
              <a:t>, Н. А. </a:t>
            </a:r>
            <a:r>
              <a:rPr lang="ru-RU" dirty="0"/>
              <a:t> Психология общения : учебник и практикум для академического бакалавриата / Н. А. </a:t>
            </a:r>
            <a:r>
              <a:rPr lang="ru-RU" dirty="0" err="1"/>
              <a:t>Корягина</a:t>
            </a:r>
            <a:r>
              <a:rPr lang="ru-RU" dirty="0"/>
              <a:t>, Н. В. Антонова, С. В. Овсянникова. — Москва : Издательство </a:t>
            </a:r>
            <a:r>
              <a:rPr lang="ru-RU" dirty="0" err="1"/>
              <a:t>Юрайт</a:t>
            </a:r>
            <a:r>
              <a:rPr lang="ru-RU" dirty="0"/>
              <a:t>, 2019. — 440 с. </a:t>
            </a:r>
          </a:p>
          <a:p>
            <a:r>
              <a:rPr lang="en-US" u="sng" dirty="0">
                <a:hlinkClick r:id="rId2"/>
              </a:rPr>
              <a:t>https://www.talent-management.com.ua/4725-teorii-motivatsii-v-shemah/</a:t>
            </a:r>
            <a:endParaRPr lang="ru-RU" u="sng" dirty="0"/>
          </a:p>
          <a:p>
            <a:r>
              <a:rPr lang="en-US" u="sng" dirty="0">
                <a:hlinkClick r:id="rId3"/>
              </a:rPr>
              <a:t>https://7span.ru/drugoe/teoriya-spravedlivosti-adamsa-bazovye-polozheniya-i-oblasti-primeneniya.html</a:t>
            </a:r>
            <a:r>
              <a:rPr lang="ru-RU" u="sng" dirty="0"/>
              <a:t> </a:t>
            </a:r>
          </a:p>
          <a:p>
            <a:r>
              <a:rPr lang="ru-RU" dirty="0">
                <a:hlinkClick r:id="rId4"/>
              </a:rPr>
              <a:t>https://hrhelpline.ru/nematerialnaya-motivaciya-personala/</a:t>
            </a:r>
            <a:r>
              <a:rPr lang="ru-RU" dirty="0"/>
              <a:t> </a:t>
            </a:r>
          </a:p>
          <a:p>
            <a:r>
              <a:rPr lang="ru-RU" dirty="0"/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259F-6AE2-4FD4-AF2F-BE86563E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5" y="436330"/>
            <a:ext cx="12072949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и механизмы мотивации </a:t>
            </a:r>
            <a:br>
              <a:rPr lang="ru-RU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1611D0-A639-4979-985C-D3EF57B9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85" y="2163754"/>
            <a:ext cx="11123629" cy="352442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«мотивация» впервые появился в 1813 г. в работе А. Шопенгауэра «О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четверояком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корне закона достаточного основания»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54D88-61CE-4C23-83D5-145319FA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411" y="39370"/>
            <a:ext cx="2085013" cy="20850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E55144-E213-486F-8A64-C846036D921F}"/>
              </a:ext>
            </a:extLst>
          </p:cNvPr>
          <p:cNvSpPr/>
          <p:nvPr/>
        </p:nvSpPr>
        <p:spPr>
          <a:xfrm>
            <a:off x="5816337" y="1300899"/>
            <a:ext cx="551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EC0F52-4A8A-4811-9A78-8594C5C25FBA}"/>
              </a:ext>
            </a:extLst>
          </p:cNvPr>
          <p:cNvSpPr/>
          <p:nvPr/>
        </p:nvSpPr>
        <p:spPr>
          <a:xfrm>
            <a:off x="348792" y="3105835"/>
            <a:ext cx="4958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Мотивация трудовой деятельности персонала">
            <a:extLst>
              <a:ext uri="{FF2B5EF4-FFF2-40B4-BE49-F238E27FC236}">
                <a16:creationId xmlns:a16="http://schemas.microsoft.com/office/drawing/2014/main" id="{EDFA892D-562B-4DCE-A842-986A6A54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" y="3026609"/>
            <a:ext cx="4124030" cy="2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D61B26-832B-408B-82DC-0C7D86CC1CB4}"/>
              </a:ext>
            </a:extLst>
          </p:cNvPr>
          <p:cNvSpPr/>
          <p:nvPr/>
        </p:nvSpPr>
        <p:spPr>
          <a:xfrm>
            <a:off x="4319085" y="3026609"/>
            <a:ext cx="1030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Причинность, видимая изнутри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2A7760-CD76-4B36-819E-0D4E5217B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551" y="3474682"/>
            <a:ext cx="3212870" cy="240812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73959E-B4A5-4B3F-B83B-BCF4B7F963A6}"/>
              </a:ext>
            </a:extLst>
          </p:cNvPr>
          <p:cNvSpPr/>
          <p:nvPr/>
        </p:nvSpPr>
        <p:spPr>
          <a:xfrm>
            <a:off x="7993929" y="3474683"/>
            <a:ext cx="2403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речь идет о том, чтобы предприятие двигалось вперед, вся суть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мотивации людей».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658DA6-9AD9-4FD1-9EE4-7E4E504EE26C}"/>
              </a:ext>
            </a:extLst>
          </p:cNvPr>
          <p:cNvSpPr/>
          <p:nvPr/>
        </p:nvSpPr>
        <p:spPr>
          <a:xfrm flipH="1">
            <a:off x="10397764" y="3544478"/>
            <a:ext cx="1752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https://www.youtube.com/watch?v=Ui19oBxpfzI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71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617DD-BD88-43F4-ACE8-E6DF5298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1" y="122549"/>
            <a:ext cx="10168734" cy="1731206"/>
          </a:xfrm>
        </p:spPr>
        <p:txBody>
          <a:bodyPr/>
          <a:lstStyle/>
          <a:p>
            <a:pPr algn="ctr"/>
            <a:r>
              <a:rPr lang="ru-RU" b="1" dirty="0"/>
              <a:t>мотивационная сфера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1D2A6C6-D0F1-4DC9-8857-7D3EF4B8D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81" y="758183"/>
            <a:ext cx="9835298" cy="47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3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E1C5-A255-4FC7-86BD-7233CC1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9" y="479838"/>
            <a:ext cx="10708849" cy="1687398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процесса мотивации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F77728-862D-4F8C-ABE5-1DEB6CB3178B}"/>
              </a:ext>
            </a:extLst>
          </p:cNvPr>
          <p:cNvSpPr/>
          <p:nvPr/>
        </p:nvSpPr>
        <p:spPr>
          <a:xfrm>
            <a:off x="10133814" y="2505671"/>
            <a:ext cx="1707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5CA66F5-1E22-4C07-85A0-7E720428F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472" y="1828800"/>
            <a:ext cx="8955055" cy="37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00D4A-6986-4F87-BBBD-E79D5769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ACD03-D0EB-453E-8644-2004198E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DE1F1-4696-467A-9E67-1A260A6F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76200"/>
            <a:ext cx="104298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7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9EE99-C68E-4F48-BE17-D96BCAF6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20" y="370886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1D2FE41-BD78-4A98-8F32-10858775A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089" y="1329136"/>
            <a:ext cx="10397765" cy="44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E8C09-CD52-4E0A-8C9B-F15492DC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7" y="367645"/>
            <a:ext cx="9867077" cy="1486109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/>
              <a:t>Поведение работника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C73515-2854-4FE9-BEC1-54E4A771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92" y="1177723"/>
            <a:ext cx="9867077" cy="45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36F3E-B61E-47A8-9BC5-44B4062B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09" y="160257"/>
            <a:ext cx="9961346" cy="782424"/>
          </a:xfrm>
        </p:spPr>
        <p:txBody>
          <a:bodyPr/>
          <a:lstStyle/>
          <a:p>
            <a:pPr algn="ctr"/>
            <a:r>
              <a:rPr lang="ru-RU" cap="none" dirty="0"/>
              <a:t>Мотивация поведения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3AFD5D-0271-4303-8D4B-7E0165CAD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75" y="1044564"/>
            <a:ext cx="10476676" cy="47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345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998</TotalTime>
  <Words>1171</Words>
  <Application>Microsoft Office PowerPoint</Application>
  <PresentationFormat>Широкоэкранный</PresentationFormat>
  <Paragraphs>132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Gill Sans MT</vt:lpstr>
      <vt:lpstr>Times New Roman</vt:lpstr>
      <vt:lpstr>Галерея</vt:lpstr>
      <vt:lpstr>Психология мотивации персонала</vt:lpstr>
      <vt:lpstr>План лекции </vt:lpstr>
      <vt:lpstr>1. Понятие и механизмы мотивации    </vt:lpstr>
      <vt:lpstr>мотивационная сфера</vt:lpstr>
      <vt:lpstr>Содержание процесса мотивации</vt:lpstr>
      <vt:lpstr>Презентация PowerPoint</vt:lpstr>
      <vt:lpstr>Потребности</vt:lpstr>
      <vt:lpstr>Поведение работника</vt:lpstr>
      <vt:lpstr>Мотивация поведения</vt:lpstr>
      <vt:lpstr> Виды мотивации</vt:lpstr>
      <vt:lpstr>2. Психологические теории мотивации </vt:lpstr>
      <vt:lpstr>Пирамида потребностей А. Маслоу</vt:lpstr>
      <vt:lpstr>Теория мотивации Д. Макклелланда</vt:lpstr>
      <vt:lpstr>Теория двух факторов</vt:lpstr>
      <vt:lpstr>Теория ожиданий Виктора Врума</vt:lpstr>
      <vt:lpstr> Теория справедливости (равенства) С. Адамса</vt:lpstr>
      <vt:lpstr>Модель  Л. Портера и Э. Лоулера Справедливая теория о мотивации </vt:lpstr>
      <vt:lpstr>3. Виды стимулирования персонала в организации</vt:lpstr>
      <vt:lpstr>Нематериальное стимулирование </vt:lpstr>
      <vt:lpstr>4. Мотивационные типы персонала</vt:lpstr>
      <vt:lpstr>Люмпенизированный тип</vt:lpstr>
      <vt:lpstr>Инструментальный тип</vt:lpstr>
      <vt:lpstr>Профессиональный тип</vt:lpstr>
      <vt:lpstr>Патриотический тип</vt:lpstr>
      <vt:lpstr>Хозяйский тип</vt:lpstr>
      <vt:lpstr>Формы стимулирования и их  соответствие мотивационным типам 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Houm</cp:lastModifiedBy>
  <cp:revision>123</cp:revision>
  <dcterms:created xsi:type="dcterms:W3CDTF">2020-08-21T14:43:09Z</dcterms:created>
  <dcterms:modified xsi:type="dcterms:W3CDTF">2021-04-23T09:52:32Z</dcterms:modified>
</cp:coreProperties>
</file>