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3" r:id="rId4"/>
  </p:sldMasterIdLst>
  <p:notesMasterIdLst>
    <p:notesMasterId r:id="rId28"/>
  </p:notesMasterIdLst>
  <p:handoutMasterIdLst>
    <p:handoutMasterId r:id="rId29"/>
  </p:handoutMasterIdLst>
  <p:sldIdLst>
    <p:sldId id="256" r:id="rId5"/>
    <p:sldId id="269" r:id="rId6"/>
    <p:sldId id="270" r:id="rId7"/>
    <p:sldId id="271" r:id="rId8"/>
    <p:sldId id="272" r:id="rId9"/>
    <p:sldId id="273" r:id="rId10"/>
    <p:sldId id="274" r:id="rId11"/>
    <p:sldId id="275" r:id="rId12"/>
    <p:sldId id="276" r:id="rId13"/>
    <p:sldId id="277" r:id="rId14"/>
    <p:sldId id="278" r:id="rId15"/>
    <p:sldId id="279" r:id="rId16"/>
    <p:sldId id="280" r:id="rId17"/>
    <p:sldId id="281" r:id="rId18"/>
    <p:sldId id="282" r:id="rId19"/>
    <p:sldId id="283" r:id="rId20"/>
    <p:sldId id="284" r:id="rId21"/>
    <p:sldId id="285" r:id="rId22"/>
    <p:sldId id="286" r:id="rId23"/>
    <p:sldId id="287" r:id="rId24"/>
    <p:sldId id="288" r:id="rId25"/>
    <p:sldId id="289" r:id="rId26"/>
    <p:sldId id="290" r:id="rId27"/>
  </p:sldIdLst>
  <p:sldSz cx="12192000" cy="6858000"/>
  <p:notesSz cx="6858000" cy="9144000"/>
  <p:defaultTextStyle>
    <a:defPPr rtl="0">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701" autoAdjust="0"/>
  </p:normalViewPr>
  <p:slideViewPr>
    <p:cSldViewPr snapToGrid="0" showGuides="1">
      <p:cViewPr>
        <p:scale>
          <a:sx n="74" d="100"/>
          <a:sy n="74" d="100"/>
        </p:scale>
        <p:origin x="-348" y="-112"/>
      </p:cViewPr>
      <p:guideLst>
        <p:guide orient="horz" pos="2160"/>
        <p:guide pos="3840"/>
      </p:guideLst>
    </p:cSldViewPr>
  </p:slideViewPr>
  <p:notesTextViewPr>
    <p:cViewPr>
      <p:scale>
        <a:sx n="1" d="1"/>
        <a:sy n="1" d="1"/>
      </p:scale>
      <p:origin x="0" y="0"/>
    </p:cViewPr>
  </p:notesTextViewPr>
  <p:notesViewPr>
    <p:cSldViewPr snapToGrid="0" showGuides="1">
      <p:cViewPr varScale="1">
        <p:scale>
          <a:sx n="90" d="100"/>
          <a:sy n="90" d="100"/>
        </p:scale>
        <p:origin x="3774" y="10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полнитель верхне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vl1pPr>
          </a:lstStyle>
          <a:p>
            <a:pPr rtl="0"/>
            <a:endParaRPr lang="ru-RU" dirty="0"/>
          </a:p>
        </p:txBody>
      </p:sp>
      <p:sp>
        <p:nvSpPr>
          <p:cNvPr id="3" name="Дата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rtl="0">
              <a:defRPr sz="1200"/>
            </a:lvl1pPr>
          </a:lstStyle>
          <a:p>
            <a:pPr algn="r" rtl="0"/>
            <a:fld id="{F097377B-7A80-4695-9311-7480A96BA5C2}" type="datetime1">
              <a:rPr lang="ru-RU" smtClean="0"/>
              <a:pPr algn="r" rtl="0"/>
              <a:t>01.11.2022</a:t>
            </a:fld>
            <a:endParaRPr lang="ru-RU" dirty="0"/>
          </a:p>
        </p:txBody>
      </p:sp>
      <p:sp>
        <p:nvSpPr>
          <p:cNvPr id="4" name="Нижний колонтитул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rtl="0">
              <a:defRPr sz="1200"/>
            </a:lvl1pPr>
          </a:lstStyle>
          <a:p>
            <a:pPr rtl="0"/>
            <a:endParaRPr lang="ru-RU" dirty="0"/>
          </a:p>
        </p:txBody>
      </p:sp>
      <p:sp>
        <p:nvSpPr>
          <p:cNvPr id="5" name="Номер слайда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rtl="0">
              <a:defRPr sz="1200"/>
            </a:lvl1pPr>
          </a:lstStyle>
          <a:p>
            <a:pPr algn="r" rtl="0"/>
            <a:fld id="{06834459-7356-44BF-850D-8B30C4FB3B6B}" type="slidenum">
              <a:rPr lang="ru-RU" smtClean="0"/>
              <a:pPr algn="r" rtl="0"/>
              <a:t>‹#›</a:t>
            </a:fld>
            <a:endParaRPr lang="ru-RU" dirty="0"/>
          </a:p>
        </p:txBody>
      </p:sp>
    </p:spTree>
    <p:extLst>
      <p:ext uri="{BB962C8B-B14F-4D97-AF65-F5344CB8AC3E}">
        <p14:creationId xmlns:p14="http://schemas.microsoft.com/office/powerpoint/2010/main" val="2469016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полнитель верхне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vl1pPr>
          </a:lstStyle>
          <a:p>
            <a:pPr rtl="0"/>
            <a:endParaRPr lang="ru-RU"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rtl="0">
              <a:defRPr sz="1200"/>
            </a:lvl1pPr>
          </a:lstStyle>
          <a:p>
            <a:fld id="{FAA1E4E1-DF6A-45D0-AB14-6A9A0B144578}" type="datetime1">
              <a:rPr lang="ru-RU" smtClean="0"/>
              <a:pPr/>
              <a:t>01.11.2022</a:t>
            </a:fld>
            <a:endParaRPr lang="ru-RU"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ru-RU" dirty="0"/>
          </a:p>
        </p:txBody>
      </p:sp>
      <p:sp>
        <p:nvSpPr>
          <p:cNvPr id="5" name="Заполнитель заме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ru-RU" dirty="0"/>
              <a:t>Образец текста</a:t>
            </a:r>
          </a:p>
          <a:p>
            <a:pPr lvl="1" rtl="0"/>
            <a:r>
              <a:rPr lang="ru-RU" dirty="0"/>
              <a:t>Второй уровень</a:t>
            </a:r>
          </a:p>
          <a:p>
            <a:pPr lvl="2" rtl="0"/>
            <a:r>
              <a:rPr lang="ru-RU" dirty="0"/>
              <a:t>Третий уровень</a:t>
            </a:r>
          </a:p>
          <a:p>
            <a:pPr lvl="3" rtl="0"/>
            <a:r>
              <a:rPr lang="ru-RU" dirty="0"/>
              <a:t>Четвертый уровень</a:t>
            </a:r>
          </a:p>
          <a:p>
            <a:pPr lvl="4" rtl="0"/>
            <a:r>
              <a:rPr lang="ru-RU" dirty="0"/>
              <a:t>Пятый уровень</a:t>
            </a:r>
          </a:p>
        </p:txBody>
      </p:sp>
      <p:sp>
        <p:nvSpPr>
          <p:cNvPr id="6" name="Заполнитель нижне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rtl="0">
              <a:defRPr sz="1200"/>
            </a:lvl1pPr>
          </a:lstStyle>
          <a:p>
            <a:pPr rtl="0"/>
            <a:endParaRPr lang="ru-RU"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rtl="0">
              <a:defRPr sz="1200"/>
            </a:lvl1pPr>
          </a:lstStyle>
          <a:p>
            <a:fld id="{0A3C37BE-C303-496D-B5CD-85F2937540FC}" type="slidenum">
              <a:rPr lang="ru-RU" smtClean="0"/>
              <a:pPr/>
              <a:t>‹#›</a:t>
            </a:fld>
            <a:endParaRPr lang="ru-RU" dirty="0"/>
          </a:p>
        </p:txBody>
      </p:sp>
    </p:spTree>
    <p:extLst>
      <p:ext uri="{BB962C8B-B14F-4D97-AF65-F5344CB8AC3E}">
        <p14:creationId xmlns:p14="http://schemas.microsoft.com/office/powerpoint/2010/main" val="33508422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15"/>
          <p:cNvGrpSpPr/>
          <p:nvPr/>
        </p:nvGrpSpPr>
        <p:grpSpPr>
          <a:xfrm>
            <a:off x="0" y="0"/>
            <a:ext cx="12192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1189096" y="5617774"/>
            <a:ext cx="9843913"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319937" y="1016990"/>
            <a:ext cx="9572977"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320801" y="1009651"/>
            <a:ext cx="9572977"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1026029" y="702069"/>
            <a:ext cx="757108"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10568399" y="655232"/>
            <a:ext cx="566928" cy="755904"/>
          </a:xfrm>
          <a:prstGeom prst="rect">
            <a:avLst/>
          </a:prstGeom>
          <a:noFill/>
        </p:spPr>
      </p:pic>
      <p:sp>
        <p:nvSpPr>
          <p:cNvPr id="2" name="Title 1"/>
          <p:cNvSpPr>
            <a:spLocks noGrp="1"/>
          </p:cNvSpPr>
          <p:nvPr>
            <p:ph type="ctrTitle"/>
          </p:nvPr>
        </p:nvSpPr>
        <p:spPr>
          <a:xfrm>
            <a:off x="2302934" y="1794935"/>
            <a:ext cx="7631291" cy="1828090"/>
          </a:xfrm>
        </p:spPr>
        <p:txBody>
          <a:bodyPr anchor="b">
            <a:normAutofit/>
          </a:bodyPr>
          <a:lstStyle>
            <a:lvl1pPr>
              <a:defRPr sz="4800"/>
            </a:lvl1pPr>
          </a:lstStyle>
          <a:p>
            <a:r>
              <a:rPr lang="ru-RU" smtClean="0"/>
              <a:t>Образец заголовка</a:t>
            </a:r>
            <a:endParaRPr lang="en-US"/>
          </a:p>
        </p:txBody>
      </p:sp>
      <p:sp>
        <p:nvSpPr>
          <p:cNvPr id="3" name="Subtitle 2"/>
          <p:cNvSpPr>
            <a:spLocks noGrp="1"/>
          </p:cNvSpPr>
          <p:nvPr>
            <p:ph type="subTitle" idx="1"/>
          </p:nvPr>
        </p:nvSpPr>
        <p:spPr>
          <a:xfrm>
            <a:off x="2302934" y="3736622"/>
            <a:ext cx="761623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9027569" y="5357593"/>
            <a:ext cx="1618428" cy="365125"/>
          </a:xfrm>
        </p:spPr>
        <p:txBody>
          <a:bodyPr/>
          <a:lstStyle/>
          <a:p>
            <a:fld id="{3C522B8D-815E-429C-9EC2-505CEC215084}" type="datetime1">
              <a:rPr lang="ru-RU" smtClean="0"/>
              <a:pPr/>
              <a:t>01.11.2022</a:t>
            </a:fld>
            <a:endParaRPr lang="ru-RU" dirty="0"/>
          </a:p>
        </p:txBody>
      </p:sp>
      <p:sp>
        <p:nvSpPr>
          <p:cNvPr id="5" name="Footer Placeholder 4"/>
          <p:cNvSpPr>
            <a:spLocks noGrp="1"/>
          </p:cNvSpPr>
          <p:nvPr>
            <p:ph type="ftr" sz="quarter" idx="11"/>
          </p:nvPr>
        </p:nvSpPr>
        <p:spPr>
          <a:xfrm>
            <a:off x="1565393" y="5357593"/>
            <a:ext cx="6713127" cy="365125"/>
          </a:xfrm>
        </p:spPr>
        <p:txBody>
          <a:bodyPr/>
          <a:lstStyle/>
          <a:p>
            <a:pPr rtl="0"/>
            <a:endParaRPr lang="ru-RU" dirty="0"/>
          </a:p>
        </p:txBody>
      </p:sp>
      <p:sp>
        <p:nvSpPr>
          <p:cNvPr id="6" name="Slide Number Placeholder 5"/>
          <p:cNvSpPr>
            <a:spLocks noGrp="1"/>
          </p:cNvSpPr>
          <p:nvPr>
            <p:ph type="sldNum" sz="quarter" idx="12"/>
          </p:nvPr>
        </p:nvSpPr>
        <p:spPr>
          <a:xfrm>
            <a:off x="8285241" y="5357593"/>
            <a:ext cx="738697" cy="365125"/>
          </a:xfrm>
        </p:spPr>
        <p:txBody>
          <a:bodyPr/>
          <a:lstStyle>
            <a:lvl1pPr algn="ctr">
              <a:defRPr/>
            </a:lvl1pPr>
          </a:lstStyle>
          <a:p>
            <a:pPr rtl="0"/>
            <a:fld id="{0FF54DE5-C571-48E8-A5BC-B369434E2F44}" type="slidenum">
              <a:rPr lang="ru-RU" smtClean="0"/>
              <a:pPr rtl="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36D72474-459C-42C4-A0ED-A9AD89867D22}" type="datetime1">
              <a:rPr lang="ru-RU" smtClean="0"/>
              <a:pPr/>
              <a:t>01.11.2022</a:t>
            </a:fld>
            <a:endParaRPr lang="ru-RU" dirty="0"/>
          </a:p>
        </p:txBody>
      </p:sp>
      <p:sp>
        <p:nvSpPr>
          <p:cNvPr id="5" name="Footer Placeholder 4"/>
          <p:cNvSpPr>
            <a:spLocks noGrp="1"/>
          </p:cNvSpPr>
          <p:nvPr>
            <p:ph type="ftr" sz="quarter" idx="11"/>
          </p:nvPr>
        </p:nvSpPr>
        <p:spPr/>
        <p:txBody>
          <a:bodyPr/>
          <a:lstStyle/>
          <a:p>
            <a:pPr rtl="0"/>
            <a:endParaRPr lang="ru-RU" dirty="0"/>
          </a:p>
        </p:txBody>
      </p:sp>
      <p:sp>
        <p:nvSpPr>
          <p:cNvPr id="6" name="Slide Number Placeholder 5"/>
          <p:cNvSpPr>
            <a:spLocks noGrp="1"/>
          </p:cNvSpPr>
          <p:nvPr>
            <p:ph type="sldNum" sz="quarter" idx="12"/>
          </p:nvPr>
        </p:nvSpPr>
        <p:spPr/>
        <p:txBody>
          <a:bodyPr/>
          <a:lstStyle/>
          <a:p>
            <a:pPr rtl="0"/>
            <a:fld id="{0FF54DE5-C571-48E8-A5BC-B369434E2F44}" type="slidenum">
              <a:rPr lang="ru-RU" smtClean="0"/>
              <a:pPr rtl="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2" y="925691"/>
            <a:ext cx="1907823" cy="4763911"/>
          </a:xfrm>
        </p:spPr>
        <p:txBody>
          <a:bodyPr vert="eaVert"/>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730962" y="1106313"/>
            <a:ext cx="6905039" cy="440266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pPr rtl="0"/>
            <a:r>
              <a:rPr lang="ru-RU" smtClean="0"/>
              <a:t>09.10.2016</a:t>
            </a:r>
            <a:endParaRPr lang="ru-RU" dirty="0"/>
          </a:p>
        </p:txBody>
      </p:sp>
      <p:sp>
        <p:nvSpPr>
          <p:cNvPr id="5" name="Footer Placeholder 4"/>
          <p:cNvSpPr>
            <a:spLocks noGrp="1"/>
          </p:cNvSpPr>
          <p:nvPr>
            <p:ph type="ftr" sz="quarter" idx="11"/>
          </p:nvPr>
        </p:nvSpPr>
        <p:spPr/>
        <p:txBody>
          <a:bodyPr/>
          <a:lstStyle/>
          <a:p>
            <a:pPr rtl="0"/>
            <a:endParaRPr lang="ru-RU" dirty="0"/>
          </a:p>
        </p:txBody>
      </p:sp>
      <p:sp>
        <p:nvSpPr>
          <p:cNvPr id="6" name="Slide Number Placeholder 5"/>
          <p:cNvSpPr>
            <a:spLocks noGrp="1"/>
          </p:cNvSpPr>
          <p:nvPr>
            <p:ph type="sldNum" sz="quarter" idx="12"/>
          </p:nvPr>
        </p:nvSpPr>
        <p:spPr/>
        <p:txBody>
          <a:bodyPr/>
          <a:lstStyle/>
          <a:p>
            <a:pPr rtl="0"/>
            <a:fld id="{0FF54DE5-C571-48E8-A5BC-B369434E2F44}" type="slidenum">
              <a:rPr lang="ru-RU" smtClean="0"/>
              <a:pPr rtl="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Титульный слайд с рисунком">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04900" y="2292098"/>
            <a:ext cx="5734051" cy="2219691"/>
          </a:xfrm>
        </p:spPr>
        <p:txBody>
          <a:bodyPr rtlCol="0" anchor="ctr">
            <a:normAutofit/>
          </a:bodyPr>
          <a:lstStyle>
            <a:lvl1pPr algn="l" rtl="0">
              <a:defRPr sz="4400" cap="all" baseline="0"/>
            </a:lvl1pPr>
          </a:lstStyle>
          <a:p>
            <a:pPr rtl="0"/>
            <a:r>
              <a:rPr lang="ru-RU"/>
              <a:t>Образец заголовка</a:t>
            </a:r>
            <a:endParaRPr lang="ru-RU" dirty="0"/>
          </a:p>
        </p:txBody>
      </p:sp>
      <p:sp>
        <p:nvSpPr>
          <p:cNvPr id="3" name="Подзаголовок 2"/>
          <p:cNvSpPr>
            <a:spLocks noGrp="1"/>
          </p:cNvSpPr>
          <p:nvPr>
            <p:ph type="subTitle" idx="1"/>
          </p:nvPr>
        </p:nvSpPr>
        <p:spPr>
          <a:xfrm>
            <a:off x="1104900" y="4511788"/>
            <a:ext cx="5734051" cy="955565"/>
          </a:xfrm>
        </p:spPr>
        <p:txBody>
          <a:bodyPr rtlCol="0">
            <a:normAutofit/>
          </a:bodyPr>
          <a:lstStyle>
            <a:lvl1pPr marL="0" indent="0" algn="l" rtl="0">
              <a:spcBef>
                <a:spcPts val="0"/>
              </a:spcBef>
              <a:buNone/>
              <a:defRPr sz="1800"/>
            </a:lvl1pPr>
            <a:lvl2pPr marL="457200" indent="0" algn="ctr" rtl="0">
              <a:buNone/>
              <a:defRPr sz="2000"/>
            </a:lvl2pPr>
            <a:lvl3pPr marL="914400" indent="0" algn="ctr" rtl="0">
              <a:buNone/>
              <a:defRPr sz="1800"/>
            </a:lvl3pPr>
            <a:lvl4pPr marL="1371600" indent="0" algn="ctr" rtl="0">
              <a:buNone/>
              <a:defRPr sz="1600"/>
            </a:lvl4pPr>
            <a:lvl5pPr marL="1828800" indent="0" algn="ctr" rtl="0">
              <a:buNone/>
              <a:defRPr sz="1600"/>
            </a:lvl5pPr>
            <a:lvl6pPr marL="2286000" indent="0" algn="ctr" rtl="0">
              <a:buNone/>
              <a:defRPr sz="1600"/>
            </a:lvl6pPr>
            <a:lvl7pPr marL="2743200" indent="0" algn="ctr" rtl="0">
              <a:buNone/>
              <a:defRPr sz="1600"/>
            </a:lvl7pPr>
            <a:lvl8pPr marL="3200400" indent="0" algn="ctr" rtl="0">
              <a:buNone/>
              <a:defRPr sz="1600"/>
            </a:lvl8pPr>
            <a:lvl9pPr marL="3657600" indent="0" algn="ctr" rtl="0">
              <a:buNone/>
              <a:defRPr sz="1600"/>
            </a:lvl9pPr>
          </a:lstStyle>
          <a:p>
            <a:pPr rtl="0"/>
            <a:r>
              <a:rPr lang="ru-RU"/>
              <a:t>Образец подзаголовка</a:t>
            </a:r>
            <a:endParaRPr lang="ru-RU" dirty="0"/>
          </a:p>
        </p:txBody>
      </p:sp>
      <p:sp>
        <p:nvSpPr>
          <p:cNvPr id="11" name="Рисунок 10"/>
          <p:cNvSpPr>
            <a:spLocks noGrp="1"/>
          </p:cNvSpPr>
          <p:nvPr>
            <p:ph type="pic" sz="quarter" idx="13"/>
          </p:nvPr>
        </p:nvSpPr>
        <p:spPr>
          <a:xfrm>
            <a:off x="6981066" y="1310656"/>
            <a:ext cx="5210937" cy="4208604"/>
          </a:xfrm>
          <a:solidFill>
            <a:schemeClr val="tx1">
              <a:lumMod val="20000"/>
              <a:lumOff val="80000"/>
            </a:schemeClr>
          </a:solidFill>
        </p:spPr>
        <p:txBody>
          <a:bodyPr tIns="1005840" rtlCol="0"/>
          <a:lstStyle>
            <a:lvl1pPr marL="0" indent="0" algn="ctr" rtl="0">
              <a:buNone/>
              <a:defRPr/>
            </a:lvl1pPr>
          </a:lstStyle>
          <a:p>
            <a:pPr rtl="0"/>
            <a:r>
              <a:rPr lang="ru-RU"/>
              <a:t>Вставка рисунка</a:t>
            </a:r>
            <a:endParaRPr lang="ru-RU" dirty="0"/>
          </a:p>
        </p:txBody>
      </p:sp>
    </p:spTree>
    <p:extLst>
      <p:ext uri="{BB962C8B-B14F-4D97-AF65-F5344CB8AC3E}">
        <p14:creationId xmlns:p14="http://schemas.microsoft.com/office/powerpoint/2010/main" val="267394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008D2BC5-0E5D-4645-A815-DFCA1A04B5A6}" type="datetime1">
              <a:rPr lang="ru-RU" smtClean="0"/>
              <a:pPr/>
              <a:t>01.11.2022</a:t>
            </a:fld>
            <a:endParaRPr lang="ru-RU" dirty="0"/>
          </a:p>
        </p:txBody>
      </p:sp>
      <p:sp>
        <p:nvSpPr>
          <p:cNvPr id="5" name="Footer Placeholder 4"/>
          <p:cNvSpPr>
            <a:spLocks noGrp="1"/>
          </p:cNvSpPr>
          <p:nvPr>
            <p:ph type="ftr" sz="quarter" idx="11"/>
          </p:nvPr>
        </p:nvSpPr>
        <p:spPr/>
        <p:txBody>
          <a:bodyPr/>
          <a:lstStyle/>
          <a:p>
            <a:pPr rtl="0"/>
            <a:endParaRPr lang="ru-RU" dirty="0"/>
          </a:p>
        </p:txBody>
      </p:sp>
      <p:sp>
        <p:nvSpPr>
          <p:cNvPr id="6" name="Slide Number Placeholder 5"/>
          <p:cNvSpPr>
            <a:spLocks noGrp="1"/>
          </p:cNvSpPr>
          <p:nvPr>
            <p:ph type="sldNum" sz="quarter" idx="12"/>
          </p:nvPr>
        </p:nvSpPr>
        <p:spPr/>
        <p:txBody>
          <a:bodyPr/>
          <a:lstStyle/>
          <a:p>
            <a:pPr rtl="0"/>
            <a:fld id="{0FF54DE5-C571-48E8-A5BC-B369434E2F44}" type="slidenum">
              <a:rPr lang="ru-RU" smtClean="0"/>
              <a:pPr rtl="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26639" y="2239431"/>
            <a:ext cx="8338725" cy="1362075"/>
          </a:xfrm>
        </p:spPr>
        <p:txBody>
          <a:bodyPr anchor="b"/>
          <a:lstStyle>
            <a:lvl1pPr algn="ctr">
              <a:defRPr sz="4000" b="0"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941690" y="3725335"/>
            <a:ext cx="8308623"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F3049B1-F681-4AF5-B948-A3B940E9215A}" type="datetime1">
              <a:rPr lang="ru-RU" smtClean="0"/>
              <a:pPr/>
              <a:t>01.11.2022</a:t>
            </a:fld>
            <a:endParaRPr lang="ru-RU" dirty="0"/>
          </a:p>
        </p:txBody>
      </p:sp>
      <p:sp>
        <p:nvSpPr>
          <p:cNvPr id="5" name="Footer Placeholder 4"/>
          <p:cNvSpPr>
            <a:spLocks noGrp="1"/>
          </p:cNvSpPr>
          <p:nvPr>
            <p:ph type="ftr" sz="quarter" idx="11"/>
          </p:nvPr>
        </p:nvSpPr>
        <p:spPr/>
        <p:txBody>
          <a:bodyPr/>
          <a:lstStyle/>
          <a:p>
            <a:pPr rtl="0"/>
            <a:endParaRPr lang="ru-RU" dirty="0"/>
          </a:p>
        </p:txBody>
      </p:sp>
      <p:sp>
        <p:nvSpPr>
          <p:cNvPr id="6" name="Slide Number Placeholder 5"/>
          <p:cNvSpPr>
            <a:spLocks noGrp="1"/>
          </p:cNvSpPr>
          <p:nvPr>
            <p:ph type="sldNum" sz="quarter" idx="12"/>
          </p:nvPr>
        </p:nvSpPr>
        <p:spPr/>
        <p:txBody>
          <a:bodyPr/>
          <a:lstStyle/>
          <a:p>
            <a:pPr rtl="0"/>
            <a:fld id="{0FF54DE5-C571-48E8-A5BC-B369434E2F44}" type="slidenum">
              <a:rPr lang="ru-RU" smtClean="0"/>
              <a:pPr rtl="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89071334-89C1-48F8-8089-E3D6AA3BB79C}" type="datetime1">
              <a:rPr lang="ru-RU" smtClean="0"/>
              <a:pPr/>
              <a:t>01.11.2022</a:t>
            </a:fld>
            <a:endParaRPr lang="ru-RU" dirty="0"/>
          </a:p>
        </p:txBody>
      </p:sp>
      <p:sp>
        <p:nvSpPr>
          <p:cNvPr id="6" name="Footer Placeholder 5"/>
          <p:cNvSpPr>
            <a:spLocks noGrp="1"/>
          </p:cNvSpPr>
          <p:nvPr>
            <p:ph type="ftr" sz="quarter" idx="11"/>
          </p:nvPr>
        </p:nvSpPr>
        <p:spPr/>
        <p:txBody>
          <a:bodyPr/>
          <a:lstStyle/>
          <a:p>
            <a:pPr rtl="0"/>
            <a:endParaRPr lang="ru-RU" dirty="0"/>
          </a:p>
        </p:txBody>
      </p:sp>
      <p:sp>
        <p:nvSpPr>
          <p:cNvPr id="7" name="Slide Number Placeholder 6"/>
          <p:cNvSpPr>
            <a:spLocks noGrp="1"/>
          </p:cNvSpPr>
          <p:nvPr>
            <p:ph type="sldNum" sz="quarter" idx="12"/>
          </p:nvPr>
        </p:nvSpPr>
        <p:spPr/>
        <p:txBody>
          <a:bodyPr/>
          <a:lstStyle/>
          <a:p>
            <a:pPr rtl="0"/>
            <a:fld id="{0FF54DE5-C571-48E8-A5BC-B369434E2F44}" type="slidenum">
              <a:rPr lang="ru-RU" smtClean="0"/>
              <a:pPr rtl="0"/>
              <a:t>‹#›</a:t>
            </a:fld>
            <a:endParaRPr lang="ru-RU" dirty="0"/>
          </a:p>
        </p:txBody>
      </p:sp>
      <p:sp>
        <p:nvSpPr>
          <p:cNvPr id="9" name="Content Placeholder 8"/>
          <p:cNvSpPr>
            <a:spLocks noGrp="1"/>
          </p:cNvSpPr>
          <p:nvPr>
            <p:ph sz="quarter" idx="13"/>
          </p:nvPr>
        </p:nvSpPr>
        <p:spPr>
          <a:xfrm>
            <a:off x="1731264" y="2121407"/>
            <a:ext cx="4267200" cy="360273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6217920" y="2119313"/>
            <a:ext cx="4267200" cy="360521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2077160" y="2122312"/>
            <a:ext cx="391936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6547559" y="2122311"/>
            <a:ext cx="3925824"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3FDCDF3F-3D72-4F56-93A1-9DDD55AB6452}" type="datetime1">
              <a:rPr lang="ru-RU" smtClean="0"/>
              <a:pPr/>
              <a:t>01.11.2022</a:t>
            </a:fld>
            <a:endParaRPr lang="ru-RU" dirty="0"/>
          </a:p>
        </p:txBody>
      </p:sp>
      <p:sp>
        <p:nvSpPr>
          <p:cNvPr id="8" name="Footer Placeholder 7"/>
          <p:cNvSpPr>
            <a:spLocks noGrp="1"/>
          </p:cNvSpPr>
          <p:nvPr>
            <p:ph type="ftr" sz="quarter" idx="11"/>
          </p:nvPr>
        </p:nvSpPr>
        <p:spPr/>
        <p:txBody>
          <a:bodyPr/>
          <a:lstStyle/>
          <a:p>
            <a:pPr rtl="0"/>
            <a:endParaRPr lang="ru-RU" dirty="0"/>
          </a:p>
        </p:txBody>
      </p:sp>
      <p:sp>
        <p:nvSpPr>
          <p:cNvPr id="9" name="Slide Number Placeholder 8"/>
          <p:cNvSpPr>
            <a:spLocks noGrp="1"/>
          </p:cNvSpPr>
          <p:nvPr>
            <p:ph type="sldNum" sz="quarter" idx="12"/>
          </p:nvPr>
        </p:nvSpPr>
        <p:spPr/>
        <p:txBody>
          <a:bodyPr/>
          <a:lstStyle/>
          <a:p>
            <a:pPr rtl="0"/>
            <a:fld id="{0FF54DE5-C571-48E8-A5BC-B369434E2F44}" type="slidenum">
              <a:rPr lang="ru-RU" smtClean="0"/>
              <a:pPr rtl="0"/>
              <a:t>‹#›</a:t>
            </a:fld>
            <a:endParaRPr lang="ru-RU" dirty="0"/>
          </a:p>
        </p:txBody>
      </p:sp>
      <p:sp>
        <p:nvSpPr>
          <p:cNvPr id="11" name="Content Placeholder 10"/>
          <p:cNvSpPr>
            <a:spLocks noGrp="1"/>
          </p:cNvSpPr>
          <p:nvPr>
            <p:ph sz="quarter" idx="13"/>
          </p:nvPr>
        </p:nvSpPr>
        <p:spPr>
          <a:xfrm>
            <a:off x="1731264" y="2944368"/>
            <a:ext cx="4303776" cy="277977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6193535" y="2944813"/>
            <a:ext cx="4303776" cy="277977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C5C11A32-C44A-4E32-8FFB-D057369B4F61}" type="datetime1">
              <a:rPr lang="ru-RU" smtClean="0"/>
              <a:pPr/>
              <a:t>01.11.2022</a:t>
            </a:fld>
            <a:endParaRPr lang="ru-RU" dirty="0"/>
          </a:p>
        </p:txBody>
      </p:sp>
      <p:sp>
        <p:nvSpPr>
          <p:cNvPr id="4" name="Footer Placeholder 3"/>
          <p:cNvSpPr>
            <a:spLocks noGrp="1"/>
          </p:cNvSpPr>
          <p:nvPr>
            <p:ph type="ftr" sz="quarter" idx="11"/>
          </p:nvPr>
        </p:nvSpPr>
        <p:spPr/>
        <p:txBody>
          <a:bodyPr/>
          <a:lstStyle/>
          <a:p>
            <a:pPr rtl="0"/>
            <a:endParaRPr lang="ru-RU" dirty="0"/>
          </a:p>
        </p:txBody>
      </p:sp>
      <p:sp>
        <p:nvSpPr>
          <p:cNvPr id="5" name="Slide Number Placeholder 4"/>
          <p:cNvSpPr>
            <a:spLocks noGrp="1"/>
          </p:cNvSpPr>
          <p:nvPr>
            <p:ph type="sldNum" sz="quarter" idx="12"/>
          </p:nvPr>
        </p:nvSpPr>
        <p:spPr/>
        <p:txBody>
          <a:bodyPr/>
          <a:lstStyle/>
          <a:p>
            <a:pPr rtl="0"/>
            <a:fld id="{0FF54DE5-C571-48E8-A5BC-B369434E2F44}" type="slidenum">
              <a:rPr lang="ru-RU" smtClean="0"/>
              <a:pPr rtl="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5ECC2E-6DAB-4717-9C53-38589639C202}" type="datetime1">
              <a:rPr lang="ru-RU" smtClean="0"/>
              <a:pPr/>
              <a:t>01.11.2022</a:t>
            </a:fld>
            <a:endParaRPr lang="ru-RU" dirty="0"/>
          </a:p>
        </p:txBody>
      </p:sp>
      <p:sp>
        <p:nvSpPr>
          <p:cNvPr id="3" name="Footer Placeholder 2"/>
          <p:cNvSpPr>
            <a:spLocks noGrp="1"/>
          </p:cNvSpPr>
          <p:nvPr>
            <p:ph type="ftr" sz="quarter" idx="11"/>
          </p:nvPr>
        </p:nvSpPr>
        <p:spPr/>
        <p:txBody>
          <a:bodyPr/>
          <a:lstStyle/>
          <a:p>
            <a:pPr rtl="0"/>
            <a:endParaRPr lang="ru-RU" dirty="0"/>
          </a:p>
        </p:txBody>
      </p:sp>
      <p:sp>
        <p:nvSpPr>
          <p:cNvPr id="4" name="Slide Number Placeholder 3"/>
          <p:cNvSpPr>
            <a:spLocks noGrp="1"/>
          </p:cNvSpPr>
          <p:nvPr>
            <p:ph type="sldNum" sz="quarter" idx="12"/>
          </p:nvPr>
        </p:nvSpPr>
        <p:spPr/>
        <p:txBody>
          <a:bodyPr/>
          <a:lstStyle/>
          <a:p>
            <a:pPr rtl="0"/>
            <a:fld id="{0FF54DE5-C571-48E8-A5BC-B369434E2F44}" type="slidenum">
              <a:rPr lang="ru-RU" smtClean="0"/>
              <a:pPr rtl="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8" name="Group 15"/>
          <p:cNvGrpSpPr/>
          <p:nvPr/>
        </p:nvGrpSpPr>
        <p:grpSpPr>
          <a:xfrm>
            <a:off x="0" y="0"/>
            <a:ext cx="12192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842903" y="6058038"/>
            <a:ext cx="10295468"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5958497" y="605163"/>
            <a:ext cx="505192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5961889" y="603504"/>
            <a:ext cx="505192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998940" y="576868"/>
            <a:ext cx="505192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999745" y="576072"/>
            <a:ext cx="505192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3161475" y="293953"/>
            <a:ext cx="757108"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8467351" y="238675"/>
            <a:ext cx="566928" cy="755904"/>
          </a:xfrm>
          <a:prstGeom prst="rect">
            <a:avLst/>
          </a:prstGeom>
          <a:noFill/>
        </p:spPr>
      </p:pic>
      <p:sp>
        <p:nvSpPr>
          <p:cNvPr id="2" name="Title 1"/>
          <p:cNvSpPr>
            <a:spLocks noGrp="1"/>
          </p:cNvSpPr>
          <p:nvPr>
            <p:ph type="title"/>
          </p:nvPr>
        </p:nvSpPr>
        <p:spPr>
          <a:xfrm rot="-60000">
            <a:off x="1478635" y="2020043"/>
            <a:ext cx="4086436" cy="1503037"/>
          </a:xfrm>
        </p:spPr>
        <p:txBody>
          <a:bodyPr anchor="b">
            <a:normAutofit/>
          </a:bodyPr>
          <a:lstStyle>
            <a:lvl1pPr algn="ctr">
              <a:defRPr sz="2400" b="0"/>
            </a:lvl1pPr>
          </a:lstStyle>
          <a:p>
            <a:r>
              <a:rPr lang="ru-RU" smtClean="0"/>
              <a:t>Образец заголовка</a:t>
            </a:r>
            <a:endParaRPr lang="en-US"/>
          </a:p>
        </p:txBody>
      </p:sp>
      <p:sp>
        <p:nvSpPr>
          <p:cNvPr id="3" name="Content Placeholder 2"/>
          <p:cNvSpPr>
            <a:spLocks noGrp="1"/>
          </p:cNvSpPr>
          <p:nvPr>
            <p:ph idx="1"/>
          </p:nvPr>
        </p:nvSpPr>
        <p:spPr>
          <a:xfrm rot="60000">
            <a:off x="6472388" y="1150993"/>
            <a:ext cx="4027723"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rot="-60000">
            <a:off x="1530834" y="3623748"/>
            <a:ext cx="4065188"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rot="60000">
            <a:off x="8455598" y="5885673"/>
            <a:ext cx="1618428" cy="365125"/>
          </a:xfrm>
        </p:spPr>
        <p:txBody>
          <a:bodyPr/>
          <a:lstStyle/>
          <a:p>
            <a:fld id="{2DC0002A-E6EF-4378-B5A3-22E20EA855B1}" type="datetime1">
              <a:rPr lang="ru-RU" smtClean="0"/>
              <a:pPr/>
              <a:t>01.11.2022</a:t>
            </a:fld>
            <a:endParaRPr lang="ru-RU" dirty="0"/>
          </a:p>
        </p:txBody>
      </p:sp>
      <p:sp>
        <p:nvSpPr>
          <p:cNvPr id="6" name="Footer Placeholder 5"/>
          <p:cNvSpPr>
            <a:spLocks noGrp="1"/>
          </p:cNvSpPr>
          <p:nvPr>
            <p:ph type="ftr" sz="quarter" idx="11"/>
          </p:nvPr>
        </p:nvSpPr>
        <p:spPr>
          <a:xfrm rot="-60000">
            <a:off x="1219406" y="5829262"/>
            <a:ext cx="4696809" cy="365125"/>
          </a:xfrm>
        </p:spPr>
        <p:txBody>
          <a:bodyPr/>
          <a:lstStyle/>
          <a:p>
            <a:pPr rtl="0"/>
            <a:endParaRPr lang="ru-RU" dirty="0"/>
          </a:p>
        </p:txBody>
      </p:sp>
      <p:sp>
        <p:nvSpPr>
          <p:cNvPr id="7" name="Slide Number Placeholder 6"/>
          <p:cNvSpPr>
            <a:spLocks noGrp="1"/>
          </p:cNvSpPr>
          <p:nvPr>
            <p:ph type="sldNum" sz="quarter" idx="12"/>
          </p:nvPr>
        </p:nvSpPr>
        <p:spPr>
          <a:xfrm rot="60000">
            <a:off x="10076418" y="5896962"/>
            <a:ext cx="738697" cy="365125"/>
          </a:xfrm>
        </p:spPr>
        <p:txBody>
          <a:bodyPr/>
          <a:lstStyle/>
          <a:p>
            <a:pPr rtl="0"/>
            <a:fld id="{0FF54DE5-C571-48E8-A5BC-B369434E2F44}" type="slidenum">
              <a:rPr lang="ru-RU" smtClean="0"/>
              <a:pPr rtl="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8" name="Group 15"/>
          <p:cNvGrpSpPr/>
          <p:nvPr/>
        </p:nvGrpSpPr>
        <p:grpSpPr>
          <a:xfrm>
            <a:off x="0" y="0"/>
            <a:ext cx="12192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842903" y="6058038"/>
            <a:ext cx="10295468"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998940" y="576868"/>
            <a:ext cx="505192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993412" y="575769"/>
            <a:ext cx="505192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5958497" y="605163"/>
            <a:ext cx="505192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5953025" y="603920"/>
            <a:ext cx="505192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3161475" y="293953"/>
            <a:ext cx="757108"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8467351" y="238675"/>
            <a:ext cx="566928" cy="755904"/>
          </a:xfrm>
          <a:prstGeom prst="rect">
            <a:avLst/>
          </a:prstGeom>
          <a:noFill/>
        </p:spPr>
      </p:pic>
      <p:sp>
        <p:nvSpPr>
          <p:cNvPr id="2" name="Title 1"/>
          <p:cNvSpPr>
            <a:spLocks noGrp="1"/>
          </p:cNvSpPr>
          <p:nvPr>
            <p:ph type="title"/>
          </p:nvPr>
        </p:nvSpPr>
        <p:spPr>
          <a:xfrm rot="-60000">
            <a:off x="1475232" y="2020824"/>
            <a:ext cx="4084320" cy="1499616"/>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p:cNvSpPr>
          <p:nvPr>
            <p:ph type="pic" idx="1"/>
          </p:nvPr>
        </p:nvSpPr>
        <p:spPr>
          <a:xfrm rot="60000">
            <a:off x="6531487" y="1207272"/>
            <a:ext cx="3885151"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rot="-60000">
            <a:off x="1536192" y="3621024"/>
            <a:ext cx="4059936"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rot="60000">
            <a:off x="8461249" y="5888738"/>
            <a:ext cx="1618428" cy="365125"/>
          </a:xfrm>
        </p:spPr>
        <p:txBody>
          <a:bodyPr/>
          <a:lstStyle/>
          <a:p>
            <a:fld id="{E80E4BC3-C763-48AA-8280-ACE59646066A}" type="datetime1">
              <a:rPr lang="ru-RU" smtClean="0"/>
              <a:pPr/>
              <a:t>01.11.2022</a:t>
            </a:fld>
            <a:endParaRPr lang="ru-RU" dirty="0"/>
          </a:p>
        </p:txBody>
      </p:sp>
      <p:sp>
        <p:nvSpPr>
          <p:cNvPr id="6" name="Footer Placeholder 5"/>
          <p:cNvSpPr>
            <a:spLocks noGrp="1"/>
          </p:cNvSpPr>
          <p:nvPr>
            <p:ph type="ftr" sz="quarter" idx="11"/>
          </p:nvPr>
        </p:nvSpPr>
        <p:spPr>
          <a:xfrm rot="-60000">
            <a:off x="1219426" y="5831038"/>
            <a:ext cx="4425391" cy="365125"/>
          </a:xfrm>
        </p:spPr>
        <p:txBody>
          <a:bodyPr/>
          <a:lstStyle/>
          <a:p>
            <a:pPr rtl="0"/>
            <a:endParaRPr lang="ru-RU" dirty="0"/>
          </a:p>
        </p:txBody>
      </p:sp>
      <p:sp>
        <p:nvSpPr>
          <p:cNvPr id="7" name="Slide Number Placeholder 6"/>
          <p:cNvSpPr>
            <a:spLocks noGrp="1"/>
          </p:cNvSpPr>
          <p:nvPr>
            <p:ph type="sldNum" sz="quarter" idx="12"/>
          </p:nvPr>
        </p:nvSpPr>
        <p:spPr>
          <a:xfrm rot="60000">
            <a:off x="10082786" y="5900027"/>
            <a:ext cx="738697" cy="365125"/>
          </a:xfrm>
        </p:spPr>
        <p:txBody>
          <a:bodyPr/>
          <a:lstStyle/>
          <a:p>
            <a:pPr rtl="0"/>
            <a:fld id="{0FF54DE5-C571-48E8-A5BC-B369434E2F44}" type="slidenum">
              <a:rPr lang="ru-RU" smtClean="0"/>
              <a:pPr rtl="0"/>
              <a:t>‹#›</a:t>
            </a:fld>
            <a:endParaRPr lang="ru-RU"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12192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38201" y="6069330"/>
            <a:ext cx="1056132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75360" y="575310"/>
            <a:ext cx="102616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75360" y="576072"/>
            <a:ext cx="10261600" cy="5715000"/>
          </a:xfrm>
          <a:prstGeom prst="rect">
            <a:avLst/>
          </a:prstGeom>
          <a:blipFill dpi="0" rotWithShape="1">
            <a:blip r:embed="rId14"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5" cstate="print"/>
          <a:srcRect/>
          <a:stretch>
            <a:fillRect/>
          </a:stretch>
        </p:blipFill>
        <p:spPr bwMode="auto">
          <a:xfrm rot="1435684">
            <a:off x="724989" y="273091"/>
            <a:ext cx="757108"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5" cstate="print"/>
          <a:srcRect/>
          <a:stretch>
            <a:fillRect/>
          </a:stretch>
        </p:blipFill>
        <p:spPr bwMode="auto">
          <a:xfrm rot="4096196">
            <a:off x="10914593" y="203675"/>
            <a:ext cx="566928" cy="755904"/>
          </a:xfrm>
          <a:prstGeom prst="rect">
            <a:avLst/>
          </a:prstGeom>
          <a:noFill/>
        </p:spPr>
      </p:pic>
      <p:sp>
        <p:nvSpPr>
          <p:cNvPr id="2" name="Title Placeholder 1"/>
          <p:cNvSpPr>
            <a:spLocks noGrp="1"/>
          </p:cNvSpPr>
          <p:nvPr>
            <p:ph type="title"/>
          </p:nvPr>
        </p:nvSpPr>
        <p:spPr>
          <a:xfrm>
            <a:off x="1460031" y="817583"/>
            <a:ext cx="9286993" cy="1202485"/>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950721" y="2119257"/>
            <a:ext cx="8261873" cy="3603812"/>
          </a:xfrm>
          <a:prstGeom prst="rect">
            <a:avLst/>
          </a:prstGeom>
        </p:spPr>
        <p:txBody>
          <a:bodyPr vert="horz" lIns="91440" tIns="45720" rIns="91440" bIns="45720" rtlCol="0"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606118" y="5809153"/>
            <a:ext cx="1618428"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A42E0B6C-3F58-4527-A133-F91FB65EBC2F}" type="datetime1">
              <a:rPr lang="ru-RU" smtClean="0"/>
              <a:pPr/>
              <a:t>01.11.2022</a:t>
            </a:fld>
            <a:endParaRPr lang="ru-RU" dirty="0"/>
          </a:p>
        </p:txBody>
      </p:sp>
      <p:sp>
        <p:nvSpPr>
          <p:cNvPr id="5" name="Footer Placeholder 4"/>
          <p:cNvSpPr>
            <a:spLocks noGrp="1"/>
          </p:cNvSpPr>
          <p:nvPr>
            <p:ph type="ftr" sz="quarter" idx="3"/>
          </p:nvPr>
        </p:nvSpPr>
        <p:spPr>
          <a:xfrm>
            <a:off x="1219202" y="5809153"/>
            <a:ext cx="7386917"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pPr rtl="0"/>
            <a:endParaRPr lang="ru-RU" dirty="0"/>
          </a:p>
        </p:txBody>
      </p:sp>
      <p:sp>
        <p:nvSpPr>
          <p:cNvPr id="6" name="Slide Number Placeholder 5"/>
          <p:cNvSpPr>
            <a:spLocks noGrp="1"/>
          </p:cNvSpPr>
          <p:nvPr>
            <p:ph type="sldNum" sz="quarter" idx="4"/>
          </p:nvPr>
        </p:nvSpPr>
        <p:spPr>
          <a:xfrm>
            <a:off x="10226937" y="5809153"/>
            <a:ext cx="738697"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0FF54DE5-C571-48E8-A5BC-B369434E2F44}"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ctrTitle"/>
          </p:nvPr>
        </p:nvSpPr>
        <p:spPr>
          <a:xfrm>
            <a:off x="428263" y="1030149"/>
            <a:ext cx="5764193" cy="2986268"/>
          </a:xfrm>
        </p:spPr>
        <p:txBody>
          <a:bodyPr rtlCol="0" anchor="ctr">
            <a:normAutofit/>
          </a:bodyPr>
          <a:lstStyle/>
          <a:p>
            <a:pPr algn="ctr"/>
            <a:r>
              <a:rPr lang="ru-RU" sz="3200" b="1" dirty="0" smtClean="0"/>
              <a:t>Лекция 7</a:t>
            </a:r>
            <a:br>
              <a:rPr lang="ru-RU" sz="3200" b="1" dirty="0" smtClean="0"/>
            </a:br>
            <a:r>
              <a:rPr lang="ru-RU" sz="3200" b="1" dirty="0" smtClean="0"/>
              <a:t>Классификация </a:t>
            </a:r>
            <a:r>
              <a:rPr lang="ru-RU" sz="3200" b="1" dirty="0"/>
              <a:t>СППР</a:t>
            </a:r>
            <a:r>
              <a:rPr lang="ru-RU" sz="3600" dirty="0" smtClean="0"/>
              <a:t/>
            </a:r>
            <a:br>
              <a:rPr lang="ru-RU" sz="3600" dirty="0" smtClean="0"/>
            </a:br>
            <a:r>
              <a:rPr lang="ru-RU" b="1" dirty="0" smtClean="0"/>
              <a:t/>
            </a:r>
            <a:br>
              <a:rPr lang="ru-RU" b="1" dirty="0" smtClean="0"/>
            </a:br>
            <a:r>
              <a:rPr lang="ru-RU" sz="1800" b="1" i="1" cap="none" dirty="0" err="1" smtClean="0"/>
              <a:t>и.о</a:t>
            </a:r>
            <a:r>
              <a:rPr lang="ru-RU" sz="1800" b="1" i="1" cap="none" dirty="0" smtClean="0"/>
              <a:t>. доцент кафедры «Информационные системы» </a:t>
            </a:r>
            <a:r>
              <a:rPr lang="ru-RU" sz="1800" b="1" i="1" cap="none" dirty="0" err="1" smtClean="0"/>
              <a:t>Муханова</a:t>
            </a:r>
            <a:r>
              <a:rPr lang="ru-RU" sz="1800" b="1" i="1" cap="none" dirty="0" smtClean="0"/>
              <a:t> </a:t>
            </a:r>
            <a:r>
              <a:rPr lang="ru-RU" sz="1800" b="1" i="1" cap="none" dirty="0" err="1" smtClean="0"/>
              <a:t>Аягоз</a:t>
            </a:r>
            <a:r>
              <a:rPr lang="ru-RU" sz="1800" b="1" i="1" cap="none" dirty="0" smtClean="0"/>
              <a:t> </a:t>
            </a:r>
            <a:r>
              <a:rPr lang="ru-RU" sz="1800" b="1" i="1" cap="none" dirty="0" err="1" smtClean="0"/>
              <a:t>Асанбековна</a:t>
            </a:r>
            <a:r>
              <a:rPr lang="ru-RU" sz="1800" b="1" i="1" cap="none" dirty="0" smtClean="0"/>
              <a:t/>
            </a:r>
            <a:br>
              <a:rPr lang="ru-RU" sz="1800" b="1" i="1" cap="none" dirty="0" smtClean="0"/>
            </a:br>
            <a:endParaRPr lang="ru-RU" sz="1800" b="1" i="1" dirty="0">
              <a:latin typeface="Times New Roman" panose="02020603050405020304" pitchFamily="18" charset="0"/>
              <a:cs typeface="Times New Roman" panose="02020603050405020304" pitchFamily="18" charset="0"/>
            </a:endParaRPr>
          </a:p>
        </p:txBody>
      </p:sp>
      <p:pic>
        <p:nvPicPr>
          <p:cNvPr id="1026" name="Picture 2" descr="https://www.tempoautomation.com/wp-content/uploads/2018/05/shutterstock_175375409-673x38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04972" y="983848"/>
            <a:ext cx="5177742" cy="4224759"/>
          </a:xfrm>
          <a:prstGeom prst="rect">
            <a:avLst/>
          </a:prstGeom>
          <a:noFill/>
          <a:extLst>
            <a:ext uri="{909E8E84-426E-40DD-AFC4-6F175D3DCCD1}">
              <a14:hiddenFill xmlns:a14="http://schemas.microsoft.com/office/drawing/2010/main">
                <a:solidFill>
                  <a:srgbClr val="FFFFFF"/>
                </a:solidFill>
              </a14:hiddenFill>
            </a:ext>
          </a:extLst>
        </p:spPr>
      </p:pic>
      <p:sp>
        <p:nvSpPr>
          <p:cNvPr id="5" name="Подзаголовок 4"/>
          <p:cNvSpPr>
            <a:spLocks noGrp="1"/>
          </p:cNvSpPr>
          <p:nvPr>
            <p:ph type="subTitle" idx="1"/>
          </p:nvPr>
        </p:nvSpPr>
        <p:spPr/>
        <p:txBody>
          <a:bodyPr/>
          <a:lstStyle/>
          <a:p>
            <a:endParaRPr lang="ru-RU" dirty="0"/>
          </a:p>
        </p:txBody>
      </p:sp>
    </p:spTree>
    <p:extLst>
      <p:ext uri="{BB962C8B-B14F-4D97-AF65-F5344CB8AC3E}">
        <p14:creationId xmlns:p14="http://schemas.microsoft.com/office/powerpoint/2010/main" val="1652133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Классификация СППР по архитектуре</a:t>
            </a:r>
            <a:endParaRPr lang="ru-RU" dirty="0"/>
          </a:p>
        </p:txBody>
      </p:sp>
      <p:sp>
        <p:nvSpPr>
          <p:cNvPr id="3" name="Объект 2"/>
          <p:cNvSpPr>
            <a:spLocks noGrp="1"/>
          </p:cNvSpPr>
          <p:nvPr>
            <p:ph idx="1"/>
          </p:nvPr>
        </p:nvSpPr>
        <p:spPr/>
        <p:txBody>
          <a:bodyPr/>
          <a:lstStyle/>
          <a:p>
            <a:pPr marL="0" indent="0" algn="just">
              <a:buNone/>
            </a:pPr>
            <a:r>
              <a:rPr lang="ru-RU" dirty="0"/>
              <a:t>На сегодняшний день можно выделить четыре наиболее популярных типа архитектур СППР:</a:t>
            </a:r>
          </a:p>
          <a:p>
            <a:r>
              <a:rPr lang="ru-RU" dirty="0"/>
              <a:t>Функциональная СППР.</a:t>
            </a:r>
          </a:p>
          <a:p>
            <a:r>
              <a:rPr lang="ru-RU" dirty="0"/>
              <a:t>Независимые витрины данных.</a:t>
            </a:r>
          </a:p>
          <a:p>
            <a:r>
              <a:rPr lang="ru-RU" dirty="0"/>
              <a:t>Двухуровневое хранилище данных.</a:t>
            </a:r>
          </a:p>
          <a:p>
            <a:r>
              <a:rPr lang="ru-RU" dirty="0"/>
              <a:t>Трехуровневое хранилище данных.</a:t>
            </a:r>
          </a:p>
          <a:p>
            <a:endParaRPr lang="ru-RU" dirty="0"/>
          </a:p>
        </p:txBody>
      </p:sp>
    </p:spTree>
    <p:extLst>
      <p:ext uri="{BB962C8B-B14F-4D97-AF65-F5344CB8AC3E}">
        <p14:creationId xmlns:p14="http://schemas.microsoft.com/office/powerpoint/2010/main" val="3881411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a:t>Классификация в зависимости от вида данных, с которыми работают СППР</a:t>
            </a:r>
            <a:endParaRPr lang="ru-RU" sz="2800" dirty="0"/>
          </a:p>
        </p:txBody>
      </p:sp>
      <p:sp>
        <p:nvSpPr>
          <p:cNvPr id="3" name="Объект 2"/>
          <p:cNvSpPr>
            <a:spLocks noGrp="1"/>
          </p:cNvSpPr>
          <p:nvPr>
            <p:ph idx="1"/>
          </p:nvPr>
        </p:nvSpPr>
        <p:spPr>
          <a:xfrm>
            <a:off x="1950721" y="2119256"/>
            <a:ext cx="9022079" cy="4016623"/>
          </a:xfrm>
        </p:spPr>
        <p:txBody>
          <a:bodyPr>
            <a:normAutofit fontScale="77500" lnSpcReduction="20000"/>
          </a:bodyPr>
          <a:lstStyle/>
          <a:p>
            <a:pPr marL="0" indent="0" algn="just">
              <a:buNone/>
            </a:pPr>
            <a:r>
              <a:rPr lang="ru-RU" dirty="0"/>
              <a:t>В зависимости от вида данных, с которыми эти системы работают, СППР условно можно разделить на:</a:t>
            </a:r>
          </a:p>
          <a:p>
            <a:pPr algn="just"/>
            <a:r>
              <a:rPr lang="ru-RU" b="1" dirty="0"/>
              <a:t>Оперативные </a:t>
            </a:r>
            <a:r>
              <a:rPr lang="ru-RU" dirty="0"/>
              <a:t>СППР предназначены для немедленного реагирования на изменения текущей ситуации в управлении финансово-хозяйственными процессами компании. СППР этого типа получили название Информационных Систем Руководства (</a:t>
            </a:r>
            <a:r>
              <a:rPr lang="ru-RU" dirty="0" err="1"/>
              <a:t>Executive</a:t>
            </a:r>
            <a:r>
              <a:rPr lang="ru-RU" dirty="0"/>
              <a:t> </a:t>
            </a:r>
            <a:r>
              <a:rPr lang="ru-RU" dirty="0" err="1"/>
              <a:t>Information</a:t>
            </a:r>
            <a:r>
              <a:rPr lang="ru-RU" dirty="0"/>
              <a:t> </a:t>
            </a:r>
            <a:r>
              <a:rPr lang="ru-RU" dirty="0" err="1"/>
              <a:t>Systems</a:t>
            </a:r>
            <a:r>
              <a:rPr lang="ru-RU" dirty="0"/>
              <a:t>, ИСР).</a:t>
            </a:r>
          </a:p>
          <a:p>
            <a:pPr algn="just"/>
            <a:r>
              <a:rPr lang="ru-RU" dirty="0"/>
              <a:t>Для ИСР характерны следующие основные черты:</a:t>
            </a:r>
          </a:p>
          <a:p>
            <a:pPr algn="just"/>
            <a:r>
              <a:rPr lang="ru-RU" dirty="0"/>
              <a:t>- отчеты, как правило, базируются на стандартных для организации запросах; число последних относительно невелико;</a:t>
            </a:r>
          </a:p>
          <a:p>
            <a:pPr algn="just"/>
            <a:r>
              <a:rPr lang="ru-RU" dirty="0"/>
              <a:t>- ИСР представляет отчеты в максимально удобном виде, включающем, наряду с таблицами, деловую графику, мультимедийные возможности и т.п.;</a:t>
            </a:r>
          </a:p>
          <a:p>
            <a:pPr algn="just"/>
            <a:r>
              <a:rPr lang="ru-RU" dirty="0"/>
              <a:t>- как правило, ИСР ориентированы на конкретный вертикальный рынок, например финансы, маркетинг, управление ресурсами.</a:t>
            </a:r>
          </a:p>
          <a:p>
            <a:endParaRPr lang="ru-RU" dirty="0"/>
          </a:p>
        </p:txBody>
      </p:sp>
    </p:spTree>
    <p:extLst>
      <p:ext uri="{BB962C8B-B14F-4D97-AF65-F5344CB8AC3E}">
        <p14:creationId xmlns:p14="http://schemas.microsoft.com/office/powerpoint/2010/main" val="2612509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a:t>Классификация в зависимости от вида данных, с которыми работают СППР</a:t>
            </a:r>
            <a:endParaRPr lang="ru-RU" sz="2800" dirty="0"/>
          </a:p>
        </p:txBody>
      </p:sp>
      <p:sp>
        <p:nvSpPr>
          <p:cNvPr id="3" name="Объект 2"/>
          <p:cNvSpPr>
            <a:spLocks noGrp="1"/>
          </p:cNvSpPr>
          <p:nvPr>
            <p:ph idx="1"/>
          </p:nvPr>
        </p:nvSpPr>
        <p:spPr/>
        <p:txBody>
          <a:bodyPr>
            <a:normAutofit fontScale="92500" lnSpcReduction="20000"/>
          </a:bodyPr>
          <a:lstStyle/>
          <a:p>
            <a:pPr algn="just"/>
            <a:r>
              <a:rPr lang="ru-RU" b="1" dirty="0"/>
              <a:t>Стратегические СППР</a:t>
            </a:r>
            <a:r>
              <a:rPr lang="ru-RU" dirty="0"/>
              <a:t> ориентированы на анализ значительных объемов разнородной информации, поиск наиболее рациональных вариантов развития бизнеса компании с учетом влияния различных факторов, предполагают глубокую проработку данных. Неотъемлемым компонентом СППР этого уровня являются правила принятия решений, которые на основе агрегированных данных дают возможность менеджерам компании обосновывать свои решения, использовать факторы устойчивого роста бизнеса компании и снижать риски. Технологии этого типа строятся на принципах многомерного представления и анализа данных (OLAP).</a:t>
            </a:r>
          </a:p>
          <a:p>
            <a:endParaRPr lang="ru-RU" dirty="0"/>
          </a:p>
        </p:txBody>
      </p:sp>
    </p:spTree>
    <p:extLst>
      <p:ext uri="{BB962C8B-B14F-4D97-AF65-F5344CB8AC3E}">
        <p14:creationId xmlns:p14="http://schemas.microsoft.com/office/powerpoint/2010/main" val="4060571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b="1" dirty="0"/>
              <a:t>По критерию</a:t>
            </a:r>
            <a:r>
              <a:rPr lang="ru-RU" sz="2400" dirty="0"/>
              <a:t> </a:t>
            </a:r>
            <a:r>
              <a:rPr lang="ru-RU" sz="2400" b="1" dirty="0"/>
              <a:t>режима анализа данных</a:t>
            </a:r>
            <a:r>
              <a:rPr lang="ru-RU" sz="2400" dirty="0"/>
              <a:t> информационно-аналитические системы (ИАС) подразделяются на две категории:</a:t>
            </a:r>
            <a:br>
              <a:rPr lang="ru-RU" sz="2400" dirty="0"/>
            </a:br>
            <a:endParaRPr lang="ru-RU" sz="2400" dirty="0"/>
          </a:p>
        </p:txBody>
      </p:sp>
      <p:sp>
        <p:nvSpPr>
          <p:cNvPr id="3" name="Объект 2"/>
          <p:cNvSpPr>
            <a:spLocks noGrp="1"/>
          </p:cNvSpPr>
          <p:nvPr>
            <p:ph idx="1"/>
          </p:nvPr>
        </p:nvSpPr>
        <p:spPr/>
        <p:txBody>
          <a:bodyPr/>
          <a:lstStyle/>
          <a:p>
            <a:pPr algn="just"/>
            <a:r>
              <a:rPr lang="ru-RU" b="1" dirty="0"/>
              <a:t>статические</a:t>
            </a:r>
            <a:r>
              <a:rPr lang="ru-RU" dirty="0"/>
              <a:t> (включающие предопределенный набор сценариев обработки данных и составления отчетов); в эту категорию входят ИСР;</a:t>
            </a:r>
          </a:p>
          <a:p>
            <a:pPr algn="just"/>
            <a:r>
              <a:rPr lang="ru-RU" b="1" dirty="0"/>
              <a:t>динамические</a:t>
            </a:r>
            <a:r>
              <a:rPr lang="ru-RU" dirty="0"/>
              <a:t> (поддерживающие построение и выполнение нерегламентированных запросов и формирование отчетов произвольной формы).</a:t>
            </a:r>
          </a:p>
          <a:p>
            <a:endParaRPr lang="ru-RU" dirty="0"/>
          </a:p>
        </p:txBody>
      </p:sp>
    </p:spTree>
    <p:extLst>
      <p:ext uri="{BB962C8B-B14F-4D97-AF65-F5344CB8AC3E}">
        <p14:creationId xmlns:p14="http://schemas.microsoft.com/office/powerpoint/2010/main" val="1319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Классификация СППР по уровням</a:t>
            </a:r>
            <a:endParaRPr lang="ru-RU" dirty="0"/>
          </a:p>
        </p:txBody>
      </p:sp>
      <p:sp>
        <p:nvSpPr>
          <p:cNvPr id="3" name="Объект 2"/>
          <p:cNvSpPr>
            <a:spLocks noGrp="1"/>
          </p:cNvSpPr>
          <p:nvPr>
            <p:ph idx="1"/>
          </p:nvPr>
        </p:nvSpPr>
        <p:spPr/>
        <p:txBody>
          <a:bodyPr/>
          <a:lstStyle/>
          <a:p>
            <a:pPr algn="just"/>
            <a:r>
              <a:rPr lang="ru-RU" b="1" dirty="0"/>
              <a:t>Системы начального уровня</a:t>
            </a:r>
            <a:r>
              <a:rPr lang="ru-RU" dirty="0"/>
              <a:t>. Системы начального уровня широко распространены среди предприятий небольшого размера, которые успешно используют их в своей повседневной деятельности. Отличительной чертой таких информационных систем является ограниченный охват бизнес-процессов предприятия.</a:t>
            </a:r>
          </a:p>
          <a:p>
            <a:endParaRPr lang="ru-RU" dirty="0"/>
          </a:p>
        </p:txBody>
      </p:sp>
    </p:spTree>
    <p:extLst>
      <p:ext uri="{BB962C8B-B14F-4D97-AF65-F5344CB8AC3E}">
        <p14:creationId xmlns:p14="http://schemas.microsoft.com/office/powerpoint/2010/main" val="376093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Классификация СППР по уровням</a:t>
            </a:r>
            <a:endParaRPr lang="ru-RU" dirty="0"/>
          </a:p>
        </p:txBody>
      </p:sp>
      <p:sp>
        <p:nvSpPr>
          <p:cNvPr id="3" name="Объект 2"/>
          <p:cNvSpPr>
            <a:spLocks noGrp="1"/>
          </p:cNvSpPr>
          <p:nvPr>
            <p:ph idx="1"/>
          </p:nvPr>
        </p:nvSpPr>
        <p:spPr/>
        <p:txBody>
          <a:bodyPr>
            <a:normAutofit fontScale="92500" lnSpcReduction="20000"/>
          </a:bodyPr>
          <a:lstStyle/>
          <a:p>
            <a:pPr algn="just"/>
            <a:r>
              <a:rPr lang="ru-RU" b="1" dirty="0"/>
              <a:t>Системы среднего уровня</a:t>
            </a:r>
            <a:r>
              <a:rPr lang="ru-RU" dirty="0"/>
              <a:t>. Появление систем среднего уровня обусловлено потребностью в программном продукте с более широкими возможностями, нежели системы начального уровня.</a:t>
            </a:r>
          </a:p>
          <a:p>
            <a:pPr algn="just"/>
            <a:r>
              <a:rPr lang="ru-RU" dirty="0"/>
              <a:t>В состав таких систем обычно входят следующие подсистемы:</a:t>
            </a:r>
          </a:p>
          <a:p>
            <a:pPr algn="just"/>
            <a:r>
              <a:rPr lang="ru-RU" dirty="0"/>
              <a:t>- бухгалтерский учет;</a:t>
            </a:r>
          </a:p>
          <a:p>
            <a:pPr algn="just"/>
            <a:r>
              <a:rPr lang="ru-RU" dirty="0"/>
              <a:t>- управление производством;</a:t>
            </a:r>
          </a:p>
          <a:p>
            <a:pPr algn="just"/>
            <a:r>
              <a:rPr lang="ru-RU" dirty="0"/>
              <a:t>- материально-техническое снабжение и сбыт;</a:t>
            </a:r>
          </a:p>
          <a:p>
            <a:pPr algn="just"/>
            <a:r>
              <a:rPr lang="ru-RU" dirty="0"/>
              <a:t>- планирование;</a:t>
            </a:r>
          </a:p>
          <a:p>
            <a:r>
              <a:rPr lang="ru-RU" dirty="0"/>
              <a:t>- производство.</a:t>
            </a:r>
          </a:p>
          <a:p>
            <a:endParaRPr lang="ru-RU" dirty="0"/>
          </a:p>
        </p:txBody>
      </p:sp>
    </p:spTree>
    <p:extLst>
      <p:ext uri="{BB962C8B-B14F-4D97-AF65-F5344CB8AC3E}">
        <p14:creationId xmlns:p14="http://schemas.microsoft.com/office/powerpoint/2010/main" val="2705116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Классификация СППР по уровням</a:t>
            </a:r>
            <a:endParaRPr lang="ru-RU" dirty="0"/>
          </a:p>
        </p:txBody>
      </p:sp>
      <p:sp>
        <p:nvSpPr>
          <p:cNvPr id="3" name="Объект 2"/>
          <p:cNvSpPr>
            <a:spLocks noGrp="1"/>
          </p:cNvSpPr>
          <p:nvPr>
            <p:ph idx="1"/>
          </p:nvPr>
        </p:nvSpPr>
        <p:spPr/>
        <p:txBody>
          <a:bodyPr/>
          <a:lstStyle/>
          <a:p>
            <a:pPr algn="just"/>
            <a:r>
              <a:rPr lang="ru-RU" b="1" dirty="0"/>
              <a:t>Системы высшего класса</a:t>
            </a:r>
            <a:r>
              <a:rPr lang="ru-RU" dirty="0"/>
              <a:t>. Современные версии систем высшего уровня обеспечивают планирование и управление всеми ресурсами организации. Количество различных параметров настроек достигает десятков тысяч. Однако одновременно возрастает и стоимость внедрения подобной системы.</a:t>
            </a:r>
          </a:p>
          <a:p>
            <a:endParaRPr lang="ru-RU" dirty="0"/>
          </a:p>
        </p:txBody>
      </p:sp>
    </p:spTree>
    <p:extLst>
      <p:ext uri="{BB962C8B-B14F-4D97-AF65-F5344CB8AC3E}">
        <p14:creationId xmlns:p14="http://schemas.microsoft.com/office/powerpoint/2010/main" val="535676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Классификация СППР по функциональным возможностям</a:t>
            </a:r>
            <a:endParaRPr lang="ru-RU" dirty="0"/>
          </a:p>
        </p:txBody>
      </p:sp>
      <p:sp>
        <p:nvSpPr>
          <p:cNvPr id="3" name="Объект 2"/>
          <p:cNvSpPr>
            <a:spLocks noGrp="1"/>
          </p:cNvSpPr>
          <p:nvPr>
            <p:ph idx="1"/>
          </p:nvPr>
        </p:nvSpPr>
        <p:spPr/>
        <p:txBody>
          <a:bodyPr>
            <a:normAutofit fontScale="92500" lnSpcReduction="20000"/>
          </a:bodyPr>
          <a:lstStyle/>
          <a:p>
            <a:pPr algn="just"/>
            <a:r>
              <a:rPr lang="ru-RU" dirty="0"/>
              <a:t>По этому критерию СПР делятся на следующие виды:</a:t>
            </a:r>
          </a:p>
          <a:p>
            <a:pPr algn="just"/>
            <a:r>
              <a:rPr lang="ru-RU" b="1" dirty="0"/>
              <a:t>MRP (</a:t>
            </a:r>
            <a:r>
              <a:rPr lang="ru-RU" b="1" dirty="0" err="1"/>
              <a:t>Materials</a:t>
            </a:r>
            <a:r>
              <a:rPr lang="ru-RU" b="1" dirty="0"/>
              <a:t> </a:t>
            </a:r>
            <a:r>
              <a:rPr lang="ru-RU" b="1" dirty="0" err="1"/>
              <a:t>Resource</a:t>
            </a:r>
            <a:r>
              <a:rPr lang="ru-RU" b="1" dirty="0"/>
              <a:t> </a:t>
            </a:r>
            <a:r>
              <a:rPr lang="ru-RU" b="1" dirty="0" err="1"/>
              <a:t>Planning</a:t>
            </a:r>
            <a:r>
              <a:rPr lang="ru-RU" dirty="0"/>
              <a:t> (планирование материальных ресурсов),</a:t>
            </a:r>
          </a:p>
          <a:p>
            <a:pPr algn="just"/>
            <a:r>
              <a:rPr lang="ru-RU" b="1" dirty="0"/>
              <a:t>Основная цель</a:t>
            </a:r>
            <a:r>
              <a:rPr lang="ru-RU" dirty="0"/>
              <a:t> концепции MRP заключалась в минимизации издержек, связанных со складскими запасами (в том числе и на различных участках производства). В основе этой концепции лежит понятие ВОМ (</a:t>
            </a:r>
            <a:r>
              <a:rPr lang="ru-RU" dirty="0" err="1"/>
              <a:t>Bill</a:t>
            </a:r>
            <a:r>
              <a:rPr lang="ru-RU" dirty="0"/>
              <a:t> </a:t>
            </a:r>
            <a:r>
              <a:rPr lang="ru-RU" dirty="0" err="1"/>
              <a:t>Of</a:t>
            </a:r>
            <a:r>
              <a:rPr lang="ru-RU" dirty="0"/>
              <a:t> </a:t>
            </a:r>
            <a:r>
              <a:rPr lang="ru-RU" dirty="0" err="1"/>
              <a:t>Material</a:t>
            </a:r>
            <a:r>
              <a:rPr lang="ru-RU" dirty="0"/>
              <a:t> - спецификация изделия, ответственность за которую возложена на конструкторский отдел), отражающее зависимость спроса на сырье, полуфабрикаты и другие продукты от плана выпуска готовой продукции. </a:t>
            </a:r>
          </a:p>
          <a:p>
            <a:endParaRPr lang="ru-RU" dirty="0"/>
          </a:p>
        </p:txBody>
      </p:sp>
    </p:spTree>
    <p:extLst>
      <p:ext uri="{BB962C8B-B14F-4D97-AF65-F5344CB8AC3E}">
        <p14:creationId xmlns:p14="http://schemas.microsoft.com/office/powerpoint/2010/main" val="1551524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Классификация СППР по функциональным возможностям</a:t>
            </a:r>
            <a:endParaRPr lang="ru-RU" dirty="0"/>
          </a:p>
        </p:txBody>
      </p:sp>
      <p:sp>
        <p:nvSpPr>
          <p:cNvPr id="3" name="Объект 2"/>
          <p:cNvSpPr>
            <a:spLocks noGrp="1"/>
          </p:cNvSpPr>
          <p:nvPr>
            <p:ph idx="1"/>
          </p:nvPr>
        </p:nvSpPr>
        <p:spPr/>
        <p:txBody>
          <a:bodyPr>
            <a:normAutofit fontScale="77500" lnSpcReduction="20000"/>
          </a:bodyPr>
          <a:lstStyle/>
          <a:p>
            <a:pPr algn="just"/>
            <a:r>
              <a:rPr lang="ru-RU" dirty="0"/>
              <a:t>Недостатком этой системы является то, что при расчете потребности в материалах, не учитываются загрузка имеющихся производственных  мощностей,  стоимость рабочей силы.</a:t>
            </a:r>
          </a:p>
          <a:p>
            <a:pPr algn="just"/>
            <a:r>
              <a:rPr lang="ru-RU" dirty="0"/>
              <a:t>Этот недостаток был исправлен в концепции MRPII (</a:t>
            </a:r>
            <a:r>
              <a:rPr lang="ru-RU" dirty="0" err="1"/>
              <a:t>Manufacturing</a:t>
            </a:r>
            <a:r>
              <a:rPr lang="ru-RU" dirty="0"/>
              <a:t> </a:t>
            </a:r>
            <a:r>
              <a:rPr lang="ru-RU" dirty="0" err="1"/>
              <a:t>Resource</a:t>
            </a:r>
            <a:r>
              <a:rPr lang="ru-RU" dirty="0"/>
              <a:t> </a:t>
            </a:r>
            <a:r>
              <a:rPr lang="ru-RU" dirty="0" err="1"/>
              <a:t>Planning</a:t>
            </a:r>
            <a:r>
              <a:rPr lang="ru-RU" dirty="0"/>
              <a:t> - планирование производственных ресурсов). </a:t>
            </a:r>
          </a:p>
          <a:p>
            <a:pPr algn="just"/>
            <a:r>
              <a:rPr lang="ru-RU" dirty="0"/>
              <a:t>MRPII позволяла учитывать и планировать </a:t>
            </a:r>
            <a:r>
              <a:rPr lang="ru-RU" b="1" dirty="0"/>
              <a:t>все </a:t>
            </a:r>
            <a:r>
              <a:rPr lang="ru-RU" dirty="0"/>
              <a:t>производственные ресурсы предприятия (сырье, материалы, оборудование, персонал и т.д.).</a:t>
            </a:r>
          </a:p>
          <a:p>
            <a:pPr algn="just"/>
            <a:r>
              <a:rPr lang="ru-RU" dirty="0"/>
              <a:t>По мере развития концепции MRPII к ней постепенно добавлялись возможности учета остальных затрат предприятия. Так появилась концепция ERP (</a:t>
            </a:r>
            <a:r>
              <a:rPr lang="ru-RU" dirty="0" err="1"/>
              <a:t>Enterprise</a:t>
            </a:r>
            <a:r>
              <a:rPr lang="ru-RU" dirty="0"/>
              <a:t> </a:t>
            </a:r>
            <a:r>
              <a:rPr lang="ru-RU" dirty="0" err="1"/>
              <a:t>Resource</a:t>
            </a:r>
            <a:r>
              <a:rPr lang="ru-RU" dirty="0"/>
              <a:t> </a:t>
            </a:r>
            <a:r>
              <a:rPr lang="ru-RU" dirty="0" err="1"/>
              <a:t>Planning</a:t>
            </a:r>
            <a:r>
              <a:rPr lang="ru-RU" dirty="0"/>
              <a:t> - планирование ресурсов предприятия), называемая иногда также планированием ресурсов в масштабе предприятия (</a:t>
            </a:r>
            <a:r>
              <a:rPr lang="ru-RU" dirty="0" err="1"/>
              <a:t>Enterprise-wide</a:t>
            </a:r>
            <a:r>
              <a:rPr lang="ru-RU" dirty="0"/>
              <a:t> </a:t>
            </a:r>
            <a:r>
              <a:rPr lang="ru-RU" dirty="0" err="1"/>
              <a:t>Resource</a:t>
            </a:r>
            <a:r>
              <a:rPr lang="ru-RU" dirty="0"/>
              <a:t> </a:t>
            </a:r>
            <a:r>
              <a:rPr lang="ru-RU" dirty="0" err="1"/>
              <a:t>Planning</a:t>
            </a:r>
            <a:r>
              <a:rPr lang="ru-RU" dirty="0"/>
              <a:t>).</a:t>
            </a:r>
          </a:p>
          <a:p>
            <a:endParaRPr lang="ru-RU" dirty="0"/>
          </a:p>
        </p:txBody>
      </p:sp>
    </p:spTree>
    <p:extLst>
      <p:ext uri="{BB962C8B-B14F-4D97-AF65-F5344CB8AC3E}">
        <p14:creationId xmlns:p14="http://schemas.microsoft.com/office/powerpoint/2010/main" val="3710110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algn="just"/>
            <a:r>
              <a:rPr lang="ru-RU" b="1" dirty="0"/>
              <a:t>В основе ERP</a:t>
            </a:r>
            <a:r>
              <a:rPr lang="ru-RU" dirty="0"/>
              <a:t> лежит принцип создания единого хранилища данных (</a:t>
            </a:r>
            <a:r>
              <a:rPr lang="ru-RU" dirty="0" err="1"/>
              <a:t>репозитария</a:t>
            </a:r>
            <a:r>
              <a:rPr lang="ru-RU" dirty="0"/>
              <a:t>), содержащего всю деловую информацию, накопленную организацией в процессе ведения бизнеса, в частности финансовую информацию, данные, связанные с производством, управлением персоналом, и любые другие данные. </a:t>
            </a:r>
          </a:p>
        </p:txBody>
      </p:sp>
    </p:spTree>
    <p:extLst>
      <p:ext uri="{BB962C8B-B14F-4D97-AF65-F5344CB8AC3E}">
        <p14:creationId xmlns:p14="http://schemas.microsoft.com/office/powerpoint/2010/main" val="85938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969CAF9D-0218-4BEA-A763-358C89414390}"/>
              </a:ext>
            </a:extLst>
          </p:cNvPr>
          <p:cNvSpPr>
            <a:spLocks noGrp="1"/>
          </p:cNvSpPr>
          <p:nvPr>
            <p:ph idx="1"/>
          </p:nvPr>
        </p:nvSpPr>
        <p:spPr>
          <a:xfrm>
            <a:off x="1121386" y="1211514"/>
            <a:ext cx="9982200" cy="4572000"/>
          </a:xfrm>
        </p:spPr>
        <p:txBody>
          <a:bodyPr/>
          <a:lstStyle/>
          <a:p>
            <a:pPr marL="0" indent="0">
              <a:buNone/>
            </a:pPr>
            <a:endParaRPr lang="kk-KZ" dirty="0"/>
          </a:p>
          <a:p>
            <a:pPr marL="0" indent="0">
              <a:buNone/>
            </a:pPr>
            <a:endParaRPr lang="kk-KZ" dirty="0"/>
          </a:p>
          <a:p>
            <a:pPr marL="0" indent="0">
              <a:buNone/>
            </a:pPr>
            <a:endParaRPr lang="ru-RU" dirty="0"/>
          </a:p>
        </p:txBody>
      </p:sp>
      <p:sp>
        <p:nvSpPr>
          <p:cNvPr id="4" name="Прямоугольник 3">
            <a:extLst>
              <a:ext uri="{FF2B5EF4-FFF2-40B4-BE49-F238E27FC236}">
                <a16:creationId xmlns:a16="http://schemas.microsoft.com/office/drawing/2014/main" xmlns="" id="{FC845319-B967-46F9-97DC-B61FFA9D50B0}"/>
              </a:ext>
            </a:extLst>
          </p:cNvPr>
          <p:cNvSpPr/>
          <p:nvPr/>
        </p:nvSpPr>
        <p:spPr>
          <a:xfrm>
            <a:off x="2262592" y="769205"/>
            <a:ext cx="6955750" cy="369332"/>
          </a:xfrm>
          <a:prstGeom prst="rect">
            <a:avLst/>
          </a:prstGeom>
        </p:spPr>
        <p:txBody>
          <a:bodyPr wrap="none">
            <a:spAutoFit/>
          </a:bodyPr>
          <a:lstStyle/>
          <a:p>
            <a:pPr algn="r"/>
            <a:r>
              <a:rPr lang="ru-RU" b="1" dirty="0"/>
              <a:t>СППР можно классифицировать по различным признакам</a:t>
            </a:r>
            <a:endParaRPr lang="ru-RU" b="1" i="1" dirty="0"/>
          </a:p>
        </p:txBody>
      </p:sp>
      <p:sp>
        <p:nvSpPr>
          <p:cNvPr id="5" name="Заголовок 4"/>
          <p:cNvSpPr>
            <a:spLocks noGrp="1"/>
          </p:cNvSpPr>
          <p:nvPr>
            <p:ph type="title"/>
          </p:nvPr>
        </p:nvSpPr>
        <p:spPr>
          <a:xfrm>
            <a:off x="1460031" y="1423685"/>
            <a:ext cx="9286993" cy="4514127"/>
          </a:xfrm>
        </p:spPr>
        <p:txBody>
          <a:bodyPr>
            <a:normAutofit/>
          </a:bodyPr>
          <a:lstStyle/>
          <a:p>
            <a:pPr algn="l"/>
            <a:r>
              <a:rPr lang="ru-RU" sz="1800" b="1" dirty="0" smtClean="0"/>
              <a:t>- Классификация </a:t>
            </a:r>
            <a:r>
              <a:rPr lang="ru-RU" sz="1800" b="1" dirty="0"/>
              <a:t>на уровне </a:t>
            </a:r>
            <a:r>
              <a:rPr lang="ru-RU" sz="1800" b="1" dirty="0" smtClean="0"/>
              <a:t>пользователя</a:t>
            </a:r>
            <a:br>
              <a:rPr lang="ru-RU" sz="1800" b="1" dirty="0" smtClean="0"/>
            </a:br>
            <a:r>
              <a:rPr lang="ru-RU" sz="1800" b="1" dirty="0" smtClean="0"/>
              <a:t>- Классификация </a:t>
            </a:r>
            <a:r>
              <a:rPr lang="ru-RU" sz="1800" b="1" dirty="0"/>
              <a:t>по функциональному наполнению интерфейса </a:t>
            </a:r>
            <a:r>
              <a:rPr lang="ru-RU" sz="1800" b="1" dirty="0" smtClean="0"/>
              <a:t>системы</a:t>
            </a:r>
            <a:br>
              <a:rPr lang="ru-RU" sz="1800" b="1" dirty="0" smtClean="0"/>
            </a:br>
            <a:r>
              <a:rPr lang="ru-RU" sz="1800" b="1" dirty="0" smtClean="0"/>
              <a:t>- Классификация </a:t>
            </a:r>
            <a:r>
              <a:rPr lang="ru-RU" sz="1800" b="1" dirty="0"/>
              <a:t>на концептуальном </a:t>
            </a:r>
            <a:r>
              <a:rPr lang="ru-RU" sz="1800" b="1" dirty="0" smtClean="0"/>
              <a:t>уровне</a:t>
            </a:r>
            <a:br>
              <a:rPr lang="ru-RU" sz="1800" b="1" dirty="0" smtClean="0"/>
            </a:br>
            <a:r>
              <a:rPr lang="ru-RU" sz="1800" b="1" dirty="0" smtClean="0"/>
              <a:t>- На </a:t>
            </a:r>
            <a:r>
              <a:rPr lang="ru-RU" sz="1800" b="1" dirty="0"/>
              <a:t>техническом уровне различает СППР всего предприятия и </a:t>
            </a:r>
            <a:r>
              <a:rPr lang="ru-RU" sz="1800" b="1" dirty="0" smtClean="0"/>
              <a:t>настольную</a:t>
            </a:r>
            <a:br>
              <a:rPr lang="ru-RU" sz="1800" b="1" dirty="0" smtClean="0"/>
            </a:br>
            <a:r>
              <a:rPr lang="ru-RU" sz="1800" b="1" dirty="0" smtClean="0"/>
              <a:t>- Классификация </a:t>
            </a:r>
            <a:r>
              <a:rPr lang="ru-RU" sz="1800" b="1" dirty="0"/>
              <a:t>СППР по </a:t>
            </a:r>
            <a:r>
              <a:rPr lang="ru-RU" sz="1800" b="1" dirty="0" smtClean="0"/>
              <a:t>архитектуре</a:t>
            </a:r>
            <a:br>
              <a:rPr lang="ru-RU" sz="1800" b="1" dirty="0" smtClean="0"/>
            </a:br>
            <a:r>
              <a:rPr lang="ru-RU" sz="1800" b="1" dirty="0" smtClean="0"/>
              <a:t>- Классификация </a:t>
            </a:r>
            <a:r>
              <a:rPr lang="ru-RU" sz="1800" b="1" dirty="0"/>
              <a:t>в зависимости от вида данных, с которыми работают </a:t>
            </a:r>
            <a:r>
              <a:rPr lang="ru-RU" sz="1800" b="1" dirty="0" smtClean="0"/>
              <a:t>СППР</a:t>
            </a:r>
            <a:br>
              <a:rPr lang="ru-RU" sz="1800" b="1" dirty="0" smtClean="0"/>
            </a:br>
            <a:r>
              <a:rPr lang="ru-RU" sz="1800" b="1" dirty="0" smtClean="0"/>
              <a:t>- По </a:t>
            </a:r>
            <a:r>
              <a:rPr lang="ru-RU" sz="1800" b="1" dirty="0"/>
              <a:t>критерию</a:t>
            </a:r>
            <a:r>
              <a:rPr lang="ru-RU" sz="1800" dirty="0"/>
              <a:t> </a:t>
            </a:r>
            <a:r>
              <a:rPr lang="ru-RU" sz="1800" b="1" dirty="0"/>
              <a:t>режима анализа данных</a:t>
            </a:r>
            <a:r>
              <a:rPr lang="ru-RU" sz="1800" dirty="0"/>
              <a:t> </a:t>
            </a:r>
            <a:r>
              <a:rPr lang="ru-RU" sz="1800" dirty="0" smtClean="0"/>
              <a:t/>
            </a:r>
            <a:br>
              <a:rPr lang="ru-RU" sz="1800" dirty="0" smtClean="0"/>
            </a:br>
            <a:r>
              <a:rPr lang="ru-RU" sz="1800" dirty="0" smtClean="0"/>
              <a:t>- </a:t>
            </a:r>
            <a:r>
              <a:rPr lang="ru-RU" sz="1800" b="1" dirty="0" smtClean="0"/>
              <a:t>Классификация </a:t>
            </a:r>
            <a:r>
              <a:rPr lang="ru-RU" sz="1800" b="1" dirty="0"/>
              <a:t>СППР по </a:t>
            </a:r>
            <a:r>
              <a:rPr lang="ru-RU" sz="1800" b="1" dirty="0" smtClean="0"/>
              <a:t>уровням</a:t>
            </a:r>
            <a:br>
              <a:rPr lang="ru-RU" sz="1800" b="1" dirty="0" smtClean="0"/>
            </a:br>
            <a:r>
              <a:rPr lang="ru-RU" sz="1800" b="1" dirty="0" smtClean="0"/>
              <a:t>- Классификация </a:t>
            </a:r>
            <a:r>
              <a:rPr lang="ru-RU" sz="1800" b="1" dirty="0"/>
              <a:t>СППР по функциональным </a:t>
            </a:r>
            <a:r>
              <a:rPr lang="ru-RU" sz="1800" b="1" dirty="0" smtClean="0"/>
              <a:t>возможностям</a:t>
            </a:r>
            <a:br>
              <a:rPr lang="ru-RU" sz="1800" b="1" dirty="0" smtClean="0"/>
            </a:br>
            <a:r>
              <a:rPr lang="ru-RU" sz="1800" b="1" dirty="0" smtClean="0"/>
              <a:t>- Классификация </a:t>
            </a:r>
            <a:r>
              <a:rPr lang="ru-RU" sz="1800" b="1" dirty="0"/>
              <a:t>СППР по уровню </a:t>
            </a:r>
            <a:r>
              <a:rPr lang="ru-RU" sz="1800" b="1" dirty="0" err="1"/>
              <a:t>распределенности</a:t>
            </a: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r>
              <a:rPr lang="ru-RU" sz="1800" dirty="0">
                <a:latin typeface="Times New Roman" pitchFamily="18" charset="0"/>
                <a:cs typeface="Times New Roman" pitchFamily="18" charset="0"/>
              </a:rPr>
              <a:t/>
            </a:r>
            <a:br>
              <a:rPr lang="ru-RU" sz="1800" dirty="0">
                <a:latin typeface="Times New Roman" pitchFamily="18" charset="0"/>
                <a:cs typeface="Times New Roman" pitchFamily="18" charset="0"/>
              </a:rPr>
            </a:br>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val="1010753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algn="just"/>
            <a:r>
              <a:rPr lang="ru-RU" b="1" dirty="0"/>
              <a:t>Концепция ERP</a:t>
            </a:r>
            <a:r>
              <a:rPr lang="ru-RU" dirty="0"/>
              <a:t> нашла широкое применение, поскольку планирование ресурсов позволяло сократить время выпуска продукции, снизить уровень товарно-материальных запасов, а также улучшить обратную связь с потребителем при одновременном сокращении административного аппарата. Стандарт ERP позволил объединить все ресурсы предприятия и повысить эффективность управления ими.</a:t>
            </a:r>
          </a:p>
          <a:p>
            <a:endParaRPr lang="ru-RU" dirty="0"/>
          </a:p>
        </p:txBody>
      </p:sp>
    </p:spTree>
    <p:extLst>
      <p:ext uri="{BB962C8B-B14F-4D97-AF65-F5344CB8AC3E}">
        <p14:creationId xmlns:p14="http://schemas.microsoft.com/office/powerpoint/2010/main" val="2304571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50721" y="1051133"/>
            <a:ext cx="8261873" cy="4671936"/>
          </a:xfrm>
        </p:spPr>
        <p:txBody>
          <a:bodyPr>
            <a:normAutofit fontScale="92500" lnSpcReduction="10000"/>
          </a:bodyPr>
          <a:lstStyle/>
          <a:p>
            <a:pPr algn="just"/>
            <a:r>
              <a:rPr lang="ru-RU" dirty="0"/>
              <a:t>Следующим видом классификации СПР по функциональным возможностям является </a:t>
            </a:r>
            <a:r>
              <a:rPr lang="ru-RU" b="1" dirty="0"/>
              <a:t>CSRP</a:t>
            </a:r>
            <a:r>
              <a:rPr lang="ru-RU" dirty="0"/>
              <a:t> (</a:t>
            </a:r>
            <a:r>
              <a:rPr lang="ru-RU" dirty="0" err="1"/>
              <a:t>Customer</a:t>
            </a:r>
            <a:r>
              <a:rPr lang="ru-RU" dirty="0"/>
              <a:t> </a:t>
            </a:r>
            <a:r>
              <a:rPr lang="ru-RU" dirty="0" err="1"/>
              <a:t>Synchronized</a:t>
            </a:r>
            <a:r>
              <a:rPr lang="ru-RU" dirty="0"/>
              <a:t> </a:t>
            </a:r>
            <a:r>
              <a:rPr lang="ru-RU" dirty="0" err="1"/>
              <a:t>Resource</a:t>
            </a:r>
            <a:r>
              <a:rPr lang="ru-RU" dirty="0"/>
              <a:t> </a:t>
            </a:r>
            <a:r>
              <a:rPr lang="ru-RU" dirty="0" err="1"/>
              <a:t>Planning</a:t>
            </a:r>
            <a:r>
              <a:rPr lang="ru-RU" dirty="0"/>
              <a:t>) который охватывает взаимодействие с клиентами, оформление нарядов/заказов и технических заданий, поддержку заказчика на местах.</a:t>
            </a:r>
          </a:p>
          <a:p>
            <a:pPr algn="just"/>
            <a:r>
              <a:rPr lang="ru-RU" dirty="0"/>
              <a:t>Таким образом, если стандарты MRP, MRPII и ERP ориентированы на внутреннюю организацию предприятия, то стандарт CSRP включает в себя полный цикл  от проектирования будущего изделия, с учетом требований заказчика, до гарантийного и сервисного обслуживания после продажи. </a:t>
            </a:r>
            <a:r>
              <a:rPr lang="ru-RU" b="1" dirty="0"/>
              <a:t>Суть концепции CSRP</a:t>
            </a:r>
            <a:r>
              <a:rPr lang="ru-RU" dirty="0"/>
              <a:t> главным образом состоит в том, чтобы интегрировать заказчика (клиента, покупателя) в систему управления предприятием. </a:t>
            </a:r>
          </a:p>
          <a:p>
            <a:endParaRPr lang="ru-RU" dirty="0"/>
          </a:p>
        </p:txBody>
      </p:sp>
    </p:spTree>
    <p:extLst>
      <p:ext uri="{BB962C8B-B14F-4D97-AF65-F5344CB8AC3E}">
        <p14:creationId xmlns:p14="http://schemas.microsoft.com/office/powerpoint/2010/main" val="2035688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b="1" dirty="0"/>
              <a:t>Классификация СППР по уровню </a:t>
            </a:r>
            <a:r>
              <a:rPr lang="ru-RU" sz="2800" b="1" dirty="0" err="1"/>
              <a:t>распределенности</a:t>
            </a:r>
            <a:r>
              <a:rPr lang="ru-RU" sz="2800" b="1" dirty="0"/>
              <a:t> делится на:</a:t>
            </a:r>
            <a:r>
              <a:rPr lang="ru-RU" sz="2800" dirty="0"/>
              <a:t/>
            </a:r>
            <a:br>
              <a:rPr lang="ru-RU" sz="2800" dirty="0"/>
            </a:br>
            <a:endParaRPr lang="ru-RU" sz="2800" dirty="0"/>
          </a:p>
        </p:txBody>
      </p:sp>
      <p:sp>
        <p:nvSpPr>
          <p:cNvPr id="3" name="Объект 2"/>
          <p:cNvSpPr>
            <a:spLocks noGrp="1"/>
          </p:cNvSpPr>
          <p:nvPr>
            <p:ph idx="1"/>
          </p:nvPr>
        </p:nvSpPr>
        <p:spPr>
          <a:xfrm>
            <a:off x="1640793" y="1820254"/>
            <a:ext cx="8964538" cy="4230167"/>
          </a:xfrm>
        </p:spPr>
        <p:txBody>
          <a:bodyPr>
            <a:normAutofit fontScale="85000" lnSpcReduction="20000"/>
          </a:bodyPr>
          <a:lstStyle/>
          <a:p>
            <a:r>
              <a:rPr lang="ru-RU" b="1" dirty="0"/>
              <a:t>Сосредоточенные СППР и распределенные СППР</a:t>
            </a:r>
            <a:r>
              <a:rPr lang="ru-RU" dirty="0"/>
              <a:t> </a:t>
            </a:r>
          </a:p>
          <a:p>
            <a:pPr algn="just"/>
            <a:r>
              <a:rPr lang="ru-RU" dirty="0"/>
              <a:t>Сосредоточенные СППР включают в себя одну экспертную систему, установленную на одной вычислительной машине, помогая одному ЛПР (или небольшой группе специалистов) оценивать обстановку и принимать решения. </a:t>
            </a:r>
          </a:p>
          <a:p>
            <a:pPr algn="just"/>
            <a:r>
              <a:rPr lang="ru-RU" b="1" dirty="0"/>
              <a:t>Распределенные СППР</a:t>
            </a:r>
            <a:r>
              <a:rPr lang="ru-RU" dirty="0"/>
              <a:t> состоят из локальных СППР, расположенных в связанных между собой узлах вычислительной сети, каждый из которых может независимо решать свои частные задачи, но для решения общей проблемы ни одна из них не обладает достаточными знаниями, информацией и ресурсами (или некоторыми из этих составляющих). Общую проблему они могут решать только сообща, объединяя свои локальные возможности и согласовывая принятые частные решения. Функционально распределенные системы состоят из нескольких экспертных систем (или СППР), связанных между собой информационно.</a:t>
            </a:r>
          </a:p>
          <a:p>
            <a:endParaRPr lang="ru-RU" dirty="0"/>
          </a:p>
        </p:txBody>
      </p:sp>
    </p:spTree>
    <p:extLst>
      <p:ext uri="{BB962C8B-B14F-4D97-AF65-F5344CB8AC3E}">
        <p14:creationId xmlns:p14="http://schemas.microsoft.com/office/powerpoint/2010/main" val="1399080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Контрольные вопросы:</a:t>
            </a:r>
            <a:r>
              <a:rPr lang="ru-RU" dirty="0"/>
              <a:t/>
            </a:r>
            <a:br>
              <a:rPr lang="ru-RU" dirty="0"/>
            </a:br>
            <a:endParaRPr lang="ru-RU" dirty="0"/>
          </a:p>
        </p:txBody>
      </p:sp>
      <p:sp>
        <p:nvSpPr>
          <p:cNvPr id="3" name="Объект 2"/>
          <p:cNvSpPr>
            <a:spLocks noGrp="1"/>
          </p:cNvSpPr>
          <p:nvPr>
            <p:ph idx="1"/>
          </p:nvPr>
        </p:nvSpPr>
        <p:spPr>
          <a:xfrm>
            <a:off x="1256233" y="1615154"/>
            <a:ext cx="8956362" cy="4606183"/>
          </a:xfrm>
        </p:spPr>
        <p:txBody>
          <a:bodyPr>
            <a:normAutofit fontScale="55000" lnSpcReduction="20000"/>
          </a:bodyPr>
          <a:lstStyle/>
          <a:p>
            <a:r>
              <a:rPr lang="ru-RU" dirty="0"/>
              <a:t>1.Что такое пассивная СППР</a:t>
            </a:r>
          </a:p>
          <a:p>
            <a:r>
              <a:rPr lang="ru-RU" dirty="0"/>
              <a:t>2. Что такое активная СППР</a:t>
            </a:r>
          </a:p>
          <a:p>
            <a:r>
              <a:rPr lang="ru-RU" dirty="0"/>
              <a:t>3. Что такое кооперативная СППР</a:t>
            </a:r>
          </a:p>
          <a:p>
            <a:r>
              <a:rPr lang="ru-RU" dirty="0"/>
              <a:t>4. Каковы характеристики </a:t>
            </a:r>
            <a:r>
              <a:rPr lang="en-US" dirty="0"/>
              <a:t>EIS</a:t>
            </a:r>
            <a:r>
              <a:rPr lang="ru-RU" dirty="0"/>
              <a:t>?</a:t>
            </a:r>
          </a:p>
          <a:p>
            <a:r>
              <a:rPr lang="ru-RU" dirty="0"/>
              <a:t>5.Основные черты EIS</a:t>
            </a:r>
          </a:p>
          <a:p>
            <a:r>
              <a:rPr lang="ru-RU" dirty="0"/>
              <a:t>6.Что такое </a:t>
            </a:r>
            <a:r>
              <a:rPr lang="en-US" dirty="0"/>
              <a:t>DSS</a:t>
            </a:r>
            <a:r>
              <a:rPr lang="ru-RU" dirty="0"/>
              <a:t>?</a:t>
            </a:r>
          </a:p>
          <a:p>
            <a:r>
              <a:rPr lang="ru-RU" dirty="0"/>
              <a:t>7.Как делятся СППР на концептуальном уровне?</a:t>
            </a:r>
          </a:p>
          <a:p>
            <a:r>
              <a:rPr lang="ru-RU" dirty="0"/>
              <a:t>8.Классификация СППР на техническом уровне</a:t>
            </a:r>
          </a:p>
          <a:p>
            <a:r>
              <a:rPr lang="ru-RU" dirty="0"/>
              <a:t>9.Как делятся СППР по архитектуре?</a:t>
            </a:r>
          </a:p>
          <a:p>
            <a:r>
              <a:rPr lang="ru-RU" dirty="0"/>
              <a:t>10.Для чего предназначены</a:t>
            </a:r>
            <a:r>
              <a:rPr lang="ru-RU" b="1" dirty="0"/>
              <a:t> </a:t>
            </a:r>
            <a:r>
              <a:rPr lang="ru-RU" dirty="0"/>
              <a:t>оперативные СППР?</a:t>
            </a:r>
          </a:p>
          <a:p>
            <a:r>
              <a:rPr lang="ru-RU" dirty="0"/>
              <a:t>11.Какие основные черты характерны для ИСР?</a:t>
            </a:r>
          </a:p>
          <a:p>
            <a:r>
              <a:rPr lang="ru-RU" dirty="0"/>
              <a:t>12.На что ориентированы</a:t>
            </a:r>
            <a:r>
              <a:rPr lang="ru-RU" b="1" dirty="0"/>
              <a:t> Стратегические СППР</a:t>
            </a:r>
            <a:r>
              <a:rPr lang="ru-RU" dirty="0"/>
              <a:t>?</a:t>
            </a:r>
          </a:p>
          <a:p>
            <a:r>
              <a:rPr lang="ru-RU" dirty="0"/>
              <a:t>13.Как делятся информационно-аналитические системы (ИАС) по критерию режима анализа данных?</a:t>
            </a:r>
          </a:p>
          <a:p>
            <a:r>
              <a:rPr lang="ru-RU" dirty="0"/>
              <a:t>14.Классификация СППР по уровням </a:t>
            </a:r>
          </a:p>
          <a:p>
            <a:r>
              <a:rPr lang="ru-RU" dirty="0"/>
              <a:t>15. Из каких  подсистем состоят системы </a:t>
            </a:r>
            <a:r>
              <a:rPr lang="ru-RU" b="1" dirty="0"/>
              <a:t>среднего уровня?</a:t>
            </a:r>
            <a:endParaRPr lang="ru-RU" dirty="0"/>
          </a:p>
          <a:p>
            <a:r>
              <a:rPr lang="ru-RU" dirty="0"/>
              <a:t>16.Что обеспечивают Системы высшего класса?</a:t>
            </a:r>
          </a:p>
          <a:p>
            <a:r>
              <a:rPr lang="ru-RU" dirty="0"/>
              <a:t>17.Что такое </a:t>
            </a:r>
            <a:r>
              <a:rPr lang="en-US" dirty="0"/>
              <a:t>MRP</a:t>
            </a:r>
            <a:r>
              <a:rPr lang="ru-RU" dirty="0"/>
              <a:t> и какова основная ее цель?</a:t>
            </a:r>
          </a:p>
          <a:p>
            <a:r>
              <a:rPr lang="ru-RU" dirty="0"/>
              <a:t>18.Каков недостаток </a:t>
            </a:r>
            <a:r>
              <a:rPr lang="en-US" dirty="0"/>
              <a:t>MRP</a:t>
            </a:r>
            <a:r>
              <a:rPr lang="ru-RU" dirty="0"/>
              <a:t>?</a:t>
            </a:r>
          </a:p>
          <a:p>
            <a:r>
              <a:rPr lang="ru-RU" dirty="0"/>
              <a:t>19.Что такое </a:t>
            </a:r>
            <a:r>
              <a:rPr lang="en-US" dirty="0"/>
              <a:t>ERP</a:t>
            </a:r>
            <a:r>
              <a:rPr lang="ru-RU" dirty="0"/>
              <a:t>?</a:t>
            </a:r>
          </a:p>
          <a:p>
            <a:r>
              <a:rPr lang="ru-RU" dirty="0"/>
              <a:t>20.Что лежит в основе </a:t>
            </a:r>
            <a:r>
              <a:rPr lang="en-US" dirty="0"/>
              <a:t>ERP</a:t>
            </a:r>
            <a:r>
              <a:rPr lang="ru-RU" dirty="0"/>
              <a:t>?</a:t>
            </a:r>
          </a:p>
          <a:p>
            <a:r>
              <a:rPr lang="ru-RU" dirty="0"/>
              <a:t>21.В чем суть концепции </a:t>
            </a:r>
            <a:r>
              <a:rPr lang="ru-RU" b="1" dirty="0"/>
              <a:t>CSRP?</a:t>
            </a:r>
            <a:endParaRPr lang="ru-RU" dirty="0"/>
          </a:p>
          <a:p>
            <a:r>
              <a:rPr lang="ru-RU" dirty="0"/>
              <a:t>22.Как делятся СППР по уровню </a:t>
            </a:r>
            <a:r>
              <a:rPr lang="ru-RU" dirty="0" err="1"/>
              <a:t>распределенности</a:t>
            </a:r>
            <a:r>
              <a:rPr lang="ru-RU" dirty="0"/>
              <a:t>?</a:t>
            </a:r>
          </a:p>
          <a:p>
            <a:endParaRPr lang="ru-RU" dirty="0"/>
          </a:p>
        </p:txBody>
      </p:sp>
    </p:spTree>
    <p:extLst>
      <p:ext uri="{BB962C8B-B14F-4D97-AF65-F5344CB8AC3E}">
        <p14:creationId xmlns:p14="http://schemas.microsoft.com/office/powerpoint/2010/main" val="988674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Классификация на уровне пользователя</a:t>
            </a:r>
            <a:endParaRPr lang="ru-RU" dirty="0"/>
          </a:p>
        </p:txBody>
      </p:sp>
      <p:sp>
        <p:nvSpPr>
          <p:cNvPr id="3" name="Объект 2"/>
          <p:cNvSpPr>
            <a:spLocks noGrp="1"/>
          </p:cNvSpPr>
          <p:nvPr>
            <p:ph idx="1"/>
          </p:nvPr>
        </p:nvSpPr>
        <p:spPr/>
        <p:txBody>
          <a:bodyPr>
            <a:normAutofit fontScale="92500" lnSpcReduction="20000"/>
          </a:bodyPr>
          <a:lstStyle/>
          <a:p>
            <a:pPr marL="0" indent="0" algn="ctr">
              <a:buNone/>
            </a:pPr>
            <a:r>
              <a:rPr lang="ru-RU" dirty="0"/>
              <a:t>На уровне пользователя СППР делится на: пассивную, активную и кооперативную.</a:t>
            </a:r>
          </a:p>
          <a:p>
            <a:pPr algn="just"/>
            <a:r>
              <a:rPr lang="ru-RU" b="1" dirty="0"/>
              <a:t>Пассивной СППР</a:t>
            </a:r>
            <a:r>
              <a:rPr lang="ru-RU" dirty="0"/>
              <a:t> называется система, которая помогает ЛПР в принятии решения, но не может вынести предложение, какое решение принять.</a:t>
            </a:r>
          </a:p>
          <a:p>
            <a:pPr algn="just"/>
            <a:r>
              <a:rPr lang="ru-RU" b="1" dirty="0"/>
              <a:t>Активная СППР</a:t>
            </a:r>
            <a:r>
              <a:rPr lang="ru-RU" dirty="0"/>
              <a:t> может сделать предложение, какое решение следует выбрать.</a:t>
            </a:r>
          </a:p>
          <a:p>
            <a:pPr algn="just"/>
            <a:r>
              <a:rPr lang="ru-RU" b="1" dirty="0"/>
              <a:t>Кооперативная СППР</a:t>
            </a:r>
            <a:r>
              <a:rPr lang="ru-RU" dirty="0"/>
              <a:t> позволяет ЛПР изменять, пополнять или улучшать решения, предлагаемые системой, посылая затем эти изменения в систему для проверки. Система изменяет, пополняет или улучшает эти решения и посылает их опять пользователю. </a:t>
            </a:r>
          </a:p>
        </p:txBody>
      </p:sp>
    </p:spTree>
    <p:extLst>
      <p:ext uri="{BB962C8B-B14F-4D97-AF65-F5344CB8AC3E}">
        <p14:creationId xmlns:p14="http://schemas.microsoft.com/office/powerpoint/2010/main" val="3792165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b="1" dirty="0"/>
              <a:t>Классификация по функциональному наполнению интерфейса системы</a:t>
            </a:r>
            <a:r>
              <a:rPr lang="ru-RU" sz="2800" dirty="0"/>
              <a:t/>
            </a:r>
            <a:br>
              <a:rPr lang="ru-RU" sz="2800" dirty="0"/>
            </a:br>
            <a:endParaRPr lang="ru-RU" sz="2800" dirty="0"/>
          </a:p>
        </p:txBody>
      </p:sp>
      <p:sp>
        <p:nvSpPr>
          <p:cNvPr id="3" name="Объект 2"/>
          <p:cNvSpPr>
            <a:spLocks noGrp="1"/>
          </p:cNvSpPr>
          <p:nvPr>
            <p:ph idx="1"/>
          </p:nvPr>
        </p:nvSpPr>
        <p:spPr/>
        <p:txBody>
          <a:bodyPr/>
          <a:lstStyle/>
          <a:p>
            <a:pPr marL="0" indent="0" algn="just">
              <a:buNone/>
            </a:pPr>
            <a:r>
              <a:rPr lang="ru-RU" dirty="0"/>
              <a:t>В зависимости от функционального наполнения интерфейса системы выделяют два основных типа СППР: EIS и DSS.</a:t>
            </a:r>
          </a:p>
          <a:p>
            <a:pPr algn="just"/>
            <a:r>
              <a:rPr lang="ru-RU" b="1" dirty="0"/>
              <a:t>EIS (</a:t>
            </a:r>
            <a:r>
              <a:rPr lang="ru-RU" b="1" dirty="0" err="1" smtClean="0"/>
              <a:t>Execution</a:t>
            </a:r>
            <a:r>
              <a:rPr lang="ru-RU" b="1" dirty="0" smtClean="0"/>
              <a:t> </a:t>
            </a:r>
            <a:r>
              <a:rPr lang="ru-RU" b="1" dirty="0" err="1" smtClean="0"/>
              <a:t>Information</a:t>
            </a:r>
            <a:r>
              <a:rPr lang="ru-RU" b="1" dirty="0" smtClean="0"/>
              <a:t> </a:t>
            </a:r>
            <a:r>
              <a:rPr lang="ru-RU" b="1" dirty="0" err="1" smtClean="0"/>
              <a:t>System</a:t>
            </a:r>
            <a:r>
              <a:rPr lang="ru-RU" dirty="0"/>
              <a:t>) </a:t>
            </a:r>
            <a:r>
              <a:rPr lang="kk-KZ" dirty="0"/>
              <a:t>- </a:t>
            </a:r>
            <a:r>
              <a:rPr lang="ru-RU" dirty="0"/>
              <a:t>информационные системы руководства предприятия. Эти системы ориентированы на неподготовленных пользователей, имеют упрощенный интерфейс, базовый набор предлагаемых возможностей, фиксированные формы представления информации. </a:t>
            </a:r>
          </a:p>
          <a:p>
            <a:endParaRPr lang="ru-RU" dirty="0"/>
          </a:p>
        </p:txBody>
      </p:sp>
    </p:spTree>
    <p:extLst>
      <p:ext uri="{BB962C8B-B14F-4D97-AF65-F5344CB8AC3E}">
        <p14:creationId xmlns:p14="http://schemas.microsoft.com/office/powerpoint/2010/main" val="3389604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a:bodyPr>
          <a:lstStyle/>
          <a:p>
            <a:pPr marL="0" indent="0" algn="just">
              <a:buNone/>
            </a:pPr>
            <a:r>
              <a:rPr lang="ru-RU" dirty="0"/>
              <a:t>Для </a:t>
            </a:r>
            <a:r>
              <a:rPr lang="ru-RU" b="1" dirty="0"/>
              <a:t>EIS</a:t>
            </a:r>
            <a:r>
              <a:rPr lang="ru-RU" dirty="0"/>
              <a:t>  характерны следующие </a:t>
            </a:r>
            <a:r>
              <a:rPr lang="ru-RU" b="1" dirty="0"/>
              <a:t>основные черты</a:t>
            </a:r>
            <a:r>
              <a:rPr lang="ru-RU" dirty="0"/>
              <a:t>:</a:t>
            </a:r>
          </a:p>
          <a:p>
            <a:pPr algn="just"/>
            <a:r>
              <a:rPr lang="ru-RU" dirty="0"/>
              <a:t>- отчеты, как правило, базируются на стандартных для организации запросах; </a:t>
            </a:r>
          </a:p>
          <a:p>
            <a:pPr algn="just"/>
            <a:r>
              <a:rPr lang="ru-RU" dirty="0"/>
              <a:t>- число последних относительно невелико;</a:t>
            </a:r>
          </a:p>
          <a:p>
            <a:pPr algn="just"/>
            <a:r>
              <a:rPr lang="ru-RU" dirty="0"/>
              <a:t>- представляет отчеты в максимально удобном виде, включающем, наряду с таблицами, деловую графику, мультимедийные возможности и т.п.;</a:t>
            </a:r>
          </a:p>
          <a:p>
            <a:pPr algn="just"/>
            <a:r>
              <a:rPr lang="ru-RU" dirty="0"/>
              <a:t>- ориентированы на конкретный вертикальный рынок, например финансы, маркетинг, управление ресурсами.</a:t>
            </a:r>
          </a:p>
          <a:p>
            <a:endParaRPr lang="ru-RU" dirty="0"/>
          </a:p>
        </p:txBody>
      </p:sp>
    </p:spTree>
    <p:extLst>
      <p:ext uri="{BB962C8B-B14F-4D97-AF65-F5344CB8AC3E}">
        <p14:creationId xmlns:p14="http://schemas.microsoft.com/office/powerpoint/2010/main" val="2908058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0" algn="just">
              <a:buNone/>
            </a:pPr>
            <a:r>
              <a:rPr lang="ru-RU" b="1" dirty="0"/>
              <a:t>DSS (</a:t>
            </a:r>
            <a:r>
              <a:rPr lang="ru-RU" b="1" dirty="0" err="1"/>
              <a:t>DesicionSupportSystem</a:t>
            </a:r>
            <a:r>
              <a:rPr lang="ru-RU" dirty="0"/>
              <a:t>) полнофункциональные системы анализа и исследования данных, рассчитанные на подготовленных пользователей, имеющих знания как в части предметной области исследования, так и в части компьютерной грамотности.</a:t>
            </a:r>
          </a:p>
          <a:p>
            <a:endParaRPr lang="ru-RU" dirty="0"/>
          </a:p>
        </p:txBody>
      </p:sp>
    </p:spTree>
    <p:extLst>
      <p:ext uri="{BB962C8B-B14F-4D97-AF65-F5344CB8AC3E}">
        <p14:creationId xmlns:p14="http://schemas.microsoft.com/office/powerpoint/2010/main" val="2287144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Классификация на концептуальном уровне</a:t>
            </a:r>
            <a:endParaRPr lang="ru-RU" dirty="0"/>
          </a:p>
        </p:txBody>
      </p:sp>
      <p:sp>
        <p:nvSpPr>
          <p:cNvPr id="3" name="Объект 2"/>
          <p:cNvSpPr>
            <a:spLocks noGrp="1"/>
          </p:cNvSpPr>
          <p:nvPr>
            <p:ph idx="1"/>
          </p:nvPr>
        </p:nvSpPr>
        <p:spPr/>
        <p:txBody>
          <a:bodyPr/>
          <a:lstStyle/>
          <a:p>
            <a:pPr marL="0" indent="0">
              <a:buNone/>
            </a:pPr>
            <a:r>
              <a:rPr lang="ru-RU" dirty="0"/>
              <a:t>На концептуальном уровне различают следующие СППР, управляемые:</a:t>
            </a:r>
          </a:p>
          <a:p>
            <a:r>
              <a:rPr lang="en-US" dirty="0"/>
              <a:t>- </a:t>
            </a:r>
            <a:r>
              <a:rPr lang="ru-RU" dirty="0"/>
              <a:t>сообщениями</a:t>
            </a:r>
            <a:r>
              <a:rPr lang="en-US" dirty="0"/>
              <a:t> (Communication-Driven DSS);</a:t>
            </a:r>
            <a:endParaRPr lang="ru-RU" dirty="0"/>
          </a:p>
          <a:p>
            <a:r>
              <a:rPr lang="en-US" dirty="0"/>
              <a:t>- </a:t>
            </a:r>
            <a:r>
              <a:rPr lang="ru-RU" dirty="0"/>
              <a:t>данными</a:t>
            </a:r>
            <a:r>
              <a:rPr lang="en-US" dirty="0"/>
              <a:t> (Data-Driven DSS);</a:t>
            </a:r>
            <a:endParaRPr lang="ru-RU" dirty="0"/>
          </a:p>
          <a:p>
            <a:r>
              <a:rPr lang="en-US" dirty="0"/>
              <a:t>- </a:t>
            </a:r>
            <a:r>
              <a:rPr lang="ru-RU" dirty="0"/>
              <a:t>документами</a:t>
            </a:r>
            <a:r>
              <a:rPr lang="en-US" dirty="0"/>
              <a:t> (Document-Driven DSS);</a:t>
            </a:r>
            <a:endParaRPr lang="ru-RU" dirty="0"/>
          </a:p>
          <a:p>
            <a:r>
              <a:rPr lang="en-US" dirty="0"/>
              <a:t>- </a:t>
            </a:r>
            <a:r>
              <a:rPr lang="ru-RU" dirty="0"/>
              <a:t>знаниями</a:t>
            </a:r>
            <a:r>
              <a:rPr lang="en-US" dirty="0"/>
              <a:t> (Knowledge-Driven DSS);</a:t>
            </a:r>
            <a:endParaRPr lang="ru-RU" dirty="0"/>
          </a:p>
          <a:p>
            <a:r>
              <a:rPr lang="ru-RU" dirty="0"/>
              <a:t>- моделями (</a:t>
            </a:r>
            <a:r>
              <a:rPr lang="ru-RU" dirty="0" err="1"/>
              <a:t>Model-Driven</a:t>
            </a:r>
            <a:r>
              <a:rPr lang="ru-RU" dirty="0"/>
              <a:t> DSS).</a:t>
            </a:r>
          </a:p>
          <a:p>
            <a:endParaRPr lang="ru-RU" dirty="0"/>
          </a:p>
        </p:txBody>
      </p:sp>
    </p:spTree>
    <p:extLst>
      <p:ext uri="{BB962C8B-B14F-4D97-AF65-F5344CB8AC3E}">
        <p14:creationId xmlns:p14="http://schemas.microsoft.com/office/powerpoint/2010/main" val="3465312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84419" y="1008404"/>
            <a:ext cx="9588381" cy="4714665"/>
          </a:xfrm>
        </p:spPr>
        <p:txBody>
          <a:bodyPr>
            <a:normAutofit fontScale="92500" lnSpcReduction="10000"/>
          </a:bodyPr>
          <a:lstStyle/>
          <a:p>
            <a:r>
              <a:rPr lang="ru-RU" dirty="0"/>
              <a:t>СППР, управляемые моделями, характеризуются в основном доступом  и манипуляциями с математическими моделями.</a:t>
            </a:r>
          </a:p>
          <a:p>
            <a:r>
              <a:rPr lang="ru-RU" dirty="0"/>
              <a:t>Управляемая сообщениями СППР (</a:t>
            </a:r>
            <a:r>
              <a:rPr lang="ru-RU" dirty="0" err="1"/>
              <a:t>Communication-Driven</a:t>
            </a:r>
            <a:r>
              <a:rPr lang="ru-RU" dirty="0"/>
              <a:t> DSS) (ранее групповая СППР - GDSS) поддерживает группу пользователей, работающих над выполнением общей задачи.</a:t>
            </a:r>
          </a:p>
          <a:p>
            <a:r>
              <a:rPr lang="ru-RU" dirty="0"/>
              <a:t>СППР, управляемые данными (</a:t>
            </a:r>
            <a:r>
              <a:rPr lang="ru-RU" dirty="0" err="1"/>
              <a:t>Data-Driven</a:t>
            </a:r>
            <a:r>
              <a:rPr lang="ru-RU" dirty="0"/>
              <a:t> DSS) или СППР, ориентированные на работу с данными (</a:t>
            </a:r>
            <a:r>
              <a:rPr lang="ru-RU" dirty="0" err="1"/>
              <a:t>Data-oriented</a:t>
            </a:r>
            <a:r>
              <a:rPr lang="ru-RU" dirty="0"/>
              <a:t> DSS), в основном ориентируются на доступ и манипуляции с данными.</a:t>
            </a:r>
          </a:p>
          <a:p>
            <a:r>
              <a:rPr lang="ru-RU" dirty="0"/>
              <a:t>СППР, управляемые документами (</a:t>
            </a:r>
            <a:r>
              <a:rPr lang="ru-RU" dirty="0" err="1"/>
              <a:t>Document-Driven</a:t>
            </a:r>
            <a:r>
              <a:rPr lang="ru-RU" dirty="0"/>
              <a:t> DSS), управляют, осуществляют поиск и манипулируют неструктурированной информацией, заданной в различных форматах.</a:t>
            </a:r>
          </a:p>
          <a:p>
            <a:r>
              <a:rPr lang="ru-RU" dirty="0"/>
              <a:t>Наконец, СППР, управляемые знаниями (</a:t>
            </a:r>
            <a:r>
              <a:rPr lang="ru-RU" dirty="0" err="1"/>
              <a:t>Knowledge-Driven</a:t>
            </a:r>
            <a:r>
              <a:rPr lang="ru-RU" dirty="0"/>
              <a:t> DSS), обеспечивают решение задач в виде фактов, правил, процедур.</a:t>
            </a:r>
          </a:p>
          <a:p>
            <a:endParaRPr lang="ru-RU" dirty="0"/>
          </a:p>
        </p:txBody>
      </p:sp>
    </p:spTree>
    <p:extLst>
      <p:ext uri="{BB962C8B-B14F-4D97-AF65-F5344CB8AC3E}">
        <p14:creationId xmlns:p14="http://schemas.microsoft.com/office/powerpoint/2010/main" val="926714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b="1" dirty="0"/>
              <a:t>На техническом уровне различает СППР всего предприятия и настольную.</a:t>
            </a:r>
            <a:endParaRPr lang="ru-RU" sz="3200" dirty="0"/>
          </a:p>
        </p:txBody>
      </p:sp>
      <p:sp>
        <p:nvSpPr>
          <p:cNvPr id="3" name="Объект 2"/>
          <p:cNvSpPr>
            <a:spLocks noGrp="1"/>
          </p:cNvSpPr>
          <p:nvPr>
            <p:ph idx="1"/>
          </p:nvPr>
        </p:nvSpPr>
        <p:spPr/>
        <p:txBody>
          <a:bodyPr/>
          <a:lstStyle/>
          <a:p>
            <a:pPr algn="just"/>
            <a:r>
              <a:rPr lang="ru-RU" dirty="0"/>
              <a:t>СППР всего предприятия подключена к большим хранилищам информации и обслуживает многих менеджеров предприятия.</a:t>
            </a:r>
          </a:p>
          <a:p>
            <a:pPr algn="just"/>
            <a:r>
              <a:rPr lang="ru-RU" dirty="0"/>
              <a:t>Настольная СППР - это малая система, обслуживающая лишь один компьютер пользователя.</a:t>
            </a:r>
          </a:p>
          <a:p>
            <a:endParaRPr lang="ru-RU" dirty="0"/>
          </a:p>
        </p:txBody>
      </p:sp>
    </p:spTree>
    <p:extLst>
      <p:ext uri="{BB962C8B-B14F-4D97-AF65-F5344CB8AC3E}">
        <p14:creationId xmlns:p14="http://schemas.microsoft.com/office/powerpoint/2010/main" val="3122499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Кнопка">
  <a:themeElements>
    <a:clrScheme name="Кнопка">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Кнопка">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нопка">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Тема Office">
  <a:themeElements>
    <a:clrScheme name="Academic Literature">
      <a:dk1>
        <a:srgbClr val="514843"/>
      </a:dk1>
      <a:lt1>
        <a:srgbClr val="FFFFFF"/>
      </a:lt1>
      <a:dk2>
        <a:srgbClr val="000000"/>
      </a:dk2>
      <a:lt2>
        <a:srgbClr val="FFFFF3"/>
      </a:lt2>
      <a:accent1>
        <a:srgbClr val="514843"/>
      </a:accent1>
      <a:accent2>
        <a:srgbClr val="6D7D66"/>
      </a:accent2>
      <a:accent3>
        <a:srgbClr val="525A6A"/>
      </a:accent3>
      <a:accent4>
        <a:srgbClr val="827266"/>
      </a:accent4>
      <a:accent5>
        <a:srgbClr val="AE9A7E"/>
      </a:accent5>
      <a:accent6>
        <a:srgbClr val="A8A39E"/>
      </a:accent6>
      <a:hlink>
        <a:srgbClr val="59704F"/>
      </a:hlink>
      <a:folHlink>
        <a:srgbClr val="A8A39E"/>
      </a:folHlink>
    </a:clrScheme>
    <a:fontScheme name="Plantagenet Cherokee-Euphemia">
      <a:majorFont>
        <a:latin typeface="Plantagenet Cherokee"/>
        <a:ea typeface=""/>
        <a:cs typeface=""/>
      </a:majorFont>
      <a:minorFont>
        <a:latin typeface="Euphemia"/>
        <a:ea typeface=""/>
        <a:cs typeface=""/>
      </a:minorFont>
    </a:fontScheme>
    <a:fmtScheme name="AcademicLiterature">
      <a:fillStyleLst>
        <a:solidFill>
          <a:schemeClr val="phClr"/>
        </a:solidFill>
        <a:gradFill rotWithShape="1">
          <a:gsLst>
            <a:gs pos="0">
              <a:schemeClr val="phClr">
                <a:tint val="58000"/>
                <a:satMod val="300000"/>
              </a:schemeClr>
            </a:gs>
            <a:gs pos="100000">
              <a:schemeClr val="phClr">
                <a:tint val="68000"/>
                <a:satMod val="300000"/>
              </a:schemeClr>
            </a:gs>
          </a:gsLst>
          <a:path path="rect">
            <a:fillToRect l="50000" t="50000" r="50000" b="50000"/>
          </a:path>
        </a:gradFill>
        <a:gradFill rotWithShape="1">
          <a:gsLst>
            <a:gs pos="0">
              <a:schemeClr val="phClr">
                <a:shade val="100000"/>
                <a:satMod val="137000"/>
              </a:schemeClr>
            </a:gs>
            <a:gs pos="71000">
              <a:schemeClr val="phClr">
                <a:shade val="98000"/>
                <a:satMod val="137000"/>
              </a:schemeClr>
            </a:gs>
            <a:gs pos="100000">
              <a:schemeClr val="phClr">
                <a:shade val="75000"/>
                <a:satMod val="137000"/>
              </a:schemeClr>
            </a:gs>
          </a:gsLst>
          <a:path path="rect">
            <a:fillToRect l="50000" t="50000" r="50000" b="50000"/>
          </a:path>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80000"/>
                <a:satMod val="300000"/>
              </a:schemeClr>
            </a:gs>
            <a:gs pos="100000">
              <a:schemeClr val="phClr">
                <a:shade val="90000"/>
                <a:alpha val="80000"/>
                <a:satMod val="200000"/>
              </a:schemeClr>
            </a:gs>
          </a:gsLst>
          <a:path path="rect">
            <a:fillToRect l="20000" t="20000" r="20000" b="20000"/>
          </a:path>
        </a:gradFill>
        <a:gradFill rotWithShape="1">
          <a:gsLst>
            <a:gs pos="0">
              <a:schemeClr val="phClr">
                <a:tint val="80000"/>
                <a:satMod val="300000"/>
              </a:schemeClr>
            </a:gs>
            <a:gs pos="100000">
              <a:schemeClr val="phClr">
                <a:shade val="90000"/>
                <a:alpha val="80000"/>
                <a:satMod val="200000"/>
              </a:schemeClr>
            </a:gs>
          </a:gsLst>
          <a:path path="rect">
            <a:fillToRect l="5000" t="5000" r="5000" b="5000"/>
          </a:path>
        </a:gradFill>
      </a:bgFillStyleLst>
    </a:fmtScheme>
  </a:themeElements>
  <a:objectDefaults>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855024</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2012-08-31T08:50:00+00:00</AssetStart>
    <FriendlyTitle xmlns="4873beb7-5857-4685-be1f-d57550cc96cc" xsi:nil="true"/>
    <MarketSpecific xmlns="4873beb7-5857-4685-be1f-d57550cc96cc">false</MarketSpecific>
    <TPNamespace xmlns="4873beb7-5857-4685-be1f-d57550cc96cc" xsi:nil="true"/>
    <PublishStatusLookup xmlns="4873beb7-5857-4685-be1f-d57550cc96cc">
      <Value>1616423</Value>
    </PublishStatusLookup>
    <APAuthor xmlns="4873beb7-5857-4685-be1f-d57550cc96cc">
      <UserInfo>
        <DisplayName>REDMOND\kristaa</DisplayName>
        <AccountId>136</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TP103431361</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Props1.xml><?xml version="1.0" encoding="utf-8"?>
<ds:datastoreItem xmlns:ds="http://schemas.openxmlformats.org/officeDocument/2006/customXml" ds:itemID="{561E720F-F05D-4536-9C34-0CFCED65D3B7}">
  <ds:schemaRefs>
    <ds:schemaRef ds:uri="http://schemas.microsoft.com/sharepoint/v3/contenttype/forms"/>
  </ds:schemaRefs>
</ds:datastoreItem>
</file>

<file path=customXml/itemProps2.xml><?xml version="1.0" encoding="utf-8"?>
<ds:datastoreItem xmlns:ds="http://schemas.openxmlformats.org/officeDocument/2006/customXml" ds:itemID="{28C8B9CA-0273-4370-889A-FC05DA5C2F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CDDBB83-77C1-4099-A0AA-289882E745E2}">
  <ds:schemaRefs>
    <ds:schemaRef ds:uri="4873beb7-5857-4685-be1f-d57550cc96cc"/>
    <ds:schemaRef ds:uri="http://purl.org/dc/terms/"/>
    <ds:schemaRef ds:uri="http://purl.org/dc/dcmitype/"/>
    <ds:schemaRef ds:uri="http://schemas.microsoft.com/office/infopath/2007/PartnerControls"/>
    <ds:schemaRef ds:uri="http://schemas.openxmlformats.org/package/2006/metadata/core-properties"/>
    <ds:schemaRef ds:uri="http://www.w3.org/XML/1998/namespace"/>
    <ds:schemaRef ds:uri="http://schemas.microsoft.com/office/2006/metadata/properties"/>
    <ds:schemaRef ds:uri="http://schemas.microsoft.com/office/2006/documentManagement/typ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Pushpin</Template>
  <TotalTime>0</TotalTime>
  <Words>1509</Words>
  <Application>Microsoft Office PowerPoint</Application>
  <PresentationFormat>Произвольный</PresentationFormat>
  <Paragraphs>103</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Кнопка</vt:lpstr>
      <vt:lpstr>Лекция 7 Классификация СППР  и.о. доцент кафедры «Информационные системы» Муханова Аягоз Асанбековна </vt:lpstr>
      <vt:lpstr>- Классификация на уровне пользователя - Классификация по функциональному наполнению интерфейса системы - Классификация на концептуальном уровне - На техническом уровне различает СППР всего предприятия и настольную - Классификация СППР по архитектуре - Классификация в зависимости от вида данных, с которыми работают СППР - По критерию режима анализа данных  - Классификация СППР по уровням - Классификация СППР по функциональным возможностям - Классификация СППР по уровню распределенности  </vt:lpstr>
      <vt:lpstr>Классификация на уровне пользователя</vt:lpstr>
      <vt:lpstr>Классификация по функциональному наполнению интерфейса системы </vt:lpstr>
      <vt:lpstr>Презентация PowerPoint</vt:lpstr>
      <vt:lpstr>Презентация PowerPoint</vt:lpstr>
      <vt:lpstr>Классификация на концептуальном уровне</vt:lpstr>
      <vt:lpstr>Презентация PowerPoint</vt:lpstr>
      <vt:lpstr>На техническом уровне различает СППР всего предприятия и настольную.</vt:lpstr>
      <vt:lpstr>Классификация СППР по архитектуре</vt:lpstr>
      <vt:lpstr>Классификация в зависимости от вида данных, с которыми работают СППР</vt:lpstr>
      <vt:lpstr>Классификация в зависимости от вида данных, с которыми работают СППР</vt:lpstr>
      <vt:lpstr>По критерию режима анализа данных информационно-аналитические системы (ИАС) подразделяются на две категории: </vt:lpstr>
      <vt:lpstr>Классификация СППР по уровням</vt:lpstr>
      <vt:lpstr>Классификация СППР по уровням</vt:lpstr>
      <vt:lpstr>Классификация СППР по уровням</vt:lpstr>
      <vt:lpstr>Классификация СППР по функциональным возможностям</vt:lpstr>
      <vt:lpstr>Классификация СППР по функциональным возможностям</vt:lpstr>
      <vt:lpstr>Презентация PowerPoint</vt:lpstr>
      <vt:lpstr>Презентация PowerPoint</vt:lpstr>
      <vt:lpstr>Презентация PowerPoint</vt:lpstr>
      <vt:lpstr>Классификация СППР по уровню распределенности делится на: </vt:lpstr>
      <vt:lpstr>Контрольные вопросы: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2018-03-13T06:49:44Z</dcterms:created>
  <dcterms:modified xsi:type="dcterms:W3CDTF">2022-11-01T11:00:43Z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0x0101006EDDDB5EE6D98C44930B742096920B300400F5B6D36B3EF94B4E9A635CDF2A18F5B8</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