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63" r:id="rId4"/>
    <p:sldId id="264" r:id="rId5"/>
    <p:sldId id="268" r:id="rId6"/>
    <p:sldId id="269" r:id="rId7"/>
    <p:sldId id="272" r:id="rId8"/>
    <p:sldId id="273" r:id="rId9"/>
    <p:sldId id="274" r:id="rId10"/>
    <p:sldId id="275" r:id="rId11"/>
    <p:sldId id="276" r:id="rId12"/>
    <p:sldId id="277" r:id="rId13"/>
    <p:sldId id="280" r:id="rId14"/>
    <p:sldId id="283" r:id="rId15"/>
    <p:sldId id="284" r:id="rId16"/>
    <p:sldId id="285" r:id="rId17"/>
    <p:sldId id="286" r:id="rId18"/>
    <p:sldId id="677" r:id="rId19"/>
    <p:sldId id="605" r:id="rId20"/>
    <p:sldId id="683" r:id="rId21"/>
    <p:sldId id="629" r:id="rId22"/>
    <p:sldId id="630" r:id="rId23"/>
    <p:sldId id="632" r:id="rId24"/>
    <p:sldId id="684" r:id="rId25"/>
    <p:sldId id="265" r:id="rId26"/>
    <p:sldId id="266" r:id="rId27"/>
    <p:sldId id="267" r:id="rId28"/>
    <p:sldId id="685" r:id="rId29"/>
    <p:sldId id="686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729"/>
  </p:normalViewPr>
  <p:slideViewPr>
    <p:cSldViewPr snapToGrid="0" snapToObjects="1">
      <p:cViewPr varScale="1">
        <p:scale>
          <a:sx n="118" d="100"/>
          <a:sy n="118" d="100"/>
        </p:scale>
        <p:origin x="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A2EDCB-154F-3548-A873-D4A135F43011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03018-047A-BF42-ADC4-A722E4CA6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617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014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7:notes"/>
          <p:cNvSpPr txBox="1">
            <a:spLocks noGrp="1"/>
          </p:cNvSpPr>
          <p:nvPr>
            <p:ph type="body" idx="1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3839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8:notes"/>
          <p:cNvSpPr txBox="1">
            <a:spLocks noGrp="1"/>
          </p:cNvSpPr>
          <p:nvPr>
            <p:ph type="body" idx="1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3028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0:notes"/>
          <p:cNvSpPr txBox="1">
            <a:spLocks noGrp="1"/>
          </p:cNvSpPr>
          <p:nvPr>
            <p:ph type="body" idx="1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1" name="Google Shape;32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17910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261C32-4091-0D40-B84A-9A939A2F4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A0643B0-A748-CB4A-A8E0-6E9363BE1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BA2B04-8231-0645-B929-FB9D560DD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DD3A47-72D3-D040-981D-FAB0E7C4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FDFB02-FA8A-E540-9196-91A0E21FA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86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1E3B04-3272-AF41-B054-7248F9160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D638C4-B454-0949-B23B-00CCD69E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F43CC3-44AE-A240-9A70-BCD7D6FA7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14C92B-C308-0E4F-AAB7-42CC367C9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247585-C808-C34F-8D2A-ADED7D093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01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9D2CD6E-8AE1-4343-BB77-AB2852D37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6166F4-0982-F942-A477-4B224B4C3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16DFD3-3E69-BB46-8A11-E245481B6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8F0B2B-DA76-4140-9092-F49958F45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33D54B-3182-C34C-9E3F-A9CF04E2D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288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BD7E3-0F74-B74C-8A48-D1741D791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1D73FE-7FCF-654F-9C08-ED6A9E9F0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6C3B37-1E55-C84C-ACA4-D0408A7D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5F2D1C-EBD4-5F44-AE19-DEDE7FE81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CFD9DD-03CB-864F-8137-F5D3D79C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05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2606A6-CECC-7B4B-8326-A33F4BB98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0C2DA2-AD55-394F-B7E6-57BBDE771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2D72F7-F854-C544-AEED-6B215BCE6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081168-509E-1C40-898E-21BABD8D0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367985-72C0-024B-BC08-9B16C58BF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66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8AD61E-9761-4140-B994-3CDC6A6A6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836977-87CD-0642-A0FB-E6DD2A5234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767A56-F18E-3F43-9243-1A749D5276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5DE67F-7AF9-7A47-AAEA-D83FAF06A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4B5A90-EE1F-F046-BBF2-9F166A040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EF2641-F1D7-B248-B2CC-822BA1D75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26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417EBC-6D21-0B4B-BBD8-EE9ECCE35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77E4EA-ADC2-724B-B295-4E8B4A58B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0696C6-DC96-0A4C-81DC-CA58C4C68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0972A54-766E-AA4C-AC75-DF1FF5C59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A42FF49-4652-6641-9EF6-F0F6DB1A86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5AF9117-4552-8E44-B26C-156269AB0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21235E0-E79D-EF41-81CC-C4E313C77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490E91F-00F8-A541-94C9-9DF5613EB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474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874304-0DEA-EB47-8420-4D2D7CAEA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4E57C10-39A2-1A44-815F-2582E1E1B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B95F29-BE7E-804C-92CE-7931CECC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69FC0BF-A11D-8F49-B03E-4EE163F30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056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1E13EB1-3D99-A84A-9A4B-B4CC82628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CB42E9A-5F38-5748-BDA3-0D6356642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306F543-682B-AA4D-954F-9A3DE80A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731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2A47FA-DF55-AB43-AB9F-A92D650F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D64CB6-0765-1844-B564-9A54392E6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1665F-B500-8A4B-83EE-AAA7FB00F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C9EC7-CD61-6F48-88B4-7747EE7E1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BCA85B-A80D-624B-A009-86826AF4D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7C5BCF-4D06-254E-9590-F5FFB132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366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A259D-E989-2B48-A87D-94A041962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C7EBF6F-D0CB-0A40-B710-01175B5BDF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FB85624-AE1B-A243-B4A1-614196884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4CB82A-6FE4-9544-A6A8-04CE54FE6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9436A0-D0D6-2D41-A087-AADC4295A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710B16-B421-9D47-8292-6E834BF72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66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CA1D8-6A3D-C341-9353-D793949C9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233A15-A08D-C74A-8ED3-CE27E509B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3467DB-9966-0249-BFEB-6E4B9BEF1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D8857-01AF-8546-B64C-152497CB62C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B3CEFF-4460-404F-91BD-945836693E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25E77B-4B1B-F741-B214-B1366AC405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15EF2-A166-C44B-8443-964BE74102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8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5085A1-23F2-AB4D-B37B-BBA393F2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Лекция 3. Теория вероятностей как основа измерения математической статистики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8F99F9-E1A0-9249-9A88-4E734CFC3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1. Теория вероятностей  как основа статистических методов обработки данных.</a:t>
            </a:r>
          </a:p>
          <a:p>
            <a:pPr marL="0" indent="0">
              <a:buNone/>
            </a:pPr>
            <a:r>
              <a:rPr lang="ru-RU" dirty="0"/>
              <a:t>2. Выборочный метод в психолого-педагогических исследованиях.</a:t>
            </a:r>
          </a:p>
          <a:p>
            <a:pPr marL="0" indent="0">
              <a:buNone/>
            </a:pPr>
            <a:r>
              <a:rPr lang="ru-RU" dirty="0"/>
              <a:t>3. Типы шкал, в которых измеряются данные психолого-педагогических исследованиях.</a:t>
            </a:r>
          </a:p>
        </p:txBody>
      </p:sp>
    </p:spTree>
    <p:extLst>
      <p:ext uri="{BB962C8B-B14F-4D97-AF65-F5344CB8AC3E}">
        <p14:creationId xmlns:p14="http://schemas.microsoft.com/office/powerpoint/2010/main" val="237167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9536" y="188640"/>
            <a:ext cx="8229600" cy="216024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ФУНКЦИЯ РАСПРЕДЕЛЕНИЯ СЛУЧАЙНОЙ ВЕЛИЧИНЫ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404664"/>
            <a:ext cx="8784976" cy="61926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Наиболее полным и исчерпывающим описанием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случайной величины является ее закон распределения.</a:t>
            </a:r>
          </a:p>
          <a:p>
            <a:r>
              <a:rPr lang="ru-RU" sz="2600" b="1" i="1" dirty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5.2</a:t>
            </a:r>
            <a:r>
              <a:rPr lang="ru-RU" sz="26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Законом распределения случайной величины называется всякое соотношение, устанавливающее связь между возможными значениями случайной величины и соответствующими им вероятностями.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Общим законом распределения, присущим всем случайным величинам, является функция распределения.</a:t>
            </a:r>
          </a:p>
          <a:p>
            <a:r>
              <a:rPr lang="ru-RU" sz="2600" b="1" i="1" dirty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5.3.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Функцией распределения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вероятностей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случайной величины называют функции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определенную на всей числовой оси, значение которой в точке </a:t>
            </a:r>
            <a:r>
              <a:rPr lang="ru-RU" sz="2600" i="1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 равно вероятности события.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784820"/>
      </p:ext>
    </p:extLst>
  </p:cSld>
  <p:clrMapOvr>
    <a:masterClrMapping/>
  </p:clrMapOvr>
  <p:transition advTm="7410">
    <p:pull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ДИСКРЕТНЫЕ СЛУЧАЙНЫЕ ВЕЛИЧИНЫ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620688"/>
            <a:ext cx="8784976" cy="60486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точки зрения природы множества значений, которые принимают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случайные величины, из них можно естественным образом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выделить два класса: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дискретные и непрерывные случайные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величины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Случайная величина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называется дискретной, если множество ее возможных значений конечно или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счетно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т.е. может быть перенумеровано.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Для дискретной случайной величины закон распределения может быть задан в виде таблицы, аналитически в виде формулы и графически.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Простейшей формой задания закона распределения дискретной случайной величины  является табличный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матричный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в виде ряда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распределения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Рядом распределения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вероятностей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дискрет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- ной случайной величины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называют таблицу, состоящую из двух строк: в верхней строке перечислены, как правило, в порядке возрастания, все возможные значен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ия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случайной величины, а в нижней строке - соответствующие вероятности с которыми эти значения принимаются.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134592"/>
      </p:ext>
    </p:extLst>
  </p:cSld>
  <p:clrMapOvr>
    <a:masterClrMapping/>
  </p:clrMapOvr>
  <p:transition advTm="7301">
    <p:pull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ЧИСЛОВЫЕ ХАРАКТЕРИСТИКИ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СЛУЧАЙНЫХ ВЕЛИЧИН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620688"/>
            <a:ext cx="8784976" cy="60486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Часто закон распределения дискретной случайной величины удобно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задавать в виде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ряда распределения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непрерывной - в виде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плотности распределения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решении многих задач нет необходимости указывать закон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распределения случайной величины, а достаточно задать лишь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некоторые детерминированные или неслучайные числа, которые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характеризуют случайную величину.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теории вероятностей такие числа называют числовыми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характеристиками случайной величины. Именно такие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характеристики рассмотрим в настоящей главе.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Важнейшими среди названных характеристик являются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математическое ожидание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задающее «центральное»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значение случайной величине, и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дисперсия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характеризующая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«разброс» значений случайной величины вокруг её математического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ожидания.</a:t>
            </a:r>
          </a:p>
        </p:txBody>
      </p:sp>
    </p:spTree>
    <p:extLst>
      <p:ext uri="{BB962C8B-B14F-4D97-AF65-F5344CB8AC3E}">
        <p14:creationId xmlns:p14="http://schemas.microsoft.com/office/powerpoint/2010/main" val="3673739594"/>
      </p:ext>
    </p:extLst>
  </p:cSld>
  <p:clrMapOvr>
    <a:masterClrMapping/>
  </p:clrMapOvr>
  <p:transition advTm="6333">
    <p:pull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20688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ОСНОВНЫЕ ЗАКОНЫ РАСПРЕДЕЛЕНИЯ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836712"/>
            <a:ext cx="8784976" cy="5832648"/>
          </a:xfrm>
        </p:spPr>
        <p:txBody>
          <a:bodyPr/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данной главе представлены законы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распределения дискретных и непрерывных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случайных величин.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Рассмотрим некоторые наиболее часто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встречающиеся на практике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распределения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дискретных случайных величин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4151321"/>
      </p:ext>
    </p:extLst>
  </p:cSld>
  <p:clrMapOvr>
    <a:masterClrMapping/>
  </p:clrMapOvr>
  <p:transition advTm="5600">
    <p:pull dir="l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72008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РАВНОМЕРНОЕ НЕПРЕРЫВНОЕ РАСПРЕДЕЛЕНИЕ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1268760"/>
            <a:ext cx="8712968" cy="5400600"/>
          </a:xfrm>
        </p:spPr>
        <p:txBody>
          <a:bodyPr/>
          <a:lstStyle/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Непрерывная случайная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величина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называется равномерно распределенной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 отрезке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],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если она принимает любые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значения этого отрезка с равной вероятностью.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441453"/>
      </p:ext>
    </p:extLst>
  </p:cSld>
  <p:clrMapOvr>
    <a:masterClrMapping/>
  </p:clrMapOvr>
  <p:transition advTm="4852">
    <p:pull dir="l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544" y="0"/>
            <a:ext cx="8229600" cy="404664"/>
          </a:xfrm>
        </p:spPr>
        <p:txBody>
          <a:bodyPr>
            <a:noAutofit/>
          </a:bodyPr>
          <a:lstStyle/>
          <a:p>
            <a:pPr lvl="1" algn="ctr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НОРМАЛЬНЫЙ ЗАКОН РАСПРЕДЕЛЕНИЯ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332656"/>
            <a:ext cx="8784976" cy="63367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Нормальное распределение является самым распространенным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распределением в природе, экономике и т.д.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Фундаментальная роль, которую играет нормальное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распределение, объясняется тем, что при достаточно широких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предположениях суммы случайных величин ведут себя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асимптотически нормально, если число слагаемых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неограниченно растет.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Весьма значительная часть встречающихся в практике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случайных величин приблизительно распределена по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нормальному закону.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Нормальное распределение является наиболее известным и часто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применяемым при решении задач математической статистики и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статистического контроля качества и многих других областей.</a:t>
            </a:r>
          </a:p>
          <a:p>
            <a:pPr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217122349"/>
      </p:ext>
    </p:extLst>
  </p:cSld>
  <p:clrMapOvr>
    <a:masterClrMapping/>
  </p:clrMapOvr>
  <p:transition advTm="10327">
    <p:pull dir="l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544" y="188640"/>
            <a:ext cx="8229600" cy="1512168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 МАТЕМАТИЧЕСКОЙ СТАТИСТИКИ.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ВЫБОРОЧНЫЙ МЕТОД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МАТЕМАТИЧЕСКОЙ СТАТИСТИКИ. ЗАДАЧИ МАТЕМАТИЧЕСКОЙ СТАТИСТИКИ</a:t>
            </a:r>
            <a:br>
              <a:rPr lang="ru-RU" b="1" dirty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1268760"/>
            <a:ext cx="8784976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Математическая статистика - это наука, в которой</a:t>
            </a: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изучаются методы регистрации, описания и анализа</a:t>
            </a: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данных наблюдений и экспериментов с целью построения</a:t>
            </a: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вероятностных моделей массовых случайных</a:t>
            </a: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явлений.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Предметом математической статистики является</a:t>
            </a: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изучение случайных событий, случайных величин и</a:t>
            </a: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процессов по результатам наблюдений, измерений, опытов. </a:t>
            </a: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Результаты наблюдений, измерений, опытов</a:t>
            </a: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будем называть статистическими.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235861"/>
      </p:ext>
    </p:extLst>
  </p:cSld>
  <p:clrMapOvr>
    <a:masterClrMapping/>
  </p:clrMapOvr>
  <p:transition advTm="6880">
    <p:pull dir="l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0"/>
            <a:ext cx="8784976" cy="666936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Методы математической статистики носят абстрактный характер, используются для обработки экспериментальных данных любой природы, и поэтому они применимы в любых областях науки, техники, экономики, медицины, сельского хозяйства и т.д.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Можно выделить две основные задачи математической статистики. 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Первая задача - разработка методов сбора, регистрации и группировки статистических данных, полученных в результате наблюдений за случайными процессами. 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Вторая задача математической статистики состоит в формировании методов обработки и анализа полученных выборочных данных.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229712"/>
      </p:ext>
    </p:extLst>
  </p:cSld>
  <p:clrMapOvr>
    <a:masterClrMapping/>
  </p:clrMapOvr>
  <p:transition advTm="8175">
    <p:pull dir="l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>
                <a:latin typeface="Arial Narrow"/>
                <a:ea typeface="Arial Narrow"/>
                <a:cs typeface="Arial Narrow"/>
                <a:sym typeface="Arial Narrow"/>
              </a:rPr>
              <a:t>Выборка (</a:t>
            </a:r>
            <a:r>
              <a:rPr lang="ru-RU" sz="5400" b="1" dirty="0" err="1">
                <a:latin typeface="Arial Narrow"/>
                <a:ea typeface="Arial Narrow"/>
                <a:cs typeface="Arial Narrow"/>
                <a:sym typeface="Arial Narrow"/>
              </a:rPr>
              <a:t>Sampling</a:t>
            </a:r>
            <a:r>
              <a:rPr lang="en-US" sz="5400" b="1" dirty="0">
                <a:latin typeface="Arial Narrow"/>
                <a:ea typeface="Arial Narrow"/>
                <a:cs typeface="Arial Narrow"/>
                <a:sym typeface="Arial Narrow"/>
              </a:rPr>
              <a:t>)</a:t>
            </a:r>
            <a:r>
              <a:rPr lang="ru-RU" sz="5400" b="1" dirty="0">
                <a:latin typeface="Arial Narrow"/>
                <a:ea typeface="Arial Narrow"/>
                <a:cs typeface="Arial Narrow"/>
                <a:sym typeface="Arial Narrow"/>
              </a:rPr>
              <a:t>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42851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1981200" y="428280"/>
            <a:ext cx="8229600" cy="569788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57200" indent="-3429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ru-RU" sz="3200" dirty="0"/>
              <a:t>Что такое выборка? Почему надо проводить выборку?</a:t>
            </a:r>
            <a:endParaRPr sz="3200" dirty="0"/>
          </a:p>
        </p:txBody>
      </p:sp>
      <p:pic>
        <p:nvPicPr>
          <p:cNvPr id="106" name="Google Shape;10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74910" y="1919873"/>
            <a:ext cx="6435908" cy="46575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732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F2B8A5-248C-244D-BD41-592A55DDD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21" y="365126"/>
            <a:ext cx="11921067" cy="7411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1. Теория вероятностей  как основа статистических методов обработки данных.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FD83D5-090A-DD4F-B8C7-C9D228889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Теория вероятностей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математическая наука, изучающая закономерности случайных явлений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Теорию вероятностей можно определить как науку, изучающую математические модели случайных событий или случайных экспериментов, т.е. экспериментов с неопределенными исходами.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278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dirty="0"/>
              <a:t>Подходы к формированию выборки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06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sz="2400" dirty="0">
                <a:solidFill>
                  <a:schemeClr val="dk1"/>
                </a:solidFill>
                <a:latin typeface="Arial"/>
                <a:sym typeface="Arial"/>
              </a:rPr>
              <a:t>Объяснение определенного феномена;</a:t>
            </a:r>
            <a:endParaRPr lang="ru-RU" dirty="0"/>
          </a:p>
          <a:p>
            <a:pPr marL="457200" indent="-406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sz="2400" dirty="0">
                <a:solidFill>
                  <a:schemeClr val="dk1"/>
                </a:solidFill>
                <a:latin typeface="Arial"/>
                <a:sym typeface="Arial"/>
              </a:rPr>
              <a:t>Наиболее информированные респонденты;</a:t>
            </a:r>
            <a:endParaRPr lang="ru-RU" dirty="0"/>
          </a:p>
          <a:p>
            <a:pPr marL="457200" indent="-406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sz="2400" dirty="0">
                <a:solidFill>
                  <a:schemeClr val="dk1"/>
                </a:solidFill>
                <a:latin typeface="Arial"/>
                <a:sym typeface="Arial"/>
              </a:rPr>
              <a:t>Наиболее информативные объекты исследования (кейсы, документы, фильмы); </a:t>
            </a:r>
            <a:endParaRPr lang="ru-RU" sz="2400" dirty="0">
              <a:solidFill>
                <a:schemeClr val="dk1"/>
              </a:solidFill>
            </a:endParaRPr>
          </a:p>
          <a:p>
            <a:endParaRPr lang="en-US" dirty="0"/>
          </a:p>
          <a:p>
            <a:pPr marL="76200" inden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ru-RU" sz="2400" b="1" dirty="0">
                <a:solidFill>
                  <a:schemeClr val="dk1"/>
                </a:solidFill>
                <a:latin typeface="Arial"/>
                <a:sym typeface="Arial"/>
              </a:rPr>
              <a:t>НЕ ВЕРОЯТНОСТНАЯ ВЫБОРКА </a:t>
            </a:r>
            <a:endParaRPr lang="ru-RU" sz="2400" b="1" dirty="0"/>
          </a:p>
          <a:p>
            <a:pPr marL="76200" indent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ru-RU" sz="2400" dirty="0">
                <a:solidFill>
                  <a:schemeClr val="dk1"/>
                </a:solidFill>
                <a:latin typeface="Arial"/>
                <a:sym typeface="Arial"/>
              </a:rPr>
              <a:t>- метод выборки, при котором исследователь отбирает образцы на основе субъективного суждения исследователя, а не случайного отбора.</a:t>
            </a:r>
            <a:endParaRPr lang="ru-RU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600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7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7000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marL="50800" algn="ctr">
              <a:lnSpc>
                <a:spcPct val="100000"/>
              </a:lnSpc>
              <a:spcBef>
                <a:spcPts val="0"/>
              </a:spcBef>
              <a:buSzPts val="1800"/>
            </a:pPr>
            <a:r>
              <a:rPr lang="ru-RU" b="1" dirty="0"/>
              <a:t>Удобная выборка </a:t>
            </a:r>
            <a:endParaRPr b="1" dirty="0"/>
          </a:p>
        </p:txBody>
      </p:sp>
      <p:sp>
        <p:nvSpPr>
          <p:cNvPr id="300" name="Google Shape;300;p27"/>
          <p:cNvSpPr txBox="1">
            <a:spLocks noGrp="1"/>
          </p:cNvSpPr>
          <p:nvPr>
            <p:ph type="body" idx="1"/>
          </p:nvPr>
        </p:nvSpPr>
        <p:spPr>
          <a:xfrm>
            <a:off x="2010733" y="1245763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50800" indent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b="1"/>
          </a:p>
        </p:txBody>
      </p:sp>
      <p:sp>
        <p:nvSpPr>
          <p:cNvPr id="301" name="Google Shape;301;p27"/>
          <p:cNvSpPr txBox="1">
            <a:spLocks noGrp="1"/>
          </p:cNvSpPr>
          <p:nvPr>
            <p:ph type="body" idx="2"/>
          </p:nvPr>
        </p:nvSpPr>
        <p:spPr>
          <a:xfrm>
            <a:off x="6172200" y="1246082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57200" indent="-406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sz="1800"/>
              <a:t>Легкость доступа, готовность быть частью выборки, доступность в заданном временном интервале и тд.</a:t>
            </a:r>
            <a:endParaRPr/>
          </a:p>
          <a:p>
            <a:pPr marL="457200" indent="-406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sz="1800"/>
              <a:t>Выбор на основе близости и не учитывает, представляют ли они все население или нет.</a:t>
            </a:r>
            <a:endParaRPr/>
          </a:p>
          <a:p>
            <a:pPr marL="457200" indent="-406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sz="1800"/>
              <a:t>Используя эту технику, они могут наблюдать за привычками, мнениями и взглядами самым простым способом.</a:t>
            </a:r>
            <a:endParaRPr sz="1800"/>
          </a:p>
          <a:p>
            <a:pPr marL="457200" indent="-406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sz="1800"/>
              <a:t>Не возможность обобщения. </a:t>
            </a:r>
            <a:endParaRPr sz="1800"/>
          </a:p>
        </p:txBody>
      </p:sp>
      <p:pic>
        <p:nvPicPr>
          <p:cNvPr id="302" name="Google Shape;302;p27" descr="Convenience Sampl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51244" y="1931317"/>
            <a:ext cx="4068556" cy="27708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38145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8"/>
          <p:cNvSpPr txBox="1">
            <a:spLocks noGrp="1"/>
          </p:cNvSpPr>
          <p:nvPr>
            <p:ph type="title"/>
          </p:nvPr>
        </p:nvSpPr>
        <p:spPr>
          <a:xfrm>
            <a:off x="2161033" y="289238"/>
            <a:ext cx="8229600" cy="66046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marL="50800" algn="ctr">
              <a:lnSpc>
                <a:spcPct val="100000"/>
              </a:lnSpc>
              <a:spcBef>
                <a:spcPts val="0"/>
              </a:spcBef>
              <a:buSzPts val="1800"/>
            </a:pPr>
            <a:r>
              <a:rPr lang="ru-RU" b="1" dirty="0"/>
              <a:t>Целенаправленная выборка</a:t>
            </a:r>
            <a:endParaRPr dirty="0"/>
          </a:p>
        </p:txBody>
      </p:sp>
      <p:sp>
        <p:nvSpPr>
          <p:cNvPr id="308" name="Google Shape;308;p28"/>
          <p:cNvSpPr txBox="1">
            <a:spLocks noGrp="1"/>
          </p:cNvSpPr>
          <p:nvPr>
            <p:ph type="body" idx="1"/>
          </p:nvPr>
        </p:nvSpPr>
        <p:spPr>
          <a:xfrm>
            <a:off x="1981200" y="1256109"/>
            <a:ext cx="4038600" cy="487005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50800" indent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ru-RU" b="1"/>
              <a:t> </a:t>
            </a:r>
            <a:endParaRPr b="1"/>
          </a:p>
          <a:p>
            <a:pPr marL="50800" indent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309" name="Google Shape;309;p28"/>
          <p:cNvSpPr txBox="1">
            <a:spLocks noGrp="1"/>
          </p:cNvSpPr>
          <p:nvPr>
            <p:ph type="body" idx="2"/>
          </p:nvPr>
        </p:nvSpPr>
        <p:spPr>
          <a:xfrm>
            <a:off x="6896667" y="1395676"/>
            <a:ext cx="3314133" cy="473048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57200" indent="-406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sz="2000" dirty="0"/>
              <a:t>Выборка производится только на основе знаний и суждений исследователя;</a:t>
            </a:r>
            <a:endParaRPr dirty="0"/>
          </a:p>
          <a:p>
            <a:pPr marL="457200" indent="-406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 sz="2000" dirty="0"/>
              <a:t>Где в популяции есть только ограниченное число людей, обладающих качествами, которые исследователь ожидает от целевой популяции.</a:t>
            </a:r>
            <a:endParaRPr sz="2000" dirty="0"/>
          </a:p>
        </p:txBody>
      </p:sp>
      <p:pic>
        <p:nvPicPr>
          <p:cNvPr id="310" name="Google Shape;310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75191" y="2261000"/>
            <a:ext cx="4837133" cy="28264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2505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0"/>
          <p:cNvSpPr txBox="1">
            <a:spLocks noGrp="1"/>
          </p:cNvSpPr>
          <p:nvPr>
            <p:ph type="title"/>
          </p:nvPr>
        </p:nvSpPr>
        <p:spPr>
          <a:xfrm>
            <a:off x="1981200" y="274639"/>
            <a:ext cx="8229600" cy="63105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SzPts val="1800"/>
            </a:pPr>
            <a:r>
              <a:rPr lang="ru-RU" sz="3600" b="1" dirty="0"/>
              <a:t>Снежный ком или цепная выборка </a:t>
            </a:r>
            <a:endParaRPr sz="3600" b="1" dirty="0"/>
          </a:p>
        </p:txBody>
      </p:sp>
      <p:pic>
        <p:nvPicPr>
          <p:cNvPr id="324" name="Google Shape;324;p30" descr="Snowball Sampl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58178" y="1637221"/>
            <a:ext cx="4837044" cy="3629368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30"/>
          <p:cNvSpPr txBox="1"/>
          <p:nvPr/>
        </p:nvSpPr>
        <p:spPr>
          <a:xfrm>
            <a:off x="6688465" y="1489539"/>
            <a:ext cx="386632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Clr>
                <a:srgbClr val="000000"/>
              </a:buClr>
              <a:buSzPts val="1800"/>
              <a:buFont typeface="Arial"/>
              <a:buChar char="•"/>
            </a:pPr>
            <a:r>
              <a:rPr lang="ru-RU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Когда популяция неизвестна и редка, и трудно выбрать предметы, чтобы собрать их в качестве образцов для исследования;</a:t>
            </a:r>
            <a:endParaRPr/>
          </a:p>
          <a:p>
            <a:pPr marL="285750" indent="-285750">
              <a:buClr>
                <a:srgbClr val="000000"/>
              </a:buClr>
              <a:buSzPts val="1800"/>
              <a:buFont typeface="Arial"/>
              <a:buChar char="•"/>
            </a:pPr>
            <a:r>
              <a:rPr lang="ru-RU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Основана исключительно на рефералах, и именно так исследователь может осуществить цепную выборку; </a:t>
            </a:r>
            <a:endParaRPr/>
          </a:p>
          <a:p>
            <a:pPr marL="285750" indent="-285750">
              <a:buClr>
                <a:srgbClr val="000000"/>
              </a:buClr>
              <a:buSzPts val="1800"/>
              <a:buFont typeface="Arial"/>
              <a:buChar char="•"/>
            </a:pPr>
            <a:r>
              <a:rPr lang="ru-RU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Выборка может продолжаться, как снежный ком, увеличивающийся в размерах, пока у исследователя не будет достаточно данных для анализа; 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171450">
              <a:buClr>
                <a:srgbClr val="000000"/>
              </a:buClr>
              <a:buSzPts val="1800"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16276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400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ШКАЛЫ ИЗМЕРЕНИЯ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Стивенсом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предложена классификация из 4 типов шкал измерения:</a:t>
            </a:r>
          </a:p>
          <a:p>
            <a:pPr lvl="1"/>
            <a:r>
              <a:rPr lang="ru-RU" dirty="0">
                <a:latin typeface="Times New Roman" pitchFamily="18" charset="0"/>
                <a:cs typeface="Times New Roman" pitchFamily="18" charset="0"/>
              </a:rPr>
              <a:t>номинативная, или номинальная, или шкала наименований;</a:t>
            </a:r>
          </a:p>
          <a:p>
            <a:pPr lvl="1"/>
            <a:r>
              <a:rPr lang="ru-RU" dirty="0">
                <a:latin typeface="Times New Roman" pitchFamily="18" charset="0"/>
                <a:cs typeface="Times New Roman" pitchFamily="18" charset="0"/>
              </a:rPr>
              <a:t>порядковая, или ординальная шкала;</a:t>
            </a:r>
          </a:p>
          <a:p>
            <a:pPr lvl="1"/>
            <a:r>
              <a:rPr lang="ru-RU" dirty="0">
                <a:latin typeface="Times New Roman" pitchFamily="18" charset="0"/>
                <a:cs typeface="Times New Roman" pitchFamily="18" charset="0"/>
              </a:rPr>
              <a:t>интервальная, или шкала равных интервалов;</a:t>
            </a:r>
          </a:p>
          <a:p>
            <a:pPr lvl="1"/>
            <a:r>
              <a:rPr lang="ru-RU" dirty="0">
                <a:latin typeface="Times New Roman" pitchFamily="18" charset="0"/>
                <a:cs typeface="Times New Roman" pitchFamily="18" charset="0"/>
              </a:rPr>
              <a:t>шкала равных отношений.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1751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Шкала наименований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548680"/>
            <a:ext cx="9036496" cy="6048672"/>
          </a:xfrm>
        </p:spPr>
        <p:txBody>
          <a:bodyPr>
            <a:noAutofit/>
          </a:bodyPr>
          <a:lstStyle/>
          <a:p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Номинативная шкала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– это шкала, классифицирующая по названию: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nomen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(лат.) – имя, название. Название же не измеряется количественно, оно лишь позволяет один объект отличить от другого. Номинативная шкала – способ классификации объектов и субъектов, распределение их по ячейкам классификации.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Например, классификация объектов по следующим признакам: 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пол (мужской, женский);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цвет глаз (голубой,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зеленый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и т.д.);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клинические диагнозы;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автомобильные номера;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номера на футболках.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Шкала, состоящая только из двух групп объектов, называется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дихотомической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например: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иностранец – соотечественник»; «проголосовал «за» – проголосовал «против»»; «имеет братьев или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сестер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– единственный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ребенок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семье» и т.п.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Единица измерения в номинативной шкале – количество наблюдений или частота, например, в группе 12 женщин и пять мужчин. Точнее, единица измерения – это одно наблюдение. В этой шкале используется лишь отличие классов, но ничего не утверждается относительно того, больше или меньше у объекта А измеряемого свойства в сравнении с объектом В.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90461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Шкала порядка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3512" y="692696"/>
            <a:ext cx="8856984" cy="590465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Порядковая шкала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это шкала, классифицирующая по принципу «больше – меньше». Если в шкале наименований было безразлично, в каком порядке располагаются классы, то порядковая шкала подразумевает расположение объектов в каком-либо порядке или распределение на классы. К типичным примерам порядковой шкалы можно отнести военные ранги, школьные классы, шкалу человеческих ценностей.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порядковой шкале должно быть не менее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трех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классов, например, «подходит для должности – подходит с оговорками – не подходит».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порядковой шкале не известно истинное расстояние между классами. Чем больше в шкале классов, тем больше возможностей для математической обработки полученных данных и проверки статистических гипотез. Оптимальное количество классов – 12-15.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От классов легко перейти к числам, если  условимся считать, что высший класс получает ранг 1, средний – ранг 2, низший – ранг 3, или наоборот. Присвоение каждому классу числового значения – ранга называется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ранжированием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Единица измерения в порядковой шкале – расстояние в 1 класс или 1 ранг, при этом расстояние между классами и рангами может быть разным. Из арифметических операций возможна проверка на соответствие и сравнение.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7503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Шкала интервалов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620688"/>
            <a:ext cx="9144000" cy="62373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Интервальная шкала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это шкала, классифицирующая по принципу «больше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определенное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количество единиц – меньше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определенное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количество единиц». Каждое из возможных значений признака отстоит от другого на равном расстоянии. Например, шкала по Цельсию, шкала по Фаренгейту, исчисление лет по годам, шкалы в единицах стандартного отклонения, процентильные шкалы.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Числа, приписываемые в процессе интервального измерения, имеют свойства однозначности и упорядоченности. Число, присвоенное предмету, представляет собой количество единиц измерения, которое он имеет. Сегодня температура 16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Цельсию, вчера была 13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Сегодня на 3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теплее, чем вчера. Если завтра температура будет 22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 вчера и сегодня имеют больше сходства с точки зрения температуры, чем вчера и завтра.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Основная особенность интервальных шкал, – что свойства предмета не пропадают, если результат измерения равен нулю; например, 0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не обозначает отсутствие температуры.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Из арифметических операций возможна проверка на соответствие, сравнение и сложение.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3448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Шкала отношений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5463" y="764704"/>
            <a:ext cx="9122537" cy="5904656"/>
          </a:xfrm>
        </p:spPr>
        <p:txBody>
          <a:bodyPr>
            <a:normAutofit/>
          </a:bodyPr>
          <a:lstStyle/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Шкала равных отношений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это шкала, классифицирующая объекты и субъекты  пропорционально степени выраженности измеряемого свойства. В шкалах  отношений классы обозначаются числами, которые пропорциональны друг другу. Главное отличие шкалы равных отношений – наличие абсолютной точки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отсчета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т.е. если результат измерения равен нулю, то это говорит об отсутствии измеряемого свойства.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Примером переменных, измеряемых в шкале равных отношений, могут являться абсолютная температура по Кельвину, рост, время, вес.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 переменным в этой шкале применимы все арифметические операции.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0375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Упражнение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764704"/>
            <a:ext cx="9252520" cy="5760640"/>
          </a:xfrm>
        </p:spPr>
        <p:txBody>
          <a:bodyPr>
            <a:normAutofit/>
          </a:bodyPr>
          <a:lstStyle/>
          <a:p>
            <a:pPr marL="1371600" lvl="3" indent="0" algn="just">
              <a:buNone/>
            </a:pPr>
            <a:r>
              <a:rPr lang="ru-RU" sz="1600" b="1" dirty="0"/>
              <a:t>1.Отнесите каждое из следующих измерений к одному из типов шкал:</a:t>
            </a:r>
          </a:p>
          <a:p>
            <a:pPr lvl="0" algn="just"/>
            <a:r>
              <a:rPr lang="ru-RU" sz="1600" dirty="0"/>
              <a:t>метрическая система измерений расстояний;</a:t>
            </a:r>
          </a:p>
          <a:p>
            <a:pPr lvl="0" algn="just"/>
            <a:r>
              <a:rPr lang="ru-RU" sz="1600" dirty="0"/>
              <a:t>числа, кодирующие темпераменты;</a:t>
            </a:r>
          </a:p>
          <a:p>
            <a:pPr lvl="0" algn="just"/>
            <a:r>
              <a:rPr lang="ru-RU" sz="1600" dirty="0"/>
              <a:t>телефонные номера;</a:t>
            </a:r>
          </a:p>
          <a:p>
            <a:pPr lvl="0" algn="just"/>
            <a:r>
              <a:rPr lang="ru-RU" sz="1600" dirty="0"/>
              <a:t>результаты контрольной работы по чтению (количество прочитанных слов в минуту);</a:t>
            </a:r>
          </a:p>
          <a:p>
            <a:pPr lvl="0" algn="just"/>
            <a:r>
              <a:rPr lang="ru-RU" sz="1600" dirty="0"/>
              <a:t>числовая ось;</a:t>
            </a:r>
          </a:p>
          <a:p>
            <a:pPr lvl="0" algn="just"/>
            <a:r>
              <a:rPr lang="ru-RU" sz="1600" dirty="0"/>
              <a:t>умение водить машину;</a:t>
            </a:r>
          </a:p>
          <a:p>
            <a:pPr lvl="0" algn="just"/>
            <a:r>
              <a:rPr lang="ru-RU" sz="1600" dirty="0"/>
              <a:t>школьные оценки.</a:t>
            </a:r>
          </a:p>
          <a:p>
            <a:pPr marL="1371600" lvl="3" indent="0">
              <a:buNone/>
            </a:pPr>
            <a:r>
              <a:rPr lang="ru-RU" sz="1600" b="1" dirty="0"/>
              <a:t>2. Группу испытуемых разделили на два класса:</a:t>
            </a:r>
          </a:p>
          <a:p>
            <a:pPr lvl="0"/>
            <a:r>
              <a:rPr lang="ru-RU" sz="1600" dirty="0"/>
              <a:t>стаж работы до 10 лет;</a:t>
            </a:r>
          </a:p>
          <a:p>
            <a:pPr lvl="0"/>
            <a:r>
              <a:rPr lang="ru-RU" sz="1600" dirty="0"/>
              <a:t>стаж работы более 10 лет.</a:t>
            </a:r>
          </a:p>
          <a:p>
            <a:r>
              <a:rPr lang="ru-RU" sz="1600" dirty="0"/>
              <a:t>Можно ли отнести это разбиение к порядковой шкале?</a:t>
            </a:r>
          </a:p>
          <a:p>
            <a:pPr marL="1371600" lvl="3" indent="0">
              <a:buNone/>
            </a:pPr>
            <a:r>
              <a:rPr lang="ru-RU" sz="1600" b="1" dirty="0"/>
              <a:t>3.К какому типу шкал относиться часто используемый в психологии семантический дифференциал Ч. </a:t>
            </a:r>
            <a:r>
              <a:rPr lang="ru-RU" sz="1600" b="1" dirty="0" err="1"/>
              <a:t>Осгуда</a:t>
            </a:r>
            <a:r>
              <a:rPr lang="ru-RU" sz="1600" b="1" dirty="0"/>
              <a:t> для измерения социальных установок, ценностных  ориентацией и т.п.:</a:t>
            </a:r>
          </a:p>
          <a:p>
            <a:pPr lvl="3"/>
            <a:endParaRPr lang="ru-RU" dirty="0"/>
          </a:p>
          <a:p>
            <a:pPr lvl="0" algn="just"/>
            <a:endParaRPr lang="ru-RU" sz="1900" dirty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03509" y="5445224"/>
          <a:ext cx="8640964" cy="683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15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187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2263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794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47601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6315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3146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180340"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 dirty="0">
                          <a:effectLst/>
                        </a:rPr>
                        <a:t>-3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-2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-1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+1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+2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+3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60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820">
                <a:tc gridSpan="4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абсолютно не согласен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 dirty="0">
                          <a:effectLst/>
                        </a:rPr>
                        <a:t>не знаю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ru-RU" sz="1000" dirty="0">
                          <a:effectLst/>
                        </a:rPr>
                        <a:t>абсолютно согласен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47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544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/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КЛАССИЧЕСКАЯ СХЕМА АБСТРАКТНЫХ СОБЫТИЙ. КЛАССИФИКАЦИЯ СОБЫТИЙ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1340768"/>
            <a:ext cx="8784976" cy="525658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изучения и описания реальных событий, характеризующих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различные случайные явления окружающей действительности,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применяется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математические модели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схемы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абстрактных</a:t>
            </a:r>
          </a:p>
          <a:p>
            <a:pPr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событий и действий над 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Здесь рассмотрим две модели: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классическую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аксиоматическую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Классическая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модель была исторически первой, она более проста для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понимания.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языке классической модели чаще ведётся изложение теории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вероятностей. </a:t>
            </a:r>
          </a:p>
          <a:p>
            <a:pPr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Дадим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её описание, выделив, прежде всего, понятие испытания. </a:t>
            </a:r>
          </a:p>
          <a:p>
            <a:pPr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Под испытанием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опытом, экспериментом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будем понимать выполнение</a:t>
            </a:r>
          </a:p>
          <a:p>
            <a:pPr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определённого набора условий, в которых наблюдается то или иное</a:t>
            </a:r>
          </a:p>
          <a:p>
            <a:pPr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явление, фиксируется тот или иной результат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Испытание (или опыт) может быть осуществлено человеком, но может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проводиться и независимо от человека, выступающего в этом случае в роли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наблюдателя.</a:t>
            </a:r>
          </a:p>
        </p:txBody>
      </p:sp>
    </p:spTree>
    <p:extLst>
      <p:ext uri="{BB962C8B-B14F-4D97-AF65-F5344CB8AC3E}">
        <p14:creationId xmlns:p14="http://schemas.microsoft.com/office/powerpoint/2010/main" val="3220497323"/>
      </p:ext>
    </p:extLst>
  </p:cSld>
  <p:clrMapOvr>
    <a:masterClrMapping/>
  </p:clrMapOvr>
  <p:transition advTm="6537"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lumOff val="25000"/>
            </a:schemeClr>
          </a:solidFill>
        </p:spPr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1.3.  АКСИОМАТИЧЕСКАЯ СХЕМА АБСТРАКТНЫХ СОБЫТИЙ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980728"/>
            <a:ext cx="8784976" cy="5688632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Рассматриваемая схема базируется на аксиомах, предложенных академиком А.Н. Колмогоровым в 1933 году.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основе аксиоматической схемы лежат элементарные события. Они призваны моделировать исходы реального опыта. Опыт в этой теории вообще не требуется. О нём говорят лишь для связи схемы с реальностью.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2500589"/>
      </p:ext>
    </p:extLst>
  </p:cSld>
  <p:clrMapOvr>
    <a:masterClrMapping/>
  </p:clrMapOvr>
  <p:transition advTm="5258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2.3. СТАТИСТИЧЕСКОЕ ОПРЕДЕЛЕНИЕ ВЕРОЯТНОСТИ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836713"/>
            <a:ext cx="8229600" cy="52894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Классическое и геометрическое определения вероятности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имеют ограниченное применение. 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Большинство практически важных случаев исследования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случайных явлений не может быть основано на этих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определениях, так как опыты, в результате которых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возникают случайные события, не обладают симметрией исходов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(как в случае монеты и игрального кубика). 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Вследствие этого не удается выделить равновозможные события.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связи с этим появилась необходимость введения еще одного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определения вероятности, называемого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статистическим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Статистическое определение вероятности свободно от этого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недостатка и применимо к гораздо более широкому кругу 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случайных событий.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Чтобы дать это определение, предварительно введем понятие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относительной частоты события.</a:t>
            </a:r>
          </a:p>
        </p:txBody>
      </p:sp>
    </p:spTree>
    <p:extLst>
      <p:ext uri="{BB962C8B-B14F-4D97-AF65-F5344CB8AC3E}">
        <p14:creationId xmlns:p14="http://schemas.microsoft.com/office/powerpoint/2010/main" val="1515244297"/>
      </p:ext>
    </p:extLst>
  </p:cSld>
  <p:clrMapOvr>
    <a:masterClrMapping/>
  </p:clrMapOvr>
  <p:transition advTm="6037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188640"/>
            <a:ext cx="8784976" cy="64807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Хотя статистические исследования велись с глубокой древности, понятие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вероятности на основе статистики сформулировано в последней работе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Якоба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Бернулли (1713). Большой вклад в развитие статистического подхода к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определению вероятности внес немецкий математик Р.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Мизес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(1883–1958).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практической точки зрения статистическое определение вероятности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является наиболее разумным. Однако оно применимо не к любым случайным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событиям, а только к тем, которые обладают определенными свойствами:</a:t>
            </a:r>
          </a:p>
          <a:p>
            <a:pPr lvl="0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Рассматриваемые события должны быть исходами только тех испытаний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которые могут быть воспроизведены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хотя бы теоретически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неограниченное число раз при одном и том же наборе условий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События должны обладать так называемой статистической устойчивостью или устойчивостью относительных частот.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Это означает, что в различных сериях испытаний относительная частота события изменяется незначительно, колеблясь около постоянного числа.</a:t>
            </a: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Число испытаний, в результате которых появляется событие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должно быть достаточно велико, так как только в этом случае можно считать вероятность события 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приближенно равной относительной частоте.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440394"/>
      </p:ext>
    </p:extLst>
  </p:cSld>
  <p:clrMapOvr>
    <a:masterClrMapping/>
  </p:clrMapOvr>
  <p:transition advTm="4992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432048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ПОСЛЕДОВАТЕЛЬНОСТЬ НЕЗАВИСИМЫХ ИСПЫТАНИЙ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836712"/>
            <a:ext cx="8784976" cy="583264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Часто приходится иметь дело с задачами, которые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можно представить в виде многократно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повторяющихся испытаний при заданном наборе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условий.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Такие испытания будем называть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повторными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Иначе говоря,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повторные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испытания-это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последовательное проведение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раз одного и того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же опыта или одновременное проведение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n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одинаковых опытов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Наиболее простой из таких последовательностей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испытаний является схема повторных независимых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испытаний с альтернативными исходами каждого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испытания, получившая название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схемы или модели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Бернулли.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166587"/>
      </p:ext>
    </p:extLst>
  </p:cSld>
  <p:clrMapOvr>
    <a:masterClrMapping/>
  </p:clrMapOvr>
  <p:transition advTm="4040"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544" y="188640"/>
            <a:ext cx="8229600" cy="47667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СЛУЧАЙНЫЕ ВЕЛИЧИНЫ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836712"/>
            <a:ext cx="8784976" cy="58326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предыдущих главах рассматривались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случайные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события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Это позволило исследовать закономерности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случайных экспериментов (опытов) на качественном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уровне - «да» или «нет».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Например, попадание в цель или промах, отказ устройства за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фиксированное время или устойчивая работа, прибытие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самолета в аэропорт в назначенное время или опоздание и т.д.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Таким образом, случайное событие представляет собой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абстрактную модель качественного признака.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Дальнейшее развитие  теории вероятностей потребовало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введения новых понятий - числовых величин, представляющих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абстрактную модель качественного признака, т.е. количественно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характеризующих результат случайного эксперимента.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Такие числовые величины в теории вероятностей называют</a:t>
            </a: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случайными величинами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Далее рассматриваются именно случайные величины.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575220"/>
      </p:ext>
    </p:extLst>
  </p:cSld>
  <p:clrMapOvr>
    <a:masterClrMapping/>
  </p:clrMapOvr>
  <p:transition advTm="6381"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9536" y="188640"/>
            <a:ext cx="8229600" cy="576064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ОПРЕДЕЛЕНИЕ СЛУЧАЙНОЙ ВЕЛИЧИНЫ</a:t>
            </a:r>
            <a:b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1268760"/>
            <a:ext cx="8784976" cy="5400600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Для того чтобы лучше осознать связь, существующую между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случайными величинами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случайными событиями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начнем с пояснения понятия случайной величины.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Под случайной величиной понимают величину, которая в результате опыта со случайным исходом принимает то или иное значение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3830236"/>
      </p:ext>
    </p:extLst>
  </p:cSld>
  <p:clrMapOvr>
    <a:masterClrMapping/>
  </p:clrMapOvr>
  <p:transition advTm="6458">
    <p:pull dir="r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2450</Words>
  <Application>Microsoft Macintosh PowerPoint</Application>
  <PresentationFormat>Широкоэкранный</PresentationFormat>
  <Paragraphs>252</Paragraphs>
  <Slides>29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Arial Narrow</vt:lpstr>
      <vt:lpstr>Calibri</vt:lpstr>
      <vt:lpstr>Calibri Light</vt:lpstr>
      <vt:lpstr>Times New Roman</vt:lpstr>
      <vt:lpstr>Тема Office</vt:lpstr>
      <vt:lpstr>Лекция 3. Теория вероятностей как основа измерения математической статистики </vt:lpstr>
      <vt:lpstr>1. Теория вероятностей  как основа статистических методов обработки данных. </vt:lpstr>
      <vt:lpstr> КЛАССИЧЕСКАЯ СХЕМА АБСТРАКТНЫХ СОБЫТИЙ. КЛАССИФИКАЦИЯ СОБЫТИЙ</vt:lpstr>
      <vt:lpstr>1.3.  АКСИОМАТИЧЕСКАЯ СХЕМА АБСТРАКТНЫХ СОБЫТИЙ </vt:lpstr>
      <vt:lpstr>2.3. СТАТИСТИЧЕСКОЕ ОПРЕДЕЛЕНИЕ ВЕРОЯТНОСТИ</vt:lpstr>
      <vt:lpstr>Презентация PowerPoint</vt:lpstr>
      <vt:lpstr>ПОСЛЕДОВАТЕЛЬНОСТЬ НЕЗАВИСИМЫХ ИСПЫТАНИЙ</vt:lpstr>
      <vt:lpstr>СЛУЧАЙНЫЕ ВЕЛИЧИНЫ</vt:lpstr>
      <vt:lpstr>ОПРЕДЕЛЕНИЕ СЛУЧАЙНОЙ ВЕЛИЧИНЫ </vt:lpstr>
      <vt:lpstr>ФУНКЦИЯ РАСПРЕДЕЛЕНИЯ СЛУЧАЙНОЙ ВЕЛИЧИНЫ </vt:lpstr>
      <vt:lpstr>ДИСКРЕТНЫЕ СЛУЧАЙНЫЕ ВЕЛИЧИНЫ</vt:lpstr>
      <vt:lpstr>ЧИСЛОВЫЕ ХАРАКТЕРИСТИКИ  СЛУЧАЙНЫХ ВЕЛИЧИН</vt:lpstr>
      <vt:lpstr>ОСНОВНЫЕ ЗАКОНЫ РАСПРЕДЕЛЕНИЯ</vt:lpstr>
      <vt:lpstr>РАВНОМЕРНОЕ НЕПРЕРЫВНОЕ РАСПРЕДЕЛЕНИЕ</vt:lpstr>
      <vt:lpstr>НОРМАЛЬНЫЙ ЗАКОН РАСПРЕДЕЛЕНИЯ </vt:lpstr>
      <vt:lpstr>ЗАДАЧИ МАТЕМАТИЧЕСКОЙ СТАТИСТИКИ. ВЫБОРОЧНЫЙ МЕТОД ПРЕДМЕТ МАТЕМАТИЧЕСКОЙ СТАТИСТИКИ. ЗАДАЧИ МАТЕМАТИЧЕСКОЙ СТАТИСТИКИ </vt:lpstr>
      <vt:lpstr>Презентация PowerPoint</vt:lpstr>
      <vt:lpstr>Выборка (Sampling):</vt:lpstr>
      <vt:lpstr>Презентация PowerPoint</vt:lpstr>
      <vt:lpstr>Подходы к формированию выборки </vt:lpstr>
      <vt:lpstr>Удобная выборка </vt:lpstr>
      <vt:lpstr>Целенаправленная выборка</vt:lpstr>
      <vt:lpstr>Снежный ком или цепная выборка </vt:lpstr>
      <vt:lpstr>ШКАЛЫ ИЗМЕРЕНИЯ</vt:lpstr>
      <vt:lpstr>Шкала наименований</vt:lpstr>
      <vt:lpstr>Шкала порядка</vt:lpstr>
      <vt:lpstr>Шкала интервалов</vt:lpstr>
      <vt:lpstr>Шкала отношений</vt:lpstr>
      <vt:lpstr>Упражнение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3. </dc:title>
  <dc:creator>Microsoft Office User</dc:creator>
  <cp:lastModifiedBy>Microsoft Office User</cp:lastModifiedBy>
  <cp:revision>4</cp:revision>
  <dcterms:created xsi:type="dcterms:W3CDTF">2023-11-01T16:19:31Z</dcterms:created>
  <dcterms:modified xsi:type="dcterms:W3CDTF">2023-11-05T06:50:35Z</dcterms:modified>
</cp:coreProperties>
</file>